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D06964BA-4283-4D6F-9645-3FA1EA2AFC9F}"/>
    <pc:docChg chg="undo custSel addSld modSld">
      <pc:chgData name="Martin Locock" userId="e15b0232-237d-4436-a587-677fdd88485c" providerId="ADAL" clId="{D06964BA-4283-4D6F-9645-3FA1EA2AFC9F}" dt="2025-08-05T14:17:35.468" v="690" actId="20577"/>
      <pc:docMkLst>
        <pc:docMk/>
      </pc:docMkLst>
      <pc:sldChg chg="modSp mod">
        <pc:chgData name="Martin Locock" userId="e15b0232-237d-4436-a587-677fdd88485c" providerId="ADAL" clId="{D06964BA-4283-4D6F-9645-3FA1EA2AFC9F}" dt="2025-08-05T14:15:34.424" v="655" actId="20577"/>
        <pc:sldMkLst>
          <pc:docMk/>
          <pc:sldMk cId="2689703302" sldId="258"/>
        </pc:sldMkLst>
        <pc:spChg chg="mod">
          <ac:chgData name="Martin Locock" userId="e15b0232-237d-4436-a587-677fdd88485c" providerId="ADAL" clId="{D06964BA-4283-4D6F-9645-3FA1EA2AFC9F}" dt="2025-08-05T14:15:34.424" v="655" actId="20577"/>
          <ac:spMkLst>
            <pc:docMk/>
            <pc:sldMk cId="2689703302" sldId="258"/>
            <ac:spMk id="3" creationId="{4BF49134-22B8-65AB-A8F1-89E0C6CB0C3F}"/>
          </ac:spMkLst>
        </pc:spChg>
      </pc:sldChg>
      <pc:sldChg chg="modSp mod">
        <pc:chgData name="Martin Locock" userId="e15b0232-237d-4436-a587-677fdd88485c" providerId="ADAL" clId="{D06964BA-4283-4D6F-9645-3FA1EA2AFC9F}" dt="2025-08-05T14:17:35.468" v="690" actId="20577"/>
        <pc:sldMkLst>
          <pc:docMk/>
          <pc:sldMk cId="3505596597" sldId="259"/>
        </pc:sldMkLst>
        <pc:spChg chg="mod">
          <ac:chgData name="Martin Locock" userId="e15b0232-237d-4436-a587-677fdd88485c" providerId="ADAL" clId="{D06964BA-4283-4D6F-9645-3FA1EA2AFC9F}" dt="2025-08-05T14:17:35.468" v="690" actId="20577"/>
          <ac:spMkLst>
            <pc:docMk/>
            <pc:sldMk cId="3505596597" sldId="259"/>
            <ac:spMk id="3" creationId="{DEFC6B8C-D75F-190C-3D18-D5D6A5900707}"/>
          </ac:spMkLst>
        </pc:spChg>
        <pc:picChg chg="mod">
          <ac:chgData name="Martin Locock" userId="e15b0232-237d-4436-a587-677fdd88485c" providerId="ADAL" clId="{D06964BA-4283-4D6F-9645-3FA1EA2AFC9F}" dt="2025-08-05T14:16:18.784" v="667" actId="1076"/>
          <ac:picMkLst>
            <pc:docMk/>
            <pc:sldMk cId="3505596597" sldId="259"/>
            <ac:picMk id="4" creationId="{77EED356-6234-DC9E-7EA0-FB008EC6689D}"/>
          </ac:picMkLst>
        </pc:picChg>
        <pc:picChg chg="mod">
          <ac:chgData name="Martin Locock" userId="e15b0232-237d-4436-a587-677fdd88485c" providerId="ADAL" clId="{D06964BA-4283-4D6F-9645-3FA1EA2AFC9F}" dt="2025-08-05T14:16:23.004" v="668" actId="1076"/>
          <ac:picMkLst>
            <pc:docMk/>
            <pc:sldMk cId="3505596597" sldId="259"/>
            <ac:picMk id="5" creationId="{21230B52-1FDE-C804-A9AF-8C00779E5BC0}"/>
          </ac:picMkLst>
        </pc:picChg>
        <pc:picChg chg="mod">
          <ac:chgData name="Martin Locock" userId="e15b0232-237d-4436-a587-677fdd88485c" providerId="ADAL" clId="{D06964BA-4283-4D6F-9645-3FA1EA2AFC9F}" dt="2025-08-05T14:16:35.014" v="669" actId="1076"/>
          <ac:picMkLst>
            <pc:docMk/>
            <pc:sldMk cId="3505596597" sldId="259"/>
            <ac:picMk id="6" creationId="{C0F9815D-3F33-9B9D-4BF6-3A133057AEA3}"/>
          </ac:picMkLst>
        </pc:picChg>
      </pc:sldChg>
      <pc:sldChg chg="modSp mod">
        <pc:chgData name="Martin Locock" userId="e15b0232-237d-4436-a587-677fdd88485c" providerId="ADAL" clId="{D06964BA-4283-4D6F-9645-3FA1EA2AFC9F}" dt="2025-07-29T08:32:56.111" v="454" actId="5793"/>
        <pc:sldMkLst>
          <pc:docMk/>
          <pc:sldMk cId="4174397360" sldId="261"/>
        </pc:sldMkLst>
        <pc:spChg chg="mod">
          <ac:chgData name="Martin Locock" userId="e15b0232-237d-4436-a587-677fdd88485c" providerId="ADAL" clId="{D06964BA-4283-4D6F-9645-3FA1EA2AFC9F}" dt="2025-07-29T08:32:56.111" v="454" actId="5793"/>
          <ac:spMkLst>
            <pc:docMk/>
            <pc:sldMk cId="4174397360" sldId="261"/>
            <ac:spMk id="3" creationId="{2597F7A8-F51C-F9CA-0AA4-87960923C194}"/>
          </ac:spMkLst>
        </pc:spChg>
      </pc:sldChg>
      <pc:sldChg chg="modSp mod">
        <pc:chgData name="Martin Locock" userId="e15b0232-237d-4436-a587-677fdd88485c" providerId="ADAL" clId="{D06964BA-4283-4D6F-9645-3FA1EA2AFC9F}" dt="2025-07-29T08:31:17.244" v="436" actId="20577"/>
        <pc:sldMkLst>
          <pc:docMk/>
          <pc:sldMk cId="1194609707" sldId="264"/>
        </pc:sldMkLst>
        <pc:spChg chg="mod">
          <ac:chgData name="Martin Locock" userId="e15b0232-237d-4436-a587-677fdd88485c" providerId="ADAL" clId="{D06964BA-4283-4D6F-9645-3FA1EA2AFC9F}" dt="2025-07-29T08:31:17.244" v="436" actId="20577"/>
          <ac:spMkLst>
            <pc:docMk/>
            <pc:sldMk cId="1194609707" sldId="264"/>
            <ac:spMk id="3" creationId="{54403DE8-93D5-B0A7-0069-A8510DBFFC80}"/>
          </ac:spMkLst>
        </pc:spChg>
      </pc:sldChg>
      <pc:sldChg chg="modSp new mod">
        <pc:chgData name="Martin Locock" userId="e15b0232-237d-4436-a587-677fdd88485c" providerId="ADAL" clId="{D06964BA-4283-4D6F-9645-3FA1EA2AFC9F}" dt="2025-07-29T10:12:13.008" v="495" actId="20577"/>
        <pc:sldMkLst>
          <pc:docMk/>
          <pc:sldMk cId="1319453228" sldId="266"/>
        </pc:sldMkLst>
        <pc:spChg chg="mod">
          <ac:chgData name="Martin Locock" userId="e15b0232-237d-4436-a587-677fdd88485c" providerId="ADAL" clId="{D06964BA-4283-4D6F-9645-3FA1EA2AFC9F}" dt="2025-07-29T08:16:03.199" v="57" actId="20577"/>
          <ac:spMkLst>
            <pc:docMk/>
            <pc:sldMk cId="1319453228" sldId="266"/>
            <ac:spMk id="2" creationId="{89236D2F-B1F5-8826-03F8-B4F73A6FAEA7}"/>
          </ac:spMkLst>
        </pc:spChg>
        <pc:spChg chg="mod">
          <ac:chgData name="Martin Locock" userId="e15b0232-237d-4436-a587-677fdd88485c" providerId="ADAL" clId="{D06964BA-4283-4D6F-9645-3FA1EA2AFC9F}" dt="2025-07-29T10:12:13.008" v="495" actId="20577"/>
          <ac:spMkLst>
            <pc:docMk/>
            <pc:sldMk cId="1319453228" sldId="266"/>
            <ac:spMk id="3" creationId="{78F13FA0-E1AF-578D-ACA2-BC3135993DC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EA113-495B-06BB-709B-66CF7DE1E0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BAFD7-6105-1385-2592-0EC61BF9A8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5F0FC-CEB7-CD6B-C5DE-A6E70AA80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1B3C2-8ABE-0589-B413-87F09A06A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5FFA5-16CF-10F3-4D88-F55E3FCE3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669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64D75-31D7-6375-9E07-03B19D09D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EEE6B-4C4E-3F57-D41D-D6868D0538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C0C53-DDA4-D91A-2D93-A5D0A6A6C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7CA6C-DB2B-C59E-10DA-7445DADBD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5E594-BC39-F694-CDFC-586219695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747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64D72-1F63-6A8F-2678-97FFCF086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833C5-228F-E76A-222C-DEEF3039FD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9907B-BAC6-A014-91B0-5380B3CF0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8FF89-C17B-4002-2726-C93073980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8E3EC-FEB7-F078-191A-149FACBE7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681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7B1EE-5445-75C8-237C-136D09DF9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B9AA-3B61-2D18-8032-CFA24D568C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881E3A-C3DC-1894-F288-A59144F665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629D7E-EBDE-2FA8-68BC-1170236AE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95E98B-33EB-260A-5BF3-4E580A048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093576-D218-90FC-2FDD-19469D536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45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9B050-4E4E-E12D-7863-A53749972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E5E314-BE70-100D-33E4-A7F030C2BB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B6AB8-8592-DEDC-28DB-20E8CA9669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234E9E-311A-2BF7-54DC-E4A2501313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6C59EE-25D6-4047-85A5-037236F61E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F221BF-BD58-7D2A-45A6-BF14CB159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00DA1A-ABDC-E981-BD85-5D1DB036F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522947-C4A7-25F6-97FD-E80B743B9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487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2758D-ECF4-DC4B-E6B2-0707D8942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FA7A26-8F37-D889-C89B-C85A2A123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C1898D-B027-AE8D-06E1-DFE3D7F87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5CF054-4C70-C237-0B60-EBF7FC275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566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1E2720-5412-52D3-DD8E-FA800BAF5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B9DBB4-B3A7-4E03-C470-7357F9750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00D69B-A702-7E8C-D07E-324F0B889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615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9A4D9-EEC3-67B0-3D65-CDBCD151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2E1D2-0E05-1BB5-5BF1-01C2B273D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13484-D648-251B-741A-D352A34FAF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E222C3-39E2-BC6E-74F5-EDA1537B5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CD29AE-1854-0E0D-C1F9-278556CEE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707DAA-A474-9655-B58E-FBD19E0BE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558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4DE5F-35DF-212E-3EF6-EDD4C6D07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FB2AF7-C399-558A-DB82-678490FD12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9326C6-2786-2CBD-DBAD-7298496989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878E63-3B49-9936-93EA-C166CB850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26A128-B7DA-DF74-B80C-7732EF051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6E0404-58C6-659E-3B7E-982F83E24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068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F5972-4CF2-227C-78AF-67E6E7942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E04020-779E-6430-1842-3C55A57D51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654B4-5C44-6FF9-2AD1-B8E87ABC1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7606A-B489-B55A-8329-968EC67B3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5FE34-1B56-C050-F10F-755A5A97E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993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BF8AE5-1065-3B46-31E0-4C91C50F27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264128-7A19-6DEA-3E91-01D89168D1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0A7D3-A45C-FB1C-9BC4-0CA2EB746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FDEAF-FCF9-871B-F770-5499A37C6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18276-535D-5C5B-BF49-634FB01C2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537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09E7DA-EB89-253B-14D2-2FF8ACECE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F3489-09ED-F1EF-8B0C-292844DD58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A7323-82D6-B1E0-FF1F-E70FDA5A7C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A62F84-B0C5-43E8-AFC0-1A206B68ECBE}" type="datetimeFigureOut">
              <a:rPr lang="en-GB" smtClean="0"/>
              <a:t>05/08/2025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1218E-92A0-0BEE-B81B-B6E4B1E479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FB0C4-FFC8-D981-08DF-BE04AEEF6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0538C1-51B7-42CE-A40E-49953AAFE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563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092B7-1C29-2D38-F983-F0D7B8D132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Archaeological Specialist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C3FBD9-5570-6CE9-7223-901A44FAAC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40126"/>
            <a:ext cx="9144000" cy="1655762"/>
          </a:xfrm>
        </p:spPr>
        <p:txBody>
          <a:bodyPr/>
          <a:lstStyle/>
          <a:p>
            <a:r>
              <a:rPr lang="en-GB" sz="3600"/>
              <a:t>Legislation and guidance outside England</a:t>
            </a:r>
          </a:p>
          <a:p>
            <a:r>
              <a:rPr lang="en-GB"/>
              <a:t>6/8/25</a:t>
            </a:r>
          </a:p>
        </p:txBody>
      </p:sp>
    </p:spTree>
    <p:extLst>
      <p:ext uri="{BB962C8B-B14F-4D97-AF65-F5344CB8AC3E}">
        <p14:creationId xmlns:p14="http://schemas.microsoft.com/office/powerpoint/2010/main" val="2883666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3F9B9-13AC-1802-2406-4F5932DE6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5E22908-06C3-537B-8461-EDEF9FCC81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137444"/>
              </p:ext>
            </p:extLst>
          </p:nvPr>
        </p:nvGraphicFramePr>
        <p:xfrm>
          <a:off x="2105026" y="3276600"/>
          <a:ext cx="7005002" cy="1219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02518">
                  <a:extLst>
                    <a:ext uri="{9D8B030D-6E8A-4147-A177-3AD203B41FA5}">
                      <a16:colId xmlns:a16="http://schemas.microsoft.com/office/drawing/2014/main" val="2417924121"/>
                    </a:ext>
                  </a:extLst>
                </a:gridCol>
                <a:gridCol w="6502484">
                  <a:extLst>
                    <a:ext uri="{9D8B030D-6E8A-4147-A177-3AD203B41FA5}">
                      <a16:colId xmlns:a16="http://schemas.microsoft.com/office/drawing/2014/main" val="66723739"/>
                    </a:ext>
                  </a:extLst>
                </a:gridCol>
              </a:tblGrid>
              <a:tr h="9761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K8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5784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3049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80E67-C98C-183C-DB07-33925AC42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49134-22B8-65AB-A8F1-89E0C6CB0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Heritage is a devolved matter since 1998 (Scotland and Wales)</a:t>
            </a:r>
          </a:p>
          <a:p>
            <a:r>
              <a:rPr lang="en-GB"/>
              <a:t>Separate administration and guidance</a:t>
            </a:r>
          </a:p>
        </p:txBody>
      </p:sp>
    </p:spTree>
    <p:extLst>
      <p:ext uri="{BB962C8B-B14F-4D97-AF65-F5344CB8AC3E}">
        <p14:creationId xmlns:p14="http://schemas.microsoft.com/office/powerpoint/2010/main" val="268970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9C24A-C27D-F337-D019-24A60E8F7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Wales- organisations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C6B8C-D75F-190C-3D18-D5D6A5900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Cadw: Welsh Historic Monuments  (was arms-length body, now part of Welsh Government)</a:t>
            </a:r>
          </a:p>
          <a:p>
            <a:pPr lvl="1"/>
            <a:r>
              <a:rPr lang="en-GB"/>
              <a:t>Cof Cymru – designated historic assets </a:t>
            </a:r>
          </a:p>
          <a:p>
            <a:r>
              <a:rPr lang="en-GB"/>
              <a:t>Royal Commission on Ancient and Historical Monuments in Wales</a:t>
            </a:r>
          </a:p>
          <a:p>
            <a:pPr lvl="1"/>
            <a:r>
              <a:rPr lang="en-GB"/>
              <a:t>Coflein / NMR</a:t>
            </a:r>
          </a:p>
          <a:p>
            <a:pPr lvl="1"/>
            <a:r>
              <a:rPr lang="en-GB"/>
              <a:t>Survey</a:t>
            </a:r>
          </a:p>
          <a:p>
            <a:pPr lvl="1"/>
            <a:r>
              <a:rPr lang="en-GB"/>
              <a:t>Digital repository</a:t>
            </a:r>
          </a:p>
          <a:p>
            <a:r>
              <a:rPr lang="en-GB"/>
              <a:t>Welsh Archaeological Trusts &gt; Heneb</a:t>
            </a:r>
          </a:p>
          <a:p>
            <a:pPr lvl="1"/>
            <a:r>
              <a:rPr lang="en-GB"/>
              <a:t>HERs (statutory)  Archwilio</a:t>
            </a:r>
          </a:p>
          <a:p>
            <a:pPr lvl="1"/>
            <a:r>
              <a:rPr lang="en-GB"/>
              <a:t>LPA planning advisers</a:t>
            </a:r>
          </a:p>
          <a:p>
            <a:r>
              <a:rPr lang="en-GB"/>
              <a:t>Amgueddfa Cymru (National Museum of Wales)</a:t>
            </a:r>
          </a:p>
          <a:p>
            <a:pPr lvl="1"/>
            <a:r>
              <a:rPr lang="en-GB"/>
              <a:t>Excavation Archives Repository</a:t>
            </a:r>
          </a:p>
          <a:p>
            <a:pPr lvl="1"/>
            <a:r>
              <a:rPr lang="en-GB"/>
              <a:t>Portable Antiquities Scheme</a:t>
            </a:r>
          </a:p>
          <a:p>
            <a:pPr lvl="1"/>
            <a:endParaRPr lang="en-GB"/>
          </a:p>
          <a:p>
            <a:r>
              <a:rPr lang="en-GB"/>
              <a:t>https://www.historicwales.gov.uk/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EED356-6234-DC9E-7EA0-FB008EC668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6918" y="2126938"/>
            <a:ext cx="1593503" cy="566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230B52-1FDE-C804-A9AF-8C00779E5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7509" y="3240317"/>
            <a:ext cx="2114550" cy="6308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F9815D-3F33-9B9D-4BF6-3A133057AE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5201" y="4164950"/>
            <a:ext cx="3271837" cy="65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596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8131A-F868-8D75-0BAC-FDFE4FDD5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Wales-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41062-203D-24C1-48BE-3089628F0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Historic Environment (Wales) Act 2023</a:t>
            </a:r>
          </a:p>
          <a:p>
            <a:pPr lvl="1"/>
            <a:r>
              <a:rPr lang="en-GB"/>
              <a:t>consolidates previous individual acts</a:t>
            </a:r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endParaRPr lang="en-GB"/>
          </a:p>
          <a:p>
            <a:pPr lvl="1"/>
            <a:endParaRPr lang="en-GB"/>
          </a:p>
          <a:p>
            <a:r>
              <a:rPr lang="en-GB"/>
              <a:t>Planning law and guidance (not NPPF)</a:t>
            </a:r>
          </a:p>
          <a:p>
            <a:pPr lvl="1"/>
            <a:endParaRPr lang="en-GB"/>
          </a:p>
          <a:p>
            <a:pPr lvl="1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1A8C20-0498-02EC-A210-E3A96877E0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001" y="2905919"/>
            <a:ext cx="9934575" cy="219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607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D8C22-3873-043C-BB16-C64278D58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Welsh Language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7F7A8-F51C-F9CA-0AA4-87960923C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Obligation on public bodies to provide services in English and Welsh</a:t>
            </a:r>
          </a:p>
          <a:p>
            <a:r>
              <a:rPr lang="en-GB"/>
              <a:t>Equal status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HER submissions – Welsh summary</a:t>
            </a:r>
          </a:p>
        </p:txBody>
      </p:sp>
    </p:spTree>
    <p:extLst>
      <p:ext uri="{BB962C8B-B14F-4D97-AF65-F5344CB8AC3E}">
        <p14:creationId xmlns:p14="http://schemas.microsoft.com/office/powerpoint/2010/main" val="4174397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1EE42-22A2-4BF7-ED31-1E5D1609C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Scotland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BD6A7-F9A4-CB3A-FAA8-4D3D23BDEA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Historic Environment Scotland arms-length body</a:t>
            </a:r>
          </a:p>
          <a:p>
            <a:pPr lvl="1"/>
            <a:r>
              <a:rPr lang="en-GB"/>
              <a:t>CANMORE   / trove.scot</a:t>
            </a:r>
          </a:p>
          <a:p>
            <a:pPr lvl="1"/>
            <a:r>
              <a:rPr lang="en-GB"/>
              <a:t>Designated assets</a:t>
            </a:r>
          </a:p>
          <a:p>
            <a:r>
              <a:rPr lang="en-GB"/>
              <a:t>Society of Antiquaries of Scotland</a:t>
            </a:r>
          </a:p>
          <a:p>
            <a:r>
              <a:rPr lang="en-GB"/>
              <a:t>HERs-  planning authorities (non-statutory)</a:t>
            </a:r>
          </a:p>
          <a:p>
            <a:r>
              <a:rPr lang="en-GB"/>
              <a:t>Historic Environment Scotland Act 2014  </a:t>
            </a:r>
          </a:p>
          <a:p>
            <a:endParaRPr lang="en-GB"/>
          </a:p>
          <a:p>
            <a:r>
              <a:rPr lang="en-GB"/>
              <a:t>Law covering finds ownership and treasure   &gt; museums and archives</a:t>
            </a:r>
          </a:p>
        </p:txBody>
      </p:sp>
      <p:pic>
        <p:nvPicPr>
          <p:cNvPr id="3074" name="Picture 2" descr="Canmore Home">
            <a:extLst>
              <a:ext uri="{FF2B5EF4-FFF2-40B4-BE49-F238E27FC236}">
                <a16:creationId xmlns:a16="http://schemas.microsoft.com/office/drawing/2014/main" id="{2BA2136B-C574-9FA2-290F-0A446739A5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2543175"/>
            <a:ext cx="381000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143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2FA5C-14A9-EBDE-AB72-6C5C9E921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Northern Ireland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79C6B9-DE5F-5EA3-EFA0-8560EBD2D0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2025" y="1700213"/>
            <a:ext cx="7391400" cy="11525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B601A4-13E8-A29F-821B-F2828B0FD276}"/>
              </a:ext>
            </a:extLst>
          </p:cNvPr>
          <p:cNvSpPr txBox="1"/>
          <p:nvPr/>
        </p:nvSpPr>
        <p:spPr>
          <a:xfrm>
            <a:off x="615541" y="3255947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  <a:latin typeface="Roboto" panose="02000000000000000000" pitchFamily="2" charset="0"/>
              </a:rPr>
              <a:t>Historic Environment Record of Northern Ireland (HERoNI)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The Historic Monuments and Archaeological Objects (Northern Ireland) Order 1995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  <a:latin typeface="Roboto" panose="02000000000000000000" pitchFamily="2" charset="0"/>
              </a:rPr>
              <a:t>Treasure Act 1996</a:t>
            </a:r>
            <a:endParaRPr lang="en-GB" b="0" i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8022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EA72B-16C1-BE29-420A-A03399868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outside England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03DE8-93D5-B0A7-0069-A8510DBFF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CIfA standards and guidance</a:t>
            </a:r>
          </a:p>
          <a:p>
            <a:r>
              <a:rPr lang="en-GB"/>
              <a:t>Planning law and regulations different</a:t>
            </a:r>
          </a:p>
          <a:p>
            <a:r>
              <a:rPr lang="en-GB"/>
              <a:t>Research frameworks</a:t>
            </a:r>
          </a:p>
          <a:p>
            <a:r>
              <a:rPr lang="en-GB"/>
              <a:t>HER status </a:t>
            </a:r>
          </a:p>
          <a:p>
            <a:r>
              <a:rPr lang="en-GB"/>
              <a:t>Finds ownership and museums/archives</a:t>
            </a:r>
          </a:p>
          <a:p>
            <a:r>
              <a:rPr lang="en-GB"/>
              <a:t>Intertidal zone</a:t>
            </a:r>
          </a:p>
          <a:p>
            <a:r>
              <a:rPr lang="en-GB"/>
              <a:t>Review boilerplate text</a:t>
            </a:r>
          </a:p>
          <a:p>
            <a:endParaRPr lang="en-GB"/>
          </a:p>
          <a:p>
            <a:r>
              <a:rPr lang="en-GB"/>
              <a:t>Local expertise?</a:t>
            </a:r>
          </a:p>
        </p:txBody>
      </p:sp>
    </p:spTree>
    <p:extLst>
      <p:ext uri="{BB962C8B-B14F-4D97-AF65-F5344CB8AC3E}">
        <p14:creationId xmlns:p14="http://schemas.microsoft.com/office/powerpoint/2010/main" val="1194609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36D2F-B1F5-8826-03F8-B4F73A6FA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Outside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13FA0-E1AF-578D-ACA2-BC3135993D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Ireland-   licensing scheme</a:t>
            </a:r>
          </a:p>
          <a:p>
            <a:endParaRPr lang="en-GB"/>
          </a:p>
          <a:p>
            <a:r>
              <a:rPr lang="en-GB"/>
              <a:t>Designations</a:t>
            </a:r>
          </a:p>
          <a:p>
            <a:r>
              <a:rPr lang="en-GB"/>
              <a:t>Treatment of non-designated assets</a:t>
            </a:r>
          </a:p>
          <a:p>
            <a:r>
              <a:rPr lang="en-GB"/>
              <a:t>HERs</a:t>
            </a:r>
          </a:p>
          <a:p>
            <a:r>
              <a:rPr lang="en-GB"/>
              <a:t>Planning process and advice</a:t>
            </a:r>
          </a:p>
          <a:p>
            <a:r>
              <a:rPr lang="en-GB"/>
              <a:t>Laws on property and ownership</a:t>
            </a:r>
          </a:p>
          <a:p>
            <a:r>
              <a:rPr lang="en-GB"/>
              <a:t>Transfer of archaeological material</a:t>
            </a:r>
          </a:p>
        </p:txBody>
      </p:sp>
    </p:spTree>
    <p:extLst>
      <p:ext uri="{BB962C8B-B14F-4D97-AF65-F5344CB8AC3E}">
        <p14:creationId xmlns:p14="http://schemas.microsoft.com/office/powerpoint/2010/main" val="1319453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F163B-579F-0653-67CB-FDD7FCEB1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00E03-A7E3-D530-73E1-524A4F759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69B9381-CE98-E16D-BB20-47C350A94A1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05026" y="3276600"/>
          <a:ext cx="7005002" cy="1219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02518">
                  <a:extLst>
                    <a:ext uri="{9D8B030D-6E8A-4147-A177-3AD203B41FA5}">
                      <a16:colId xmlns:a16="http://schemas.microsoft.com/office/drawing/2014/main" val="2417924121"/>
                    </a:ext>
                  </a:extLst>
                </a:gridCol>
                <a:gridCol w="6502484">
                  <a:extLst>
                    <a:ext uri="{9D8B030D-6E8A-4147-A177-3AD203B41FA5}">
                      <a16:colId xmlns:a16="http://schemas.microsoft.com/office/drawing/2014/main" val="66723739"/>
                    </a:ext>
                  </a:extLst>
                </a:gridCol>
              </a:tblGrid>
              <a:tr h="9761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K8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5784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4132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34F5C2-8B75-4038-929F-4C374559DD42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64C9EE13-3003-45A1-824C-02FD17052D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810E874-37E8-48AD-B10D-BD854938093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315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Roboto</vt:lpstr>
      <vt:lpstr>Office Theme</vt:lpstr>
      <vt:lpstr>Archaeological Specialist </vt:lpstr>
      <vt:lpstr>PowerPoint Presentation</vt:lpstr>
      <vt:lpstr>PowerPoint Presentation</vt:lpstr>
      <vt:lpstr>Wales- organisations</vt:lpstr>
      <vt:lpstr>Wales- legislation</vt:lpstr>
      <vt:lpstr>Welsh Language Act</vt:lpstr>
      <vt:lpstr>Scotland</vt:lpstr>
      <vt:lpstr>Northern Ireland</vt:lpstr>
      <vt:lpstr>Working outside England</vt:lpstr>
      <vt:lpstr>Outside the UK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2025-05-01T13:25:26Z</dcterms:created>
  <dcterms:modified xsi:type="dcterms:W3CDTF">2025-08-05T14:17:43Z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