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7BD0D5-0A5B-4042-BFFC-3260AE420DD5}" v="3" dt="2022-10-26T22:23:18.7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5" d="100"/>
          <a:sy n="75" d="100"/>
        </p:scale>
        <p:origin x="974"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565C3-87DB-F605-C1C8-A1935136B5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B2CFCEE-848B-73FE-8D44-99038F42D2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E81AA6-C3AE-94ED-1017-22FC0D339AEC}"/>
              </a:ext>
            </a:extLst>
          </p:cNvPr>
          <p:cNvSpPr>
            <a:spLocks noGrp="1"/>
          </p:cNvSpPr>
          <p:nvPr>
            <p:ph type="dt" sz="half" idx="10"/>
          </p:nvPr>
        </p:nvSpPr>
        <p:spPr/>
        <p:txBody>
          <a:bodyPr/>
          <a:lstStyle/>
          <a:p>
            <a:fld id="{DAC8CC8B-DE26-4099-9296-70C323E4D611}" type="datetimeFigureOut">
              <a:rPr lang="en-GB" smtClean="0"/>
              <a:t>27/10/2022</a:t>
            </a:fld>
            <a:endParaRPr lang="en-GB"/>
          </a:p>
        </p:txBody>
      </p:sp>
      <p:sp>
        <p:nvSpPr>
          <p:cNvPr id="5" name="Footer Placeholder 4">
            <a:extLst>
              <a:ext uri="{FF2B5EF4-FFF2-40B4-BE49-F238E27FC236}">
                <a16:creationId xmlns:a16="http://schemas.microsoft.com/office/drawing/2014/main" id="{BB438BA6-6216-358E-F3E4-E4E2F615C7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BEBBBE-7FF8-B9F3-93D1-C334201C45C4}"/>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211547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033D4-F728-2EC0-FC6E-F82AF9BED7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19FE2C-2AFB-43ED-720F-83DACF97F2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CF87B7-8C0A-93B7-1DF8-232CF095F899}"/>
              </a:ext>
            </a:extLst>
          </p:cNvPr>
          <p:cNvSpPr>
            <a:spLocks noGrp="1"/>
          </p:cNvSpPr>
          <p:nvPr>
            <p:ph type="dt" sz="half" idx="10"/>
          </p:nvPr>
        </p:nvSpPr>
        <p:spPr/>
        <p:txBody>
          <a:bodyPr/>
          <a:lstStyle/>
          <a:p>
            <a:fld id="{DAC8CC8B-DE26-4099-9296-70C323E4D611}" type="datetimeFigureOut">
              <a:rPr lang="en-GB" smtClean="0"/>
              <a:t>27/10/2022</a:t>
            </a:fld>
            <a:endParaRPr lang="en-GB"/>
          </a:p>
        </p:txBody>
      </p:sp>
      <p:sp>
        <p:nvSpPr>
          <p:cNvPr id="5" name="Footer Placeholder 4">
            <a:extLst>
              <a:ext uri="{FF2B5EF4-FFF2-40B4-BE49-F238E27FC236}">
                <a16:creationId xmlns:a16="http://schemas.microsoft.com/office/drawing/2014/main" id="{7D132069-DC01-E5B8-6D82-0A9788CAEA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B17CBD-E89B-A818-E9A7-688890F4C706}"/>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2019747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7BBEE-6A5A-4A95-8FDC-1697670C79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6554B71-A57B-8FB2-7B62-AB62847E4F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DBE68F-D513-BBA4-07EA-6B5599AE7294}"/>
              </a:ext>
            </a:extLst>
          </p:cNvPr>
          <p:cNvSpPr>
            <a:spLocks noGrp="1"/>
          </p:cNvSpPr>
          <p:nvPr>
            <p:ph type="dt" sz="half" idx="10"/>
          </p:nvPr>
        </p:nvSpPr>
        <p:spPr/>
        <p:txBody>
          <a:bodyPr/>
          <a:lstStyle/>
          <a:p>
            <a:fld id="{DAC8CC8B-DE26-4099-9296-70C323E4D611}" type="datetimeFigureOut">
              <a:rPr lang="en-GB" smtClean="0"/>
              <a:t>27/10/2022</a:t>
            </a:fld>
            <a:endParaRPr lang="en-GB"/>
          </a:p>
        </p:txBody>
      </p:sp>
      <p:sp>
        <p:nvSpPr>
          <p:cNvPr id="5" name="Footer Placeholder 4">
            <a:extLst>
              <a:ext uri="{FF2B5EF4-FFF2-40B4-BE49-F238E27FC236}">
                <a16:creationId xmlns:a16="http://schemas.microsoft.com/office/drawing/2014/main" id="{C7C6363C-7EBC-4BA9-4004-5EEF891907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8D931F-FB05-7E98-8C6E-3E978016E49E}"/>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1600282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D65AF-9FA5-A8F0-62DE-233B876C3C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7E5286-3F25-49B0-8AC7-A4C6A2350D2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E190674-84AF-FDF5-AFB1-EEAA4D9DDF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400C8F-C559-A027-8935-4A95B4EDF140}"/>
              </a:ext>
            </a:extLst>
          </p:cNvPr>
          <p:cNvSpPr>
            <a:spLocks noGrp="1"/>
          </p:cNvSpPr>
          <p:nvPr>
            <p:ph type="dt" sz="half" idx="10"/>
          </p:nvPr>
        </p:nvSpPr>
        <p:spPr/>
        <p:txBody>
          <a:bodyPr/>
          <a:lstStyle/>
          <a:p>
            <a:fld id="{DAC8CC8B-DE26-4099-9296-70C323E4D611}" type="datetimeFigureOut">
              <a:rPr lang="en-GB" smtClean="0"/>
              <a:t>27/10/2022</a:t>
            </a:fld>
            <a:endParaRPr lang="en-GB"/>
          </a:p>
        </p:txBody>
      </p:sp>
      <p:sp>
        <p:nvSpPr>
          <p:cNvPr id="6" name="Footer Placeholder 5">
            <a:extLst>
              <a:ext uri="{FF2B5EF4-FFF2-40B4-BE49-F238E27FC236}">
                <a16:creationId xmlns:a16="http://schemas.microsoft.com/office/drawing/2014/main" id="{D6B8E119-78D9-CF4A-934C-1337219917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FA0FE6-6CA7-24E2-48A0-E4CB0908E8A1}"/>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167659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31ED2-7A8C-F369-6DF4-0D10D649668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DD7C5C-CCEF-48A5-A7B1-5BDE7F3C89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A1D69A-C67A-9F40-0D39-A23DB64B6D9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DE1304-E9FD-8310-7014-AD06003DF7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8A5D2E-5F96-E999-078E-E252F4C761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F3DC65-14F8-5103-9079-F1EDF7152CFB}"/>
              </a:ext>
            </a:extLst>
          </p:cNvPr>
          <p:cNvSpPr>
            <a:spLocks noGrp="1"/>
          </p:cNvSpPr>
          <p:nvPr>
            <p:ph type="dt" sz="half" idx="10"/>
          </p:nvPr>
        </p:nvSpPr>
        <p:spPr/>
        <p:txBody>
          <a:bodyPr/>
          <a:lstStyle/>
          <a:p>
            <a:fld id="{DAC8CC8B-DE26-4099-9296-70C323E4D611}" type="datetimeFigureOut">
              <a:rPr lang="en-GB" smtClean="0"/>
              <a:t>27/10/2022</a:t>
            </a:fld>
            <a:endParaRPr lang="en-GB"/>
          </a:p>
        </p:txBody>
      </p:sp>
      <p:sp>
        <p:nvSpPr>
          <p:cNvPr id="8" name="Footer Placeholder 7">
            <a:extLst>
              <a:ext uri="{FF2B5EF4-FFF2-40B4-BE49-F238E27FC236}">
                <a16:creationId xmlns:a16="http://schemas.microsoft.com/office/drawing/2014/main" id="{AD9150DF-38ED-3034-F6BB-70D313F533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5161CBA-0B65-4254-7C20-9FEFF24A3FBA}"/>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1219010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80B8C-CB19-44ED-D95B-B02FD10177C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B3AC57A-537B-0AFF-C0AA-4D6986DDC5A4}"/>
              </a:ext>
            </a:extLst>
          </p:cNvPr>
          <p:cNvSpPr>
            <a:spLocks noGrp="1"/>
          </p:cNvSpPr>
          <p:nvPr>
            <p:ph type="dt" sz="half" idx="10"/>
          </p:nvPr>
        </p:nvSpPr>
        <p:spPr/>
        <p:txBody>
          <a:bodyPr/>
          <a:lstStyle/>
          <a:p>
            <a:fld id="{DAC8CC8B-DE26-4099-9296-70C323E4D611}" type="datetimeFigureOut">
              <a:rPr lang="en-GB" smtClean="0"/>
              <a:t>27/10/2022</a:t>
            </a:fld>
            <a:endParaRPr lang="en-GB"/>
          </a:p>
        </p:txBody>
      </p:sp>
      <p:sp>
        <p:nvSpPr>
          <p:cNvPr id="4" name="Footer Placeholder 3">
            <a:extLst>
              <a:ext uri="{FF2B5EF4-FFF2-40B4-BE49-F238E27FC236}">
                <a16:creationId xmlns:a16="http://schemas.microsoft.com/office/drawing/2014/main" id="{3DB88EE8-ED62-5437-6326-D5CEA0D521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17F5B36-DAAC-2E23-55C6-D8077622B7CE}"/>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4171473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A233A3-517B-81E4-49A1-C91E75D5585A}"/>
              </a:ext>
            </a:extLst>
          </p:cNvPr>
          <p:cNvSpPr>
            <a:spLocks noGrp="1"/>
          </p:cNvSpPr>
          <p:nvPr>
            <p:ph type="dt" sz="half" idx="10"/>
          </p:nvPr>
        </p:nvSpPr>
        <p:spPr/>
        <p:txBody>
          <a:bodyPr/>
          <a:lstStyle/>
          <a:p>
            <a:fld id="{DAC8CC8B-DE26-4099-9296-70C323E4D611}" type="datetimeFigureOut">
              <a:rPr lang="en-GB" smtClean="0"/>
              <a:t>27/10/2022</a:t>
            </a:fld>
            <a:endParaRPr lang="en-GB"/>
          </a:p>
        </p:txBody>
      </p:sp>
      <p:sp>
        <p:nvSpPr>
          <p:cNvPr id="3" name="Footer Placeholder 2">
            <a:extLst>
              <a:ext uri="{FF2B5EF4-FFF2-40B4-BE49-F238E27FC236}">
                <a16:creationId xmlns:a16="http://schemas.microsoft.com/office/drawing/2014/main" id="{030E964B-D882-EDCD-7555-E9C532845F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8491205-6898-EA41-A58A-72CBF6352BE9}"/>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25001711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85C7B-B9CF-26C9-FD59-DD98F9F2CF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A7F92F8-746C-E115-8DD6-6541C74E49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95FA1A0-356F-E530-8941-F98ED363FE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E790F2-0D44-4CA7-BC6A-79814EAB8148}"/>
              </a:ext>
            </a:extLst>
          </p:cNvPr>
          <p:cNvSpPr>
            <a:spLocks noGrp="1"/>
          </p:cNvSpPr>
          <p:nvPr>
            <p:ph type="dt" sz="half" idx="10"/>
          </p:nvPr>
        </p:nvSpPr>
        <p:spPr/>
        <p:txBody>
          <a:bodyPr/>
          <a:lstStyle/>
          <a:p>
            <a:fld id="{DAC8CC8B-DE26-4099-9296-70C323E4D611}" type="datetimeFigureOut">
              <a:rPr lang="en-GB" smtClean="0"/>
              <a:t>27/10/2022</a:t>
            </a:fld>
            <a:endParaRPr lang="en-GB"/>
          </a:p>
        </p:txBody>
      </p:sp>
      <p:sp>
        <p:nvSpPr>
          <p:cNvPr id="6" name="Footer Placeholder 5">
            <a:extLst>
              <a:ext uri="{FF2B5EF4-FFF2-40B4-BE49-F238E27FC236}">
                <a16:creationId xmlns:a16="http://schemas.microsoft.com/office/drawing/2014/main" id="{80C2A9EF-BDED-D1C6-2BA3-2451F47441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7F79BC-8865-4A09-AFE3-CCC41383ECB9}"/>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1991717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04BB5-847C-5E00-5436-E880DFE3CE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6C53CD-89DC-1819-E4F6-4D38246FC4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392A9D3-8BAD-C808-E63A-6CC962B7B3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7632DB-F3AB-96CF-511B-77CEEEFE45D1}"/>
              </a:ext>
            </a:extLst>
          </p:cNvPr>
          <p:cNvSpPr>
            <a:spLocks noGrp="1"/>
          </p:cNvSpPr>
          <p:nvPr>
            <p:ph type="dt" sz="half" idx="10"/>
          </p:nvPr>
        </p:nvSpPr>
        <p:spPr/>
        <p:txBody>
          <a:bodyPr/>
          <a:lstStyle/>
          <a:p>
            <a:fld id="{DAC8CC8B-DE26-4099-9296-70C323E4D611}" type="datetimeFigureOut">
              <a:rPr lang="en-GB" smtClean="0"/>
              <a:t>27/10/2022</a:t>
            </a:fld>
            <a:endParaRPr lang="en-GB"/>
          </a:p>
        </p:txBody>
      </p:sp>
      <p:sp>
        <p:nvSpPr>
          <p:cNvPr id="6" name="Footer Placeholder 5">
            <a:extLst>
              <a:ext uri="{FF2B5EF4-FFF2-40B4-BE49-F238E27FC236}">
                <a16:creationId xmlns:a16="http://schemas.microsoft.com/office/drawing/2014/main" id="{5D3F97CE-AF7D-D39D-E02B-B03FA4FCDE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922B70-2B2B-501F-F256-250E009A89C8}"/>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3445082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41AEB-3DA0-B5EA-885D-E4575DE633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410AB6-CC51-E1CE-3DF0-41DBD854EC6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060A25-762B-F8EB-D52E-5FF35353F5D3}"/>
              </a:ext>
            </a:extLst>
          </p:cNvPr>
          <p:cNvSpPr>
            <a:spLocks noGrp="1"/>
          </p:cNvSpPr>
          <p:nvPr>
            <p:ph type="dt" sz="half" idx="10"/>
          </p:nvPr>
        </p:nvSpPr>
        <p:spPr/>
        <p:txBody>
          <a:bodyPr/>
          <a:lstStyle/>
          <a:p>
            <a:fld id="{DAC8CC8B-DE26-4099-9296-70C323E4D611}" type="datetimeFigureOut">
              <a:rPr lang="en-GB" smtClean="0"/>
              <a:t>27/10/2022</a:t>
            </a:fld>
            <a:endParaRPr lang="en-GB"/>
          </a:p>
        </p:txBody>
      </p:sp>
      <p:sp>
        <p:nvSpPr>
          <p:cNvPr id="5" name="Footer Placeholder 4">
            <a:extLst>
              <a:ext uri="{FF2B5EF4-FFF2-40B4-BE49-F238E27FC236}">
                <a16:creationId xmlns:a16="http://schemas.microsoft.com/office/drawing/2014/main" id="{E30E0554-245F-E33F-2F24-D364654582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9CB837-D8C1-5AE5-71B9-8CBAE0930735}"/>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2508860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B38862-B573-3A93-1A69-D87DAC4CD33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376DD6-0B4F-B49A-FE4C-30536367F5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A8FFFA-2602-3791-4F71-F2637AB5508F}"/>
              </a:ext>
            </a:extLst>
          </p:cNvPr>
          <p:cNvSpPr>
            <a:spLocks noGrp="1"/>
          </p:cNvSpPr>
          <p:nvPr>
            <p:ph type="dt" sz="half" idx="10"/>
          </p:nvPr>
        </p:nvSpPr>
        <p:spPr/>
        <p:txBody>
          <a:bodyPr/>
          <a:lstStyle/>
          <a:p>
            <a:fld id="{DAC8CC8B-DE26-4099-9296-70C323E4D611}" type="datetimeFigureOut">
              <a:rPr lang="en-GB" smtClean="0"/>
              <a:t>27/10/2022</a:t>
            </a:fld>
            <a:endParaRPr lang="en-GB"/>
          </a:p>
        </p:txBody>
      </p:sp>
      <p:sp>
        <p:nvSpPr>
          <p:cNvPr id="5" name="Footer Placeholder 4">
            <a:extLst>
              <a:ext uri="{FF2B5EF4-FFF2-40B4-BE49-F238E27FC236}">
                <a16:creationId xmlns:a16="http://schemas.microsoft.com/office/drawing/2014/main" id="{1B0D4F07-4375-6D4C-00A2-152BC551B8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A075B5-8AD1-C46C-521C-473CBACF62A5}"/>
              </a:ext>
            </a:extLst>
          </p:cNvPr>
          <p:cNvSpPr>
            <a:spLocks noGrp="1"/>
          </p:cNvSpPr>
          <p:nvPr>
            <p:ph type="sldNum" sz="quarter" idx="12"/>
          </p:nvPr>
        </p:nvSpPr>
        <p:spPr/>
        <p:txBody>
          <a:bodyPr/>
          <a:lstStyle/>
          <a:p>
            <a:fld id="{53EB8018-E204-4858-832C-D94ED3CB4730}" type="slidenum">
              <a:rPr lang="en-GB" smtClean="0"/>
              <a:t>‹#›</a:t>
            </a:fld>
            <a:endParaRPr lang="en-GB"/>
          </a:p>
        </p:txBody>
      </p:sp>
    </p:spTree>
    <p:extLst>
      <p:ext uri="{BB962C8B-B14F-4D97-AF65-F5344CB8AC3E}">
        <p14:creationId xmlns:p14="http://schemas.microsoft.com/office/powerpoint/2010/main" val="1424113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256322-EB12-49B4-F229-6200A7BF48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CB37E3-B40A-8F40-CDF0-C26DD2A604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C3663A-4FB7-3E1B-9D7B-A07E6C4768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C8CC8B-DE26-4099-9296-70C323E4D611}" type="datetimeFigureOut">
              <a:rPr lang="en-GB" smtClean="0"/>
              <a:t>27/10/2022</a:t>
            </a:fld>
            <a:endParaRPr lang="en-GB"/>
          </a:p>
        </p:txBody>
      </p:sp>
      <p:sp>
        <p:nvSpPr>
          <p:cNvPr id="5" name="Footer Placeholder 4">
            <a:extLst>
              <a:ext uri="{FF2B5EF4-FFF2-40B4-BE49-F238E27FC236}">
                <a16:creationId xmlns:a16="http://schemas.microsoft.com/office/drawing/2014/main" id="{A69A60DF-24C2-432F-C7C9-038FF0046A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DAD689-117E-E047-A8D1-4BAB3F23F1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EB8018-E204-4858-832C-D94ED3CB4730}" type="slidenum">
              <a:rPr lang="en-GB" smtClean="0"/>
              <a:t>‹#›</a:t>
            </a:fld>
            <a:endParaRPr lang="en-GB"/>
          </a:p>
        </p:txBody>
      </p:sp>
    </p:spTree>
    <p:extLst>
      <p:ext uri="{BB962C8B-B14F-4D97-AF65-F5344CB8AC3E}">
        <p14:creationId xmlns:p14="http://schemas.microsoft.com/office/powerpoint/2010/main" val="24558457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learningcenter.unc.edu/tips-and-tools/effective-note-taking-in-class/"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blogs.deakin.edu.au/deakinlife/2018/05/01/why-referencing-is-so-important-and-how-to-do-it-properly/" TargetMode="External"/><Relationship Id="rId2" Type="http://schemas.openxmlformats.org/officeDocument/2006/relationships/hyperlink" Target="http://learningcenter.unc.edu/tips-and-tools/effective-note-taking-in-class/" TargetMode="External"/><Relationship Id="rId1" Type="http://schemas.openxmlformats.org/officeDocument/2006/relationships/slideLayout" Target="../slideLayouts/slideLayout6.xml"/><Relationship Id="rId4" Type="http://schemas.openxmlformats.org/officeDocument/2006/relationships/hyperlink" Target="https://edshare.gcu.ac.uk/9402/5/GCU%20Harvard%20May%202021%20%283%2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BD81C-1C67-1EF3-1DFD-6D609316E1D1}"/>
              </a:ext>
            </a:extLst>
          </p:cNvPr>
          <p:cNvSpPr>
            <a:spLocks noGrp="1"/>
          </p:cNvSpPr>
          <p:nvPr>
            <p:ph type="ctrTitle"/>
          </p:nvPr>
        </p:nvSpPr>
        <p:spPr>
          <a:xfrm>
            <a:off x="85726" y="85725"/>
            <a:ext cx="3276600" cy="371475"/>
          </a:xfrm>
        </p:spPr>
        <p:txBody>
          <a:bodyPr>
            <a:normAutofit/>
          </a:bodyPr>
          <a:lstStyle/>
          <a:p>
            <a:r>
              <a:rPr lang="en-GB" sz="1200" dirty="0">
                <a:latin typeface="Arial" panose="020B0604020202020204" pitchFamily="34" charset="0"/>
                <a:cs typeface="Arial" panose="020B0604020202020204" pitchFamily="34" charset="0"/>
              </a:rPr>
              <a:t>Gemma Curtis, 2204016</a:t>
            </a:r>
            <a:endParaRPr lang="en-GB" sz="1200" dirty="0"/>
          </a:p>
        </p:txBody>
      </p:sp>
      <p:sp>
        <p:nvSpPr>
          <p:cNvPr id="3" name="Subtitle 2">
            <a:extLst>
              <a:ext uri="{FF2B5EF4-FFF2-40B4-BE49-F238E27FC236}">
                <a16:creationId xmlns:a16="http://schemas.microsoft.com/office/drawing/2014/main" id="{50D6A0DE-463F-348F-5974-B8FFF2B71461}"/>
              </a:ext>
            </a:extLst>
          </p:cNvPr>
          <p:cNvSpPr>
            <a:spLocks noGrp="1"/>
          </p:cNvSpPr>
          <p:nvPr>
            <p:ph type="subTitle" idx="1"/>
          </p:nvPr>
        </p:nvSpPr>
        <p:spPr>
          <a:xfrm rot="10800000" flipV="1">
            <a:off x="3176587" y="258763"/>
            <a:ext cx="5838825" cy="371476"/>
          </a:xfrm>
        </p:spPr>
        <p:txBody>
          <a:bodyPr>
            <a:normAutofit/>
          </a:bodyPr>
          <a:lstStyle/>
          <a:p>
            <a:r>
              <a:rPr lang="en-GB" sz="1400" u="sng" dirty="0">
                <a:latin typeface="Arial" panose="020B0604020202020204" pitchFamily="34" charset="0"/>
                <a:cs typeface="Arial" panose="020B0604020202020204" pitchFamily="34" charset="0"/>
              </a:rPr>
              <a:t>Critical Thinking in Education </a:t>
            </a:r>
          </a:p>
        </p:txBody>
      </p:sp>
      <p:sp>
        <p:nvSpPr>
          <p:cNvPr id="5" name="TextBox 4">
            <a:extLst>
              <a:ext uri="{FF2B5EF4-FFF2-40B4-BE49-F238E27FC236}">
                <a16:creationId xmlns:a16="http://schemas.microsoft.com/office/drawing/2014/main" id="{71BFA892-1AA8-487D-0E41-0BABDDF7F9A9}"/>
              </a:ext>
            </a:extLst>
          </p:cNvPr>
          <p:cNvSpPr txBox="1"/>
          <p:nvPr/>
        </p:nvSpPr>
        <p:spPr>
          <a:xfrm>
            <a:off x="219075" y="630240"/>
            <a:ext cx="3143251" cy="2769989"/>
          </a:xfrm>
          <a:prstGeom prst="rect">
            <a:avLst/>
          </a:prstGeom>
          <a:noFill/>
          <a:ln>
            <a:solidFill>
              <a:schemeClr val="tx1"/>
            </a:solidFill>
          </a:ln>
        </p:spPr>
        <p:txBody>
          <a:bodyPr wrap="square" rtlCol="0">
            <a:spAutoFit/>
          </a:bodyPr>
          <a:lstStyle/>
          <a:p>
            <a:r>
              <a:rPr lang="en-GB" sz="1200" u="sng" dirty="0">
                <a:latin typeface="Arial" panose="020B0604020202020204" pitchFamily="34" charset="0"/>
                <a:cs typeface="Arial" panose="020B0604020202020204" pitchFamily="34" charset="0"/>
              </a:rPr>
              <a:t>Introduction </a:t>
            </a:r>
          </a:p>
          <a:p>
            <a:r>
              <a:rPr lang="en-GB" sz="1200" dirty="0">
                <a:latin typeface="Arial" panose="020B0604020202020204" pitchFamily="34" charset="0"/>
                <a:cs typeface="Arial" panose="020B0604020202020204" pitchFamily="34" charset="0"/>
              </a:rPr>
              <a:t>Chatfield (2022) suggests that to succeed in this environment, we must be able to think as critically as feasible about thinking itself. He acknowledges that we also need to develop plans for maximising the benefits of our unparalleled interconnectedness from technology rather than letting it go beside it. Since metacognition refers to the more complex ability that enable us to adapt and keep learning throughout our lives, critical thinking skills go beyond purely learning knowledge.</a:t>
            </a:r>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E768223-747A-730B-D6C2-EA040E810422}"/>
              </a:ext>
            </a:extLst>
          </p:cNvPr>
          <p:cNvSpPr txBox="1"/>
          <p:nvPr/>
        </p:nvSpPr>
        <p:spPr>
          <a:xfrm>
            <a:off x="219075" y="3457772"/>
            <a:ext cx="5838825" cy="3231654"/>
          </a:xfrm>
          <a:prstGeom prst="rect">
            <a:avLst/>
          </a:prstGeom>
          <a:noFill/>
          <a:ln>
            <a:solidFill>
              <a:schemeClr val="tx1"/>
            </a:solidFill>
          </a:ln>
        </p:spPr>
        <p:txBody>
          <a:bodyPr wrap="square" rtlCol="0">
            <a:spAutoFit/>
          </a:bodyPr>
          <a:lstStyle/>
          <a:p>
            <a:r>
              <a:rPr lang="en-GB" sz="1200" u="sng" dirty="0">
                <a:latin typeface="Arial" panose="020B0604020202020204" pitchFamily="34" charset="0"/>
                <a:cs typeface="Arial" panose="020B0604020202020204" pitchFamily="34" charset="0"/>
              </a:rPr>
              <a:t>Time Management</a:t>
            </a:r>
          </a:p>
          <a:p>
            <a:r>
              <a:rPr lang="en-GB" sz="1200" dirty="0">
                <a:latin typeface="Arial" panose="020B0604020202020204" pitchFamily="34" charset="0"/>
                <a:cs typeface="Arial" panose="020B0604020202020204" pitchFamily="34" charset="0"/>
              </a:rPr>
              <a:t>According to Cottrell (2013) students are in charge for organizing the majority of their study time independently. Therefore, she believes that the better a students time management skills are the higher the individuals study success becomes. One major benefit of time management mentioned by Cottrell (2013) is that by having good time management skills the individual will feel more self-assured that they now have control and can manage whist not forgetting important tasks. She also mentions the different steps to having good time management. For instants, by being able to control procrastinations and distractions is a step in the correct direction for good time management. This can be done by an individual using their knowledge of how they become distracted and putting in place ways in which to manage this. </a:t>
            </a:r>
          </a:p>
          <a:p>
            <a:r>
              <a:rPr lang="en-GB" sz="1200" dirty="0">
                <a:latin typeface="Arial" panose="020B0604020202020204" pitchFamily="34" charset="0"/>
                <a:cs typeface="Arial" panose="020B0604020202020204" pitchFamily="34" charset="0"/>
              </a:rPr>
              <a:t>One way time management can be negatively effected is by the </a:t>
            </a:r>
            <a:r>
              <a:rPr lang="en-GB" sz="1200" dirty="0" err="1">
                <a:latin typeface="Arial" panose="020B0604020202020204" pitchFamily="34" charset="0"/>
                <a:cs typeface="Arial" panose="020B0604020202020204" pitchFamily="34" charset="0"/>
              </a:rPr>
              <a:t>ecucational</a:t>
            </a:r>
            <a:r>
              <a:rPr lang="en-GB" sz="1200" dirty="0">
                <a:latin typeface="Arial" panose="020B0604020202020204" pitchFamily="34" charset="0"/>
                <a:cs typeface="Arial" panose="020B0604020202020204" pitchFamily="34" charset="0"/>
              </a:rPr>
              <a:t> surroundings. Some educational surroundings can lead to procrastination which has a negative effect on an individuals time management and </a:t>
            </a:r>
            <a:r>
              <a:rPr lang="en-GB" sz="1200" dirty="0" err="1">
                <a:latin typeface="Arial" panose="020B0604020202020204" pitchFamily="34" charset="0"/>
                <a:cs typeface="Arial" panose="020B0604020202020204" pitchFamily="34" charset="0"/>
              </a:rPr>
              <a:t>dealying</a:t>
            </a:r>
            <a:r>
              <a:rPr lang="en-GB" sz="1200" dirty="0">
                <a:latin typeface="Arial" panose="020B0604020202020204" pitchFamily="34" charset="0"/>
                <a:cs typeface="Arial" panose="020B0604020202020204" pitchFamily="34" charset="0"/>
              </a:rPr>
              <a:t> of tasks being completed. This can be overcome by having an organized and clear aim. (</a:t>
            </a:r>
            <a:r>
              <a:rPr lang="en-GB" sz="1200" dirty="0" err="1">
                <a:latin typeface="Arial" panose="020B0604020202020204" pitchFamily="34" charset="0"/>
                <a:cs typeface="Arial" panose="020B0604020202020204" pitchFamily="34" charset="0"/>
              </a:rPr>
              <a:t>Kachgal</a:t>
            </a:r>
            <a:r>
              <a:rPr lang="en-GB" sz="1200" dirty="0">
                <a:latin typeface="Arial" panose="020B0604020202020204" pitchFamily="34" charset="0"/>
                <a:cs typeface="Arial" panose="020B0604020202020204" pitchFamily="34" charset="0"/>
              </a:rPr>
              <a:t>, M, Hansen, L and Nutter, K.)</a:t>
            </a:r>
          </a:p>
        </p:txBody>
      </p:sp>
      <p:pic>
        <p:nvPicPr>
          <p:cNvPr id="6" name="Picture 5">
            <a:extLst>
              <a:ext uri="{FF2B5EF4-FFF2-40B4-BE49-F238E27FC236}">
                <a16:creationId xmlns:a16="http://schemas.microsoft.com/office/drawing/2014/main" id="{961AEF27-1A42-FAE1-247A-0344E00EB3FE}"/>
              </a:ext>
            </a:extLst>
          </p:cNvPr>
          <p:cNvPicPr>
            <a:picLocks noChangeAspect="1"/>
          </p:cNvPicPr>
          <p:nvPr/>
        </p:nvPicPr>
        <p:blipFill>
          <a:blip r:embed="rId2"/>
          <a:stretch>
            <a:fillRect/>
          </a:stretch>
        </p:blipFill>
        <p:spPr>
          <a:xfrm>
            <a:off x="3475326" y="2589404"/>
            <a:ext cx="831645" cy="810825"/>
          </a:xfrm>
          <a:prstGeom prst="rect">
            <a:avLst/>
          </a:prstGeom>
        </p:spPr>
      </p:pic>
      <p:sp>
        <p:nvSpPr>
          <p:cNvPr id="7" name="TextBox 6">
            <a:extLst>
              <a:ext uri="{FF2B5EF4-FFF2-40B4-BE49-F238E27FC236}">
                <a16:creationId xmlns:a16="http://schemas.microsoft.com/office/drawing/2014/main" id="{D0121329-9567-DC0C-723D-F9A4346864B7}"/>
              </a:ext>
            </a:extLst>
          </p:cNvPr>
          <p:cNvSpPr txBox="1"/>
          <p:nvPr/>
        </p:nvSpPr>
        <p:spPr>
          <a:xfrm>
            <a:off x="3475327" y="775856"/>
            <a:ext cx="5838826" cy="1569660"/>
          </a:xfrm>
          <a:prstGeom prst="rect">
            <a:avLst/>
          </a:prstGeom>
          <a:noFill/>
          <a:ln>
            <a:solidFill>
              <a:schemeClr val="tx1"/>
            </a:solidFill>
          </a:ln>
        </p:spPr>
        <p:txBody>
          <a:bodyPr wrap="square" rtlCol="0">
            <a:spAutoFit/>
          </a:bodyPr>
          <a:lstStyle/>
          <a:p>
            <a:r>
              <a:rPr lang="en-GB" sz="1200" u="sng" dirty="0">
                <a:latin typeface="Arial" panose="020B0604020202020204" pitchFamily="34" charset="0"/>
                <a:cs typeface="Arial" panose="020B0604020202020204" pitchFamily="34" charset="0"/>
              </a:rPr>
              <a:t>Note Taking</a:t>
            </a:r>
          </a:p>
          <a:p>
            <a:r>
              <a:rPr lang="en-GB" sz="1200" dirty="0">
                <a:latin typeface="Arial" panose="020B0604020202020204" pitchFamily="34" charset="0"/>
                <a:cs typeface="Arial" panose="020B0604020202020204" pitchFamily="34" charset="0"/>
              </a:rPr>
              <a:t>One of the main benefits of note taking is that it helps an individual learn the key points of a lecture more effectively. In addition to this, whist taking effective notes an individual will have to be alert, this results in a student taking in more information through listening. There are also a variety of benefits of taking notes for after a lecture. For example, by having beneficial and accurate notes it will help the student to save time and be less anxious by having organized, helpful notes. </a:t>
            </a:r>
          </a:p>
          <a:p>
            <a:r>
              <a:rPr lang="en-GB" sz="1200" dirty="0">
                <a:latin typeface="Arial" panose="020B0604020202020204" pitchFamily="34" charset="0"/>
                <a:cs typeface="Arial" panose="020B0604020202020204" pitchFamily="34" charset="0"/>
                <a:hlinkClick r:id="rId3"/>
              </a:rPr>
              <a:t>http://learningcenter.unc.edu/tips-and-tools/effective-note-taking-in-class/</a:t>
            </a:r>
            <a:r>
              <a:rPr lang="en-GB" sz="1200" dirty="0">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46894D78-538A-C5AB-8325-BAEC459753B3}"/>
              </a:ext>
            </a:extLst>
          </p:cNvPr>
          <p:cNvSpPr txBox="1"/>
          <p:nvPr/>
        </p:nvSpPr>
        <p:spPr>
          <a:xfrm>
            <a:off x="4306971" y="2404305"/>
            <a:ext cx="4908408" cy="938719"/>
          </a:xfrm>
          <a:prstGeom prst="rect">
            <a:avLst/>
          </a:prstGeom>
          <a:noFill/>
          <a:ln>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When note taking it’s essential that the notes remain organized so the student doesn’t become confused. Cottrell (2013) recommends keeping each individual module in different sections so that the information can be found more efficiently. She also suggests labelling notes. This can be done using numbering the pages of notes so that they do not get mixed up. </a:t>
            </a:r>
          </a:p>
        </p:txBody>
      </p:sp>
      <p:sp>
        <p:nvSpPr>
          <p:cNvPr id="9" name="TextBox 8">
            <a:extLst>
              <a:ext uri="{FF2B5EF4-FFF2-40B4-BE49-F238E27FC236}">
                <a16:creationId xmlns:a16="http://schemas.microsoft.com/office/drawing/2014/main" id="{20861053-5206-BABE-4AE0-F47812E82F0E}"/>
              </a:ext>
            </a:extLst>
          </p:cNvPr>
          <p:cNvSpPr txBox="1"/>
          <p:nvPr/>
        </p:nvSpPr>
        <p:spPr>
          <a:xfrm>
            <a:off x="6197600" y="3457772"/>
            <a:ext cx="5775325" cy="3046988"/>
          </a:xfrm>
          <a:prstGeom prst="rect">
            <a:avLst/>
          </a:prstGeom>
          <a:noFill/>
          <a:ln>
            <a:solidFill>
              <a:schemeClr val="tx1"/>
            </a:solidFill>
          </a:ln>
        </p:spPr>
        <p:txBody>
          <a:bodyPr wrap="square" rtlCol="0">
            <a:spAutoFit/>
          </a:bodyPr>
          <a:lstStyle/>
          <a:p>
            <a:r>
              <a:rPr lang="en-GB" sz="1200" u="sng" dirty="0">
                <a:latin typeface="Arial" panose="020B0604020202020204" pitchFamily="34" charset="0"/>
                <a:cs typeface="Arial" panose="020B0604020202020204" pitchFamily="34" charset="0"/>
              </a:rPr>
              <a:t>Referencing</a:t>
            </a:r>
          </a:p>
          <a:p>
            <a:r>
              <a:rPr lang="en-GB" sz="1200" dirty="0">
                <a:latin typeface="Arial" panose="020B0604020202020204" pitchFamily="34" charset="0"/>
                <a:cs typeface="Arial" panose="020B0604020202020204" pitchFamily="34" charset="0"/>
              </a:rPr>
              <a:t>Referencing is essential as it allows the reader can find the sources you used in your work thanks to proper citing, which also bolsters and supports your argument and indicates academic honesty. </a:t>
            </a:r>
          </a:p>
          <a:p>
            <a:r>
              <a:rPr lang="en-GB" sz="1200" dirty="0">
                <a:latin typeface="Arial" panose="020B0604020202020204" pitchFamily="34" charset="0"/>
                <a:cs typeface="Arial" panose="020B0604020202020204" pitchFamily="34" charset="0"/>
              </a:rPr>
              <a:t>Through the use of referencing an individual can show that their work has been impacted by the thoughts, efforts, and viewpoints of other people and organisations. It makes it easier to distinguish between your ideas and those of the writers whose works you have read and cited in the text. It demonstrates to the reader that you have examined the pertinent sources and that your work is supported by credible academic data.</a:t>
            </a:r>
          </a:p>
          <a:p>
            <a:r>
              <a:rPr lang="en-GB" sz="1200" dirty="0">
                <a:latin typeface="Arial" panose="020B0604020202020204" pitchFamily="34" charset="0"/>
                <a:cs typeface="Arial" panose="020B0604020202020204" pitchFamily="34" charset="0"/>
              </a:rPr>
              <a:t>If referencing is not completed correctly the plagiarism can occur. Plagiarism is the use or misrepresentation of someone else's work as your own. Use of another person's words, concepts, or images without giving due credit is a significant violation of the student code of conduct, even when done accidentally. Plagiarism is very serious and is a main reason as to why referencing should always be done to give credit for information that an individual has used to their advantage. </a:t>
            </a:r>
          </a:p>
        </p:txBody>
      </p:sp>
      <p:sp>
        <p:nvSpPr>
          <p:cNvPr id="10" name="TextBox 9">
            <a:extLst>
              <a:ext uri="{FF2B5EF4-FFF2-40B4-BE49-F238E27FC236}">
                <a16:creationId xmlns:a16="http://schemas.microsoft.com/office/drawing/2014/main" id="{601353F6-487B-F6FE-60C5-86B0757D2FDA}"/>
              </a:ext>
            </a:extLst>
          </p:cNvPr>
          <p:cNvSpPr txBox="1"/>
          <p:nvPr/>
        </p:nvSpPr>
        <p:spPr>
          <a:xfrm>
            <a:off x="9387840" y="775856"/>
            <a:ext cx="2585085" cy="2585323"/>
          </a:xfrm>
          <a:prstGeom prst="rect">
            <a:avLst/>
          </a:prstGeom>
          <a:noFill/>
          <a:ln>
            <a:solidFill>
              <a:schemeClr val="tx1"/>
            </a:solidFill>
          </a:ln>
        </p:spPr>
        <p:txBody>
          <a:bodyPr wrap="square" rtlCol="0">
            <a:spAutoFit/>
          </a:bodyPr>
          <a:lstStyle/>
          <a:p>
            <a:r>
              <a:rPr lang="en-GB" sz="1200" u="sng" dirty="0">
                <a:latin typeface="Arial" panose="020B0604020202020204" pitchFamily="34" charset="0"/>
                <a:cs typeface="Arial" panose="020B0604020202020204" pitchFamily="34" charset="0"/>
              </a:rPr>
              <a:t>Conclusion</a:t>
            </a:r>
          </a:p>
          <a:p>
            <a:r>
              <a:rPr lang="en-GB" sz="1200" dirty="0">
                <a:latin typeface="Arial" panose="020B0604020202020204" pitchFamily="34" charset="0"/>
                <a:cs typeface="Arial" panose="020B0604020202020204" pitchFamily="34" charset="0"/>
              </a:rPr>
              <a:t>To conclude, these three skills which link to critical thinking are essential for success. Without these three skills and qualities an individual will become disorganised, behind on tasks and can face serious issues through the use of </a:t>
            </a:r>
            <a:r>
              <a:rPr lang="en-GB" sz="1200" dirty="0" err="1">
                <a:latin typeface="Arial" panose="020B0604020202020204" pitchFamily="34" charset="0"/>
                <a:cs typeface="Arial" panose="020B0604020202020204" pitchFamily="34" charset="0"/>
              </a:rPr>
              <a:t>plaglarism</a:t>
            </a:r>
            <a:r>
              <a:rPr lang="en-GB" sz="1200" dirty="0">
                <a:latin typeface="Arial" panose="020B0604020202020204" pitchFamily="34" charset="0"/>
                <a:cs typeface="Arial" panose="020B0604020202020204" pitchFamily="34" charset="0"/>
              </a:rPr>
              <a:t>, even if they did not mean to do so. Therefore, learning these skills will help an individual achieve higher more academic work. </a:t>
            </a:r>
            <a:r>
              <a:rPr lang="en-GB" dirty="0"/>
              <a:t> </a:t>
            </a:r>
          </a:p>
        </p:txBody>
      </p:sp>
      <p:pic>
        <p:nvPicPr>
          <p:cNvPr id="11" name="Picture 10">
            <a:extLst>
              <a:ext uri="{FF2B5EF4-FFF2-40B4-BE49-F238E27FC236}">
                <a16:creationId xmlns:a16="http://schemas.microsoft.com/office/drawing/2014/main" id="{3CCAD793-152A-7D71-4126-D7743B9279FE}"/>
              </a:ext>
            </a:extLst>
          </p:cNvPr>
          <p:cNvPicPr>
            <a:picLocks noChangeAspect="1"/>
          </p:cNvPicPr>
          <p:nvPr/>
        </p:nvPicPr>
        <p:blipFill>
          <a:blip r:embed="rId4"/>
          <a:stretch>
            <a:fillRect/>
          </a:stretch>
        </p:blipFill>
        <p:spPr>
          <a:xfrm>
            <a:off x="10586720" y="49796"/>
            <a:ext cx="969327" cy="726060"/>
          </a:xfrm>
          <a:prstGeom prst="rect">
            <a:avLst/>
          </a:prstGeom>
        </p:spPr>
      </p:pic>
    </p:spTree>
    <p:extLst>
      <p:ext uri="{BB962C8B-B14F-4D97-AF65-F5344CB8AC3E}">
        <p14:creationId xmlns:p14="http://schemas.microsoft.com/office/powerpoint/2010/main" val="653422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3A4C4-095F-EBA7-6DDE-B6159384BA5F}"/>
              </a:ext>
            </a:extLst>
          </p:cNvPr>
          <p:cNvSpPr>
            <a:spLocks noGrp="1"/>
          </p:cNvSpPr>
          <p:nvPr>
            <p:ph type="title"/>
          </p:nvPr>
        </p:nvSpPr>
        <p:spPr/>
        <p:txBody>
          <a:bodyPr/>
          <a:lstStyle/>
          <a:p>
            <a:r>
              <a:rPr lang="en-GB" dirty="0"/>
              <a:t>References </a:t>
            </a:r>
          </a:p>
        </p:txBody>
      </p:sp>
      <p:sp>
        <p:nvSpPr>
          <p:cNvPr id="3" name="TextBox 2">
            <a:extLst>
              <a:ext uri="{FF2B5EF4-FFF2-40B4-BE49-F238E27FC236}">
                <a16:creationId xmlns:a16="http://schemas.microsoft.com/office/drawing/2014/main" id="{F1532B2E-CB40-D6AC-79F5-648FD02B6B73}"/>
              </a:ext>
            </a:extLst>
          </p:cNvPr>
          <p:cNvSpPr txBox="1"/>
          <p:nvPr/>
        </p:nvSpPr>
        <p:spPr>
          <a:xfrm>
            <a:off x="498764" y="1422895"/>
            <a:ext cx="11545454" cy="4247317"/>
          </a:xfrm>
          <a:prstGeom prst="rect">
            <a:avLst/>
          </a:prstGeom>
          <a:noFill/>
          <a:ln>
            <a:solidFill>
              <a:schemeClr val="tx1"/>
            </a:solidFill>
          </a:ln>
        </p:spPr>
        <p:txBody>
          <a:bodyPr wrap="square" rtlCol="0">
            <a:spAutoFit/>
          </a:bodyPr>
          <a:lstStyle/>
          <a:p>
            <a:r>
              <a:rPr lang="en-GB" dirty="0"/>
              <a:t>Chatfield, T. (2022) </a:t>
            </a:r>
            <a:r>
              <a:rPr lang="en-GB" i="1" dirty="0"/>
              <a:t>Critical Thinking. </a:t>
            </a:r>
            <a:r>
              <a:rPr lang="en-GB" dirty="0"/>
              <a:t>2</a:t>
            </a:r>
            <a:r>
              <a:rPr lang="en-GB" baseline="30000" dirty="0"/>
              <a:t>nd</a:t>
            </a:r>
            <a:r>
              <a:rPr lang="en-GB" dirty="0"/>
              <a:t> </a:t>
            </a:r>
            <a:r>
              <a:rPr lang="en-GB" dirty="0" err="1"/>
              <a:t>edn</a:t>
            </a:r>
            <a:r>
              <a:rPr lang="en-GB" i="1" dirty="0"/>
              <a:t>. </a:t>
            </a:r>
            <a:r>
              <a:rPr lang="en-GB" dirty="0"/>
              <a:t>London: Sage Publications Ltd.</a:t>
            </a:r>
          </a:p>
          <a:p>
            <a:r>
              <a:rPr lang="en-GB" dirty="0"/>
              <a:t>Cottrell, S. (2013) </a:t>
            </a:r>
            <a:r>
              <a:rPr lang="en-GB" i="1" dirty="0"/>
              <a:t>The Study Skills Handbook. </a:t>
            </a:r>
            <a:r>
              <a:rPr lang="en-GB" dirty="0"/>
              <a:t>4</a:t>
            </a:r>
            <a:r>
              <a:rPr lang="en-GB" baseline="30000" dirty="0"/>
              <a:t>th</a:t>
            </a:r>
            <a:r>
              <a:rPr lang="en-GB" dirty="0"/>
              <a:t> </a:t>
            </a:r>
            <a:r>
              <a:rPr lang="en-GB" dirty="0" err="1"/>
              <a:t>edn</a:t>
            </a:r>
            <a:r>
              <a:rPr lang="en-GB" dirty="0"/>
              <a:t>. Hampshire: </a:t>
            </a:r>
            <a:r>
              <a:rPr lang="en-GB" dirty="0" err="1"/>
              <a:t>Macmillian</a:t>
            </a:r>
            <a:r>
              <a:rPr lang="en-GB" dirty="0"/>
              <a:t> Publishers Ltd. Pp. 121-126</a:t>
            </a:r>
          </a:p>
          <a:p>
            <a:r>
              <a:rPr lang="en-GB" dirty="0" err="1"/>
              <a:t>Kachgal</a:t>
            </a:r>
            <a:r>
              <a:rPr lang="en-GB" dirty="0"/>
              <a:t>, M, </a:t>
            </a:r>
            <a:r>
              <a:rPr lang="en-GB" dirty="0" err="1"/>
              <a:t>Handsen</a:t>
            </a:r>
            <a:r>
              <a:rPr lang="en-GB" dirty="0"/>
              <a:t>, L and Nutter, K. (2001) ‘Journal of Developmental Education’. </a:t>
            </a:r>
            <a:r>
              <a:rPr lang="en-GB" i="1" dirty="0"/>
              <a:t>Academic </a:t>
            </a:r>
            <a:r>
              <a:rPr lang="en-GB" i="1" dirty="0" err="1"/>
              <a:t>Procastination</a:t>
            </a:r>
            <a:r>
              <a:rPr lang="en-GB" i="1" dirty="0"/>
              <a:t> prevention/intervention: Strategies and recommendations. </a:t>
            </a:r>
            <a:r>
              <a:rPr lang="en-GB" dirty="0"/>
              <a:t>25(1), pp. 14. Available at: URL (Accessed: 24.10.22)</a:t>
            </a:r>
          </a:p>
          <a:p>
            <a:r>
              <a:rPr lang="en-GB" dirty="0"/>
              <a:t>The Learning </a:t>
            </a:r>
            <a:r>
              <a:rPr lang="en-GB" dirty="0" err="1"/>
              <a:t>Center</a:t>
            </a:r>
            <a:r>
              <a:rPr lang="en-GB" dirty="0"/>
              <a:t>, University of North Carolina at Chapel Hill. </a:t>
            </a:r>
            <a:r>
              <a:rPr lang="en-GB" i="1" dirty="0"/>
              <a:t>Effective note-taking in class</a:t>
            </a:r>
            <a:r>
              <a:rPr lang="en-GB" dirty="0"/>
              <a:t>. Available at: </a:t>
            </a:r>
            <a:r>
              <a:rPr lang="en-GB" dirty="0">
                <a:hlinkClick r:id="rId2"/>
              </a:rPr>
              <a:t>http://learningcenter.unc.edu/tips-and-tools/effective-note-taking-in-class/</a:t>
            </a:r>
            <a:r>
              <a:rPr lang="en-GB" dirty="0"/>
              <a:t> (Accessed: 22.10.22) </a:t>
            </a:r>
          </a:p>
          <a:p>
            <a:r>
              <a:rPr lang="en-GB" dirty="0"/>
              <a:t>Cottrell, S. (2013) The Study Skills Handbook. 4th </a:t>
            </a:r>
            <a:r>
              <a:rPr lang="en-GB" dirty="0" err="1"/>
              <a:t>edn</a:t>
            </a:r>
            <a:r>
              <a:rPr lang="en-GB" dirty="0"/>
              <a:t>. Hampshire: </a:t>
            </a:r>
            <a:r>
              <a:rPr lang="en-GB" dirty="0" err="1"/>
              <a:t>Macmillian</a:t>
            </a:r>
            <a:r>
              <a:rPr lang="en-GB" dirty="0"/>
              <a:t> Publishers Ltd. Pp.171</a:t>
            </a:r>
          </a:p>
          <a:p>
            <a:r>
              <a:rPr lang="en-GB" dirty="0"/>
              <a:t>Deakin Life Student news and insights. (2018) </a:t>
            </a:r>
            <a:r>
              <a:rPr lang="en-GB" i="1" dirty="0"/>
              <a:t>Why referencing is so important – and how to do it properly. </a:t>
            </a:r>
            <a:r>
              <a:rPr lang="en-GB" dirty="0"/>
              <a:t>Available at:</a:t>
            </a:r>
          </a:p>
          <a:p>
            <a:r>
              <a:rPr lang="en-GB" dirty="0"/>
              <a:t> </a:t>
            </a:r>
            <a:r>
              <a:rPr lang="en-GB" dirty="0">
                <a:hlinkClick r:id="rId3"/>
              </a:rPr>
              <a:t>https://blogs.deakin.edu.au/deakinlife/2018/05/01/why-referencing-is-so-important-and-how-to-do-it-properly/</a:t>
            </a:r>
            <a:r>
              <a:rPr lang="en-GB" dirty="0"/>
              <a:t> (Accessed: 22.10.22)</a:t>
            </a:r>
          </a:p>
          <a:p>
            <a:r>
              <a:rPr lang="en-GB" dirty="0"/>
              <a:t>GCU Harvard (2021) </a:t>
            </a:r>
            <a:r>
              <a:rPr lang="en-GB" i="1" dirty="0"/>
              <a:t>Referencing Guide </a:t>
            </a:r>
            <a:r>
              <a:rPr lang="en-GB" dirty="0"/>
              <a:t>Available at: </a:t>
            </a:r>
            <a:r>
              <a:rPr lang="en-GB" dirty="0">
                <a:hlinkClick r:id="rId4"/>
              </a:rPr>
              <a:t>https://edshare.gcu.ac.uk/9402/5/GCU%20Harvard%20May%202021%20%283%29.pdf</a:t>
            </a:r>
            <a:r>
              <a:rPr lang="en-GB" dirty="0"/>
              <a:t> pp. 3. (Accessed: 25.10.22)</a:t>
            </a:r>
          </a:p>
          <a:p>
            <a:endParaRPr lang="en-GB" i="1" dirty="0"/>
          </a:p>
          <a:p>
            <a:endParaRPr lang="en-GB" dirty="0"/>
          </a:p>
          <a:p>
            <a:endParaRPr lang="en-GB" i="1" dirty="0"/>
          </a:p>
        </p:txBody>
      </p:sp>
    </p:spTree>
    <p:extLst>
      <p:ext uri="{BB962C8B-B14F-4D97-AF65-F5344CB8AC3E}">
        <p14:creationId xmlns:p14="http://schemas.microsoft.com/office/powerpoint/2010/main" val="16635792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143</TotalTime>
  <Words>977</Words>
  <Application>Microsoft Office PowerPoint</Application>
  <PresentationFormat>Widescreen</PresentationFormat>
  <Paragraphs>27</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Gemma Curtis, 2204016</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Gemma Curtis, 2204016</dc:title>
  <dc:creator>Gemma Curtis (2204016)</dc:creator>
  <cp:lastModifiedBy>Gemma Curtis</cp:lastModifiedBy>
  <cp:revision>7</cp:revision>
  <dcterms:created xsi:type="dcterms:W3CDTF">2022-10-25T13:34:51Z</dcterms:created>
  <dcterms:modified xsi:type="dcterms:W3CDTF">2022-10-27T22:29:40Z</dcterms:modified>
</cp:coreProperties>
</file>