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77" r:id="rId5"/>
    <p:sldId id="259" r:id="rId6"/>
    <p:sldId id="278" r:id="rId7"/>
    <p:sldId id="260" r:id="rId8"/>
    <p:sldId id="275" r:id="rId9"/>
    <p:sldId id="261" r:id="rId10"/>
    <p:sldId id="276" r:id="rId11"/>
    <p:sldId id="262" r:id="rId12"/>
    <p:sldId id="272" r:id="rId13"/>
    <p:sldId id="264" r:id="rId14"/>
    <p:sldId id="271" r:id="rId15"/>
    <p:sldId id="265" r:id="rId16"/>
    <p:sldId id="270" r:id="rId17"/>
    <p:sldId id="267" r:id="rId18"/>
    <p:sldId id="273" r:id="rId19"/>
    <p:sldId id="266" r:id="rId20"/>
    <p:sldId id="274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3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-112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printerSettings" Target="printerSettings/printerSettings1.bin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03E552-A4F0-4087-9728-6A16810D9C7E}" type="datetimeFigureOut">
              <a:rPr lang="en-GB" smtClean="0"/>
              <a:t>20/01/20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3315A4-2D35-436E-ABC4-2EDE7D1362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9518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20/01/20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20/01/20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20/01/20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20/01/20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20/01/20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20/01/20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20/01/20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20/01/20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20/01/20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20/01/20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20/01/20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20/01/20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legislation.gov.uk/ukpga/1970/41/enacted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bbc.co.uk/sport/mixed-martial-arts/51165660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nhs.uk/conditions/type-2-diabetes/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anncrafttrust.org/resources/six-principles-adult-safeguarding/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newmediarepublic.com/dvideo/compression.html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newmediarepublic.com/dvideo/compression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0FAA5D7-E957-4B55-AF0C-2334F8EB943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ECGE4001Q</a:t>
            </a:r>
            <a:br>
              <a:rPr lang="en-GB" dirty="0"/>
            </a:br>
            <a:r>
              <a:rPr lang="en-GB" dirty="0"/>
              <a:t>Assignment 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30183CDD-728C-4799-B365-B842E23671E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Esmee Jones</a:t>
            </a:r>
          </a:p>
          <a:p>
            <a:r>
              <a:rPr lang="en-GB" dirty="0"/>
              <a:t>1800335</a:t>
            </a:r>
          </a:p>
          <a:p>
            <a:r>
              <a:rPr lang="en-GB" dirty="0"/>
              <a:t>22/01/20</a:t>
            </a:r>
          </a:p>
        </p:txBody>
      </p:sp>
    </p:spTree>
    <p:extLst>
      <p:ext uri="{BB962C8B-B14F-4D97-AF65-F5344CB8AC3E}">
        <p14:creationId xmlns:p14="http://schemas.microsoft.com/office/powerpoint/2010/main" val="36352141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6">
            <a:extLst>
              <a:ext uri="{FF2B5EF4-FFF2-40B4-BE49-F238E27FC236}">
                <a16:creationId xmlns:a16="http://schemas.microsoft.com/office/drawing/2014/main" xmlns="" id="{7E911624-72FC-4EB8-98B4-4481D990EC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79906" y="1905001"/>
            <a:ext cx="6831673" cy="3137516"/>
          </a:xfrm>
        </p:spPr>
        <p:txBody>
          <a:bodyPr/>
          <a:lstStyle/>
          <a:p>
            <a:endParaRPr lang="en-GB" dirty="0"/>
          </a:p>
          <a:p>
            <a:r>
              <a:rPr lang="en-GB" dirty="0"/>
              <a:t>Explain how to reference within a body of text and a reference list:</a:t>
            </a:r>
          </a:p>
          <a:p>
            <a:endParaRPr lang="en-GB" dirty="0"/>
          </a:p>
          <a:p>
            <a:r>
              <a:rPr lang="en-GB" dirty="0"/>
              <a:t>Books, Journal Articles, Government Legislation and Websites; use examples for each type of reference</a:t>
            </a:r>
          </a:p>
        </p:txBody>
      </p:sp>
    </p:spTree>
    <p:extLst>
      <p:ext uri="{BB962C8B-B14F-4D97-AF65-F5344CB8AC3E}">
        <p14:creationId xmlns:p14="http://schemas.microsoft.com/office/powerpoint/2010/main" val="41367315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0493C93-75D1-4819-BCD4-4A7327E2BA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reference a quote from a book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200DC18-D05B-4252-A075-CCB46CA7B7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Citation Order:</a:t>
            </a:r>
          </a:p>
          <a:p>
            <a:pPr marL="0" indent="0">
              <a:buNone/>
            </a:pPr>
            <a:r>
              <a:rPr lang="en-GB" dirty="0"/>
              <a:t>Surname followed by initial of first name </a:t>
            </a:r>
          </a:p>
          <a:p>
            <a:pPr marL="0" indent="0">
              <a:buNone/>
            </a:pPr>
            <a:r>
              <a:rPr lang="en-GB" dirty="0"/>
              <a:t>Date of publication </a:t>
            </a:r>
          </a:p>
          <a:p>
            <a:pPr marL="0" indent="0">
              <a:buNone/>
            </a:pPr>
            <a:r>
              <a:rPr lang="en-GB" dirty="0"/>
              <a:t>Title of book </a:t>
            </a:r>
          </a:p>
          <a:p>
            <a:pPr marL="0" indent="0">
              <a:buNone/>
            </a:pPr>
            <a:r>
              <a:rPr lang="en-GB" dirty="0"/>
              <a:t>Edition (if applicable) </a:t>
            </a:r>
          </a:p>
          <a:p>
            <a:pPr marL="0" indent="0">
              <a:buNone/>
            </a:pPr>
            <a:r>
              <a:rPr lang="en-GB" dirty="0"/>
              <a:t>Place of publication </a:t>
            </a:r>
          </a:p>
          <a:p>
            <a:pPr marL="0" indent="0">
              <a:buNone/>
            </a:pPr>
            <a:r>
              <a:rPr lang="en-GB" dirty="0"/>
              <a:t>Name of publisher </a:t>
            </a:r>
          </a:p>
        </p:txBody>
      </p:sp>
    </p:spTree>
    <p:extLst>
      <p:ext uri="{BB962C8B-B14F-4D97-AF65-F5344CB8AC3E}">
        <p14:creationId xmlns:p14="http://schemas.microsoft.com/office/powerpoint/2010/main" val="20736130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B6487C5-7692-463C-95FF-325DD65EE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D1E79BA-E1C0-43FF-BF9A-47C5A876AA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Body of Text </a:t>
            </a:r>
          </a:p>
          <a:p>
            <a:pPr marL="0" indent="0">
              <a:buNone/>
            </a:pPr>
            <a:r>
              <a:rPr lang="en-GB" dirty="0"/>
              <a:t>Woodward (2011) states that…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Reference List:</a:t>
            </a:r>
          </a:p>
          <a:p>
            <a:pPr marL="0" indent="0">
              <a:buNone/>
            </a:pPr>
            <a:r>
              <a:rPr lang="en-GB" dirty="0"/>
              <a:t>Woodward, K. (2011) </a:t>
            </a:r>
            <a:r>
              <a:rPr lang="en-GB" i="1" dirty="0"/>
              <a:t>The Short Guide to Gender. </a:t>
            </a:r>
            <a:r>
              <a:rPr lang="en-GB" dirty="0"/>
              <a:t>University of Bristol: Policy Press</a:t>
            </a:r>
          </a:p>
        </p:txBody>
      </p:sp>
    </p:spTree>
    <p:extLst>
      <p:ext uri="{BB962C8B-B14F-4D97-AF65-F5344CB8AC3E}">
        <p14:creationId xmlns:p14="http://schemas.microsoft.com/office/powerpoint/2010/main" val="14221197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16C83E3-ECB4-49F3-B707-34E1C96E0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reference a chapter in a book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7A96983-3191-4902-8BA8-DD16631CD2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Citation Order:</a:t>
            </a:r>
          </a:p>
          <a:p>
            <a:pPr marL="0" indent="0">
              <a:buNone/>
            </a:pPr>
            <a:r>
              <a:rPr lang="en-GB" dirty="0"/>
              <a:t>Surname followed by initial of first name </a:t>
            </a:r>
          </a:p>
          <a:p>
            <a:pPr marL="0" indent="0">
              <a:buNone/>
            </a:pPr>
            <a:r>
              <a:rPr lang="en-GB" dirty="0"/>
              <a:t>Date of publication </a:t>
            </a:r>
          </a:p>
          <a:p>
            <a:pPr marL="0" indent="0">
              <a:buNone/>
            </a:pPr>
            <a:r>
              <a:rPr lang="en-GB" dirty="0"/>
              <a:t>Title of the chapter (in quotation marks</a:t>
            </a:r>
          </a:p>
          <a:p>
            <a:pPr marL="0" indent="0">
              <a:buNone/>
            </a:pPr>
            <a:r>
              <a:rPr lang="en-GB" dirty="0"/>
              <a:t>Editors (if applicable)</a:t>
            </a:r>
          </a:p>
          <a:p>
            <a:pPr marL="0" indent="0">
              <a:buNone/>
            </a:pPr>
            <a:r>
              <a:rPr lang="en-GB" dirty="0"/>
              <a:t>Title of the book (in italics)</a:t>
            </a:r>
          </a:p>
          <a:p>
            <a:pPr marL="0" indent="0">
              <a:buNone/>
            </a:pPr>
            <a:r>
              <a:rPr lang="en-GB" dirty="0"/>
              <a:t>Place of publication </a:t>
            </a:r>
          </a:p>
          <a:p>
            <a:pPr marL="0" indent="0">
              <a:buNone/>
            </a:pPr>
            <a:r>
              <a:rPr lang="en-GB" dirty="0"/>
              <a:t>Publisher </a:t>
            </a:r>
          </a:p>
          <a:p>
            <a:pPr marL="0" indent="0">
              <a:buNone/>
            </a:pPr>
            <a:r>
              <a:rPr lang="en-GB" dirty="0"/>
              <a:t>Page number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64328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CE436BD-CD85-48FA-B78E-A4074CDCA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58DB0D5-CEAE-43A9-B841-38A5DF19F2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Body of Text:</a:t>
            </a:r>
          </a:p>
          <a:p>
            <a:pPr marL="0" indent="0">
              <a:buNone/>
            </a:pPr>
            <a:r>
              <a:rPr lang="en-GB" dirty="0"/>
              <a:t>Woodward (2011) suggested that… </a:t>
            </a:r>
          </a:p>
          <a:p>
            <a:endParaRPr lang="en-GB" dirty="0"/>
          </a:p>
          <a:p>
            <a:r>
              <a:rPr lang="en-GB" dirty="0"/>
              <a:t>Reference List:</a:t>
            </a:r>
          </a:p>
          <a:p>
            <a:pPr marL="0" indent="0">
              <a:buNone/>
            </a:pPr>
            <a:r>
              <a:rPr lang="en-GB" dirty="0"/>
              <a:t>Woodward, K. (2011) ‘Sex and Gender; sex/gender’ </a:t>
            </a:r>
            <a:r>
              <a:rPr lang="en-GB" i="1" dirty="0"/>
              <a:t>The Short Guide to Gender.</a:t>
            </a:r>
            <a:r>
              <a:rPr lang="en-GB" dirty="0"/>
              <a:t> University of Bristol, Policy Press, pp, 21-40. </a:t>
            </a:r>
          </a:p>
        </p:txBody>
      </p:sp>
    </p:spTree>
    <p:extLst>
      <p:ext uri="{BB962C8B-B14F-4D97-AF65-F5344CB8AC3E}">
        <p14:creationId xmlns:p14="http://schemas.microsoft.com/office/powerpoint/2010/main" val="35917633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492BC6B-58E1-4D96-A0DE-A93222D60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reference a Journal Article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EDFBE3D-DAD2-4B5D-8CB8-98F9CA7E18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Citation List</a:t>
            </a:r>
          </a:p>
          <a:p>
            <a:pPr marL="0" indent="0">
              <a:buNone/>
            </a:pPr>
            <a:r>
              <a:rPr lang="en-GB" dirty="0"/>
              <a:t>Surname followed by initial of first name </a:t>
            </a:r>
          </a:p>
          <a:p>
            <a:pPr marL="0" indent="0">
              <a:buNone/>
            </a:pPr>
            <a:r>
              <a:rPr lang="en-GB" dirty="0"/>
              <a:t>Title of the article </a:t>
            </a:r>
          </a:p>
          <a:p>
            <a:pPr marL="0" indent="0">
              <a:buNone/>
            </a:pPr>
            <a:r>
              <a:rPr lang="en-GB" dirty="0"/>
              <a:t>Where its from </a:t>
            </a:r>
          </a:p>
          <a:p>
            <a:pPr marL="0" indent="0">
              <a:buNone/>
            </a:pPr>
            <a:r>
              <a:rPr lang="en-GB" dirty="0"/>
              <a:t>Volume and issue </a:t>
            </a:r>
          </a:p>
          <a:p>
            <a:pPr marL="0" indent="0">
              <a:buNone/>
            </a:pPr>
            <a:r>
              <a:rPr lang="en-GB" dirty="0"/>
              <a:t>Page number if there is one </a:t>
            </a:r>
          </a:p>
        </p:txBody>
      </p:sp>
    </p:spTree>
    <p:extLst>
      <p:ext uri="{BB962C8B-B14F-4D97-AF65-F5344CB8AC3E}">
        <p14:creationId xmlns:p14="http://schemas.microsoft.com/office/powerpoint/2010/main" val="11486893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01582B1-D03E-47BC-8B13-FF8EA6235E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0EAE712-7672-44C9-AFF9-ED604CAED0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body of Text:</a:t>
            </a:r>
          </a:p>
          <a:p>
            <a:r>
              <a:rPr lang="en-GB" dirty="0" err="1"/>
              <a:t>Legewie</a:t>
            </a:r>
            <a:r>
              <a:rPr lang="en-GB" dirty="0"/>
              <a:t> and DiPrete (2012) stated that ‘Boys generally underperform relative to girls in schools…’</a:t>
            </a:r>
          </a:p>
          <a:p>
            <a:endParaRPr lang="en-GB" dirty="0"/>
          </a:p>
          <a:p>
            <a:r>
              <a:rPr lang="en-GB" dirty="0"/>
              <a:t>Reference List:</a:t>
            </a:r>
          </a:p>
          <a:p>
            <a:r>
              <a:rPr lang="en-GB" dirty="0" err="1"/>
              <a:t>Legewie</a:t>
            </a:r>
            <a:r>
              <a:rPr lang="en-GB" dirty="0"/>
              <a:t>, J., DiPrete, T, A. (2012) ‘School Context and the Gender Gap in Educational Achievement</a:t>
            </a:r>
            <a:r>
              <a:rPr lang="en-GB" i="1" dirty="0"/>
              <a:t>’, American Sociological Review, </a:t>
            </a:r>
            <a:r>
              <a:rPr lang="en-GB" dirty="0"/>
              <a:t>77(3). </a:t>
            </a:r>
          </a:p>
        </p:txBody>
      </p:sp>
    </p:spTree>
    <p:extLst>
      <p:ext uri="{BB962C8B-B14F-4D97-AF65-F5344CB8AC3E}">
        <p14:creationId xmlns:p14="http://schemas.microsoft.com/office/powerpoint/2010/main" val="19942755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95B0FE8-94F4-432D-B70C-254B9F62A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reference a Government Legislation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8151764-3265-4746-868A-5F02CAD096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Citation Order</a:t>
            </a:r>
          </a:p>
          <a:p>
            <a:pPr marL="0" indent="0">
              <a:buNone/>
            </a:pPr>
            <a:r>
              <a:rPr lang="en-GB" dirty="0"/>
              <a:t>The name of the Act</a:t>
            </a:r>
          </a:p>
          <a:p>
            <a:pPr marL="0" indent="0">
              <a:buNone/>
            </a:pPr>
            <a:r>
              <a:rPr lang="en-GB" dirty="0"/>
              <a:t>Chapter Number (c.41) </a:t>
            </a:r>
          </a:p>
          <a:p>
            <a:pPr marL="0" indent="0">
              <a:buNone/>
            </a:pPr>
            <a:r>
              <a:rPr lang="en-GB" dirty="0"/>
              <a:t>Available at: URL (Accessed: date)</a:t>
            </a:r>
          </a:p>
        </p:txBody>
      </p:sp>
    </p:spTree>
    <p:extLst>
      <p:ext uri="{BB962C8B-B14F-4D97-AF65-F5344CB8AC3E}">
        <p14:creationId xmlns:p14="http://schemas.microsoft.com/office/powerpoint/2010/main" val="12895307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9501BFD-EC6C-46FD-BC19-38B51F7AE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425D099-2951-4CF7-88A1-8B2222DB75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Body of Text:</a:t>
            </a:r>
          </a:p>
          <a:p>
            <a:r>
              <a:rPr lang="en-GB" dirty="0"/>
              <a:t>The Equal Pay Act (1970) strives to give everyone equal pay.</a:t>
            </a:r>
          </a:p>
          <a:p>
            <a:endParaRPr lang="en-GB" dirty="0"/>
          </a:p>
          <a:p>
            <a:r>
              <a:rPr lang="en-GB" dirty="0"/>
              <a:t>Reference List:</a:t>
            </a:r>
          </a:p>
          <a:p>
            <a:r>
              <a:rPr lang="en-GB" dirty="0"/>
              <a:t>Equal Pay Act 1970, c. 41. Available at: </a:t>
            </a:r>
            <a:r>
              <a:rPr lang="en-GB" dirty="0">
                <a:hlinkClick r:id="rId2"/>
              </a:rPr>
              <a:t>http://www.legislation.gov.uk/ukpga/1970/41/enacted</a:t>
            </a:r>
            <a:r>
              <a:rPr lang="en-GB" dirty="0"/>
              <a:t> (Accessed: 19 January 2020).</a:t>
            </a:r>
          </a:p>
        </p:txBody>
      </p:sp>
    </p:spTree>
    <p:extLst>
      <p:ext uri="{BB962C8B-B14F-4D97-AF65-F5344CB8AC3E}">
        <p14:creationId xmlns:p14="http://schemas.microsoft.com/office/powerpoint/2010/main" val="32449168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174286D-C822-44A2-82CF-3179B93D69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reference a Website with an individual author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74D58B0-85CC-4227-9486-9F9DEEA433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Citation Order:</a:t>
            </a:r>
          </a:p>
          <a:p>
            <a:r>
              <a:rPr lang="en-GB" dirty="0"/>
              <a:t>Author </a:t>
            </a:r>
          </a:p>
          <a:p>
            <a:r>
              <a:rPr lang="en-GB" dirty="0"/>
              <a:t>Year that the site was published/ last updated (in round brackets)</a:t>
            </a:r>
          </a:p>
          <a:p>
            <a:r>
              <a:rPr lang="en-GB" dirty="0"/>
              <a:t>Title of web page (in italics)</a:t>
            </a:r>
          </a:p>
          <a:p>
            <a:r>
              <a:rPr lang="en-GB" dirty="0"/>
              <a:t>Available at: URL </a:t>
            </a:r>
          </a:p>
          <a:p>
            <a:r>
              <a:rPr lang="en-GB" dirty="0"/>
              <a:t>Accessed (in round brackets)</a:t>
            </a:r>
          </a:p>
        </p:txBody>
      </p:sp>
    </p:spTree>
    <p:extLst>
      <p:ext uri="{BB962C8B-B14F-4D97-AF65-F5344CB8AC3E}">
        <p14:creationId xmlns:p14="http://schemas.microsoft.com/office/powerpoint/2010/main" val="30962684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D018A4-0637-4243-A505-8467893B1A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67A305C-72AB-43DE-BEFF-58C5995A50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400" dirty="0"/>
              <a:t>Body of text:</a:t>
            </a:r>
          </a:p>
          <a:p>
            <a:pPr marL="0" indent="0">
              <a:buNone/>
            </a:pPr>
            <a:r>
              <a:rPr lang="en-GB" sz="2400" dirty="0"/>
              <a:t>Head (2020) wrote about how Conor McGregor beat Donald </a:t>
            </a:r>
            <a:r>
              <a:rPr lang="en-GB" sz="2400" dirty="0" err="1"/>
              <a:t>Cerrone</a:t>
            </a:r>
            <a:r>
              <a:rPr lang="en-GB" sz="2400" dirty="0"/>
              <a:t> in Las Vegas. 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Reference List:</a:t>
            </a:r>
          </a:p>
          <a:p>
            <a:pPr marL="0" indent="0">
              <a:buNone/>
            </a:pPr>
            <a:r>
              <a:rPr lang="en-GB" sz="2400" dirty="0"/>
              <a:t>Head, S. (2020) </a:t>
            </a:r>
            <a:r>
              <a:rPr lang="en-GB" sz="2400" i="1" dirty="0"/>
              <a:t>Conor McGregor beats Donald </a:t>
            </a:r>
            <a:r>
              <a:rPr lang="en-GB" sz="2400" i="1" dirty="0" err="1"/>
              <a:t>Cerrone</a:t>
            </a:r>
            <a:r>
              <a:rPr lang="en-GB" sz="2400" i="1" dirty="0"/>
              <a:t> in 40 seconds at UFC 246 in Las Vegas.</a:t>
            </a:r>
            <a:r>
              <a:rPr lang="en-GB" sz="2400" dirty="0"/>
              <a:t> Available at: </a:t>
            </a:r>
            <a:r>
              <a:rPr lang="en-GB" sz="2400" dirty="0">
                <a:hlinkClick r:id="rId2"/>
              </a:rPr>
              <a:t>https://www.bbc.co.uk/sport/mixed-martial-arts/51165660</a:t>
            </a:r>
            <a:r>
              <a:rPr lang="en-GB" sz="2400" dirty="0"/>
              <a:t> (Accessed: 19 January 2020)</a:t>
            </a:r>
          </a:p>
        </p:txBody>
      </p:sp>
    </p:spTree>
    <p:extLst>
      <p:ext uri="{BB962C8B-B14F-4D97-AF65-F5344CB8AC3E}">
        <p14:creationId xmlns:p14="http://schemas.microsoft.com/office/powerpoint/2010/main" val="23300730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3D1507A-AB9F-4D4C-990C-A7D265C465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reference a website with organisations as authors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B188B10-2747-4DC1-9E34-ABBDEF4D9B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Citation Order </a:t>
            </a:r>
          </a:p>
          <a:p>
            <a:r>
              <a:rPr lang="en-GB" dirty="0"/>
              <a:t>Organisation (in full)</a:t>
            </a:r>
          </a:p>
          <a:p>
            <a:r>
              <a:rPr lang="en-GB" dirty="0"/>
              <a:t>Year it was published/ last updated (in round brackets)</a:t>
            </a:r>
          </a:p>
          <a:p>
            <a:r>
              <a:rPr lang="en-GB" dirty="0"/>
              <a:t>Title of web page (in italics)</a:t>
            </a:r>
          </a:p>
          <a:p>
            <a:r>
              <a:rPr lang="en-GB" dirty="0"/>
              <a:t>Available at: URL </a:t>
            </a:r>
          </a:p>
          <a:p>
            <a:r>
              <a:rPr lang="en-GB" dirty="0"/>
              <a:t>Accessed (in round brackets)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11465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3C8BF85-C4AD-47ED-9140-66B24F4BB6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D1EFB9B-8AED-459D-96D0-2BBF9C64D5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body of text:</a:t>
            </a:r>
          </a:p>
          <a:p>
            <a:pPr marL="0" indent="0">
              <a:buNone/>
            </a:pPr>
            <a:r>
              <a:rPr lang="en-GB" dirty="0"/>
              <a:t>Type 2 diabetes is a common condition that causes the level of sugar (glucose) in the blood to become too high (National Health Service, 2017).</a:t>
            </a:r>
          </a:p>
          <a:p>
            <a:endParaRPr lang="en-GB" dirty="0"/>
          </a:p>
          <a:p>
            <a:r>
              <a:rPr lang="en-GB" dirty="0"/>
              <a:t>Reference List:</a:t>
            </a:r>
          </a:p>
          <a:p>
            <a:pPr marL="0" indent="0">
              <a:buNone/>
            </a:pPr>
            <a:r>
              <a:rPr lang="en-GB" dirty="0"/>
              <a:t>National Health Service (2017) </a:t>
            </a:r>
            <a:r>
              <a:rPr lang="en-GB" i="1" dirty="0"/>
              <a:t>What is type 2 diabetes?</a:t>
            </a:r>
            <a:r>
              <a:rPr lang="en-GB" dirty="0"/>
              <a:t> Available </a:t>
            </a:r>
            <a:r>
              <a:rPr lang="en-GB" dirty="0" err="1"/>
              <a:t>at:</a:t>
            </a:r>
            <a:r>
              <a:rPr lang="en-GB" dirty="0" err="1">
                <a:hlinkClick r:id="rId2"/>
              </a:rPr>
              <a:t>https</a:t>
            </a:r>
            <a:r>
              <a:rPr lang="en-GB" dirty="0">
                <a:hlinkClick r:id="rId2"/>
              </a:rPr>
              <a:t>://www.nhs.uk/conditions/type-2-diabetes/</a:t>
            </a:r>
            <a:r>
              <a:rPr lang="en-GB" dirty="0"/>
              <a:t> (Accessed: 19 January 2020).</a:t>
            </a:r>
          </a:p>
        </p:txBody>
      </p:sp>
    </p:spTree>
    <p:extLst>
      <p:ext uri="{BB962C8B-B14F-4D97-AF65-F5344CB8AC3E}">
        <p14:creationId xmlns:p14="http://schemas.microsoft.com/office/powerpoint/2010/main" val="7923588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70BA2C7-0614-4B32-BA4C-DEACD76163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reference a website with no authors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2B6B742-3361-49D3-8501-EAFDA2B778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Use the title of the website </a:t>
            </a:r>
          </a:p>
          <a:p>
            <a:pPr marL="0" indent="0">
              <a:buNone/>
            </a:pPr>
            <a:r>
              <a:rPr lang="en-GB" dirty="0"/>
              <a:t>Citation Order </a:t>
            </a:r>
          </a:p>
          <a:p>
            <a:r>
              <a:rPr lang="en-GB" dirty="0"/>
              <a:t>Organisation (in full)</a:t>
            </a:r>
          </a:p>
          <a:p>
            <a:r>
              <a:rPr lang="en-GB" dirty="0"/>
              <a:t>Year it was published/ last updated (in round brackets)</a:t>
            </a:r>
          </a:p>
          <a:p>
            <a:r>
              <a:rPr lang="en-GB" dirty="0"/>
              <a:t>Title of web page (in italics)</a:t>
            </a:r>
          </a:p>
          <a:p>
            <a:r>
              <a:rPr lang="en-GB" dirty="0"/>
              <a:t>Available at: URL </a:t>
            </a:r>
          </a:p>
          <a:p>
            <a:r>
              <a:rPr lang="en-GB" dirty="0"/>
              <a:t>Accessed (in round brackets)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84579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5FDF409-A597-470B-85EE-6FD56471DF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Exmaple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5F30AF7-6974-4B81-B624-E594B867AB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Body of Text </a:t>
            </a:r>
          </a:p>
          <a:p>
            <a:pPr marL="0" indent="0">
              <a:buNone/>
            </a:pPr>
            <a:r>
              <a:rPr lang="en-GB" dirty="0"/>
              <a:t>The Care Act sets out the following principles that should underpin the safeguarding of adults (Six Principles of Adult Safeguarding, 2020)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Reference List:</a:t>
            </a:r>
          </a:p>
          <a:p>
            <a:pPr marL="0" indent="0">
              <a:buNone/>
            </a:pPr>
            <a:r>
              <a:rPr lang="en-GB" dirty="0"/>
              <a:t>Six Principles of Adult Safeguarding (2020) Available at: </a:t>
            </a:r>
            <a:r>
              <a:rPr lang="en-GB" dirty="0">
                <a:hlinkClick r:id="rId2"/>
              </a:rPr>
              <a:t>https://www.anncrafttrust.org/resources/six-principles-adult-safeguarding/</a:t>
            </a:r>
            <a:r>
              <a:rPr lang="en-GB" dirty="0"/>
              <a:t> (Accessed: 19 January 2020).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83901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4E1EB3E-ADAE-4D1D-9FE0-795A6DEB6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reference a website with no authors or titles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3CC54D8-15BB-4AB1-A9EE-F865AB2ACD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Citation Order </a:t>
            </a:r>
          </a:p>
          <a:p>
            <a:pPr marL="0" indent="0">
              <a:buNone/>
            </a:pPr>
            <a:r>
              <a:rPr lang="en-GB" dirty="0"/>
              <a:t>URL (with date)</a:t>
            </a:r>
          </a:p>
          <a:p>
            <a:pPr marL="0" indent="0">
              <a:buNone/>
            </a:pPr>
            <a:r>
              <a:rPr lang="en-GB" dirty="0"/>
              <a:t>Access date</a:t>
            </a:r>
          </a:p>
        </p:txBody>
      </p:sp>
    </p:spTree>
    <p:extLst>
      <p:ext uri="{BB962C8B-B14F-4D97-AF65-F5344CB8AC3E}">
        <p14:creationId xmlns:p14="http://schemas.microsoft.com/office/powerpoint/2010/main" val="36662422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E425DD0-259D-4E41-9416-5A86CD8304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/>
          <a:p>
            <a:r>
              <a:rPr lang="en-GB" dirty="0"/>
              <a:t>Example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5DCC91D-6BD7-47C5-BFD9-DB8400D305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Body of Text:</a:t>
            </a:r>
          </a:p>
          <a:p>
            <a:pPr marL="0" indent="0">
              <a:buNone/>
            </a:pPr>
            <a:r>
              <a:rPr lang="en-GB" dirty="0"/>
              <a:t>Video Files may need to be compressed (</a:t>
            </a:r>
            <a:r>
              <a:rPr lang="en-GB" dirty="0">
                <a:hlinkClick r:id="rId2"/>
              </a:rPr>
              <a:t>http://www.newmediarepublic.com/dvideo/compression.html</a:t>
            </a:r>
            <a:r>
              <a:rPr lang="en-GB" dirty="0"/>
              <a:t> (2018)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Reference List: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http://www.newmediarepublic.com/dvideo/compression.html</a:t>
            </a:r>
            <a:r>
              <a:rPr lang="en-GB" dirty="0"/>
              <a:t> (2018) (Accessed: 19 January 2020). </a:t>
            </a:r>
          </a:p>
        </p:txBody>
      </p:sp>
    </p:spTree>
    <p:extLst>
      <p:ext uri="{BB962C8B-B14F-4D97-AF65-F5344CB8AC3E}">
        <p14:creationId xmlns:p14="http://schemas.microsoft.com/office/powerpoint/2010/main" val="2018688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9D3811C-8898-42AF-86E3-9EF77E20CD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reference a website with no date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D2DCF56-89A8-440D-ACD0-EA4C1DA163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Citation List </a:t>
            </a:r>
          </a:p>
          <a:p>
            <a:pPr marL="0" indent="0">
              <a:buNone/>
            </a:pPr>
            <a:r>
              <a:rPr lang="en-GB" dirty="0"/>
              <a:t>Where you got it from </a:t>
            </a:r>
          </a:p>
          <a:p>
            <a:pPr marL="0" indent="0">
              <a:buNone/>
            </a:pPr>
            <a:r>
              <a:rPr lang="en-GB" dirty="0"/>
              <a:t>Date</a:t>
            </a:r>
          </a:p>
          <a:p>
            <a:pPr marL="0" indent="0">
              <a:buNone/>
            </a:pPr>
            <a:r>
              <a:rPr lang="en-GB" dirty="0"/>
              <a:t>Title of the page </a:t>
            </a:r>
          </a:p>
          <a:p>
            <a:pPr marL="0" indent="0">
              <a:buNone/>
            </a:pPr>
            <a:r>
              <a:rPr lang="en-GB" dirty="0"/>
              <a:t>Available at: URL (Accessed: date)</a:t>
            </a:r>
          </a:p>
        </p:txBody>
      </p:sp>
    </p:spTree>
    <p:extLst>
      <p:ext uri="{BB962C8B-B14F-4D97-AF65-F5344CB8AC3E}">
        <p14:creationId xmlns:p14="http://schemas.microsoft.com/office/powerpoint/2010/main" val="2289191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CAA9D7F-100A-45CD-BBA5-E5F07E0FA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8E45BDA-38A9-40EF-9612-CAF01BDE52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Body of Text:</a:t>
            </a:r>
          </a:p>
          <a:p>
            <a:pPr marL="0" indent="0">
              <a:buNone/>
            </a:pPr>
            <a:r>
              <a:rPr lang="en-GB" dirty="0"/>
              <a:t>Compression may be required (New Media Republic, no date)…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Reference List:</a:t>
            </a:r>
          </a:p>
          <a:p>
            <a:pPr marL="0" indent="0">
              <a:buNone/>
            </a:pPr>
            <a:r>
              <a:rPr lang="en-GB" dirty="0"/>
              <a:t>New Media Republic (no date) </a:t>
            </a:r>
            <a:r>
              <a:rPr lang="en-GB" i="1" dirty="0"/>
              <a:t>Compression</a:t>
            </a:r>
            <a:r>
              <a:rPr lang="en-GB" dirty="0"/>
              <a:t>. Available at: </a:t>
            </a:r>
            <a:r>
              <a:rPr lang="en-GB" dirty="0">
                <a:hlinkClick r:id="rId2"/>
              </a:rPr>
              <a:t>http://www.newmediarepublic.com/dvideo/compression.html</a:t>
            </a:r>
            <a:r>
              <a:rPr lang="en-GB" dirty="0"/>
              <a:t>  (Accessed: 19 January 2020).</a:t>
            </a:r>
          </a:p>
        </p:txBody>
      </p:sp>
    </p:spTree>
    <p:extLst>
      <p:ext uri="{BB962C8B-B14F-4D97-AF65-F5344CB8AC3E}">
        <p14:creationId xmlns:p14="http://schemas.microsoft.com/office/powerpoint/2010/main" val="37133578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148</TotalTime>
  <Words>890</Words>
  <Application>Microsoft Macintosh PowerPoint</Application>
  <PresentationFormat>Custom</PresentationFormat>
  <Paragraphs>124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Crop</vt:lpstr>
      <vt:lpstr>ECGE4001Q Assignment 2</vt:lpstr>
      <vt:lpstr>PowerPoint Presentation</vt:lpstr>
      <vt:lpstr>How to reference a quote from a book</vt:lpstr>
      <vt:lpstr>Example</vt:lpstr>
      <vt:lpstr>How to reference a chapter in a book</vt:lpstr>
      <vt:lpstr>Example </vt:lpstr>
      <vt:lpstr>How to reference a Journal Article</vt:lpstr>
      <vt:lpstr>Example </vt:lpstr>
      <vt:lpstr>How to reference a Government Legislation </vt:lpstr>
      <vt:lpstr>Example </vt:lpstr>
      <vt:lpstr>How to reference a Website with an individual author </vt:lpstr>
      <vt:lpstr>Example</vt:lpstr>
      <vt:lpstr>How to reference a website with organisations as authors</vt:lpstr>
      <vt:lpstr>Example </vt:lpstr>
      <vt:lpstr>How to reference a website with no authors </vt:lpstr>
      <vt:lpstr>Exmaple </vt:lpstr>
      <vt:lpstr>How to reference a website with no authors or titles</vt:lpstr>
      <vt:lpstr>Example </vt:lpstr>
      <vt:lpstr>How to reference a website with no date</vt:lpstr>
      <vt:lpstr>Example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ECGE4001Q Assignment 2</dc:title>
  <dc:creator>Phil Jones</dc:creator>
  <cp:lastModifiedBy>name</cp:lastModifiedBy>
  <cp:revision>16</cp:revision>
  <dcterms:created xsi:type="dcterms:W3CDTF">2020-01-19T15:22:27Z</dcterms:created>
  <dcterms:modified xsi:type="dcterms:W3CDTF">2020-01-20T14:54:49Z</dcterms:modified>
</cp:coreProperties>
</file>