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7" r:id="rId6"/>
    <p:sldId id="258" r:id="rId7"/>
    <p:sldId id="259" r:id="rId8"/>
    <p:sldId id="268"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DEEA"/>
    <a:srgbClr val="EEDFEA"/>
    <a:srgbClr val="EFE0EC"/>
    <a:srgbClr val="FAF1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5" d="100"/>
          <a:sy n="75" d="100"/>
        </p:scale>
        <p:origin x="67" y="5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na Lucy (2210256)" userId="5bd47dfb-d838-4232-9830-9d3ad254591e" providerId="ADAL" clId="{D5835BD9-CA80-409A-8D25-32EB55315D23}"/>
    <pc:docChg chg="undo redo custSel addSld delSld modSld sldOrd">
      <pc:chgData name="Rosena Lucy (2210256)" userId="5bd47dfb-d838-4232-9830-9d3ad254591e" providerId="ADAL" clId="{D5835BD9-CA80-409A-8D25-32EB55315D23}" dt="2026-02-02T06:34:41.038" v="1214" actId="2696"/>
      <pc:docMkLst>
        <pc:docMk/>
      </pc:docMkLst>
      <pc:sldChg chg="addSp delSp modSp mod setBg">
        <pc:chgData name="Rosena Lucy (2210256)" userId="5bd47dfb-d838-4232-9830-9d3ad254591e" providerId="ADAL" clId="{D5835BD9-CA80-409A-8D25-32EB55315D23}" dt="2026-01-23T05:00:48.799" v="225" actId="20577"/>
        <pc:sldMkLst>
          <pc:docMk/>
          <pc:sldMk cId="815425765" sldId="256"/>
        </pc:sldMkLst>
        <pc:spChg chg="mod ord">
          <ac:chgData name="Rosena Lucy (2210256)" userId="5bd47dfb-d838-4232-9830-9d3ad254591e" providerId="ADAL" clId="{D5835BD9-CA80-409A-8D25-32EB55315D23}" dt="2026-01-23T05:00:48.799" v="225" actId="20577"/>
          <ac:spMkLst>
            <pc:docMk/>
            <pc:sldMk cId="815425765" sldId="256"/>
            <ac:spMk id="3" creationId="{9285DFDB-5725-7C11-93CC-C0D1102653DF}"/>
          </ac:spMkLst>
        </pc:spChg>
        <pc:picChg chg="add mod">
          <ac:chgData name="Rosena Lucy (2210256)" userId="5bd47dfb-d838-4232-9830-9d3ad254591e" providerId="ADAL" clId="{D5835BD9-CA80-409A-8D25-32EB55315D23}" dt="2026-01-23T05:00:38.637" v="223" actId="14100"/>
          <ac:picMkLst>
            <pc:docMk/>
            <pc:sldMk cId="815425765" sldId="256"/>
            <ac:picMk id="17" creationId="{FEC42F6E-C1FC-822B-DA64-C0897089657C}"/>
          </ac:picMkLst>
        </pc:picChg>
      </pc:sldChg>
      <pc:sldChg chg="addSp delSp modSp new mod">
        <pc:chgData name="Rosena Lucy (2210256)" userId="5bd47dfb-d838-4232-9830-9d3ad254591e" providerId="ADAL" clId="{D5835BD9-CA80-409A-8D25-32EB55315D23}" dt="2026-01-28T14:12:36.056" v="1201" actId="20577"/>
        <pc:sldMkLst>
          <pc:docMk/>
          <pc:sldMk cId="1008023661" sldId="257"/>
        </pc:sldMkLst>
        <pc:spChg chg="mod">
          <ac:chgData name="Rosena Lucy (2210256)" userId="5bd47dfb-d838-4232-9830-9d3ad254591e" providerId="ADAL" clId="{D5835BD9-CA80-409A-8D25-32EB55315D23}" dt="2026-01-28T14:12:36.056" v="1201" actId="20577"/>
          <ac:spMkLst>
            <pc:docMk/>
            <pc:sldMk cId="1008023661" sldId="257"/>
            <ac:spMk id="3" creationId="{1CBF77A9-6330-4445-B268-934EC145817F}"/>
          </ac:spMkLst>
        </pc:spChg>
        <pc:picChg chg="add del mod">
          <ac:chgData name="Rosena Lucy (2210256)" userId="5bd47dfb-d838-4232-9830-9d3ad254591e" providerId="ADAL" clId="{D5835BD9-CA80-409A-8D25-32EB55315D23}" dt="2026-01-23T04:12:22.338" v="61" actId="14100"/>
          <ac:picMkLst>
            <pc:docMk/>
            <pc:sldMk cId="1008023661" sldId="257"/>
            <ac:picMk id="5" creationId="{A94CE377-AB74-F217-7047-F2F13824002D}"/>
          </ac:picMkLst>
        </pc:picChg>
      </pc:sldChg>
      <pc:sldChg chg="modSp new mod">
        <pc:chgData name="Rosena Lucy (2210256)" userId="5bd47dfb-d838-4232-9830-9d3ad254591e" providerId="ADAL" clId="{D5835BD9-CA80-409A-8D25-32EB55315D23}" dt="2026-01-28T14:12:19.971" v="1192" actId="20577"/>
        <pc:sldMkLst>
          <pc:docMk/>
          <pc:sldMk cId="303056553" sldId="258"/>
        </pc:sldMkLst>
        <pc:spChg chg="mod">
          <ac:chgData name="Rosena Lucy (2210256)" userId="5bd47dfb-d838-4232-9830-9d3ad254591e" providerId="ADAL" clId="{D5835BD9-CA80-409A-8D25-32EB55315D23}" dt="2026-01-28T14:12:19.971" v="1192" actId="20577"/>
          <ac:spMkLst>
            <pc:docMk/>
            <pc:sldMk cId="303056553" sldId="258"/>
            <ac:spMk id="2" creationId="{5C378F1A-139F-CFE6-A3DE-9EE919E6EE21}"/>
          </ac:spMkLst>
        </pc:spChg>
        <pc:spChg chg="mod">
          <ac:chgData name="Rosena Lucy (2210256)" userId="5bd47dfb-d838-4232-9830-9d3ad254591e" providerId="ADAL" clId="{D5835BD9-CA80-409A-8D25-32EB55315D23}" dt="2026-01-23T04:55:32.007" v="207" actId="20577"/>
          <ac:spMkLst>
            <pc:docMk/>
            <pc:sldMk cId="303056553" sldId="258"/>
            <ac:spMk id="3" creationId="{5567E122-03E4-8710-AEF3-D4453F0505AB}"/>
          </ac:spMkLst>
        </pc:spChg>
      </pc:sldChg>
      <pc:sldChg chg="modSp new mod">
        <pc:chgData name="Rosena Lucy (2210256)" userId="5bd47dfb-d838-4232-9830-9d3ad254591e" providerId="ADAL" clId="{D5835BD9-CA80-409A-8D25-32EB55315D23}" dt="2026-01-28T14:12:04.237" v="1183" actId="20577"/>
        <pc:sldMkLst>
          <pc:docMk/>
          <pc:sldMk cId="1196029200" sldId="259"/>
        </pc:sldMkLst>
        <pc:spChg chg="mod">
          <ac:chgData name="Rosena Lucy (2210256)" userId="5bd47dfb-d838-4232-9830-9d3ad254591e" providerId="ADAL" clId="{D5835BD9-CA80-409A-8D25-32EB55315D23}" dt="2026-01-28T14:12:04.237" v="1183" actId="20577"/>
          <ac:spMkLst>
            <pc:docMk/>
            <pc:sldMk cId="1196029200" sldId="259"/>
            <ac:spMk id="2" creationId="{3913046C-0B9A-2F3F-3A63-AE23E8EFA897}"/>
          </ac:spMkLst>
        </pc:spChg>
        <pc:spChg chg="mod">
          <ac:chgData name="Rosena Lucy (2210256)" userId="5bd47dfb-d838-4232-9830-9d3ad254591e" providerId="ADAL" clId="{D5835BD9-CA80-409A-8D25-32EB55315D23}" dt="2026-01-23T08:14:19.373" v="349" actId="27636"/>
          <ac:spMkLst>
            <pc:docMk/>
            <pc:sldMk cId="1196029200" sldId="259"/>
            <ac:spMk id="3" creationId="{D820B402-9D26-8F04-ABA4-C7B621514936}"/>
          </ac:spMkLst>
        </pc:spChg>
      </pc:sldChg>
      <pc:sldChg chg="addSp delSp modSp add del mod">
        <pc:chgData name="Rosena Lucy (2210256)" userId="5bd47dfb-d838-4232-9830-9d3ad254591e" providerId="ADAL" clId="{D5835BD9-CA80-409A-8D25-32EB55315D23}" dt="2026-02-02T06:34:41.038" v="1214" actId="2696"/>
        <pc:sldMkLst>
          <pc:docMk/>
          <pc:sldMk cId="3916511753" sldId="261"/>
        </pc:sldMkLst>
        <pc:picChg chg="add del mod">
          <ac:chgData name="Rosena Lucy (2210256)" userId="5bd47dfb-d838-4232-9830-9d3ad254591e" providerId="ADAL" clId="{D5835BD9-CA80-409A-8D25-32EB55315D23}" dt="2026-02-02T06:34:24.376" v="1213" actId="478"/>
          <ac:picMkLst>
            <pc:docMk/>
            <pc:sldMk cId="3916511753" sldId="261"/>
            <ac:picMk id="6" creationId="{2B6AE46E-7771-4A14-C535-E077BC1E52AA}"/>
          </ac:picMkLst>
        </pc:picChg>
      </pc:sldChg>
      <pc:sldChg chg="addSp delSp modSp new mod">
        <pc:chgData name="Rosena Lucy (2210256)" userId="5bd47dfb-d838-4232-9830-9d3ad254591e" providerId="ADAL" clId="{D5835BD9-CA80-409A-8D25-32EB55315D23}" dt="2026-01-25T08:04:01.907" v="1146" actId="1076"/>
        <pc:sldMkLst>
          <pc:docMk/>
          <pc:sldMk cId="3051550644" sldId="264"/>
        </pc:sldMkLst>
        <pc:spChg chg="mod">
          <ac:chgData name="Rosena Lucy (2210256)" userId="5bd47dfb-d838-4232-9830-9d3ad254591e" providerId="ADAL" clId="{D5835BD9-CA80-409A-8D25-32EB55315D23}" dt="2026-01-25T07:01:08.431" v="844" actId="14100"/>
          <ac:spMkLst>
            <pc:docMk/>
            <pc:sldMk cId="3051550644" sldId="264"/>
            <ac:spMk id="2" creationId="{ACD8E140-5EE3-35A0-E752-5F2CA59D888B}"/>
          </ac:spMkLst>
        </pc:spChg>
        <pc:spChg chg="add mod">
          <ac:chgData name="Rosena Lucy (2210256)" userId="5bd47dfb-d838-4232-9830-9d3ad254591e" providerId="ADAL" clId="{D5835BD9-CA80-409A-8D25-32EB55315D23}" dt="2026-01-25T08:04:01.907" v="1146" actId="1076"/>
          <ac:spMkLst>
            <pc:docMk/>
            <pc:sldMk cId="3051550644" sldId="264"/>
            <ac:spMk id="6" creationId="{CA094BF1-DCB9-A48C-6B48-868D8130BA7B}"/>
          </ac:spMkLst>
        </pc:spChg>
        <pc:graphicFrameChg chg="add mod modGraphic">
          <ac:chgData name="Rosena Lucy (2210256)" userId="5bd47dfb-d838-4232-9830-9d3ad254591e" providerId="ADAL" clId="{D5835BD9-CA80-409A-8D25-32EB55315D23}" dt="2026-01-25T07:05:55.287" v="861" actId="207"/>
          <ac:graphicFrameMkLst>
            <pc:docMk/>
            <pc:sldMk cId="3051550644" sldId="264"/>
            <ac:graphicFrameMk id="4" creationId="{0DB3DFC3-FA1C-3981-D36D-2B1F937D24E2}"/>
          </ac:graphicFrameMkLst>
        </pc:graphicFrameChg>
      </pc:sldChg>
      <pc:sldChg chg="modSp new mod ord">
        <pc:chgData name="Rosena Lucy (2210256)" userId="5bd47dfb-d838-4232-9830-9d3ad254591e" providerId="ADAL" clId="{D5835BD9-CA80-409A-8D25-32EB55315D23}" dt="2026-01-28T14:10:03.544" v="1171" actId="20577"/>
        <pc:sldMkLst>
          <pc:docMk/>
          <pc:sldMk cId="1851989708" sldId="265"/>
        </pc:sldMkLst>
        <pc:spChg chg="mod">
          <ac:chgData name="Rosena Lucy (2210256)" userId="5bd47dfb-d838-4232-9830-9d3ad254591e" providerId="ADAL" clId="{D5835BD9-CA80-409A-8D25-32EB55315D23}" dt="2026-01-28T14:10:03.544" v="1171" actId="20577"/>
          <ac:spMkLst>
            <pc:docMk/>
            <pc:sldMk cId="1851989708" sldId="265"/>
            <ac:spMk id="2" creationId="{D9DD443C-1A5D-1536-FF2D-F3725DD10A00}"/>
          </ac:spMkLst>
        </pc:spChg>
        <pc:spChg chg="mod">
          <ac:chgData name="Rosena Lucy (2210256)" userId="5bd47dfb-d838-4232-9830-9d3ad254591e" providerId="ADAL" clId="{D5835BD9-CA80-409A-8D25-32EB55315D23}" dt="2026-01-25T07:25:13.681" v="923" actId="207"/>
          <ac:spMkLst>
            <pc:docMk/>
            <pc:sldMk cId="1851989708" sldId="265"/>
            <ac:spMk id="3" creationId="{45CC2788-DA3C-E501-6342-09DAE6DA24A6}"/>
          </ac:spMkLst>
        </pc:spChg>
      </pc:sldChg>
      <pc:sldChg chg="modSp new mod">
        <pc:chgData name="Rosena Lucy (2210256)" userId="5bd47dfb-d838-4232-9830-9d3ad254591e" providerId="ADAL" clId="{D5835BD9-CA80-409A-8D25-32EB55315D23}" dt="2026-01-28T14:09:43.551" v="1169" actId="20577"/>
        <pc:sldMkLst>
          <pc:docMk/>
          <pc:sldMk cId="1318036329" sldId="266"/>
        </pc:sldMkLst>
        <pc:spChg chg="mod">
          <ac:chgData name="Rosena Lucy (2210256)" userId="5bd47dfb-d838-4232-9830-9d3ad254591e" providerId="ADAL" clId="{D5835BD9-CA80-409A-8D25-32EB55315D23}" dt="2026-01-28T14:09:43.551" v="1169" actId="20577"/>
          <ac:spMkLst>
            <pc:docMk/>
            <pc:sldMk cId="1318036329" sldId="266"/>
            <ac:spMk id="2" creationId="{D69DAE29-D9D7-F230-F150-84765657DD23}"/>
          </ac:spMkLst>
        </pc:spChg>
        <pc:spChg chg="mod">
          <ac:chgData name="Rosena Lucy (2210256)" userId="5bd47dfb-d838-4232-9830-9d3ad254591e" providerId="ADAL" clId="{D5835BD9-CA80-409A-8D25-32EB55315D23}" dt="2026-01-25T07:31:47.181" v="959" actId="12"/>
          <ac:spMkLst>
            <pc:docMk/>
            <pc:sldMk cId="1318036329" sldId="266"/>
            <ac:spMk id="3" creationId="{B72C99DF-5C03-B88B-3935-2593F86955D5}"/>
          </ac:spMkLst>
        </pc:spChg>
      </pc:sldChg>
      <pc:sldChg chg="addSp delSp modSp new mod ord">
        <pc:chgData name="Rosena Lucy (2210256)" userId="5bd47dfb-d838-4232-9830-9d3ad254591e" providerId="ADAL" clId="{D5835BD9-CA80-409A-8D25-32EB55315D23}" dt="2026-01-25T08:02:16.718" v="1145" actId="20577"/>
        <pc:sldMkLst>
          <pc:docMk/>
          <pc:sldMk cId="2268653630" sldId="267"/>
        </pc:sldMkLst>
        <pc:spChg chg="add mod">
          <ac:chgData name="Rosena Lucy (2210256)" userId="5bd47dfb-d838-4232-9830-9d3ad254591e" providerId="ADAL" clId="{D5835BD9-CA80-409A-8D25-32EB55315D23}" dt="2026-01-25T08:02:16.718" v="1145" actId="20577"/>
          <ac:spMkLst>
            <pc:docMk/>
            <pc:sldMk cId="2268653630" sldId="267"/>
            <ac:spMk id="13" creationId="{3ED82C6C-6749-0B87-9093-29483F62ED25}"/>
          </ac:spMkLst>
        </pc:spChg>
      </pc:sldChg>
      <pc:sldChg chg="addSp modSp new del mod setBg">
        <pc:chgData name="Rosena Lucy (2210256)" userId="5bd47dfb-d838-4232-9830-9d3ad254591e" providerId="ADAL" clId="{D5835BD9-CA80-409A-8D25-32EB55315D23}" dt="2026-02-02T06:32:58.031" v="1205" actId="47"/>
        <pc:sldMkLst>
          <pc:docMk/>
          <pc:sldMk cId="505162166" sldId="268"/>
        </pc:sldMkLst>
        <pc:spChg chg="add">
          <ac:chgData name="Rosena Lucy (2210256)" userId="5bd47dfb-d838-4232-9830-9d3ad254591e" providerId="ADAL" clId="{D5835BD9-CA80-409A-8D25-32EB55315D23}" dt="2026-02-02T06:11:04.807" v="1204" actId="26606"/>
          <ac:spMkLst>
            <pc:docMk/>
            <pc:sldMk cId="505162166" sldId="268"/>
            <ac:spMk id="8" creationId="{42A4FC2C-047E-45A5-965D-8E1E3BF09BC6}"/>
          </ac:spMkLst>
        </pc:spChg>
        <pc:picChg chg="add mod">
          <ac:chgData name="Rosena Lucy (2210256)" userId="5bd47dfb-d838-4232-9830-9d3ad254591e" providerId="ADAL" clId="{D5835BD9-CA80-409A-8D25-32EB55315D23}" dt="2026-02-02T06:11:04.807" v="1204" actId="26606"/>
          <ac:picMkLst>
            <pc:docMk/>
            <pc:sldMk cId="505162166" sldId="268"/>
            <ac:picMk id="3" creationId="{5E1C6C21-30C1-139B-BAF7-2AC86257F6E3}"/>
          </ac:picMkLst>
        </pc:picChg>
      </pc:sldChg>
      <pc:sldChg chg="addSp modSp new mod ord">
        <pc:chgData name="Rosena Lucy (2210256)" userId="5bd47dfb-d838-4232-9830-9d3ad254591e" providerId="ADAL" clId="{D5835BD9-CA80-409A-8D25-32EB55315D23}" dt="2026-02-02T06:33:31.181" v="1212" actId="14100"/>
        <pc:sldMkLst>
          <pc:docMk/>
          <pc:sldMk cId="2983107758" sldId="268"/>
        </pc:sldMkLst>
        <pc:picChg chg="add mod">
          <ac:chgData name="Rosena Lucy (2210256)" userId="5bd47dfb-d838-4232-9830-9d3ad254591e" providerId="ADAL" clId="{D5835BD9-CA80-409A-8D25-32EB55315D23}" dt="2026-02-02T06:33:31.181" v="1212" actId="14100"/>
          <ac:picMkLst>
            <pc:docMk/>
            <pc:sldMk cId="2983107758" sldId="268"/>
            <ac:picMk id="3" creationId="{B0ACCC83-08FE-AE31-8B44-414E80C68C2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2E17D3-9890-4A9E-8143-75E7CEA7D7FB}"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AD6828-231B-4BB2-AA8B-253833C386C1}" type="slidenum">
              <a:rPr lang="en-GB" smtClean="0"/>
              <a:t>‹#›</a:t>
            </a:fld>
            <a:endParaRPr lang="en-GB"/>
          </a:p>
        </p:txBody>
      </p:sp>
    </p:spTree>
    <p:extLst>
      <p:ext uri="{BB962C8B-B14F-4D97-AF65-F5344CB8AC3E}">
        <p14:creationId xmlns:p14="http://schemas.microsoft.com/office/powerpoint/2010/main" val="3898785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AD6828-231B-4BB2-AA8B-253833C386C1}" type="slidenum">
              <a:rPr lang="en-GB" smtClean="0"/>
              <a:t>2</a:t>
            </a:fld>
            <a:endParaRPr lang="en-GB"/>
          </a:p>
        </p:txBody>
      </p:sp>
    </p:spTree>
    <p:extLst>
      <p:ext uri="{BB962C8B-B14F-4D97-AF65-F5344CB8AC3E}">
        <p14:creationId xmlns:p14="http://schemas.microsoft.com/office/powerpoint/2010/main" val="1709367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AD6828-231B-4BB2-AA8B-253833C386C1}" type="slidenum">
              <a:rPr lang="en-GB" smtClean="0"/>
              <a:t>6</a:t>
            </a:fld>
            <a:endParaRPr lang="en-GB"/>
          </a:p>
        </p:txBody>
      </p:sp>
    </p:spTree>
    <p:extLst>
      <p:ext uri="{BB962C8B-B14F-4D97-AF65-F5344CB8AC3E}">
        <p14:creationId xmlns:p14="http://schemas.microsoft.com/office/powerpoint/2010/main" val="4165210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E285-32CE-ADFE-458B-7570F8DBD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186CDA-7C23-6BF3-CE02-32C219E4F2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860C96-E06C-22A7-4E2D-5393D8D1748B}"/>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5" name="Footer Placeholder 4">
            <a:extLst>
              <a:ext uri="{FF2B5EF4-FFF2-40B4-BE49-F238E27FC236}">
                <a16:creationId xmlns:a16="http://schemas.microsoft.com/office/drawing/2014/main" id="{5E24F94C-E64C-E7EE-A8F7-9151C8AD94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F9F36-E49C-7C7A-5C9D-97BBB964CB2B}"/>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1059172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48129-1DDF-8F0E-D74E-61C5DDAD9C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944CD8-A509-7302-9554-9E2DFF5FDB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384C1-7272-9C44-F8D4-B8127A3487BF}"/>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5" name="Footer Placeholder 4">
            <a:extLst>
              <a:ext uri="{FF2B5EF4-FFF2-40B4-BE49-F238E27FC236}">
                <a16:creationId xmlns:a16="http://schemas.microsoft.com/office/drawing/2014/main" id="{F2A66901-9FA2-FF0A-0E17-A5C291BE7A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3060A-E144-17CA-2A8A-49E7656E9D0D}"/>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3651691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973B9-B60A-9579-7BFA-1C3D151C0F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92B5BC-464C-6DBD-201E-825F7304B6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E19FA5-1E84-3DD4-2402-22AB4E8F5B12}"/>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5" name="Footer Placeholder 4">
            <a:extLst>
              <a:ext uri="{FF2B5EF4-FFF2-40B4-BE49-F238E27FC236}">
                <a16:creationId xmlns:a16="http://schemas.microsoft.com/office/drawing/2014/main" id="{C31FA630-DB2E-1281-8523-327128B73E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7EA54-3195-13CE-7B91-25601DFAF858}"/>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4286465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A362-8B95-46D4-3366-5ED1AEDF57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A6FFCD-E364-C579-D874-062939C6FA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51DE14-9F63-FADF-C258-B410C18026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D9AAF8-69B6-464A-20B0-3B03E275C4BA}"/>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6" name="Footer Placeholder 5">
            <a:extLst>
              <a:ext uri="{FF2B5EF4-FFF2-40B4-BE49-F238E27FC236}">
                <a16:creationId xmlns:a16="http://schemas.microsoft.com/office/drawing/2014/main" id="{E03C4AF7-C76B-0ACD-D00D-E1D5E894B1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86957-DA80-C003-7DDE-57A2E0C7C841}"/>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2536866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5051F-ECB7-428B-9D9C-9CD94F32FE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DDC764-5396-F8B9-4995-1E80BCD66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487146-5C4D-E9BE-A60C-C58B6A786F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A0C0B6-43F3-BF43-460B-99FD76E597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EDBA32-B2C5-9FD4-5103-CDC69DA384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707F76-1965-3C30-C9E7-4CEAA8BEDBE7}"/>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8" name="Footer Placeholder 7">
            <a:extLst>
              <a:ext uri="{FF2B5EF4-FFF2-40B4-BE49-F238E27FC236}">
                <a16:creationId xmlns:a16="http://schemas.microsoft.com/office/drawing/2014/main" id="{04AE142D-B319-9FDE-B6A1-374C298D68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7AC41A-F5E4-1885-57FE-F63D2E6ADA30}"/>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3807461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2562-A506-5721-5D15-C60F76CAEF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C80738-85D5-25B9-882E-2E1BDE89FE18}"/>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4" name="Footer Placeholder 3">
            <a:extLst>
              <a:ext uri="{FF2B5EF4-FFF2-40B4-BE49-F238E27FC236}">
                <a16:creationId xmlns:a16="http://schemas.microsoft.com/office/drawing/2014/main" id="{750E776F-122B-6C16-90B3-BB3E90D456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E9108E-35D0-F11D-60BB-7D19E466DEB0}"/>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1634515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D01B6-4319-F6D6-AA23-1B388501AE6A}"/>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3" name="Footer Placeholder 2">
            <a:extLst>
              <a:ext uri="{FF2B5EF4-FFF2-40B4-BE49-F238E27FC236}">
                <a16:creationId xmlns:a16="http://schemas.microsoft.com/office/drawing/2014/main" id="{33484F18-FD1E-9BFF-7617-E76FCFF969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EB20FC-C62D-8B33-0BC6-7B885B821790}"/>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115095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896A-BBF6-EA1C-005A-72296FF51A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40775E-3D29-0D41-B003-DEA11152F4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FC48EA-17CF-9108-9879-8C2BD09FDB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AE7E31-9050-DEAE-2D7B-1316A18581EB}"/>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6" name="Footer Placeholder 5">
            <a:extLst>
              <a:ext uri="{FF2B5EF4-FFF2-40B4-BE49-F238E27FC236}">
                <a16:creationId xmlns:a16="http://schemas.microsoft.com/office/drawing/2014/main" id="{CCD5FEF0-260C-F150-B702-444177E5C2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B3D34F-CB60-562B-C213-3133B2879ADF}"/>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3550473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65CE-514B-D991-7505-5361594821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FB39AC-A5A1-15B1-41D2-6BF4540CEC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9FF398-07C8-A336-5736-A70D20DD99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48EEA8-1AA8-83AF-78D6-A8F24961701A}"/>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6" name="Footer Placeholder 5">
            <a:extLst>
              <a:ext uri="{FF2B5EF4-FFF2-40B4-BE49-F238E27FC236}">
                <a16:creationId xmlns:a16="http://schemas.microsoft.com/office/drawing/2014/main" id="{8BF8DB40-CBFE-34F4-9AEE-59FE9A928D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C5D74C-3EEC-8F9B-3FDC-3D3BF9AA97D0}"/>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3913761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0D32-1A64-F6A2-DF88-C66E1241C3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C9D288-9102-BE08-5E6C-D31909EA76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3293B-F5F9-632F-E267-E4CB76F1DE6E}"/>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5" name="Footer Placeholder 4">
            <a:extLst>
              <a:ext uri="{FF2B5EF4-FFF2-40B4-BE49-F238E27FC236}">
                <a16:creationId xmlns:a16="http://schemas.microsoft.com/office/drawing/2014/main" id="{C4409B27-01F9-546B-67DA-E20E525473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45D29B-B7FC-7434-181F-DFACCEC6B9A2}"/>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1029519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B2763B-F60E-C2B4-9469-7943D1E932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485C44-456B-7565-06FB-183A8D0FA2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FF733-6280-8003-E408-573B09C46071}"/>
              </a:ext>
            </a:extLst>
          </p:cNvPr>
          <p:cNvSpPr>
            <a:spLocks noGrp="1"/>
          </p:cNvSpPr>
          <p:nvPr>
            <p:ph type="dt" sz="half" idx="10"/>
          </p:nvPr>
        </p:nvSpPr>
        <p:spPr/>
        <p:txBody>
          <a:bodyPr/>
          <a:lstStyle/>
          <a:p>
            <a:fld id="{A4BB9940-C167-4B1B-A47C-03D96E2C47AB}" type="datetimeFigureOut">
              <a:rPr lang="en-GB" smtClean="0"/>
              <a:t>02/02/2026</a:t>
            </a:fld>
            <a:endParaRPr lang="en-GB"/>
          </a:p>
        </p:txBody>
      </p:sp>
      <p:sp>
        <p:nvSpPr>
          <p:cNvPr id="5" name="Footer Placeholder 4">
            <a:extLst>
              <a:ext uri="{FF2B5EF4-FFF2-40B4-BE49-F238E27FC236}">
                <a16:creationId xmlns:a16="http://schemas.microsoft.com/office/drawing/2014/main" id="{2DA3166D-EA29-9C70-807F-9EFD149D7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1B0E0-550B-FD8A-4875-FB007655695B}"/>
              </a:ext>
            </a:extLst>
          </p:cNvPr>
          <p:cNvSpPr>
            <a:spLocks noGrp="1"/>
          </p:cNvSpPr>
          <p:nvPr>
            <p:ph type="sldNum" sz="quarter" idx="12"/>
          </p:nvPr>
        </p:nvSpPr>
        <p:spPr/>
        <p:txBody>
          <a:bodyPr/>
          <a:lstStyle/>
          <a:p>
            <a:fld id="{7B49F223-EAB4-4A91-9619-45B2733F5EC0}" type="slidenum">
              <a:rPr lang="en-GB" smtClean="0"/>
              <a:t>‹#›</a:t>
            </a:fld>
            <a:endParaRPr lang="en-GB"/>
          </a:p>
        </p:txBody>
      </p:sp>
    </p:spTree>
    <p:extLst>
      <p:ext uri="{BB962C8B-B14F-4D97-AF65-F5344CB8AC3E}">
        <p14:creationId xmlns:p14="http://schemas.microsoft.com/office/powerpoint/2010/main" val="961567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B1BC33-9427-296D-1298-11CBAAE1FC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ADCE31-7016-271E-B42E-8F456BE307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786308-22E7-A53B-C85C-BCDB596625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BB9940-C167-4B1B-A47C-03D96E2C47AB}" type="datetimeFigureOut">
              <a:rPr lang="en-GB" smtClean="0"/>
              <a:t>02/02/2026</a:t>
            </a:fld>
            <a:endParaRPr lang="en-GB"/>
          </a:p>
        </p:txBody>
      </p:sp>
      <p:sp>
        <p:nvSpPr>
          <p:cNvPr id="5" name="Footer Placeholder 4">
            <a:extLst>
              <a:ext uri="{FF2B5EF4-FFF2-40B4-BE49-F238E27FC236}">
                <a16:creationId xmlns:a16="http://schemas.microsoft.com/office/drawing/2014/main" id="{A46146AA-DB19-B76B-5134-BC283A44F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634863-769D-04D5-1B12-2005B865CD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49F223-EAB4-4A91-9619-45B2733F5EC0}" type="slidenum">
              <a:rPr lang="en-GB" smtClean="0"/>
              <a:t>‹#›</a:t>
            </a:fld>
            <a:endParaRPr lang="en-GB"/>
          </a:p>
        </p:txBody>
      </p:sp>
    </p:spTree>
    <p:extLst>
      <p:ext uri="{BB962C8B-B14F-4D97-AF65-F5344CB8AC3E}">
        <p14:creationId xmlns:p14="http://schemas.microsoft.com/office/powerpoint/2010/main" val="663814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england.nhs.uk/patient-safety" TargetMode="External"/><Relationship Id="rId3" Type="http://schemas.openxmlformats.org/officeDocument/2006/relationships/hyperlink" Target="https://assets.publishing.service.gov.uk/government/uploads/system/uploads/attachment_data/file/46984/0768.pdf" TargetMode="External"/><Relationship Id="rId7" Type="http://schemas.openxmlformats.org/officeDocument/2006/relationships/hyperlink" Target="https://www.transfusionguidelines.org/" TargetMode="External"/><Relationship Id="rId2" Type="http://schemas.openxmlformats.org/officeDocument/2006/relationships/hyperlink" Target="https://www.cqc.org.uk/publications/themed-work/safety-through-learning" TargetMode="External"/><Relationship Id="rId1" Type="http://schemas.openxmlformats.org/officeDocument/2006/relationships/slideLayout" Target="../slideLayouts/slideLayout7.xml"/><Relationship Id="rId6" Type="http://schemas.openxmlformats.org/officeDocument/2006/relationships/hyperlink" Target="https://www.infectedbloodinquiry.org.uk/reports" TargetMode="External"/><Relationship Id="rId11" Type="http://schemas.openxmlformats.org/officeDocument/2006/relationships/hyperlink" Target="https://www.shotuk.org/shot-reports" TargetMode="External"/><Relationship Id="rId5" Type="http://schemas.openxmlformats.org/officeDocument/2006/relationships/hyperlink" Target="https://www.gov.uk/government/publications/report-of-the-mid-staffordshire-nhs-foundation-trust-public-inquiry" TargetMode="External"/><Relationship Id="rId10" Type="http://schemas.openxmlformats.org/officeDocument/2006/relationships/hyperlink" Target="https://doi.org/10.1136/bmj.320.7237.768" TargetMode="External"/><Relationship Id="rId4" Type="http://schemas.openxmlformats.org/officeDocument/2006/relationships/hyperlink" Target="https://doi:10.1001/jama.1988.03410120089033" TargetMode="External"/><Relationship Id="rId9" Type="http://schemas.openxmlformats.org/officeDocument/2006/relationships/hyperlink" Target="https://www.nice.org.uk/guidance/ng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285DFDB-5725-7C11-93CC-C0D1102653DF}"/>
              </a:ext>
            </a:extLst>
          </p:cNvPr>
          <p:cNvSpPr>
            <a:spLocks noGrp="1"/>
          </p:cNvSpPr>
          <p:nvPr>
            <p:ph type="subTitle" idx="1"/>
          </p:nvPr>
        </p:nvSpPr>
        <p:spPr>
          <a:xfrm>
            <a:off x="0" y="2158409"/>
            <a:ext cx="12192000" cy="4699591"/>
          </a:xfrm>
        </p:spPr>
        <p:txBody>
          <a:bodyPr>
            <a:normAutofit fontScale="70000" lnSpcReduction="20000"/>
          </a:bodyPr>
          <a:lstStyle/>
          <a:p>
            <a:pPr algn="l">
              <a:lnSpc>
                <a:spcPct val="150000"/>
              </a:lnSpc>
            </a:pPr>
            <a:r>
              <a:rPr lang="en-US" b="1" dirty="0"/>
              <a:t>Student name:		Rosena Lucy</a:t>
            </a:r>
            <a:br>
              <a:rPr lang="en-US" b="1" dirty="0"/>
            </a:br>
            <a:r>
              <a:rPr lang="en-US" b="1" dirty="0"/>
              <a:t>Student ID number:	2210256</a:t>
            </a:r>
          </a:p>
          <a:p>
            <a:pPr algn="l">
              <a:lnSpc>
                <a:spcPct val="150000"/>
              </a:lnSpc>
            </a:pPr>
            <a:r>
              <a:rPr lang="en-US" b="1" dirty="0" err="1"/>
              <a:t>Programme</a:t>
            </a:r>
            <a:r>
              <a:rPr lang="en-US" b="1" dirty="0"/>
              <a:t>:		MSc Public Health and Social Care in Practice</a:t>
            </a:r>
          </a:p>
          <a:p>
            <a:pPr algn="l">
              <a:lnSpc>
                <a:spcPct val="150000"/>
              </a:lnSpc>
            </a:pPr>
            <a:r>
              <a:rPr lang="en-GB" b="1" dirty="0"/>
              <a:t>Module:			Quality Assurance and Service Improvements</a:t>
            </a:r>
          </a:p>
          <a:p>
            <a:pPr algn="l">
              <a:lnSpc>
                <a:spcPct val="150000"/>
              </a:lnSpc>
            </a:pPr>
            <a:r>
              <a:rPr lang="en-US" b="1" dirty="0"/>
              <a:t>Module code:		LCHS7006</a:t>
            </a:r>
          </a:p>
          <a:p>
            <a:pPr algn="l">
              <a:lnSpc>
                <a:spcPct val="150000"/>
              </a:lnSpc>
            </a:pPr>
            <a:r>
              <a:rPr lang="en-US" b="1" dirty="0"/>
              <a:t>Lecturer:			Dr Fahad Khan</a:t>
            </a:r>
          </a:p>
          <a:p>
            <a:pPr algn="l">
              <a:lnSpc>
                <a:spcPct val="150000"/>
              </a:lnSpc>
            </a:pPr>
            <a:r>
              <a:rPr lang="en-US" b="1" dirty="0"/>
              <a:t>Assignment Title:		Component 1 Individual Presentation</a:t>
            </a:r>
          </a:p>
          <a:p>
            <a:pPr algn="l">
              <a:lnSpc>
                <a:spcPct val="150000"/>
              </a:lnSpc>
            </a:pPr>
            <a:r>
              <a:rPr lang="en-US" b="1" dirty="0"/>
              <a:t>						</a:t>
            </a:r>
          </a:p>
          <a:p>
            <a:pPr algn="l">
              <a:lnSpc>
                <a:spcPct val="150000"/>
              </a:lnSpc>
            </a:pPr>
            <a:endParaRPr lang="en-US" b="1" dirty="0"/>
          </a:p>
          <a:p>
            <a:r>
              <a:rPr lang="en-US" b="1" dirty="0"/>
              <a:t>		</a:t>
            </a:r>
            <a:endParaRPr lang="en-GB" b="1" dirty="0"/>
          </a:p>
        </p:txBody>
      </p:sp>
      <p:pic>
        <p:nvPicPr>
          <p:cNvPr id="17" name="Picture 16">
            <a:extLst>
              <a:ext uri="{FF2B5EF4-FFF2-40B4-BE49-F238E27FC236}">
                <a16:creationId xmlns:a16="http://schemas.microsoft.com/office/drawing/2014/main" id="{FEC42F6E-C1FC-822B-DA64-C0897089657C}"/>
              </a:ext>
            </a:extLst>
          </p:cNvPr>
          <p:cNvPicPr>
            <a:picLocks noChangeAspect="1"/>
          </p:cNvPicPr>
          <p:nvPr/>
        </p:nvPicPr>
        <p:blipFill>
          <a:blip r:embed="rId2"/>
          <a:stretch>
            <a:fillRect/>
          </a:stretch>
        </p:blipFill>
        <p:spPr>
          <a:xfrm>
            <a:off x="6900530" y="79864"/>
            <a:ext cx="5082363" cy="1206676"/>
          </a:xfrm>
          <a:prstGeom prst="rect">
            <a:avLst/>
          </a:prstGeom>
        </p:spPr>
      </p:pic>
    </p:spTree>
    <p:extLst>
      <p:ext uri="{BB962C8B-B14F-4D97-AF65-F5344CB8AC3E}">
        <p14:creationId xmlns:p14="http://schemas.microsoft.com/office/powerpoint/2010/main" val="815425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CBF77A9-6330-4445-B268-934EC145817F}"/>
              </a:ext>
            </a:extLst>
          </p:cNvPr>
          <p:cNvSpPr>
            <a:spLocks noGrp="1"/>
          </p:cNvSpPr>
          <p:nvPr>
            <p:ph type="subTitle" idx="1"/>
          </p:nvPr>
        </p:nvSpPr>
        <p:spPr>
          <a:xfrm>
            <a:off x="4094479" y="81280"/>
            <a:ext cx="8097519" cy="6776720"/>
          </a:xfrm>
        </p:spPr>
        <p:txBody>
          <a:bodyPr>
            <a:normAutofit fontScale="55000" lnSpcReduction="20000"/>
          </a:bodyPr>
          <a:lstStyle/>
          <a:p>
            <a:r>
              <a:rPr lang="en-GB" sz="2900" b="1" dirty="0">
                <a:solidFill>
                  <a:schemeClr val="bg2">
                    <a:lumMod val="10000"/>
                  </a:schemeClr>
                </a:solidFill>
                <a:latin typeface="Arial" panose="020B0604020202020204" pitchFamily="34" charset="0"/>
                <a:cs typeface="Arial" panose="020B0604020202020204" pitchFamily="34" charset="0"/>
              </a:rPr>
              <a:t>Slide 2: CONTENT</a:t>
            </a:r>
          </a:p>
          <a:p>
            <a:pPr algn="l">
              <a:lnSpc>
                <a:spcPct val="170000"/>
              </a:lnSpc>
            </a:pPr>
            <a:r>
              <a:rPr lang="en-US" sz="2900" dirty="0">
                <a:latin typeface="Arial" panose="020B0604020202020204" pitchFamily="34" charset="0"/>
                <a:cs typeface="Arial" panose="020B0604020202020204" pitchFamily="34" charset="0"/>
              </a:rPr>
              <a:t>Key Patient Safety &amp; Quality Improvement Failures</a:t>
            </a:r>
          </a:p>
          <a:p>
            <a:pPr algn="l">
              <a:lnSpc>
                <a:spcPct val="170000"/>
              </a:lnSpc>
            </a:pPr>
            <a:r>
              <a:rPr lang="en-US" sz="2900" b="1" dirty="0">
                <a:latin typeface="Arial" panose="020B0604020202020204" pitchFamily="34" charset="0"/>
                <a:cs typeface="Arial" panose="020B0604020202020204" pitchFamily="34" charset="0"/>
              </a:rPr>
              <a:t>Patient Safety </a:t>
            </a:r>
            <a:r>
              <a:rPr lang="en-US" sz="2900" dirty="0">
                <a:latin typeface="Arial" panose="020B0604020202020204" pitchFamily="34" charset="0"/>
                <a:cs typeface="Arial" panose="020B0604020202020204" pitchFamily="34" charset="0"/>
              </a:rPr>
              <a:t>Unsafe blood products given to thousands; failure to protect patients from preventable harm.</a:t>
            </a:r>
          </a:p>
          <a:p>
            <a:pPr algn="l">
              <a:lnSpc>
                <a:spcPct val="170000"/>
              </a:lnSpc>
            </a:pPr>
            <a:r>
              <a:rPr lang="en-US" sz="2900" b="1" dirty="0">
                <a:latin typeface="Arial" panose="020B0604020202020204" pitchFamily="34" charset="0"/>
                <a:cs typeface="Arial" panose="020B0604020202020204" pitchFamily="34" charset="0"/>
              </a:rPr>
              <a:t>Quality of Care </a:t>
            </a:r>
            <a:r>
              <a:rPr lang="en-US" sz="2900" dirty="0">
                <a:latin typeface="Arial" panose="020B0604020202020204" pitchFamily="34" charset="0"/>
                <a:cs typeface="Arial" panose="020B0604020202020204" pitchFamily="34" charset="0"/>
              </a:rPr>
              <a:t>Delayed screening, poor monitoring, and inconsistent standards across NHS services.</a:t>
            </a:r>
          </a:p>
          <a:p>
            <a:pPr algn="l">
              <a:lnSpc>
                <a:spcPct val="170000"/>
              </a:lnSpc>
            </a:pPr>
            <a:r>
              <a:rPr lang="en-US" sz="2900" b="1" dirty="0">
                <a:latin typeface="Arial" panose="020B0604020202020204" pitchFamily="34" charset="0"/>
                <a:cs typeface="Arial" panose="020B0604020202020204" pitchFamily="34" charset="0"/>
              </a:rPr>
              <a:t>Clinical Governance </a:t>
            </a:r>
            <a:r>
              <a:rPr lang="en-US" sz="2900" dirty="0">
                <a:latin typeface="Arial" panose="020B0604020202020204" pitchFamily="34" charset="0"/>
                <a:cs typeface="Arial" panose="020B0604020202020204" pitchFamily="34" charset="0"/>
              </a:rPr>
              <a:t>No clear accountability; weak oversight allowed unsafe practices to continue for years.</a:t>
            </a:r>
          </a:p>
          <a:p>
            <a:pPr algn="l">
              <a:lnSpc>
                <a:spcPct val="170000"/>
              </a:lnSpc>
            </a:pPr>
            <a:r>
              <a:rPr lang="en-US" sz="2900" b="1" dirty="0">
                <a:latin typeface="Arial" panose="020B0604020202020204" pitchFamily="34" charset="0"/>
                <a:cs typeface="Arial" panose="020B0604020202020204" pitchFamily="34" charset="0"/>
              </a:rPr>
              <a:t>Risk Management </a:t>
            </a:r>
            <a:r>
              <a:rPr lang="en-US" sz="2900" dirty="0">
                <a:latin typeface="Arial" panose="020B0604020202020204" pitchFamily="34" charset="0"/>
                <a:cs typeface="Arial" panose="020B0604020202020204" pitchFamily="34" charset="0"/>
              </a:rPr>
              <a:t>Known risks (HIV/hepatitis) not acted on; inadequate donor screening and product testing.</a:t>
            </a:r>
          </a:p>
          <a:p>
            <a:pPr algn="l">
              <a:lnSpc>
                <a:spcPct val="170000"/>
              </a:lnSpc>
            </a:pPr>
            <a:r>
              <a:rPr lang="en-US" sz="2900" b="1" dirty="0">
                <a:latin typeface="Arial" panose="020B0604020202020204" pitchFamily="34" charset="0"/>
                <a:cs typeface="Arial" panose="020B0604020202020204" pitchFamily="34" charset="0"/>
              </a:rPr>
              <a:t>Incident Reporting </a:t>
            </a:r>
            <a:r>
              <a:rPr lang="en-US" sz="2900" dirty="0">
                <a:latin typeface="Arial" panose="020B0604020202020204" pitchFamily="34" charset="0"/>
                <a:cs typeface="Arial" panose="020B0604020202020204" pitchFamily="34" charset="0"/>
              </a:rPr>
              <a:t>Early infections and adverse events not reported or escalated; concerns ignored.</a:t>
            </a:r>
          </a:p>
          <a:p>
            <a:pPr algn="l">
              <a:lnSpc>
                <a:spcPct val="170000"/>
              </a:lnSpc>
            </a:pPr>
            <a:r>
              <a:rPr lang="en-US" sz="2900" b="1" dirty="0">
                <a:latin typeface="Arial" panose="020B0604020202020204" pitchFamily="34" charset="0"/>
                <a:cs typeface="Arial" panose="020B0604020202020204" pitchFamily="34" charset="0"/>
              </a:rPr>
              <a:t>Learning From Errors </a:t>
            </a:r>
            <a:r>
              <a:rPr lang="en-US" sz="2900" dirty="0">
                <a:latin typeface="Arial" panose="020B0604020202020204" pitchFamily="34" charset="0"/>
                <a:cs typeface="Arial" panose="020B0604020202020204" pitchFamily="34" charset="0"/>
              </a:rPr>
              <a:t>Warnings from clinicians and international evidence not used to drive change.</a:t>
            </a:r>
          </a:p>
          <a:p>
            <a:pPr algn="l">
              <a:lnSpc>
                <a:spcPct val="170000"/>
              </a:lnSpc>
            </a:pPr>
            <a:r>
              <a:rPr lang="en-US" sz="2900" b="1" dirty="0">
                <a:latin typeface="Arial" panose="020B0604020202020204" pitchFamily="34" charset="0"/>
                <a:cs typeface="Arial" panose="020B0604020202020204" pitchFamily="34" charset="0"/>
              </a:rPr>
              <a:t>Continuous Improvement </a:t>
            </a:r>
            <a:r>
              <a:rPr lang="en-US" sz="2900" dirty="0">
                <a:latin typeface="Arial" panose="020B0604020202020204" pitchFamily="34" charset="0"/>
                <a:cs typeface="Arial" panose="020B0604020202020204" pitchFamily="34" charset="0"/>
              </a:rPr>
              <a:t>Lack of system learning; slow adoption of safer technologies (e.g., heat treatment, screening</a:t>
            </a:r>
            <a:r>
              <a:rPr lang="en-US" dirty="0">
                <a:latin typeface="Arial" panose="020B0604020202020204" pitchFamily="34" charset="0"/>
                <a:cs typeface="Arial" panose="020B0604020202020204" pitchFamily="34" charset="0"/>
              </a:rPr>
              <a:t>).</a:t>
            </a:r>
          </a:p>
          <a:p>
            <a:endParaRPr lang="en-GB" dirty="0"/>
          </a:p>
        </p:txBody>
      </p:sp>
      <p:pic>
        <p:nvPicPr>
          <p:cNvPr id="5" name="Picture 4">
            <a:extLst>
              <a:ext uri="{FF2B5EF4-FFF2-40B4-BE49-F238E27FC236}">
                <a16:creationId xmlns:a16="http://schemas.microsoft.com/office/drawing/2014/main" id="{A94CE377-AB74-F217-7047-F2F13824002D}"/>
              </a:ext>
            </a:extLst>
          </p:cNvPr>
          <p:cNvPicPr>
            <a:picLocks noChangeAspect="1"/>
          </p:cNvPicPr>
          <p:nvPr/>
        </p:nvPicPr>
        <p:blipFill>
          <a:blip r:embed="rId3"/>
          <a:stretch>
            <a:fillRect/>
          </a:stretch>
        </p:blipFill>
        <p:spPr>
          <a:xfrm>
            <a:off x="1" y="0"/>
            <a:ext cx="4094479" cy="6858000"/>
          </a:xfrm>
          <a:prstGeom prst="rect">
            <a:avLst/>
          </a:prstGeom>
        </p:spPr>
      </p:pic>
    </p:spTree>
    <p:extLst>
      <p:ext uri="{BB962C8B-B14F-4D97-AF65-F5344CB8AC3E}">
        <p14:creationId xmlns:p14="http://schemas.microsoft.com/office/powerpoint/2010/main" val="1008023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78F1A-139F-CFE6-A3DE-9EE919E6EE21}"/>
              </a:ext>
            </a:extLst>
          </p:cNvPr>
          <p:cNvSpPr>
            <a:spLocks noGrp="1"/>
          </p:cNvSpPr>
          <p:nvPr>
            <p:ph type="ctrTitle"/>
          </p:nvPr>
        </p:nvSpPr>
        <p:spPr>
          <a:xfrm>
            <a:off x="1300294" y="0"/>
            <a:ext cx="9367706" cy="713063"/>
          </a:xfrm>
          <a:solidFill>
            <a:schemeClr val="bg2"/>
          </a:solidFill>
        </p:spPr>
        <p:txBody>
          <a:bodyPr>
            <a:normAutofit/>
          </a:bodyPr>
          <a:lstStyle/>
          <a:p>
            <a:r>
              <a:rPr lang="en-GB" sz="4000" dirty="0">
                <a:solidFill>
                  <a:schemeClr val="bg2">
                    <a:lumMod val="10000"/>
                  </a:schemeClr>
                </a:solidFill>
                <a:latin typeface="Arial" panose="020B0604020202020204" pitchFamily="34" charset="0"/>
                <a:cs typeface="Arial" panose="020B0604020202020204" pitchFamily="34" charset="0"/>
              </a:rPr>
              <a:t>Slide 3: Case background</a:t>
            </a:r>
          </a:p>
        </p:txBody>
      </p:sp>
      <p:sp>
        <p:nvSpPr>
          <p:cNvPr id="3" name="Subtitle 2">
            <a:extLst>
              <a:ext uri="{FF2B5EF4-FFF2-40B4-BE49-F238E27FC236}">
                <a16:creationId xmlns:a16="http://schemas.microsoft.com/office/drawing/2014/main" id="{5567E122-03E4-8710-AEF3-D4453F0505AB}"/>
              </a:ext>
            </a:extLst>
          </p:cNvPr>
          <p:cNvSpPr>
            <a:spLocks noGrp="1"/>
          </p:cNvSpPr>
          <p:nvPr>
            <p:ph type="subTitle" idx="1"/>
          </p:nvPr>
        </p:nvSpPr>
        <p:spPr>
          <a:xfrm>
            <a:off x="1" y="612396"/>
            <a:ext cx="12192000" cy="6245604"/>
          </a:xfrm>
        </p:spPr>
        <p:txBody>
          <a:bodyPr/>
          <a:lstStyle/>
          <a:p>
            <a:pPr algn="l">
              <a:lnSpc>
                <a:spcPct val="150000"/>
              </a:lnSpc>
            </a:pPr>
            <a:r>
              <a:rPr lang="en-US" dirty="0">
                <a:latin typeface="Arial" panose="020B0604020202020204" pitchFamily="34" charset="0"/>
                <a:cs typeface="Arial" panose="020B0604020202020204" pitchFamily="34" charset="0"/>
              </a:rPr>
              <a:t>The UK Infected Blood Scandal occurred between the 1970s and early 1990s, when thousands of NHS patients were exposed to HIV and hepatitis through contaminated blood products, resulting in more than 3,000 deaths (Infected Blood Inquiry, 2024). </a:t>
            </a:r>
          </a:p>
          <a:p>
            <a:pPr algn="l">
              <a:lnSpc>
                <a:spcPct val="150000"/>
              </a:lnSpc>
            </a:pPr>
            <a:r>
              <a:rPr lang="en-US" dirty="0">
                <a:latin typeface="Arial" panose="020B0604020202020204" pitchFamily="34" charset="0"/>
                <a:cs typeface="Arial" panose="020B0604020202020204" pitchFamily="34" charset="0"/>
              </a:rPr>
              <a:t>The case highlights major failures in patient safety, clinical governance, risk management, and incident reporting, as early warnings and adverse events were not escalated or acted upon. </a:t>
            </a:r>
          </a:p>
          <a:p>
            <a:pPr algn="l">
              <a:lnSpc>
                <a:spcPct val="150000"/>
              </a:lnSpc>
            </a:pPr>
            <a:r>
              <a:rPr lang="en-US" dirty="0">
                <a:latin typeface="Arial" panose="020B0604020202020204" pitchFamily="34" charset="0"/>
                <a:cs typeface="Arial" panose="020B0604020202020204" pitchFamily="34" charset="0"/>
              </a:rPr>
              <a:t>These systemic weaknesses, combined with a lack of organisational learning and slow adoption of safer practices, allowed preventable harm to persist across the NHS for decades (Infected Blood Inquiry, 2024).</a:t>
            </a:r>
          </a:p>
          <a:p>
            <a:endParaRPr lang="en-GB" dirty="0"/>
          </a:p>
        </p:txBody>
      </p:sp>
    </p:spTree>
    <p:extLst>
      <p:ext uri="{BB962C8B-B14F-4D97-AF65-F5344CB8AC3E}">
        <p14:creationId xmlns:p14="http://schemas.microsoft.com/office/powerpoint/2010/main" val="303056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3046C-0B9A-2F3F-3A63-AE23E8EFA897}"/>
              </a:ext>
            </a:extLst>
          </p:cNvPr>
          <p:cNvSpPr>
            <a:spLocks noGrp="1"/>
          </p:cNvSpPr>
          <p:nvPr>
            <p:ph type="ctrTitle"/>
          </p:nvPr>
        </p:nvSpPr>
        <p:spPr>
          <a:xfrm>
            <a:off x="0" y="1"/>
            <a:ext cx="12192000" cy="861236"/>
          </a:xfrm>
        </p:spPr>
        <p:txBody>
          <a:bodyPr>
            <a:normAutofit/>
          </a:bodyPr>
          <a:lstStyle/>
          <a:p>
            <a:r>
              <a:rPr lang="en-GB" sz="4400" dirty="0">
                <a:latin typeface="Arial" panose="020B0604020202020204" pitchFamily="34" charset="0"/>
                <a:cs typeface="Arial" panose="020B0604020202020204" pitchFamily="34" charset="0"/>
              </a:rPr>
              <a:t>Slide 4: Quality Assurance Relevance</a:t>
            </a:r>
          </a:p>
        </p:txBody>
      </p:sp>
      <p:sp>
        <p:nvSpPr>
          <p:cNvPr id="3" name="Subtitle 2">
            <a:extLst>
              <a:ext uri="{FF2B5EF4-FFF2-40B4-BE49-F238E27FC236}">
                <a16:creationId xmlns:a16="http://schemas.microsoft.com/office/drawing/2014/main" id="{D820B402-9D26-8F04-ABA4-C7B621514936}"/>
              </a:ext>
            </a:extLst>
          </p:cNvPr>
          <p:cNvSpPr>
            <a:spLocks noGrp="1"/>
          </p:cNvSpPr>
          <p:nvPr>
            <p:ph type="subTitle" idx="1"/>
          </p:nvPr>
        </p:nvSpPr>
        <p:spPr>
          <a:xfrm>
            <a:off x="0" y="765544"/>
            <a:ext cx="12192000" cy="6092456"/>
          </a:xfrm>
        </p:spPr>
        <p:txBody>
          <a:bodyPr>
            <a:normAutofit fontScale="85000" lnSpcReduction="20000"/>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Safety System Failure: NHS Blood Mix‑Up (Quality Assurance)</a:t>
            </a:r>
          </a:p>
          <a:p>
            <a:endParaRPr lang="en-US" dirty="0">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Absence of consistently enforced standard operating procedures for blood handling (NHS England, 2024)</a:t>
            </a:r>
          </a:p>
          <a:p>
            <a:pPr marL="342900" indent="-3429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Poor patient identification and blood compatibility checking processes </a:t>
            </a:r>
          </a:p>
          <a:p>
            <a:pPr marL="342900" indent="-3429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Inadequate staff training and lack of regular competency assessment (NICE, 2024)</a:t>
            </a:r>
          </a:p>
          <a:p>
            <a:pPr marL="342900" indent="-3429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Weak documentation and traceability of blood samples and transfusions</a:t>
            </a:r>
          </a:p>
          <a:p>
            <a:pPr marL="342900" indent="-3429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Ineffective incident reporting and organisational learning systems</a:t>
            </a:r>
          </a:p>
          <a:p>
            <a:pPr marL="342900" indent="-3429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Quality Assurance controls failed to detect and prevent errors before transfusion</a:t>
            </a:r>
          </a:p>
          <a:p>
            <a:pPr algn="l">
              <a:lnSpc>
                <a:spcPct val="150000"/>
              </a:lnSpc>
            </a:pPr>
            <a:r>
              <a:rPr lang="en-GB" dirty="0">
                <a:latin typeface="Arial" panose="020B0604020202020204" pitchFamily="34" charset="0"/>
                <a:cs typeface="Arial" panose="020B0604020202020204" pitchFamily="34" charset="0"/>
              </a:rPr>
              <a:t>										(SHOT, 2023)</a:t>
            </a:r>
          </a:p>
          <a:p>
            <a:pPr algn="l">
              <a:lnSpc>
                <a:spcPct val="150000"/>
              </a:lnSpc>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96029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ACCC83-08FE-AE31-8B44-414E80C68C20}"/>
              </a:ext>
            </a:extLst>
          </p:cNvPr>
          <p:cNvPicPr>
            <a:picLocks noChangeAspect="1"/>
          </p:cNvPicPr>
          <p:nvPr/>
        </p:nvPicPr>
        <p:blipFill>
          <a:blip r:embed="rId2"/>
          <a:stretch>
            <a:fillRect/>
          </a:stretch>
        </p:blipFill>
        <p:spPr>
          <a:xfrm>
            <a:off x="121920" y="3205"/>
            <a:ext cx="12141200" cy="6854795"/>
          </a:xfrm>
          <a:prstGeom prst="rect">
            <a:avLst/>
          </a:prstGeom>
        </p:spPr>
      </p:pic>
    </p:spTree>
    <p:extLst>
      <p:ext uri="{BB962C8B-B14F-4D97-AF65-F5344CB8AC3E}">
        <p14:creationId xmlns:p14="http://schemas.microsoft.com/office/powerpoint/2010/main" val="2983107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8E140-5EE3-35A0-E752-5F2CA59D888B}"/>
              </a:ext>
            </a:extLst>
          </p:cNvPr>
          <p:cNvSpPr>
            <a:spLocks noGrp="1"/>
          </p:cNvSpPr>
          <p:nvPr>
            <p:ph type="ctrTitle"/>
          </p:nvPr>
        </p:nvSpPr>
        <p:spPr>
          <a:xfrm>
            <a:off x="1630680" y="1"/>
            <a:ext cx="9144000" cy="326172"/>
          </a:xfrm>
        </p:spPr>
        <p:txBody>
          <a:bodyPr>
            <a:noAutofit/>
          </a:bodyPr>
          <a:lstStyle/>
          <a:p>
            <a:pPr algn="l"/>
            <a:r>
              <a:rPr lang="en-GB" sz="1800" dirty="0">
                <a:latin typeface="Arial" panose="020B0604020202020204" pitchFamily="34" charset="0"/>
                <a:cs typeface="Arial" panose="020B0604020202020204" pitchFamily="34" charset="0"/>
              </a:rPr>
              <a:t>Slide 6 Benchmarking Gaps</a:t>
            </a:r>
          </a:p>
        </p:txBody>
      </p:sp>
      <p:graphicFrame>
        <p:nvGraphicFramePr>
          <p:cNvPr id="4" name="Table 3">
            <a:extLst>
              <a:ext uri="{FF2B5EF4-FFF2-40B4-BE49-F238E27FC236}">
                <a16:creationId xmlns:a16="http://schemas.microsoft.com/office/drawing/2014/main" id="{0DB3DFC3-FA1C-3981-D36D-2B1F937D24E2}"/>
              </a:ext>
            </a:extLst>
          </p:cNvPr>
          <p:cNvGraphicFramePr>
            <a:graphicFrameLocks noGrp="1"/>
          </p:cNvGraphicFramePr>
          <p:nvPr>
            <p:extLst>
              <p:ext uri="{D42A27DB-BD31-4B8C-83A1-F6EECF244321}">
                <p14:modId xmlns:p14="http://schemas.microsoft.com/office/powerpoint/2010/main" val="1220580683"/>
              </p:ext>
            </p:extLst>
          </p:nvPr>
        </p:nvGraphicFramePr>
        <p:xfrm>
          <a:off x="83820" y="326172"/>
          <a:ext cx="12001500" cy="5754592"/>
        </p:xfrm>
        <a:graphic>
          <a:graphicData uri="http://schemas.openxmlformats.org/drawingml/2006/table">
            <a:tbl>
              <a:tblPr/>
              <a:tblGrid>
                <a:gridCol w="1873739">
                  <a:extLst>
                    <a:ext uri="{9D8B030D-6E8A-4147-A177-3AD203B41FA5}">
                      <a16:colId xmlns:a16="http://schemas.microsoft.com/office/drawing/2014/main" val="929369617"/>
                    </a:ext>
                  </a:extLst>
                </a:gridCol>
                <a:gridCol w="5483295">
                  <a:extLst>
                    <a:ext uri="{9D8B030D-6E8A-4147-A177-3AD203B41FA5}">
                      <a16:colId xmlns:a16="http://schemas.microsoft.com/office/drawing/2014/main" val="477817980"/>
                    </a:ext>
                  </a:extLst>
                </a:gridCol>
                <a:gridCol w="4644466">
                  <a:extLst>
                    <a:ext uri="{9D8B030D-6E8A-4147-A177-3AD203B41FA5}">
                      <a16:colId xmlns:a16="http://schemas.microsoft.com/office/drawing/2014/main" val="2520386585"/>
                    </a:ext>
                  </a:extLst>
                </a:gridCol>
              </a:tblGrid>
              <a:tr h="468398">
                <a:tc>
                  <a:txBody>
                    <a:bodyPr/>
                    <a:lstStyle/>
                    <a:p>
                      <a:pPr>
                        <a:buNone/>
                      </a:pPr>
                      <a:r>
                        <a:rPr lang="en-GB" sz="1400" b="1" dirty="0">
                          <a:latin typeface="Arial" panose="020B0604020202020204" pitchFamily="34" charset="0"/>
                          <a:cs typeface="Arial" panose="020B0604020202020204" pitchFamily="34" charset="0"/>
                        </a:rPr>
                        <a:t>Safety Area</a:t>
                      </a:r>
                      <a:endParaRPr lang="en-GB" sz="1400" dirty="0">
                        <a:latin typeface="Arial" panose="020B0604020202020204" pitchFamily="34" charset="0"/>
                        <a:cs typeface="Arial" panose="020B0604020202020204" pitchFamily="34" charset="0"/>
                      </a:endParaRPr>
                    </a:p>
                  </a:txBody>
                  <a:tcPr marL="50597" marR="50597" marT="25298" marB="25298" anchor="ctr">
                    <a:lnL>
                      <a:noFill/>
                    </a:lnL>
                    <a:lnR>
                      <a:noFill/>
                    </a:lnR>
                    <a:lnT>
                      <a:noFill/>
                    </a:lnT>
                    <a:lnB>
                      <a:noFill/>
                    </a:lnB>
                    <a:solidFill>
                      <a:schemeClr val="bg2"/>
                    </a:solidFill>
                  </a:tcPr>
                </a:tc>
                <a:tc>
                  <a:txBody>
                    <a:bodyPr/>
                    <a:lstStyle/>
                    <a:p>
                      <a:pPr>
                        <a:buNone/>
                      </a:pPr>
                      <a:r>
                        <a:rPr lang="en-GB" sz="1400" b="1" dirty="0">
                          <a:solidFill>
                            <a:schemeClr val="accent6"/>
                          </a:solidFill>
                          <a:latin typeface="Arial" panose="020B0604020202020204" pitchFamily="34" charset="0"/>
                          <a:cs typeface="Arial" panose="020B0604020202020204" pitchFamily="34" charset="0"/>
                        </a:rPr>
                        <a:t>National Standards (Benchmarking)</a:t>
                      </a:r>
                      <a:endParaRPr lang="en-GB" sz="1400" dirty="0">
                        <a:solidFill>
                          <a:schemeClr val="accent6"/>
                        </a:solidFill>
                        <a:latin typeface="Arial" panose="020B0604020202020204" pitchFamily="34" charset="0"/>
                        <a:cs typeface="Arial" panose="020B0604020202020204" pitchFamily="34" charset="0"/>
                      </a:endParaRPr>
                    </a:p>
                  </a:txBody>
                  <a:tcPr marL="50597" marR="50597" marT="25298" marB="25298" anchor="ctr">
                    <a:lnL>
                      <a:noFill/>
                    </a:lnL>
                    <a:lnR>
                      <a:noFill/>
                    </a:lnR>
                    <a:lnT>
                      <a:noFill/>
                    </a:lnT>
                    <a:lnB>
                      <a:noFill/>
                    </a:lnB>
                    <a:solidFill>
                      <a:schemeClr val="bg2"/>
                    </a:solidFill>
                  </a:tcPr>
                </a:tc>
                <a:tc>
                  <a:txBody>
                    <a:bodyPr/>
                    <a:lstStyle/>
                    <a:p>
                      <a:pPr>
                        <a:buNone/>
                      </a:pPr>
                      <a:r>
                        <a:rPr lang="en-US" sz="1400" b="1" dirty="0">
                          <a:solidFill>
                            <a:srgbClr val="FF0000"/>
                          </a:solidFill>
                          <a:latin typeface="Arial" panose="020B0604020202020204" pitchFamily="34" charset="0"/>
                          <a:cs typeface="Arial" panose="020B0604020202020204" pitchFamily="34" charset="0"/>
                        </a:rPr>
                        <a:t>Hospital Performance (1970s NHS Case)</a:t>
                      </a:r>
                      <a:endParaRPr lang="en-US" sz="1400" dirty="0">
                        <a:solidFill>
                          <a:srgbClr val="FF0000"/>
                        </a:solidFill>
                        <a:latin typeface="Arial" panose="020B0604020202020204" pitchFamily="34" charset="0"/>
                        <a:cs typeface="Arial" panose="020B0604020202020204" pitchFamily="34" charset="0"/>
                      </a:endParaRPr>
                    </a:p>
                  </a:txBody>
                  <a:tcPr marL="50597" marR="50597" marT="25298" marB="25298" anchor="ctr">
                    <a:lnL>
                      <a:noFill/>
                    </a:lnL>
                    <a:lnR>
                      <a:noFill/>
                    </a:lnR>
                    <a:lnT>
                      <a:noFill/>
                    </a:lnT>
                    <a:lnB>
                      <a:noFill/>
                    </a:lnB>
                    <a:solidFill>
                      <a:schemeClr val="bg2"/>
                    </a:solidFill>
                  </a:tcPr>
                </a:tc>
                <a:extLst>
                  <a:ext uri="{0D108BD9-81ED-4DB2-BD59-A6C34878D82A}">
                    <a16:rowId xmlns:a16="http://schemas.microsoft.com/office/drawing/2014/main" val="1583645017"/>
                  </a:ext>
                </a:extLst>
              </a:tr>
              <a:tr h="869881">
                <a:tc>
                  <a:txBody>
                    <a:bodyPr/>
                    <a:lstStyle/>
                    <a:p>
                      <a:pPr>
                        <a:buNone/>
                      </a:pPr>
                      <a:r>
                        <a:rPr lang="en-GB" sz="1400" b="0" dirty="0">
                          <a:latin typeface="Arial" panose="020B0604020202020204" pitchFamily="34" charset="0"/>
                          <a:cs typeface="Arial" panose="020B0604020202020204" pitchFamily="34" charset="0"/>
                        </a:rPr>
                        <a:t>Whistleblowing &amp; Culture</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Open reporting systems and protection for staff raising concerns (NHS England, 2024)</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Staff feared blame and disciplinary action, leading to under-reporting of risks (Francis, 2013)</a:t>
                      </a:r>
                    </a:p>
                  </a:txBody>
                  <a:tcPr marL="50597" marR="50597" marT="25298" marB="25298" anchor="ctr">
                    <a:lnL>
                      <a:noFill/>
                    </a:lnL>
                    <a:lnR>
                      <a:noFill/>
                    </a:lnR>
                    <a:lnT>
                      <a:noFill/>
                    </a:lnT>
                    <a:lnB>
                      <a:noFill/>
                    </a:lnB>
                    <a:noFill/>
                  </a:tcPr>
                </a:tc>
                <a:extLst>
                  <a:ext uri="{0D108BD9-81ED-4DB2-BD59-A6C34878D82A}">
                    <a16:rowId xmlns:a16="http://schemas.microsoft.com/office/drawing/2014/main" val="1084947656"/>
                  </a:ext>
                </a:extLst>
              </a:tr>
              <a:tr h="1070623">
                <a:tc>
                  <a:txBody>
                    <a:bodyPr/>
                    <a:lstStyle/>
                    <a:p>
                      <a:pPr>
                        <a:buNone/>
                      </a:pPr>
                      <a:r>
                        <a:rPr lang="en-GB" sz="1400" b="0" dirty="0">
                          <a:latin typeface="Arial" panose="020B0604020202020204" pitchFamily="34" charset="0"/>
                          <a:cs typeface="Arial" panose="020B0604020202020204" pitchFamily="34" charset="0"/>
                        </a:rPr>
                        <a:t>Communication</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Clear communication and structured handovers to ensure transfusion safety (NICE, 2024)</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Poor handovers and communication failures contributed to identification errors (Department of Health, 2007)</a:t>
                      </a:r>
                    </a:p>
                  </a:txBody>
                  <a:tcPr marL="50597" marR="50597" marT="25298" marB="25298" anchor="ctr">
                    <a:lnL>
                      <a:noFill/>
                    </a:lnL>
                    <a:lnR>
                      <a:noFill/>
                    </a:lnR>
                    <a:lnT>
                      <a:noFill/>
                    </a:lnT>
                    <a:lnB>
                      <a:noFill/>
                    </a:lnB>
                    <a:noFill/>
                  </a:tcPr>
                </a:tc>
                <a:extLst>
                  <a:ext uri="{0D108BD9-81ED-4DB2-BD59-A6C34878D82A}">
                    <a16:rowId xmlns:a16="http://schemas.microsoft.com/office/drawing/2014/main" val="1129211899"/>
                  </a:ext>
                </a:extLst>
              </a:tr>
              <a:tr h="669138">
                <a:tc>
                  <a:txBody>
                    <a:bodyPr/>
                    <a:lstStyle/>
                    <a:p>
                      <a:pPr>
                        <a:buNone/>
                      </a:pPr>
                      <a:r>
                        <a:rPr lang="en-GB" sz="1400" b="0" dirty="0">
                          <a:latin typeface="Arial" panose="020B0604020202020204" pitchFamily="34" charset="0"/>
                          <a:cs typeface="Arial" panose="020B0604020202020204" pitchFamily="34" charset="0"/>
                        </a:rPr>
                        <a:t>Staffing</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Adequate staffing levels to reduce workload and fatigue (CQC, 2023)</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Staff shortages and high workload increased error likelihood (Francis, 2013)</a:t>
                      </a:r>
                    </a:p>
                  </a:txBody>
                  <a:tcPr marL="50597" marR="50597" marT="25298" marB="25298" anchor="ctr">
                    <a:lnL>
                      <a:noFill/>
                    </a:lnL>
                    <a:lnR>
                      <a:noFill/>
                    </a:lnR>
                    <a:lnT>
                      <a:noFill/>
                    </a:lnT>
                    <a:lnB>
                      <a:noFill/>
                    </a:lnB>
                    <a:noFill/>
                  </a:tcPr>
                </a:tc>
                <a:extLst>
                  <a:ext uri="{0D108BD9-81ED-4DB2-BD59-A6C34878D82A}">
                    <a16:rowId xmlns:a16="http://schemas.microsoft.com/office/drawing/2014/main" val="2264007923"/>
                  </a:ext>
                </a:extLst>
              </a:tr>
              <a:tr h="669138">
                <a:tc>
                  <a:txBody>
                    <a:bodyPr/>
                    <a:lstStyle/>
                    <a:p>
                      <a:pPr>
                        <a:buNone/>
                      </a:pPr>
                      <a:r>
                        <a:rPr lang="en-GB" sz="1400" b="0" dirty="0">
                          <a:latin typeface="Arial" panose="020B0604020202020204" pitchFamily="34" charset="0"/>
                          <a:cs typeface="Arial" panose="020B0604020202020204" pitchFamily="34" charset="0"/>
                        </a:rPr>
                        <a:t>Leadership &amp; Governance</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Strong leadership oversight and accountability for patient safety (Francis, 2013)</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Leadership failed to enforce Quality Assurance controls (Department of Health, 2007)</a:t>
                      </a:r>
                    </a:p>
                  </a:txBody>
                  <a:tcPr marL="50597" marR="50597" marT="25298" marB="25298" anchor="ctr">
                    <a:lnL>
                      <a:noFill/>
                    </a:lnL>
                    <a:lnR>
                      <a:noFill/>
                    </a:lnR>
                    <a:lnT>
                      <a:noFill/>
                    </a:lnT>
                    <a:lnB>
                      <a:noFill/>
                    </a:lnB>
                    <a:noFill/>
                  </a:tcPr>
                </a:tc>
                <a:extLst>
                  <a:ext uri="{0D108BD9-81ED-4DB2-BD59-A6C34878D82A}">
                    <a16:rowId xmlns:a16="http://schemas.microsoft.com/office/drawing/2014/main" val="398488461"/>
                  </a:ext>
                </a:extLst>
              </a:tr>
              <a:tr h="669138">
                <a:tc>
                  <a:txBody>
                    <a:bodyPr/>
                    <a:lstStyle/>
                    <a:p>
                      <a:pPr>
                        <a:buNone/>
                      </a:pPr>
                      <a:r>
                        <a:rPr lang="en-GB" sz="1400" b="0" dirty="0">
                          <a:latin typeface="Arial" panose="020B0604020202020204" pitchFamily="34" charset="0"/>
                          <a:cs typeface="Arial" panose="020B0604020202020204" pitchFamily="34" charset="0"/>
                        </a:rPr>
                        <a:t>Equipment &amp; Testing</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Up-to-date testing and tracking systems for blood products (NHSBT, 2019)</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Outdated testing methods and manual labelling increased error risk (SHOT, 2023)</a:t>
                      </a:r>
                    </a:p>
                  </a:txBody>
                  <a:tcPr marL="50597" marR="50597" marT="25298" marB="25298" anchor="ctr">
                    <a:lnL>
                      <a:noFill/>
                    </a:lnL>
                    <a:lnR>
                      <a:noFill/>
                    </a:lnR>
                    <a:lnT>
                      <a:noFill/>
                    </a:lnT>
                    <a:lnB>
                      <a:noFill/>
                    </a:lnB>
                    <a:noFill/>
                  </a:tcPr>
                </a:tc>
                <a:extLst>
                  <a:ext uri="{0D108BD9-81ED-4DB2-BD59-A6C34878D82A}">
                    <a16:rowId xmlns:a16="http://schemas.microsoft.com/office/drawing/2014/main" val="3559254155"/>
                  </a:ext>
                </a:extLst>
              </a:tr>
              <a:tr h="669138">
                <a:tc>
                  <a:txBody>
                    <a:bodyPr/>
                    <a:lstStyle/>
                    <a:p>
                      <a:pPr>
                        <a:buNone/>
                      </a:pPr>
                      <a:r>
                        <a:rPr lang="en-GB" sz="1400" b="0" dirty="0">
                          <a:latin typeface="Arial" panose="020B0604020202020204" pitchFamily="34" charset="0"/>
                          <a:cs typeface="Arial" panose="020B0604020202020204" pitchFamily="34" charset="0"/>
                        </a:rPr>
                        <a:t>Professional Practice</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Adherence to nationally agreed transfusion procedures (NHSBT, 2019)</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Failure to consistently follow procedures and challenge unsafe practice (SHOT, 2023)</a:t>
                      </a:r>
                    </a:p>
                  </a:txBody>
                  <a:tcPr marL="50597" marR="50597" marT="25298" marB="25298" anchor="ctr">
                    <a:lnL>
                      <a:noFill/>
                    </a:lnL>
                    <a:lnR>
                      <a:noFill/>
                    </a:lnR>
                    <a:lnT>
                      <a:noFill/>
                    </a:lnT>
                    <a:lnB>
                      <a:noFill/>
                    </a:lnB>
                    <a:noFill/>
                  </a:tcPr>
                </a:tc>
                <a:extLst>
                  <a:ext uri="{0D108BD9-81ED-4DB2-BD59-A6C34878D82A}">
                    <a16:rowId xmlns:a16="http://schemas.microsoft.com/office/drawing/2014/main" val="1532251438"/>
                  </a:ext>
                </a:extLst>
              </a:tr>
              <a:tr h="669138">
                <a:tc>
                  <a:txBody>
                    <a:bodyPr/>
                    <a:lstStyle/>
                    <a:p>
                      <a:pPr>
                        <a:buNone/>
                      </a:pPr>
                      <a:r>
                        <a:rPr lang="en-GB" sz="1400" b="0" dirty="0">
                          <a:latin typeface="Arial" panose="020B0604020202020204" pitchFamily="34" charset="0"/>
                          <a:cs typeface="Arial" panose="020B0604020202020204" pitchFamily="34" charset="0"/>
                        </a:rPr>
                        <a:t>Mortality &amp; Outcomes</a:t>
                      </a:r>
                    </a:p>
                  </a:txBody>
                  <a:tcPr marL="50597" marR="50597" marT="25298" marB="25298" anchor="ctr">
                    <a:lnL>
                      <a:noFill/>
                    </a:lnL>
                    <a:lnR>
                      <a:noFill/>
                    </a:lnR>
                    <a:lnT>
                      <a:noFill/>
                    </a:lnT>
                    <a:lnB>
                      <a:noFill/>
                    </a:lnB>
                    <a:noFill/>
                  </a:tcPr>
                </a:tc>
                <a:tc>
                  <a:txBody>
                    <a:bodyPr/>
                    <a:lstStyle/>
                    <a:p>
                      <a:pPr>
                        <a:buNone/>
                      </a:pPr>
                      <a:r>
                        <a:rPr lang="en-US" sz="1400" dirty="0">
                          <a:solidFill>
                            <a:schemeClr val="accent6"/>
                          </a:solidFill>
                          <a:latin typeface="Arial" panose="020B0604020202020204" pitchFamily="34" charset="0"/>
                          <a:cs typeface="Arial" panose="020B0604020202020204" pitchFamily="34" charset="0"/>
                        </a:rPr>
                        <a:t>National goal of zero preventable transfusion-related deaths (SHOT, 2023)</a:t>
                      </a:r>
                    </a:p>
                  </a:txBody>
                  <a:tcPr marL="50597" marR="50597" marT="25298" marB="25298" anchor="ctr">
                    <a:lnL>
                      <a:noFill/>
                    </a:lnL>
                    <a:lnR>
                      <a:noFill/>
                    </a:lnR>
                    <a:lnT>
                      <a:noFill/>
                    </a:lnT>
                    <a:lnB>
                      <a:noFill/>
                    </a:lnB>
                    <a:noFill/>
                  </a:tcPr>
                </a:tc>
                <a:tc>
                  <a:txBody>
                    <a:bodyPr/>
                    <a:lstStyle/>
                    <a:p>
                      <a:pPr>
                        <a:buNone/>
                      </a:pPr>
                      <a:r>
                        <a:rPr lang="en-US" sz="1400" dirty="0">
                          <a:solidFill>
                            <a:srgbClr val="FF0000"/>
                          </a:solidFill>
                          <a:latin typeface="Arial" panose="020B0604020202020204" pitchFamily="34" charset="0"/>
                          <a:cs typeface="Arial" panose="020B0604020202020204" pitchFamily="34" charset="0"/>
                        </a:rPr>
                        <a:t>Blood mix-ups resulted in serious harm and preventable deaths (Department of Health, 2007)</a:t>
                      </a:r>
                    </a:p>
                  </a:txBody>
                  <a:tcPr marL="50597" marR="50597" marT="25298" marB="25298" anchor="ctr">
                    <a:lnL>
                      <a:noFill/>
                    </a:lnL>
                    <a:lnR>
                      <a:noFill/>
                    </a:lnR>
                    <a:lnT>
                      <a:noFill/>
                    </a:lnT>
                    <a:lnB>
                      <a:noFill/>
                    </a:lnB>
                    <a:noFill/>
                  </a:tcPr>
                </a:tc>
                <a:extLst>
                  <a:ext uri="{0D108BD9-81ED-4DB2-BD59-A6C34878D82A}">
                    <a16:rowId xmlns:a16="http://schemas.microsoft.com/office/drawing/2014/main" val="293144228"/>
                  </a:ext>
                </a:extLst>
              </a:tr>
            </a:tbl>
          </a:graphicData>
        </a:graphic>
      </p:graphicFrame>
      <p:sp>
        <p:nvSpPr>
          <p:cNvPr id="6" name="TextBox 5">
            <a:extLst>
              <a:ext uri="{FF2B5EF4-FFF2-40B4-BE49-F238E27FC236}">
                <a16:creationId xmlns:a16="http://schemas.microsoft.com/office/drawing/2014/main" id="{CA094BF1-DCB9-A48C-6B48-868D8130BA7B}"/>
              </a:ext>
            </a:extLst>
          </p:cNvPr>
          <p:cNvSpPr txBox="1"/>
          <p:nvPr/>
        </p:nvSpPr>
        <p:spPr>
          <a:xfrm>
            <a:off x="419100" y="6224051"/>
            <a:ext cx="11772900"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Failure to meet national safety benchmarks allowed systemic Quality Assurance failures to result in preventable patient harm (Reason, 2000).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1550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AE29-D9D7-F230-F150-84765657DD23}"/>
              </a:ext>
            </a:extLst>
          </p:cNvPr>
          <p:cNvSpPr>
            <a:spLocks noGrp="1"/>
          </p:cNvSpPr>
          <p:nvPr>
            <p:ph type="ctrTitle"/>
          </p:nvPr>
        </p:nvSpPr>
        <p:spPr>
          <a:xfrm>
            <a:off x="0" y="1"/>
            <a:ext cx="10668000" cy="1104900"/>
          </a:xfrm>
        </p:spPr>
        <p:txBody>
          <a:bodyPr>
            <a:normAutofit/>
          </a:bodyPr>
          <a:lstStyle/>
          <a:p>
            <a:r>
              <a:rPr lang="en-GB" sz="3600" dirty="0">
                <a:solidFill>
                  <a:schemeClr val="accent1">
                    <a:lumMod val="40000"/>
                    <a:lumOff val="60000"/>
                  </a:schemeClr>
                </a:solidFill>
                <a:latin typeface="Arial" panose="020B0604020202020204" pitchFamily="34" charset="0"/>
                <a:cs typeface="Arial" panose="020B0604020202020204" pitchFamily="34" charset="0"/>
              </a:rPr>
              <a:t>Slide 7 Conclusion</a:t>
            </a:r>
          </a:p>
        </p:txBody>
      </p:sp>
      <p:sp>
        <p:nvSpPr>
          <p:cNvPr id="3" name="Subtitle 2">
            <a:extLst>
              <a:ext uri="{FF2B5EF4-FFF2-40B4-BE49-F238E27FC236}">
                <a16:creationId xmlns:a16="http://schemas.microsoft.com/office/drawing/2014/main" id="{B72C99DF-5C03-B88B-3935-2593F86955D5}"/>
              </a:ext>
            </a:extLst>
          </p:cNvPr>
          <p:cNvSpPr>
            <a:spLocks noGrp="1"/>
          </p:cNvSpPr>
          <p:nvPr>
            <p:ph type="subTitle" idx="1"/>
          </p:nvPr>
        </p:nvSpPr>
        <p:spPr>
          <a:xfrm>
            <a:off x="0" y="1104901"/>
            <a:ext cx="11148060" cy="4152899"/>
          </a:xfrm>
        </p:spPr>
        <p:txBody>
          <a:bodyPr>
            <a:normAutofit/>
          </a:bodyPr>
          <a:lstStyle/>
          <a:p>
            <a:pPr marL="285750" indent="-28575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The NHS blood mix-up incidents significantly undermined service delivery by exposing weaknesses in patient identification, communication, staffing, and Quality Assurance systems, resulting in preventable patient harm and loss of public trust. </a:t>
            </a:r>
          </a:p>
          <a:p>
            <a:pPr marL="285750" indent="-28575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To improve safety, recommendations include strengthening leadership accountability, </a:t>
            </a:r>
            <a:r>
              <a:rPr lang="en-US" sz="1600" dirty="0" err="1">
                <a:latin typeface="Arial" panose="020B0604020202020204" pitchFamily="34" charset="0"/>
                <a:cs typeface="Arial" panose="020B0604020202020204" pitchFamily="34" charset="0"/>
              </a:rPr>
              <a:t>standardising</a:t>
            </a:r>
            <a:r>
              <a:rPr lang="en-US" sz="1600" dirty="0">
                <a:latin typeface="Arial" panose="020B0604020202020204" pitchFamily="34" charset="0"/>
                <a:cs typeface="Arial" panose="020B0604020202020204" pitchFamily="34" charset="0"/>
              </a:rPr>
              <a:t> transfusion protocols, improving staff training, upgrading equipment, and fostering an open reporting culture. </a:t>
            </a:r>
          </a:p>
          <a:p>
            <a:pPr marL="285750" indent="-28575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In conclusion, the case demonstrates that effective quality and safety frameworks are essential to prevent systemic failures and ensure safe, reliable healthcare delivery.</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803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D443C-1A5D-1536-FF2D-F3725DD10A00}"/>
              </a:ext>
            </a:extLst>
          </p:cNvPr>
          <p:cNvSpPr>
            <a:spLocks noGrp="1"/>
          </p:cNvSpPr>
          <p:nvPr>
            <p:ph type="ctrTitle"/>
          </p:nvPr>
        </p:nvSpPr>
        <p:spPr>
          <a:xfrm>
            <a:off x="1524000" y="297181"/>
            <a:ext cx="9144000" cy="685799"/>
          </a:xfrm>
        </p:spPr>
        <p:txBody>
          <a:bodyPr>
            <a:normAutofit fontScale="90000"/>
          </a:bodyPr>
          <a:lstStyle/>
          <a:p>
            <a:r>
              <a:rPr lang="en-GB" dirty="0"/>
              <a:t>Slide 8: Component 2: Report</a:t>
            </a:r>
          </a:p>
        </p:txBody>
      </p:sp>
      <p:sp>
        <p:nvSpPr>
          <p:cNvPr id="3" name="Subtitle 2">
            <a:extLst>
              <a:ext uri="{FF2B5EF4-FFF2-40B4-BE49-F238E27FC236}">
                <a16:creationId xmlns:a16="http://schemas.microsoft.com/office/drawing/2014/main" id="{45CC2788-DA3C-E501-6342-09DAE6DA24A6}"/>
              </a:ext>
            </a:extLst>
          </p:cNvPr>
          <p:cNvSpPr>
            <a:spLocks noGrp="1"/>
          </p:cNvSpPr>
          <p:nvPr>
            <p:ph type="subTitle" idx="1"/>
          </p:nvPr>
        </p:nvSpPr>
        <p:spPr>
          <a:xfrm>
            <a:off x="1524000" y="982980"/>
            <a:ext cx="9144000" cy="4274820"/>
          </a:xfrm>
        </p:spPr>
        <p:txBody>
          <a:bodyPr>
            <a:normAutofit/>
          </a:bodyPr>
          <a:lstStyle/>
          <a:p>
            <a:pPr algn="l">
              <a:lnSpc>
                <a:spcPct val="150000"/>
              </a:lnSpc>
              <a:buNone/>
            </a:pPr>
            <a:r>
              <a:rPr lang="en-US" sz="1400" b="1" dirty="0">
                <a:solidFill>
                  <a:srgbClr val="FF0000"/>
                </a:solidFill>
                <a:latin typeface="Arial" panose="020B0604020202020204" pitchFamily="34" charset="0"/>
                <a:cs typeface="Arial" panose="020B0604020202020204" pitchFamily="34" charset="0"/>
              </a:rPr>
              <a:t>Report Overview: NHS Blood Mix-Up (1970s)</a:t>
            </a:r>
          </a:p>
          <a:p>
            <a:pPr algn="l">
              <a:lnSpc>
                <a:spcPct val="150000"/>
              </a:lnSpc>
              <a:buNone/>
            </a:pPr>
            <a:r>
              <a:rPr lang="en-US" sz="1400" dirty="0">
                <a:latin typeface="Arial" panose="020B0604020202020204" pitchFamily="34" charset="0"/>
                <a:cs typeface="Arial" panose="020B0604020202020204" pitchFamily="34" charset="0"/>
              </a:rPr>
              <a:t>This report explores the NHS blood mix-up incidents of the 1970s, where patients were harmed due to incompatible blood transfusions, highlighting early failures in Quality Assurance and patient safety. </a:t>
            </a:r>
          </a:p>
          <a:p>
            <a:pPr algn="l">
              <a:lnSpc>
                <a:spcPct val="150000"/>
              </a:lnSpc>
              <a:buNone/>
            </a:pPr>
            <a:r>
              <a:rPr lang="en-US" sz="1400" dirty="0">
                <a:latin typeface="Arial" panose="020B0604020202020204" pitchFamily="34" charset="0"/>
                <a:cs typeface="Arial" panose="020B0604020202020204" pitchFamily="34" charset="0"/>
              </a:rPr>
              <a:t>The Donabedian Model is applied to evaluate care quality through structure (leadership, staffing, equipment), process (blood handling, communication, protocol adherence), and outcomes (patient harm and mortality).</a:t>
            </a:r>
          </a:p>
          <a:p>
            <a:pPr algn="l">
              <a:lnSpc>
                <a:spcPct val="150000"/>
              </a:lnSpc>
              <a:buNone/>
            </a:pPr>
            <a:r>
              <a:rPr lang="en-US" sz="1400" dirty="0">
                <a:latin typeface="Arial" panose="020B0604020202020204" pitchFamily="34" charset="0"/>
                <a:cs typeface="Arial" panose="020B0604020202020204" pitchFamily="34" charset="0"/>
              </a:rPr>
              <a:t> A Fishbone Diagram is used to identify contributory factors, including poor leadership, inadequate staffing, ineffective communication, and outdated equipment. Findings are benchmarked against current safety standards from NHS England, CQC, and NICE, demonstrating how modern policies address past systemic failures.</a:t>
            </a:r>
          </a:p>
          <a:p>
            <a:pPr algn="l">
              <a:lnSpc>
                <a:spcPct val="15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1989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3ED82C6C-6749-0B87-9093-29483F62ED25}"/>
              </a:ext>
            </a:extLst>
          </p:cNvPr>
          <p:cNvSpPr txBox="1"/>
          <p:nvPr/>
        </p:nvSpPr>
        <p:spPr>
          <a:xfrm>
            <a:off x="68580" y="129540"/>
            <a:ext cx="11711940" cy="7219092"/>
          </a:xfrm>
          <a:prstGeom prst="rect">
            <a:avLst/>
          </a:prstGeom>
          <a:noFill/>
        </p:spPr>
        <p:txBody>
          <a:bodyPr wrap="square">
            <a:spAutoFit/>
          </a:bodyPr>
          <a:lstStyle/>
          <a:p>
            <a:pPr>
              <a:lnSpc>
                <a:spcPct val="115000"/>
              </a:lnSpc>
              <a:spcAft>
                <a:spcPts val="800"/>
              </a:spcAft>
              <a:buNone/>
            </a:pPr>
            <a:r>
              <a:rPr lang="en-GB" sz="1100" b="1" kern="0" dirty="0">
                <a:effectLst/>
                <a:latin typeface="Arial" panose="020B0604020202020204" pitchFamily="34" charset="0"/>
                <a:ea typeface="Times New Roman" panose="02020603050405020304" pitchFamily="18" charset="0"/>
                <a:cs typeface="Arial" panose="020B0604020202020204" pitchFamily="34" charset="0"/>
              </a:rPr>
              <a:t>Reference List (Harvard Style)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100" kern="0" dirty="0">
                <a:effectLst/>
                <a:latin typeface="Arial" panose="020B0604020202020204" pitchFamily="34" charset="0"/>
                <a:ea typeface="Times New Roman" panose="02020603050405020304" pitchFamily="18" charset="0"/>
                <a:cs typeface="Arial" panose="020B0604020202020204" pitchFamily="34" charset="0"/>
              </a:rPr>
              <a:t>Care Quality Commission (CQC)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Safety through learning: improving patient safety in healthcare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https://www.cqc.org.uk/publications/themed-work/safety-through-learning</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 16 January 2026).</a:t>
            </a:r>
            <a:br>
              <a:rPr lang="en-GB" sz="1100" kern="0" dirty="0">
                <a:effectLst/>
                <a:latin typeface="Arial" panose="020B0604020202020204" pitchFamily="34" charset="0"/>
                <a:ea typeface="Times New Roman" panose="02020603050405020304" pitchFamily="18" charset="0"/>
                <a:cs typeface="Arial" panose="020B0604020202020204" pitchFamily="34" charset="0"/>
              </a:rPr>
            </a:b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Department of Health (2007) ‘Better blood transfusion: safe and appropriate use of blood.’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London: Department of Health</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https://assets.publishing.service.gov.uk/government/uploads/system/uploads/attachment_data/file/46984/0768.pdf</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 23 January 2026).</a:t>
            </a:r>
          </a:p>
          <a:p>
            <a:pPr>
              <a:lnSpc>
                <a:spcPct val="150000"/>
              </a:lnSpc>
              <a:spcAft>
                <a:spcPts val="800"/>
              </a:spcAft>
            </a:pPr>
            <a:r>
              <a:rPr lang="en-GB" sz="1100" kern="100" dirty="0">
                <a:solidFill>
                  <a:prstClr val="black"/>
                </a:solidFill>
                <a:latin typeface="Arial" panose="020B0604020202020204" pitchFamily="34" charset="0"/>
                <a:ea typeface="Aptos" panose="020B0004020202020204" pitchFamily="34" charset="0"/>
                <a:cs typeface="Arial" panose="020B0604020202020204" pitchFamily="34" charset="0"/>
              </a:rPr>
              <a:t>Donabedian, A. (1988) ‘The quality of care: how can it be assessed?’ </a:t>
            </a:r>
            <a:r>
              <a:rPr lang="en-GB" sz="1100" i="1" kern="100" dirty="0">
                <a:solidFill>
                  <a:prstClr val="black"/>
                </a:solidFill>
                <a:latin typeface="Arial" panose="020B0604020202020204" pitchFamily="34" charset="0"/>
                <a:ea typeface="Aptos" panose="020B0004020202020204" pitchFamily="34" charset="0"/>
                <a:cs typeface="Arial" panose="020B0604020202020204" pitchFamily="34" charset="0"/>
              </a:rPr>
              <a:t>Journal of the American Medical Association,</a:t>
            </a:r>
            <a:r>
              <a:rPr lang="en-GB" sz="1100" kern="100" dirty="0">
                <a:solidFill>
                  <a:prstClr val="black"/>
                </a:solidFill>
                <a:latin typeface="Arial" panose="020B0604020202020204" pitchFamily="34" charset="0"/>
                <a:ea typeface="Aptos" panose="020B0004020202020204" pitchFamily="34" charset="0"/>
                <a:cs typeface="Arial" panose="020B0604020202020204" pitchFamily="34" charset="0"/>
              </a:rPr>
              <a:t>  260(12), pp.1743-1748. Available at: </a:t>
            </a:r>
            <a:r>
              <a:rPr kumimoji="0" lang="en-GB" sz="11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Arial" panose="020B0604020202020204" pitchFamily="34" charset="0"/>
                <a:hlinkClick r:id="rId4"/>
              </a:rPr>
              <a:t>https://doi:10.1001/jama.1988.03410120089033</a:t>
            </a:r>
            <a:r>
              <a:rPr lang="en-GB" sz="1100" kern="100" dirty="0">
                <a:solidFill>
                  <a:prstClr val="black"/>
                </a:solidFill>
                <a:latin typeface="Arial" panose="020B0604020202020204" pitchFamily="34" charset="0"/>
                <a:ea typeface="Aptos" panose="020B0004020202020204" pitchFamily="34" charset="0"/>
                <a:cs typeface="Arial" panose="020B0604020202020204" pitchFamily="34" charset="0"/>
              </a:rPr>
              <a:t>. </a:t>
            </a:r>
          </a:p>
          <a:p>
            <a:pPr>
              <a:lnSpc>
                <a:spcPct val="150000"/>
              </a:lnSpc>
              <a:spcAft>
                <a:spcPts val="800"/>
              </a:spcAft>
            </a:pP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Francis, R. (2013) ‘Report of the Mid Staffordshire NHS Foundation Trust Public Inquiry.’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London: The Stationery Office.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https://www.gov.uk/government/publications/report-of-the-mid-staffordshire-nhs-foundation-trust-public-inquiry</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 21 January 2026).</a:t>
            </a:r>
            <a:br>
              <a:rPr lang="en-GB" sz="1100" i="1" kern="0" dirty="0">
                <a:effectLst/>
                <a:latin typeface="Arial" panose="020B0604020202020204" pitchFamily="34" charset="0"/>
                <a:ea typeface="Times New Roman" panose="02020603050405020304" pitchFamily="18" charset="0"/>
                <a:cs typeface="Arial" panose="020B0604020202020204" pitchFamily="34" charset="0"/>
              </a:rPr>
            </a:b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Infected Blood Inquiry (2024) ‘Interim report.’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London: UK Government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https://www.infectedbloodinquiry.org.uk/reports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(Accessed: 22 January 2026).</a:t>
            </a:r>
          </a:p>
          <a:p>
            <a:pPr>
              <a:lnSpc>
                <a:spcPct val="150000"/>
              </a:lnSpc>
              <a:spcAft>
                <a:spcPts val="800"/>
              </a:spcAft>
            </a:pP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NHS Blood and Transplant (NHSBT) (2019) ‘Guidelines for the blood transfusion services in the UK.’ 8th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edn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London: TSO</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7"/>
              </a:rPr>
              <a:t>https://www.transfusionguidelines.org</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(Accessed:25 January 2026).</a:t>
            </a:r>
          </a:p>
          <a:p>
            <a:pPr>
              <a:lnSpc>
                <a:spcPct val="150000"/>
              </a:lnSpc>
              <a:spcAft>
                <a:spcPts val="800"/>
              </a:spcAft>
            </a:pP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NHS England (2024) ‘Patient safety strategy: safer culture, safer systems, safer patients.’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8"/>
              </a:rPr>
              <a:t>https://www.england.nhs.uk/patient-safety</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 22 January 2026).</a:t>
            </a:r>
            <a:br>
              <a:rPr lang="en-GB" sz="1100" kern="0" dirty="0">
                <a:effectLst/>
                <a:latin typeface="Arial" panose="020B0604020202020204" pitchFamily="34" charset="0"/>
                <a:ea typeface="Times New Roman" panose="02020603050405020304" pitchFamily="18" charset="0"/>
                <a:cs typeface="Arial" panose="020B0604020202020204" pitchFamily="34" charset="0"/>
              </a:rPr>
            </a:b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 (NICE) (2024) ‘Blood transfusion’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(NG24)</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9"/>
              </a:rPr>
              <a:t>https://www.nice.org.uk/guidance/ng24</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 21 January 2026).</a:t>
            </a:r>
            <a:br>
              <a:rPr lang="en-GB" sz="1100" kern="0" dirty="0">
                <a:effectLst/>
                <a:latin typeface="Arial" panose="020B0604020202020204" pitchFamily="34" charset="0"/>
                <a:ea typeface="Times New Roman" panose="02020603050405020304" pitchFamily="18" charset="0"/>
                <a:cs typeface="Arial" panose="020B0604020202020204" pitchFamily="34" charset="0"/>
              </a:rPr>
            </a:b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Reason, J. (2000) ‘Human error: models and management’,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BMJ</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320(7237), pp. 768–770.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https://doi.org/10.1136/bmj.320.7237.768</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effectLst/>
                <a:latin typeface="Arial" panose="020B0604020202020204" pitchFamily="34" charset="0"/>
                <a:ea typeface="Times New Roman" panose="02020603050405020304" pitchFamily="18" charset="0"/>
                <a:cs typeface="Arial" panose="020B0604020202020204" pitchFamily="34" charset="0"/>
              </a:rPr>
              <a:t>(Accessed: 22 January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br>
              <a:rPr lang="en-GB" sz="1100" kern="0" dirty="0">
                <a:effectLst/>
                <a:latin typeface="Arial" panose="020B0604020202020204" pitchFamily="34" charset="0"/>
                <a:ea typeface="Times New Roman" panose="02020603050405020304" pitchFamily="18" charset="0"/>
                <a:cs typeface="Arial" panose="020B0604020202020204" pitchFamily="34" charset="0"/>
              </a:rPr>
            </a:br>
            <a:r>
              <a:rPr lang="en-GB" sz="1100" kern="0" dirty="0">
                <a:effectLst/>
                <a:latin typeface="Arial" panose="020B0604020202020204" pitchFamily="34" charset="0"/>
                <a:ea typeface="Times New Roman" panose="02020603050405020304" pitchFamily="18" charset="0"/>
                <a:cs typeface="Arial" panose="020B0604020202020204" pitchFamily="34" charset="0"/>
              </a:rPr>
              <a:t>Serious Hazards of Transfusion (SHOT) (2023) ‘SHOT annual report 2022.’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Manchester: SHOT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1"/>
              </a:rPr>
              <a:t>https://www.shotuk.org/shot-reports</a:t>
            </a:r>
            <a:r>
              <a:rPr lang="en-GB" sz="1100" u="sng" kern="0" dirty="0">
                <a:solidFill>
                  <a:srgbClr val="0000FF"/>
                </a:solidFill>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(Accessed: 22 January 2026).</a:t>
            </a:r>
            <a:br>
              <a:rPr lang="en-GB" sz="1100" kern="0" dirty="0">
                <a:effectLst/>
                <a:latin typeface="Arial" panose="020B0604020202020204" pitchFamily="34" charset="0"/>
                <a:ea typeface="Times New Roman" panose="02020603050405020304" pitchFamily="18" charset="0"/>
                <a:cs typeface="Arial" panose="020B0604020202020204" pitchFamily="34" charset="0"/>
              </a:rPr>
            </a:br>
            <a:br>
              <a:rPr lang="en-GB" sz="1100" kern="0" dirty="0">
                <a:effectLst/>
                <a:latin typeface="Arial" panose="020B0604020202020204" pitchFamily="34" charset="0"/>
                <a:ea typeface="Times New Roman" panose="02020603050405020304" pitchFamily="18" charset="0"/>
                <a:cs typeface="Arial" panose="020B0604020202020204" pitchFamily="34" charset="0"/>
              </a:rPr>
            </a:b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68653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A366F6-ABF3-4282-831C-017FC8FB527C}">
  <ds:schemaRefs>
    <ds:schemaRef ds:uri="http://schemas.microsoft.com/sharepoint/v3/contenttype/forms"/>
  </ds:schemaRefs>
</ds:datastoreItem>
</file>

<file path=customXml/itemProps2.xml><?xml version="1.0" encoding="utf-8"?>
<ds:datastoreItem xmlns:ds="http://schemas.openxmlformats.org/officeDocument/2006/customXml" ds:itemID="{4AFD4A32-4DCE-4065-B686-68D4F2A15B99}">
  <ds:schemaRefs>
    <ds:schemaRef ds:uri="http://schemas.microsoft.com/office/2006/documentManagement/types"/>
    <ds:schemaRef ds:uri="http://purl.org/dc/elements/1.1/"/>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 ds:uri="461f81f1-dbc4-4122-adb0-1c0e154b8134"/>
    <ds:schemaRef ds:uri="a450a3cc-050d-4aca-8a4e-543025a63de0"/>
    <ds:schemaRef ds:uri="http://schemas.microsoft.com/office/2006/metadata/properties"/>
  </ds:schemaRefs>
</ds:datastoreItem>
</file>

<file path=customXml/itemProps3.xml><?xml version="1.0" encoding="utf-8"?>
<ds:datastoreItem xmlns:ds="http://schemas.openxmlformats.org/officeDocument/2006/customXml" ds:itemID="{713FC5E5-CF0C-47E0-8227-0E9D28AB15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3575</TotalTime>
  <Words>1369</Words>
  <Application>Microsoft Office PowerPoint</Application>
  <PresentationFormat>Widescreen</PresentationFormat>
  <Paragraphs>79</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Wingdings</vt:lpstr>
      <vt:lpstr>Office Theme</vt:lpstr>
      <vt:lpstr>PowerPoint Presentation</vt:lpstr>
      <vt:lpstr>PowerPoint Presentation</vt:lpstr>
      <vt:lpstr>Slide 3: Case background</vt:lpstr>
      <vt:lpstr>Slide 4: Quality Assurance Relevance</vt:lpstr>
      <vt:lpstr>PowerPoint Presentation</vt:lpstr>
      <vt:lpstr>Slide 6 Benchmarking Gaps</vt:lpstr>
      <vt:lpstr>Slide 7 Conclusion</vt:lpstr>
      <vt:lpstr>Slide 8: Component 2: Report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Rosena Lucy (2210256)</cp:lastModifiedBy>
  <cp:revision>1</cp:revision>
  <dcterms:created xsi:type="dcterms:W3CDTF">2026-01-23T03:41:11Z</dcterms:created>
  <dcterms:modified xsi:type="dcterms:W3CDTF">2026-02-02T06:34:42Z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