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0" r:id="rId1"/>
  </p:sldMasterIdLst>
  <p:sldIdLst>
    <p:sldId id="256" r:id="rId2"/>
    <p:sldId id="257" r:id="rId3"/>
    <p:sldId id="259" r:id="rId4"/>
    <p:sldId id="260" r:id="rId5"/>
    <p:sldId id="262" r:id="rId6"/>
    <p:sldId id="263" r:id="rId7"/>
    <p:sldId id="264" r:id="rId8"/>
    <p:sldId id="265" r:id="rId9"/>
    <p:sldId id="266" r:id="rId10"/>
    <p:sldId id="267" r:id="rId11"/>
    <p:sldId id="268" r:id="rId12"/>
    <p:sldId id="269" r:id="rId13"/>
    <p:sldId id="270" r:id="rId14"/>
    <p:sldId id="25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A37727-D259-48E0-B6C5-3A88119F613D}" v="1048" dt="2020-02-14T10:54:27.5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1370117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4075736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2840857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47F42F-38B6-4541-B6F0-0F330031DA5E}" type="datetimeFigureOut">
              <a:rPr lang="en-GB" smtClean="0"/>
              <a:t>14/02/2020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1785498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47F42F-38B6-4541-B6F0-0F330031DA5E}" type="datetimeFigureOut">
              <a:rPr lang="en-GB" smtClean="0"/>
              <a:t>14/02/2020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3996119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47F42F-38B6-4541-B6F0-0F330031DA5E}" type="datetimeFigureOut">
              <a:rPr lang="en-GB" smtClean="0"/>
              <a:t>14/02/2020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1664721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47F42F-38B6-4541-B6F0-0F330031DA5E}" type="datetimeFigureOut">
              <a:rPr lang="en-GB" smtClean="0"/>
              <a:t>14/02/2020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1914417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47F42F-38B6-4541-B6F0-0F330031DA5E}" type="datetimeFigureOut">
              <a:rPr lang="en-GB" smtClean="0"/>
              <a:t>14/02/2020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3055701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D1A802-1574-434F-BD90-6A90E73452AC}" type="slidenum">
              <a:rPr lang="en-GB" smtClean="0"/>
              <a:t>‹#›</a:t>
            </a:fld>
            <a:endParaRPr lang="en-GB"/>
          </a:p>
        </p:txBody>
      </p:sp>
      <p:sp>
        <p:nvSpPr>
          <p:cNvPr id="5" name="Date Placeholder 4"/>
          <p:cNvSpPr>
            <a:spLocks noGrp="1"/>
          </p:cNvSpPr>
          <p:nvPr>
            <p:ph type="dt" sz="half" idx="10"/>
          </p:nvPr>
        </p:nvSpPr>
        <p:spPr/>
        <p:txBody>
          <a:bodyPr/>
          <a:lstStyle/>
          <a:p>
            <a:fld id="{0047F42F-38B6-4541-B6F0-0F330031DA5E}" type="datetimeFigureOut">
              <a:rPr lang="en-GB" smtClean="0"/>
              <a:t>14/02/2020</a:t>
            </a:fld>
            <a:endParaRPr lang="en-GB"/>
          </a:p>
        </p:txBody>
      </p:sp>
    </p:spTree>
    <p:extLst>
      <p:ext uri="{BB962C8B-B14F-4D97-AF65-F5344CB8AC3E}">
        <p14:creationId xmlns:p14="http://schemas.microsoft.com/office/powerpoint/2010/main" val="2202808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568394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28393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15751253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951865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27155287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3209638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47F42F-38B6-4541-B6F0-0F330031DA5E}"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D1A802-1574-434F-BD90-6A90E73452AC}" type="slidenum">
              <a:rPr lang="en-GB" smtClean="0"/>
              <a:t>‹#›</a:t>
            </a:fld>
            <a:endParaRPr lang="en-GB"/>
          </a:p>
        </p:txBody>
      </p:sp>
    </p:spTree>
    <p:extLst>
      <p:ext uri="{BB962C8B-B14F-4D97-AF65-F5344CB8AC3E}">
        <p14:creationId xmlns:p14="http://schemas.microsoft.com/office/powerpoint/2010/main" val="704414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047F42F-38B6-4541-B6F0-0F330031DA5E}" type="datetimeFigureOut">
              <a:rPr lang="en-GB" smtClean="0"/>
              <a:t>14/02/2020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DD1A802-1574-434F-BD90-6A90E73452AC}" type="slidenum">
              <a:rPr lang="en-GB" smtClean="0"/>
              <a:t>‹#›</a:t>
            </a:fld>
            <a:endParaRPr lang="en-GB"/>
          </a:p>
        </p:txBody>
      </p:sp>
    </p:spTree>
    <p:extLst>
      <p:ext uri="{BB962C8B-B14F-4D97-AF65-F5344CB8AC3E}">
        <p14:creationId xmlns:p14="http://schemas.microsoft.com/office/powerpoint/2010/main" val="3569693966"/>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 id="2147483882" r:id="rId12"/>
    <p:sldLayoutId id="2147483883" r:id="rId13"/>
    <p:sldLayoutId id="2147483884" r:id="rId14"/>
    <p:sldLayoutId id="2147483885" r:id="rId15"/>
    <p:sldLayoutId id="214748388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F496B-07B9-450C-9905-F966E1BDD7A4}"/>
              </a:ext>
            </a:extLst>
          </p:cNvPr>
          <p:cNvSpPr>
            <a:spLocks noGrp="1"/>
          </p:cNvSpPr>
          <p:nvPr>
            <p:ph type="ctrTitle"/>
          </p:nvPr>
        </p:nvSpPr>
        <p:spPr/>
        <p:txBody>
          <a:bodyPr>
            <a:normAutofit fontScale="90000"/>
          </a:bodyPr>
          <a:lstStyle/>
          <a:p>
            <a:r>
              <a:rPr lang="en-GB" dirty="0"/>
              <a:t>Developing Relationships and Workplace Achievement</a:t>
            </a:r>
            <a:br>
              <a:rPr lang="en-GB" dirty="0"/>
            </a:br>
            <a:r>
              <a:rPr lang="en-GB" dirty="0"/>
              <a:t>BMSW5102 </a:t>
            </a:r>
          </a:p>
        </p:txBody>
      </p:sp>
      <p:sp>
        <p:nvSpPr>
          <p:cNvPr id="3" name="Subtitle 2">
            <a:extLst>
              <a:ext uri="{FF2B5EF4-FFF2-40B4-BE49-F238E27FC236}">
                <a16:creationId xmlns:a16="http://schemas.microsoft.com/office/drawing/2014/main" id="{D98E96D2-8BD8-4BC7-8463-B91D7AD1FB93}"/>
              </a:ext>
            </a:extLst>
          </p:cNvPr>
          <p:cNvSpPr>
            <a:spLocks noGrp="1"/>
          </p:cNvSpPr>
          <p:nvPr>
            <p:ph type="subTitle" idx="1"/>
          </p:nvPr>
        </p:nvSpPr>
        <p:spPr/>
        <p:txBody>
          <a:bodyPr>
            <a:noAutofit/>
          </a:bodyPr>
          <a:lstStyle/>
          <a:p>
            <a:r>
              <a:rPr lang="en-GB" sz="2400" dirty="0">
                <a:latin typeface="Arial" panose="020B0604020202020204" pitchFamily="34" charset="0"/>
                <a:cs typeface="Arial" panose="020B0604020202020204" pitchFamily="34" charset="0"/>
              </a:rPr>
              <a:t>Lecturer: </a:t>
            </a:r>
            <a:r>
              <a:rPr lang="en-GB" sz="2400" dirty="0" err="1">
                <a:latin typeface="Arial" panose="020B0604020202020204" pitchFamily="34" charset="0"/>
                <a:cs typeface="Arial" panose="020B0604020202020204" pitchFamily="34" charset="0"/>
              </a:rPr>
              <a:t>Sujeewa</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Herath</a:t>
            </a:r>
            <a:r>
              <a:rPr lang="en-GB" sz="2400" dirty="0">
                <a:latin typeface="Arial" panose="020B0604020202020204" pitchFamily="34" charset="0"/>
                <a:cs typeface="Arial" panose="020B0604020202020204" pitchFamily="34" charset="0"/>
              </a:rPr>
              <a:t> </a:t>
            </a:r>
          </a:p>
          <a:p>
            <a:r>
              <a:rPr lang="en-GB" sz="2400" dirty="0">
                <a:latin typeface="Arial" panose="020B0604020202020204" pitchFamily="34" charset="0"/>
                <a:cs typeface="Arial" panose="020B0604020202020204" pitchFamily="34" charset="0"/>
              </a:rPr>
              <a:t>Student’s: Ameera Khan 1810760</a:t>
            </a:r>
          </a:p>
          <a:p>
            <a:r>
              <a:rPr lang="en-GB" sz="2400" dirty="0">
                <a:latin typeface="Arial"/>
                <a:cs typeface="Arial"/>
              </a:rPr>
              <a:t>Adrian Joseph 1810220</a:t>
            </a:r>
            <a:endParaRPr lang="en-GB" sz="2400" dirty="0">
              <a:latin typeface="Arial" panose="020B0604020202020204" pitchFamily="34" charset="0"/>
              <a:cs typeface="Arial" panose="020B0604020202020204" pitchFamily="34" charset="0"/>
            </a:endParaRPr>
          </a:p>
          <a:p>
            <a:r>
              <a:rPr lang="en-GB" sz="2400" dirty="0">
                <a:latin typeface="Arial"/>
                <a:cs typeface="Arial"/>
              </a:rPr>
              <a:t>Ridwan </a:t>
            </a:r>
            <a:r>
              <a:rPr lang="en-GB" sz="2400" dirty="0" err="1">
                <a:latin typeface="Arial"/>
                <a:cs typeface="Arial"/>
              </a:rPr>
              <a:t>Dahir</a:t>
            </a:r>
            <a:r>
              <a:rPr lang="en-GB" sz="2400" dirty="0">
                <a:latin typeface="Arial"/>
                <a:cs typeface="Arial"/>
              </a:rPr>
              <a:t> 1714111 </a:t>
            </a:r>
          </a:p>
          <a:p>
            <a:r>
              <a:rPr lang="en-GB" sz="2400" dirty="0">
                <a:latin typeface="Arial"/>
                <a:cs typeface="Arial"/>
              </a:rPr>
              <a:t>Anisah Khan 1808794</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91762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12918-4F10-47D0-8A1A-8A73E8F25F67}"/>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Summary</a:t>
            </a:r>
          </a:p>
        </p:txBody>
      </p:sp>
      <p:sp>
        <p:nvSpPr>
          <p:cNvPr id="3" name="Content Placeholder 2">
            <a:extLst>
              <a:ext uri="{FF2B5EF4-FFF2-40B4-BE49-F238E27FC236}">
                <a16:creationId xmlns:a16="http://schemas.microsoft.com/office/drawing/2014/main" id="{4BF6CFF0-74DC-4AF3-9D37-5E73209A278A}"/>
              </a:ext>
            </a:extLst>
          </p:cNvPr>
          <p:cNvSpPr>
            <a:spLocks noGrp="1"/>
          </p:cNvSpPr>
          <p:nvPr>
            <p:ph idx="1"/>
          </p:nvPr>
        </p:nvSpPr>
        <p:spPr/>
        <p:txBody>
          <a:bodyPr vert="horz" lIns="91440" tIns="45720" rIns="91440" bIns="45720" rtlCol="0" anchor="t">
            <a:normAutofit/>
          </a:bodyPr>
          <a:lstStyle/>
          <a:p>
            <a:r>
              <a:rPr lang="en-GB" dirty="0"/>
              <a:t>What is Human Resources</a:t>
            </a:r>
          </a:p>
          <a:p>
            <a:r>
              <a:rPr lang="en-GB" dirty="0"/>
              <a:t>Benefits of increasing Employee Engagement</a:t>
            </a:r>
          </a:p>
          <a:p>
            <a:r>
              <a:rPr lang="en-GB" dirty="0"/>
              <a:t>The different ways Harrods uses to engage employees in decision making</a:t>
            </a:r>
          </a:p>
          <a:p>
            <a:r>
              <a:rPr lang="en-GB" dirty="0"/>
              <a:t>The effectiveness of a democratic leadership style at Harrods</a:t>
            </a:r>
          </a:p>
        </p:txBody>
      </p:sp>
    </p:spTree>
    <p:extLst>
      <p:ext uri="{BB962C8B-B14F-4D97-AF65-F5344CB8AC3E}">
        <p14:creationId xmlns:p14="http://schemas.microsoft.com/office/powerpoint/2010/main" val="7779557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CD5D9-1419-4D81-A9D2-5D3134BB81D6}"/>
              </a:ext>
            </a:extLst>
          </p:cNvPr>
          <p:cNvSpPr>
            <a:spLocks noGrp="1"/>
          </p:cNvSpPr>
          <p:nvPr>
            <p:ph type="title"/>
          </p:nvPr>
        </p:nvSpPr>
        <p:spPr/>
        <p:txBody>
          <a:bodyPr>
            <a:normAutofit/>
          </a:bodyPr>
          <a:lstStyle/>
          <a:p>
            <a:pPr algn="ctr"/>
            <a:r>
              <a:rPr lang="en-US" sz="4400" dirty="0">
                <a:latin typeface="Arial"/>
                <a:cs typeface="Arial"/>
              </a:rPr>
              <a:t>What is Human Resources?</a:t>
            </a:r>
          </a:p>
        </p:txBody>
      </p:sp>
      <p:sp>
        <p:nvSpPr>
          <p:cNvPr id="3" name="Content Placeholder 2">
            <a:extLst>
              <a:ext uri="{FF2B5EF4-FFF2-40B4-BE49-F238E27FC236}">
                <a16:creationId xmlns:a16="http://schemas.microsoft.com/office/drawing/2014/main" id="{ABF86F1C-2B9C-4CD7-9509-65D80CF167DC}"/>
              </a:ext>
            </a:extLst>
          </p:cNvPr>
          <p:cNvSpPr>
            <a:spLocks noGrp="1"/>
          </p:cNvSpPr>
          <p:nvPr>
            <p:ph idx="1"/>
          </p:nvPr>
        </p:nvSpPr>
        <p:spPr/>
        <p:txBody>
          <a:bodyPr vert="horz" lIns="91440" tIns="45720" rIns="91440" bIns="45720" rtlCol="0" anchor="t">
            <a:noAutofit/>
          </a:bodyPr>
          <a:lstStyle/>
          <a:p>
            <a:pPr>
              <a:spcBef>
                <a:spcPts val="0"/>
              </a:spcBef>
            </a:pPr>
            <a:r>
              <a:rPr lang="en-US" sz="3200" dirty="0">
                <a:latin typeface="Arial"/>
                <a:ea typeface="+mn-lt"/>
                <a:cs typeface="+mn-lt"/>
              </a:rPr>
              <a:t>The Human Resource management is a function used by </a:t>
            </a:r>
            <a:r>
              <a:rPr lang="en-US" sz="3200" dirty="0" err="1">
                <a:latin typeface="Arial"/>
                <a:ea typeface="+mn-lt"/>
                <a:cs typeface="+mn-lt"/>
              </a:rPr>
              <a:t>organisations</a:t>
            </a:r>
            <a:r>
              <a:rPr lang="en-US" sz="3200" dirty="0">
                <a:latin typeface="Arial"/>
                <a:ea typeface="+mn-lt"/>
                <a:cs typeface="+mn-lt"/>
              </a:rPr>
              <a:t> like Harrods to </a:t>
            </a:r>
            <a:r>
              <a:rPr lang="en-US" sz="3200" dirty="0" err="1">
                <a:latin typeface="Arial"/>
                <a:ea typeface="+mn-lt"/>
                <a:cs typeface="+mn-lt"/>
              </a:rPr>
              <a:t>maximise</a:t>
            </a:r>
            <a:r>
              <a:rPr lang="en-US" sz="3200" dirty="0">
                <a:latin typeface="Arial"/>
                <a:ea typeface="+mn-lt"/>
                <a:cs typeface="+mn-lt"/>
              </a:rPr>
              <a:t> the performance of employees.</a:t>
            </a:r>
          </a:p>
          <a:p>
            <a:pPr>
              <a:spcBef>
                <a:spcPts val="0"/>
              </a:spcBef>
            </a:pPr>
            <a:r>
              <a:rPr lang="en-US" sz="3200" dirty="0">
                <a:latin typeface="Arial"/>
                <a:cs typeface="Arial"/>
              </a:rPr>
              <a:t> The Human Resources Management is also focused on “managing cash flow, making business transactions, communicating through all forms of media, and dealing with customers” (</a:t>
            </a:r>
            <a:r>
              <a:rPr lang="en-US" sz="3200" dirty="0" err="1">
                <a:latin typeface="Arial"/>
                <a:cs typeface="Arial"/>
              </a:rPr>
              <a:t>Haslinda</a:t>
            </a:r>
            <a:r>
              <a:rPr lang="en-US" sz="3200" dirty="0">
                <a:latin typeface="Arial"/>
                <a:cs typeface="Arial"/>
              </a:rPr>
              <a:t>, 2009, p. 181)</a:t>
            </a:r>
          </a:p>
          <a:p>
            <a:pPr>
              <a:spcBef>
                <a:spcPts val="0"/>
              </a:spcBef>
            </a:pPr>
            <a:endParaRPr lang="en-US" dirty="0"/>
          </a:p>
        </p:txBody>
      </p:sp>
    </p:spTree>
    <p:extLst>
      <p:ext uri="{BB962C8B-B14F-4D97-AF65-F5344CB8AC3E}">
        <p14:creationId xmlns:p14="http://schemas.microsoft.com/office/powerpoint/2010/main" val="1926006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E51BE-0539-4CFF-8163-B3A81E3DD611}"/>
              </a:ext>
            </a:extLst>
          </p:cNvPr>
          <p:cNvSpPr>
            <a:spLocks noGrp="1"/>
          </p:cNvSpPr>
          <p:nvPr>
            <p:ph type="title"/>
          </p:nvPr>
        </p:nvSpPr>
        <p:spPr/>
        <p:txBody>
          <a:bodyPr/>
          <a:lstStyle/>
          <a:p>
            <a:r>
              <a:rPr lang="en-US" dirty="0"/>
              <a:t>Human Resource Management at Harrods</a:t>
            </a:r>
          </a:p>
        </p:txBody>
      </p:sp>
      <p:sp>
        <p:nvSpPr>
          <p:cNvPr id="3" name="Content Placeholder 2">
            <a:extLst>
              <a:ext uri="{FF2B5EF4-FFF2-40B4-BE49-F238E27FC236}">
                <a16:creationId xmlns:a16="http://schemas.microsoft.com/office/drawing/2014/main" id="{B860F0A4-B5B0-4A99-8621-12A45DD6B81F}"/>
              </a:ext>
            </a:extLst>
          </p:cNvPr>
          <p:cNvSpPr>
            <a:spLocks noGrp="1"/>
          </p:cNvSpPr>
          <p:nvPr>
            <p:ph idx="1"/>
          </p:nvPr>
        </p:nvSpPr>
        <p:spPr/>
        <p:txBody>
          <a:bodyPr vert="horz" lIns="91440" tIns="45720" rIns="91440" bIns="45720" rtlCol="0" anchor="t">
            <a:normAutofit/>
          </a:bodyPr>
          <a:lstStyle/>
          <a:p>
            <a:r>
              <a:rPr lang="en-US" dirty="0">
                <a:ea typeface="+mn-lt"/>
                <a:cs typeface="+mn-lt"/>
              </a:rPr>
              <a:t>Harrods use HRM to develop a solid understanding of their employees which facilitates innovation and flexibility as the organization negotiates factors of the external environment such as government regulation, technology, economic transition, customer perceptions, news media, and supplier relationships. </a:t>
            </a:r>
          </a:p>
          <a:p>
            <a:r>
              <a:rPr lang="en-US" dirty="0">
                <a:ea typeface="+mn-lt"/>
                <a:cs typeface="+mn-lt"/>
              </a:rPr>
              <a:t>HRM at Harrods use the functional role of human capital management for the benefit of the </a:t>
            </a:r>
            <a:r>
              <a:rPr lang="en-US" dirty="0" err="1">
                <a:ea typeface="+mn-lt"/>
                <a:cs typeface="+mn-lt"/>
              </a:rPr>
              <a:t>organisation</a:t>
            </a:r>
            <a:r>
              <a:rPr lang="en-US" dirty="0">
                <a:ea typeface="+mn-lt"/>
                <a:cs typeface="+mn-lt"/>
              </a:rPr>
              <a:t> to, 'the more strategic role of developing and maintaining a dynamic, knowledgeable, and progressive career-oriented staff.' Nadler (1970) </a:t>
            </a:r>
          </a:p>
          <a:p>
            <a:r>
              <a:rPr lang="en-US" dirty="0">
                <a:ea typeface="+mn-lt"/>
                <a:cs typeface="+mn-lt"/>
              </a:rPr>
              <a:t>HRM can be an enabler to any organization, but has the capacity to be of significant strategic value to Harrods that aspire to achieve the performance</a:t>
            </a:r>
          </a:p>
        </p:txBody>
      </p:sp>
    </p:spTree>
    <p:extLst>
      <p:ext uri="{BB962C8B-B14F-4D97-AF65-F5344CB8AC3E}">
        <p14:creationId xmlns:p14="http://schemas.microsoft.com/office/powerpoint/2010/main" val="3401012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AD18E-AC5C-4DE3-98DF-12266DAE6273}"/>
              </a:ext>
            </a:extLst>
          </p:cNvPr>
          <p:cNvSpPr>
            <a:spLocks noGrp="1"/>
          </p:cNvSpPr>
          <p:nvPr>
            <p:ph type="title"/>
          </p:nvPr>
        </p:nvSpPr>
        <p:spPr/>
        <p:txBody>
          <a:bodyPr>
            <a:normAutofit fontScale="90000"/>
          </a:bodyPr>
          <a:lstStyle/>
          <a:p>
            <a:r>
              <a:rPr lang="en-US" dirty="0">
                <a:ea typeface="+mj-lt"/>
                <a:cs typeface="+mj-lt"/>
              </a:rPr>
              <a:t>ANALYSATION OF HARRODS EMPLOYEE ENGAGEMENT METHODS FOR PROMOTING DECISION MAKING</a:t>
            </a:r>
            <a:endParaRPr lang="en-US" dirty="0"/>
          </a:p>
        </p:txBody>
      </p:sp>
      <p:sp>
        <p:nvSpPr>
          <p:cNvPr id="3" name="Content Placeholder 2">
            <a:extLst>
              <a:ext uri="{FF2B5EF4-FFF2-40B4-BE49-F238E27FC236}">
                <a16:creationId xmlns:a16="http://schemas.microsoft.com/office/drawing/2014/main" id="{5BAF418B-6B85-4367-B065-E383858FB332}"/>
              </a:ext>
            </a:extLst>
          </p:cNvPr>
          <p:cNvSpPr>
            <a:spLocks noGrp="1"/>
          </p:cNvSpPr>
          <p:nvPr>
            <p:ph idx="1"/>
          </p:nvPr>
        </p:nvSpPr>
        <p:spPr/>
        <p:txBody>
          <a:bodyPr vert="horz" lIns="91440" tIns="45720" rIns="91440" bIns="45720" rtlCol="0" anchor="t">
            <a:normAutofit/>
          </a:bodyPr>
          <a:lstStyle/>
          <a:p>
            <a:pPr algn="ctr"/>
            <a:r>
              <a:rPr lang="en-US" dirty="0">
                <a:ea typeface="+mn-lt"/>
                <a:cs typeface="+mn-lt"/>
              </a:rPr>
              <a:t>“Businesses benefit by involving employees in all aspects of decision making.” (</a:t>
            </a:r>
            <a:r>
              <a:rPr lang="en-US" dirty="0" err="1">
                <a:ea typeface="+mn-lt"/>
                <a:cs typeface="+mn-lt"/>
              </a:rPr>
              <a:t>MacLeoad</a:t>
            </a:r>
            <a:r>
              <a:rPr lang="en-US" dirty="0">
                <a:ea typeface="+mn-lt"/>
                <a:cs typeface="+mn-lt"/>
              </a:rPr>
              <a:t>, 2009)</a:t>
            </a:r>
            <a:endParaRPr lang="en-US" dirty="0"/>
          </a:p>
          <a:p>
            <a:pPr algn="ctr"/>
            <a:r>
              <a:rPr lang="en-US" dirty="0">
                <a:ea typeface="+mn-lt"/>
                <a:cs typeface="+mn-lt"/>
              </a:rPr>
              <a:t>Some of the main methods employed by Harrods include;</a:t>
            </a:r>
            <a:endParaRPr lang="en-US" dirty="0"/>
          </a:p>
          <a:p>
            <a:pPr algn="ctr"/>
            <a:r>
              <a:rPr lang="en-US" dirty="0">
                <a:ea typeface="+mn-lt"/>
                <a:cs typeface="+mn-lt"/>
              </a:rPr>
              <a:t>1)Internal Employee Magazine – A popular and creative magazine for employees with numerous features</a:t>
            </a:r>
            <a:endParaRPr lang="en-US" dirty="0"/>
          </a:p>
          <a:p>
            <a:pPr algn="ctr"/>
            <a:r>
              <a:rPr lang="en-US" dirty="0">
                <a:ea typeface="+mn-lt"/>
                <a:cs typeface="+mn-lt"/>
              </a:rPr>
              <a:t>2)Morning Brief – Information dispersed to all staff on the shop floor regarding that day’s performance and latest sales statistics</a:t>
            </a:r>
            <a:endParaRPr lang="en-US" dirty="0"/>
          </a:p>
          <a:p>
            <a:pPr algn="ctr"/>
            <a:r>
              <a:rPr lang="en-US" dirty="0">
                <a:ea typeface="+mn-lt"/>
                <a:cs typeface="+mn-lt"/>
              </a:rPr>
              <a:t>3)Intranet – Enables information sharing with employees. Employees are able to choose which elements to focus on as opposed to having information thrust upon them</a:t>
            </a:r>
            <a:endParaRPr lang="en-US" dirty="0"/>
          </a:p>
          <a:p>
            <a:endParaRPr lang="en-US" dirty="0"/>
          </a:p>
        </p:txBody>
      </p:sp>
    </p:spTree>
    <p:extLst>
      <p:ext uri="{BB962C8B-B14F-4D97-AF65-F5344CB8AC3E}">
        <p14:creationId xmlns:p14="http://schemas.microsoft.com/office/powerpoint/2010/main" val="506315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C33B5A-802C-43B8-845C-264E6AFD63E0}"/>
              </a:ext>
            </a:extLst>
          </p:cNvPr>
          <p:cNvSpPr txBox="1"/>
          <p:nvPr/>
        </p:nvSpPr>
        <p:spPr>
          <a:xfrm>
            <a:off x="612476" y="353684"/>
            <a:ext cx="10262557" cy="59246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ctr">
              <a:spcBef>
                <a:spcPts val="1000"/>
              </a:spcBef>
              <a:buFont typeface="Arial"/>
              <a:buChar char="•"/>
            </a:pPr>
            <a:r>
              <a:rPr lang="en-US" sz="2800" dirty="0">
                <a:latin typeface="Arial"/>
                <a:cs typeface="Arial"/>
              </a:rPr>
              <a:t>Click t4)Quarterly Employee Forum -  A group of volunteers made up of Harrod’s employees. This provides an opportunity for employees to present issues and contribute to company strategy</a:t>
            </a:r>
            <a:endParaRPr lang="en-US" sz="2800">
              <a:latin typeface="Arial"/>
              <a:ea typeface="+mn-lt"/>
              <a:cs typeface="Arial"/>
            </a:endParaRPr>
          </a:p>
          <a:p>
            <a:pPr marL="285750" indent="-285750" algn="ctr">
              <a:spcBef>
                <a:spcPts val="1000"/>
              </a:spcBef>
              <a:buFont typeface="Arial"/>
              <a:buChar char="•"/>
            </a:pPr>
            <a:r>
              <a:rPr lang="en-US" sz="2800" dirty="0">
                <a:latin typeface="Arial"/>
                <a:cs typeface="Arial"/>
              </a:rPr>
              <a:t>5)Other Forms of Employee voice – Bright Ideas is a scheme which encourages employees to share innovative ideas to further improve Harrods.</a:t>
            </a:r>
            <a:endParaRPr lang="en-US" sz="2800">
              <a:latin typeface="Arial"/>
              <a:ea typeface="+mn-lt"/>
              <a:cs typeface="Arial"/>
            </a:endParaRPr>
          </a:p>
          <a:p>
            <a:pPr marL="285750" indent="-285750" algn="ctr">
              <a:spcBef>
                <a:spcPts val="1000"/>
              </a:spcBef>
              <a:buFont typeface="Arial"/>
              <a:buChar char="•"/>
            </a:pPr>
            <a:r>
              <a:rPr lang="en-US" sz="2800" dirty="0">
                <a:latin typeface="Arial"/>
                <a:cs typeface="Arial"/>
              </a:rPr>
              <a:t>Of the afore mentioned methods I feel that the most impactful of these is the Quarterly Monthly Forum because it gives employees an opportunity to address any issues as well as providing an opportunity to contribute to the company strategy.</a:t>
            </a:r>
            <a:endParaRPr lang="en-US" sz="2800">
              <a:latin typeface="Arial"/>
              <a:ea typeface="+mn-lt"/>
              <a:cs typeface="Arial"/>
            </a:endParaRPr>
          </a:p>
          <a:p>
            <a:pPr marL="285750" indent="-285750" algn="ctr">
              <a:spcBef>
                <a:spcPts val="1000"/>
              </a:spcBef>
              <a:buFont typeface="Arial"/>
              <a:buChar char="•"/>
            </a:pPr>
            <a:r>
              <a:rPr lang="en-US" dirty="0"/>
              <a:t>o add text</a:t>
            </a:r>
          </a:p>
        </p:txBody>
      </p:sp>
    </p:spTree>
    <p:extLst>
      <p:ext uri="{BB962C8B-B14F-4D97-AF65-F5344CB8AC3E}">
        <p14:creationId xmlns:p14="http://schemas.microsoft.com/office/powerpoint/2010/main" val="2411691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314151-2C57-4D52-95A7-FE4E186D7218}"/>
              </a:ext>
            </a:extLst>
          </p:cNvPr>
          <p:cNvSpPr txBox="1"/>
          <p:nvPr/>
        </p:nvSpPr>
        <p:spPr>
          <a:xfrm>
            <a:off x="856891" y="1101306"/>
            <a:ext cx="9457425" cy="36676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spcBef>
                <a:spcPts val="1000"/>
              </a:spcBef>
            </a:pPr>
            <a:r>
              <a:rPr lang="en-US" sz="3200" dirty="0">
                <a:latin typeface="Arial"/>
                <a:cs typeface="Arial"/>
              </a:rPr>
              <a:t> Conclusion</a:t>
            </a:r>
            <a:endParaRPr lang="en-US" sz="3200">
              <a:latin typeface="Arial"/>
              <a:ea typeface="+mn-lt"/>
              <a:cs typeface="+mn-lt"/>
            </a:endParaRPr>
          </a:p>
          <a:p>
            <a:pPr marL="285750" indent="-285750" algn="ctr">
              <a:spcBef>
                <a:spcPts val="1000"/>
              </a:spcBef>
              <a:buFont typeface="Arial,Sans-Serif"/>
              <a:buChar char="•"/>
            </a:pPr>
            <a:r>
              <a:rPr lang="en-US" sz="3200" dirty="0">
                <a:latin typeface="Arial"/>
                <a:cs typeface="Arial"/>
              </a:rPr>
              <a:t>“Perception is awareness shaped by belief. Beliefs control perception.  Rewrite beliefs and you rewrite perception.  Rewrite perception and you rewrite genes and behavior…(Lipton, B) (2015)</a:t>
            </a:r>
            <a:endParaRPr lang="en-US" sz="3200">
              <a:latin typeface="Arial"/>
              <a:ea typeface="+mn-lt"/>
              <a:cs typeface="+mn-lt"/>
            </a:endParaRPr>
          </a:p>
          <a:p>
            <a:pPr algn="l"/>
            <a:endParaRPr lang="en-US" sz="3200" dirty="0">
              <a:latin typeface="Arial"/>
              <a:cs typeface="Arial"/>
            </a:endParaRPr>
          </a:p>
        </p:txBody>
      </p:sp>
    </p:spTree>
    <p:extLst>
      <p:ext uri="{BB962C8B-B14F-4D97-AF65-F5344CB8AC3E}">
        <p14:creationId xmlns:p14="http://schemas.microsoft.com/office/powerpoint/2010/main" val="2260578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6F1BEB-A6A2-4049-991C-142FE782AC89}"/>
              </a:ext>
            </a:extLst>
          </p:cNvPr>
          <p:cNvSpPr txBox="1"/>
          <p:nvPr/>
        </p:nvSpPr>
        <p:spPr>
          <a:xfrm>
            <a:off x="885646" y="698740"/>
            <a:ext cx="10334444" cy="34470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dirty="0">
                <a:latin typeface="Arial"/>
                <a:ea typeface="+mn-lt"/>
                <a:cs typeface="+mn-lt"/>
              </a:rPr>
              <a:t>What is Employee Engagement?</a:t>
            </a:r>
            <a:endParaRPr lang="en-US" sz="3200" dirty="0">
              <a:latin typeface="Arial"/>
              <a:cs typeface="Arial"/>
            </a:endParaRPr>
          </a:p>
          <a:p>
            <a:pPr algn="ctr"/>
            <a:endParaRPr lang="en-US" sz="2800" dirty="0">
              <a:latin typeface="Arial"/>
              <a:ea typeface="+mn-lt"/>
              <a:cs typeface="+mn-lt"/>
            </a:endParaRPr>
          </a:p>
          <a:p>
            <a:pPr algn="ctr"/>
            <a:endParaRPr lang="en-US" sz="2800" dirty="0">
              <a:latin typeface="Arial"/>
              <a:ea typeface="+mn-lt"/>
              <a:cs typeface="+mn-lt"/>
            </a:endParaRPr>
          </a:p>
          <a:p>
            <a:pPr algn="ctr"/>
            <a:endParaRPr lang="en-US" sz="2800" dirty="0">
              <a:latin typeface="Arial"/>
              <a:ea typeface="+mn-lt"/>
              <a:cs typeface="+mn-lt"/>
            </a:endParaRPr>
          </a:p>
          <a:p>
            <a:pPr algn="ctr"/>
            <a:r>
              <a:rPr lang="en-US" sz="2800" dirty="0">
                <a:latin typeface="Arial"/>
                <a:ea typeface="+mn-lt"/>
                <a:cs typeface="+mn-lt"/>
              </a:rPr>
              <a:t>Employee Engagement can essentially be described as the effect, involvement or identification of an employee with the purposes and values of an </a:t>
            </a:r>
            <a:r>
              <a:rPr lang="en-US" sz="2800" dirty="0" err="1">
                <a:latin typeface="Arial"/>
                <a:ea typeface="+mn-lt"/>
                <a:cs typeface="+mn-lt"/>
              </a:rPr>
              <a:t>organisation</a:t>
            </a:r>
            <a:r>
              <a:rPr lang="en-US" sz="2800" dirty="0">
                <a:latin typeface="Arial"/>
                <a:ea typeface="+mn-lt"/>
                <a:cs typeface="+mn-lt"/>
              </a:rPr>
              <a:t>.</a:t>
            </a:r>
            <a:endParaRPr lang="en-US" sz="2800" dirty="0">
              <a:latin typeface="Arial"/>
              <a:cs typeface="Arial"/>
            </a:endParaRPr>
          </a:p>
          <a:p>
            <a:endParaRPr lang="en-US" dirty="0"/>
          </a:p>
        </p:txBody>
      </p:sp>
    </p:spTree>
    <p:extLst>
      <p:ext uri="{BB962C8B-B14F-4D97-AF65-F5344CB8AC3E}">
        <p14:creationId xmlns:p14="http://schemas.microsoft.com/office/powerpoint/2010/main" val="23652071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C354C-A260-43FF-94E1-2A223E8AB218}"/>
              </a:ext>
            </a:extLst>
          </p:cNvPr>
          <p:cNvSpPr>
            <a:spLocks noGrp="1"/>
          </p:cNvSpPr>
          <p:nvPr>
            <p:ph type="title"/>
          </p:nvPr>
        </p:nvSpPr>
        <p:spPr>
          <a:xfrm>
            <a:off x="677334" y="609600"/>
            <a:ext cx="8596668" cy="673819"/>
          </a:xfrm>
        </p:spPr>
        <p:txBody>
          <a:bodyPr/>
          <a:lstStyle/>
          <a:p>
            <a:r>
              <a:rPr lang="en-US" dirty="0"/>
              <a:t>Employee engagement defined</a:t>
            </a:r>
          </a:p>
        </p:txBody>
      </p:sp>
      <p:sp>
        <p:nvSpPr>
          <p:cNvPr id="3" name="Content Placeholder 2">
            <a:extLst>
              <a:ext uri="{FF2B5EF4-FFF2-40B4-BE49-F238E27FC236}">
                <a16:creationId xmlns:a16="http://schemas.microsoft.com/office/drawing/2014/main" id="{EB897C5F-906F-4504-BB12-25D0D90AAE75}"/>
              </a:ext>
            </a:extLst>
          </p:cNvPr>
          <p:cNvSpPr>
            <a:spLocks noGrp="1"/>
          </p:cNvSpPr>
          <p:nvPr>
            <p:ph idx="1"/>
          </p:nvPr>
        </p:nvSpPr>
        <p:spPr/>
        <p:txBody>
          <a:bodyPr vert="horz" lIns="91440" tIns="45720" rIns="91440" bIns="45720" rtlCol="0" anchor="t">
            <a:normAutofit/>
          </a:bodyPr>
          <a:lstStyle/>
          <a:p>
            <a:r>
              <a:rPr lang="en-US" dirty="0">
                <a:ea typeface="+mn-lt"/>
                <a:cs typeface="+mn-lt"/>
              </a:rPr>
              <a:t>It is often commonly interpreted as “going the extra mile” or “giving 100%”</a:t>
            </a:r>
            <a:endParaRPr lang="en-US" dirty="0"/>
          </a:p>
          <a:p>
            <a:r>
              <a:rPr lang="en-US" dirty="0">
                <a:ea typeface="+mn-lt"/>
                <a:cs typeface="+mn-lt"/>
              </a:rPr>
              <a:t>Employee Engagement Defined</a:t>
            </a:r>
            <a:endParaRPr lang="en-US" dirty="0"/>
          </a:p>
          <a:p>
            <a:r>
              <a:rPr lang="en-US" dirty="0">
                <a:ea typeface="+mn-lt"/>
                <a:cs typeface="+mn-lt"/>
              </a:rPr>
              <a:t>Engaged employees demonstrate their authentic selves through physical participation, cognitive awareness and emotional connections (Catherine et al., 2013).</a:t>
            </a:r>
            <a:endParaRPr lang="en-US" dirty="0"/>
          </a:p>
          <a:p>
            <a:endParaRPr lang="en-US" dirty="0"/>
          </a:p>
          <a:p>
            <a:endParaRPr lang="en-US" dirty="0"/>
          </a:p>
        </p:txBody>
      </p:sp>
    </p:spTree>
    <p:extLst>
      <p:ext uri="{BB962C8B-B14F-4D97-AF65-F5344CB8AC3E}">
        <p14:creationId xmlns:p14="http://schemas.microsoft.com/office/powerpoint/2010/main" val="2113315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157240-A1B0-4D6F-8EA5-E63C22AD3314}"/>
              </a:ext>
            </a:extLst>
          </p:cNvPr>
          <p:cNvSpPr txBox="1"/>
          <p:nvPr/>
        </p:nvSpPr>
        <p:spPr>
          <a:xfrm>
            <a:off x="598099" y="554967"/>
            <a:ext cx="10679501" cy="50885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Bef>
                <a:spcPts val="1000"/>
              </a:spcBef>
              <a:buFont typeface="Arial"/>
              <a:buChar char="•"/>
            </a:pPr>
            <a:r>
              <a:rPr lang="en-US" sz="2800" dirty="0">
                <a:latin typeface="Arial"/>
                <a:cs typeface="Arial"/>
              </a:rPr>
              <a:t>Employee engagement is made of past perceptions such as job satisfaction, employee commitment and </a:t>
            </a:r>
            <a:r>
              <a:rPr lang="en-US" sz="2800" dirty="0" err="1">
                <a:latin typeface="Arial"/>
                <a:cs typeface="Arial"/>
              </a:rPr>
              <a:t>organisational</a:t>
            </a:r>
            <a:r>
              <a:rPr lang="en-US" sz="2800" dirty="0">
                <a:latin typeface="Arial"/>
                <a:cs typeface="Arial"/>
              </a:rPr>
              <a:t> citizenship </a:t>
            </a:r>
            <a:r>
              <a:rPr lang="en-US" sz="2800" dirty="0" err="1">
                <a:latin typeface="Arial"/>
                <a:cs typeface="Arial"/>
              </a:rPr>
              <a:t>behaviour</a:t>
            </a:r>
            <a:r>
              <a:rPr lang="en-US" sz="2800" dirty="0">
                <a:latin typeface="Arial"/>
                <a:cs typeface="Arial"/>
              </a:rPr>
              <a:t> (Solomon and Sandhya, 2010).</a:t>
            </a:r>
            <a:endParaRPr lang="en-US" sz="2800">
              <a:latin typeface="Arial"/>
              <a:ea typeface="+mn-lt"/>
              <a:cs typeface="Arial"/>
            </a:endParaRPr>
          </a:p>
          <a:p>
            <a:pPr marL="285750" indent="-285750">
              <a:spcBef>
                <a:spcPts val="1000"/>
              </a:spcBef>
              <a:buFont typeface="Arial"/>
              <a:buChar char="•"/>
            </a:pPr>
            <a:r>
              <a:rPr lang="en-US" sz="2800" dirty="0">
                <a:latin typeface="Arial"/>
                <a:cs typeface="Arial"/>
              </a:rPr>
              <a:t>MacLeod and Clarke (2009) in a report to the UK government suggested engagement as an </a:t>
            </a:r>
            <a:r>
              <a:rPr lang="en-US" sz="2800" dirty="0" err="1">
                <a:latin typeface="Arial"/>
                <a:cs typeface="Arial"/>
              </a:rPr>
              <a:t>organisational</a:t>
            </a:r>
            <a:r>
              <a:rPr lang="en-US" sz="2800" dirty="0">
                <a:latin typeface="Arial"/>
                <a:cs typeface="Arial"/>
              </a:rPr>
              <a:t> technique intended to ensure that employees are devoted to their </a:t>
            </a:r>
            <a:r>
              <a:rPr lang="en-US" sz="2800" dirty="0" err="1">
                <a:latin typeface="Arial"/>
                <a:cs typeface="Arial"/>
              </a:rPr>
              <a:t>organisation’s</a:t>
            </a:r>
            <a:r>
              <a:rPr lang="en-US" sz="2800" dirty="0">
                <a:latin typeface="Arial"/>
                <a:cs typeface="Arial"/>
              </a:rPr>
              <a:t> goals and values.</a:t>
            </a:r>
            <a:endParaRPr lang="en-US" sz="2800">
              <a:latin typeface="Arial"/>
              <a:ea typeface="+mn-lt"/>
              <a:cs typeface="Arial"/>
            </a:endParaRPr>
          </a:p>
          <a:p>
            <a:pPr marL="285750" indent="-285750">
              <a:spcBef>
                <a:spcPts val="1000"/>
              </a:spcBef>
              <a:buFont typeface="Arial"/>
              <a:buChar char="•"/>
            </a:pPr>
            <a:r>
              <a:rPr lang="en-US" sz="2800" dirty="0">
                <a:latin typeface="Arial"/>
                <a:cs typeface="Arial"/>
              </a:rPr>
              <a:t>An engaged employee also brings better output and they are negatively inclined to leave the </a:t>
            </a:r>
            <a:r>
              <a:rPr lang="en-US" sz="2800" dirty="0" err="1">
                <a:latin typeface="Arial"/>
                <a:cs typeface="Arial"/>
              </a:rPr>
              <a:t>organisation</a:t>
            </a:r>
            <a:r>
              <a:rPr lang="en-US" sz="2800" dirty="0">
                <a:latin typeface="Arial"/>
                <a:cs typeface="Arial"/>
              </a:rPr>
              <a:t>; thus, job satisfaction is related to employee engagement (Lata, 2017).</a:t>
            </a:r>
          </a:p>
        </p:txBody>
      </p:sp>
    </p:spTree>
    <p:extLst>
      <p:ext uri="{BB962C8B-B14F-4D97-AF65-F5344CB8AC3E}">
        <p14:creationId xmlns:p14="http://schemas.microsoft.com/office/powerpoint/2010/main" val="40948368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flower&#10;&#10;Description generated with very high confidence">
            <a:extLst>
              <a:ext uri="{FF2B5EF4-FFF2-40B4-BE49-F238E27FC236}">
                <a16:creationId xmlns:a16="http://schemas.microsoft.com/office/drawing/2014/main" id="{6DD5FC3E-A404-44DC-92A3-CE1FF1FD3C83}"/>
              </a:ext>
            </a:extLst>
          </p:cNvPr>
          <p:cNvPicPr>
            <a:picLocks noChangeAspect="1"/>
          </p:cNvPicPr>
          <p:nvPr/>
        </p:nvPicPr>
        <p:blipFill>
          <a:blip r:embed="rId2"/>
          <a:stretch>
            <a:fillRect/>
          </a:stretch>
        </p:blipFill>
        <p:spPr>
          <a:xfrm>
            <a:off x="1173193" y="746904"/>
            <a:ext cx="9241765" cy="5019135"/>
          </a:xfrm>
          <a:prstGeom prst="rect">
            <a:avLst/>
          </a:prstGeom>
        </p:spPr>
      </p:pic>
    </p:spTree>
    <p:extLst>
      <p:ext uri="{BB962C8B-B14F-4D97-AF65-F5344CB8AC3E}">
        <p14:creationId xmlns:p14="http://schemas.microsoft.com/office/powerpoint/2010/main" val="671625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C844F7-09CC-411C-B433-AADFC48CB708}"/>
              </a:ext>
            </a:extLst>
          </p:cNvPr>
          <p:cNvSpPr txBox="1"/>
          <p:nvPr/>
        </p:nvSpPr>
        <p:spPr>
          <a:xfrm>
            <a:off x="741872" y="669985"/>
            <a:ext cx="9457426"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dirty="0">
                <a:latin typeface="Arial"/>
                <a:ea typeface="+mn-lt"/>
                <a:cs typeface="+mn-lt"/>
              </a:rPr>
              <a:t>Benefits of Engagement</a:t>
            </a:r>
            <a:endParaRPr lang="en-US" sz="3600">
              <a:latin typeface="Arial"/>
              <a:cs typeface="Arial"/>
            </a:endParaRPr>
          </a:p>
          <a:p>
            <a:endParaRPr lang="en-US" sz="2800" dirty="0">
              <a:latin typeface="Arial"/>
              <a:ea typeface="+mn-lt"/>
              <a:cs typeface="+mn-lt"/>
            </a:endParaRPr>
          </a:p>
          <a:p>
            <a:pPr marL="457200" indent="-457200">
              <a:buFont typeface="Wingdings"/>
              <a:buChar char="Ø"/>
            </a:pPr>
            <a:r>
              <a:rPr lang="en-US" sz="2800" dirty="0">
                <a:latin typeface="Arial"/>
                <a:ea typeface="+mn-lt"/>
                <a:cs typeface="+mn-lt"/>
              </a:rPr>
              <a:t> </a:t>
            </a:r>
            <a:r>
              <a:rPr lang="en-US" sz="3200" dirty="0">
                <a:latin typeface="Arial"/>
                <a:ea typeface="+mn-lt"/>
                <a:cs typeface="+mn-lt"/>
              </a:rPr>
              <a:t>Higher Employee Satisfaction</a:t>
            </a:r>
            <a:endParaRPr lang="en-US" sz="3200">
              <a:latin typeface="Arial"/>
              <a:cs typeface="Arial"/>
            </a:endParaRPr>
          </a:p>
          <a:p>
            <a:pPr marL="457200" indent="-457200">
              <a:buFont typeface="Wingdings"/>
              <a:buChar char="Ø"/>
            </a:pPr>
            <a:r>
              <a:rPr lang="en-US" sz="3200" dirty="0">
                <a:latin typeface="Arial"/>
                <a:ea typeface="+mn-lt"/>
                <a:cs typeface="+mn-lt"/>
              </a:rPr>
              <a:t> Higher Retention and Lower Turnover</a:t>
            </a:r>
            <a:endParaRPr lang="en-US" sz="3200">
              <a:latin typeface="Arial"/>
              <a:cs typeface="Arial"/>
            </a:endParaRPr>
          </a:p>
          <a:p>
            <a:pPr marL="457200" indent="-457200">
              <a:buFont typeface="Wingdings"/>
              <a:buChar char="Ø"/>
            </a:pPr>
            <a:r>
              <a:rPr lang="en-US" sz="3200" dirty="0">
                <a:latin typeface="Arial"/>
                <a:ea typeface="+mn-lt"/>
                <a:cs typeface="+mn-lt"/>
              </a:rPr>
              <a:t> Higher Productivity</a:t>
            </a:r>
            <a:endParaRPr lang="en-US" sz="3200">
              <a:latin typeface="Arial"/>
              <a:cs typeface="Arial"/>
            </a:endParaRPr>
          </a:p>
          <a:p>
            <a:pPr marL="457200" indent="-457200">
              <a:buFont typeface="Wingdings"/>
              <a:buChar char="Ø"/>
            </a:pPr>
            <a:r>
              <a:rPr lang="en-US" sz="3200" dirty="0">
                <a:latin typeface="Arial"/>
                <a:ea typeface="+mn-lt"/>
                <a:cs typeface="+mn-lt"/>
              </a:rPr>
              <a:t> Less Absenteeism</a:t>
            </a:r>
            <a:endParaRPr lang="en-US" sz="3200">
              <a:latin typeface="Arial"/>
              <a:cs typeface="Arial"/>
            </a:endParaRPr>
          </a:p>
          <a:p>
            <a:pPr marL="457200" indent="-457200">
              <a:buFont typeface="Wingdings"/>
              <a:buChar char="Ø"/>
            </a:pPr>
            <a:r>
              <a:rPr lang="en-US" sz="3200" dirty="0">
                <a:latin typeface="Arial"/>
                <a:ea typeface="+mn-lt"/>
                <a:cs typeface="+mn-lt"/>
              </a:rPr>
              <a:t> Increased Employee Loyalty</a:t>
            </a:r>
            <a:endParaRPr lang="en-US" sz="3200" dirty="0">
              <a:latin typeface="Arial"/>
              <a:cs typeface="Arial"/>
            </a:endParaRPr>
          </a:p>
          <a:p>
            <a:pPr algn="l"/>
            <a:endParaRPr lang="en-US" dirty="0"/>
          </a:p>
        </p:txBody>
      </p:sp>
    </p:spTree>
    <p:extLst>
      <p:ext uri="{BB962C8B-B14F-4D97-AF65-F5344CB8AC3E}">
        <p14:creationId xmlns:p14="http://schemas.microsoft.com/office/powerpoint/2010/main" val="2009030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7DFE7A-AB73-4793-BD83-8566BE7E7159}"/>
              </a:ext>
            </a:extLst>
          </p:cNvPr>
          <p:cNvSpPr txBox="1"/>
          <p:nvPr/>
        </p:nvSpPr>
        <p:spPr>
          <a:xfrm>
            <a:off x="828136" y="713117"/>
            <a:ext cx="9356784" cy="60631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cap="all" dirty="0">
                <a:ea typeface="+mn-lt"/>
                <a:cs typeface="+mn-lt"/>
              </a:rPr>
              <a:t>Evaluate the effectiveness of employing a democratic leadership style on the success of </a:t>
            </a:r>
            <a:r>
              <a:rPr lang="en-GB" sz="3200" cap="all" dirty="0" err="1">
                <a:ea typeface="+mn-lt"/>
                <a:cs typeface="+mn-lt"/>
              </a:rPr>
              <a:t>harrods</a:t>
            </a:r>
            <a:r>
              <a:rPr lang="en-GB" sz="3200" cap="all" dirty="0">
                <a:ea typeface="+mn-lt"/>
                <a:cs typeface="+mn-lt"/>
              </a:rPr>
              <a:t>.</a:t>
            </a:r>
            <a:endParaRPr lang="en-US" dirty="0"/>
          </a:p>
          <a:p>
            <a:r>
              <a:rPr lang="en-GB" sz="2800" dirty="0">
                <a:solidFill>
                  <a:srgbClr val="0F496F"/>
                </a:solidFill>
                <a:latin typeface="Arial"/>
                <a:cs typeface="Arial"/>
              </a:rPr>
              <a:t>Democratic leadership works in favour of both employees and the company it helps the management team to spot the company’s top performers to get promoted in leadership position on the other  hand it encourages employees to go above and beyond to achieve objectives and succeed.</a:t>
            </a:r>
            <a:r>
              <a:rPr lang="en-GB" sz="3200" dirty="0">
                <a:solidFill>
                  <a:srgbClr val="0F496F"/>
                </a:solidFill>
                <a:latin typeface="Arial"/>
                <a:cs typeface="Arial"/>
              </a:rPr>
              <a:t> </a:t>
            </a:r>
            <a:endParaRPr lang="en-GB" sz="3200">
              <a:solidFill>
                <a:srgbClr val="0F496F"/>
              </a:solidFill>
              <a:latin typeface="Century Gothic"/>
            </a:endParaRPr>
          </a:p>
          <a:p>
            <a:endParaRPr lang="en-GB"/>
          </a:p>
          <a:p>
            <a:endParaRPr lang="en-GB"/>
          </a:p>
          <a:p>
            <a:endParaRPr lang="en-GB"/>
          </a:p>
          <a:p>
            <a:endParaRPr lang="en-GB"/>
          </a:p>
          <a:p>
            <a:endParaRPr lang="en-GB"/>
          </a:p>
          <a:p>
            <a:r>
              <a:rPr lang="en-GB" sz="1200" b="1" dirty="0" err="1">
                <a:solidFill>
                  <a:srgbClr val="0F496F"/>
                </a:solidFill>
                <a:latin typeface="Century Gothic"/>
              </a:rPr>
              <a:t>joseppe</a:t>
            </a:r>
            <a:r>
              <a:rPr lang="en-GB" sz="1200" b="1" dirty="0">
                <a:solidFill>
                  <a:srgbClr val="0F496F"/>
                </a:solidFill>
                <a:latin typeface="Century Gothic"/>
              </a:rPr>
              <a:t>, L.B., Ananya, K.R.: effective problem solving and online networking. Organization Science 20 (2009)</a:t>
            </a:r>
            <a:endParaRPr lang="en-GB" sz="1200" b="1" u="sng" dirty="0">
              <a:solidFill>
                <a:srgbClr val="0F496F"/>
              </a:solidFill>
              <a:latin typeface="Century Gothic"/>
            </a:endParaRPr>
          </a:p>
          <a:p>
            <a:endParaRPr lang="en-GB"/>
          </a:p>
        </p:txBody>
      </p:sp>
      <p:pic>
        <p:nvPicPr>
          <p:cNvPr id="3" name="Picture 3" descr="A picture containing game&#10;&#10;Description generated with very high confidence">
            <a:extLst>
              <a:ext uri="{FF2B5EF4-FFF2-40B4-BE49-F238E27FC236}">
                <a16:creationId xmlns:a16="http://schemas.microsoft.com/office/drawing/2014/main" id="{74C960B6-455D-4FCB-B9C1-8A9D537A286E}"/>
              </a:ext>
            </a:extLst>
          </p:cNvPr>
          <p:cNvPicPr>
            <a:picLocks noChangeAspect="1"/>
          </p:cNvPicPr>
          <p:nvPr/>
        </p:nvPicPr>
        <p:blipFill>
          <a:blip r:embed="rId2"/>
          <a:stretch>
            <a:fillRect/>
          </a:stretch>
        </p:blipFill>
        <p:spPr>
          <a:xfrm>
            <a:off x="9152626" y="3603369"/>
            <a:ext cx="2743200" cy="1865376"/>
          </a:xfrm>
          <a:prstGeom prst="rect">
            <a:avLst/>
          </a:prstGeom>
        </p:spPr>
      </p:pic>
    </p:spTree>
    <p:extLst>
      <p:ext uri="{BB962C8B-B14F-4D97-AF65-F5344CB8AC3E}">
        <p14:creationId xmlns:p14="http://schemas.microsoft.com/office/powerpoint/2010/main" val="1880357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50A45-7439-43D9-960E-70C3B23A5118}"/>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221B88DA-57F0-434C-93F2-41DD4E2C5E63}"/>
              </a:ext>
            </a:extLst>
          </p:cNvPr>
          <p:cNvSpPr>
            <a:spLocks noGrp="1"/>
          </p:cNvSpPr>
          <p:nvPr>
            <p:ph idx="1"/>
          </p:nvPr>
        </p:nvSpPr>
        <p:spPr/>
        <p:txBody>
          <a:bodyPr vert="horz" lIns="91440" tIns="45720" rIns="91440" bIns="45720" rtlCol="0" anchor="t">
            <a:normAutofit fontScale="92500" lnSpcReduction="20000"/>
          </a:bodyPr>
          <a:lstStyle/>
          <a:p>
            <a:r>
              <a:rPr lang="en-GB" dirty="0" err="1">
                <a:ea typeface="+mn-lt"/>
                <a:cs typeface="+mn-lt"/>
              </a:rPr>
              <a:t>Haslinda</a:t>
            </a:r>
            <a:r>
              <a:rPr lang="en-GB" dirty="0">
                <a:ea typeface="+mn-lt"/>
                <a:cs typeface="+mn-lt"/>
              </a:rPr>
              <a:t> A. (2009). Evolving terms of human resource management and development. Journal of International Social Research, 2(9), 180-186.</a:t>
            </a:r>
          </a:p>
          <a:p>
            <a:r>
              <a:rPr lang="en-GB" dirty="0">
                <a:ea typeface="+mn-lt"/>
                <a:cs typeface="+mn-lt"/>
              </a:rPr>
              <a:t>Nadler, L. (1970). Developing human resources. Houston, TX: Gulf Publishing Company</a:t>
            </a:r>
          </a:p>
          <a:p>
            <a:r>
              <a:rPr lang="en-GB" dirty="0">
                <a:ea typeface="+mn-lt"/>
                <a:cs typeface="+mn-lt"/>
              </a:rPr>
              <a:t>MacLeod, D and Clarke, N. (2009) Engaging for Success: Enhancing performance through employee engagement, London, Department for Business Innovation and Skills.</a:t>
            </a:r>
            <a:r>
              <a:rPr lang="en-US" dirty="0"/>
              <a:t/>
            </a:r>
            <a:br>
              <a:rPr lang="en-US" dirty="0"/>
            </a:br>
            <a:endParaRPr lang="en-US"/>
          </a:p>
          <a:p>
            <a:r>
              <a:rPr lang="en-GB" dirty="0">
                <a:ea typeface="+mn-lt"/>
                <a:cs typeface="+mn-lt"/>
              </a:rPr>
              <a:t>Lata, B. S. (2017) Job Satisfaction as A Predictor of Employee Engagement. </a:t>
            </a:r>
            <a:r>
              <a:rPr lang="en-GB" i="1" dirty="0">
                <a:ea typeface="+mn-lt"/>
                <a:cs typeface="+mn-lt"/>
              </a:rPr>
              <a:t>Amity Global HRM Review, </a:t>
            </a:r>
            <a:r>
              <a:rPr lang="en-GB" dirty="0">
                <a:ea typeface="+mn-lt"/>
                <a:cs typeface="+mn-lt"/>
              </a:rPr>
              <a:t>pp. 21-22.</a:t>
            </a:r>
            <a:r>
              <a:rPr lang="en-US" dirty="0"/>
              <a:t/>
            </a:r>
            <a:br>
              <a:rPr lang="en-US" dirty="0"/>
            </a:br>
            <a:endParaRPr lang="en-US"/>
          </a:p>
          <a:p>
            <a:r>
              <a:rPr lang="en-GB" dirty="0">
                <a:ea typeface="+mn-lt"/>
                <a:cs typeface="+mn-lt"/>
              </a:rPr>
              <a:t>Catherine, T., Amanda, S., Emma S., Kerstin, A and Rick, D. (2013) Employee engagement, organizational performance and individual well-being: exploring the evidence, developing the theory. </a:t>
            </a:r>
            <a:r>
              <a:rPr lang="en-GB" i="1" dirty="0">
                <a:ea typeface="+mn-lt"/>
                <a:cs typeface="+mn-lt"/>
              </a:rPr>
              <a:t>The International Journal of Human Resource Management, </a:t>
            </a:r>
            <a:r>
              <a:rPr lang="en-GB" dirty="0">
                <a:ea typeface="+mn-lt"/>
                <a:cs typeface="+mn-lt"/>
              </a:rPr>
              <a:t>24(14), p.2659</a:t>
            </a:r>
            <a:endParaRPr lang="en-GB" dirty="0"/>
          </a:p>
          <a:p>
            <a:endParaRPr lang="en-GB" dirty="0"/>
          </a:p>
        </p:txBody>
      </p:sp>
    </p:spTree>
    <p:extLst>
      <p:ext uri="{BB962C8B-B14F-4D97-AF65-F5344CB8AC3E}">
        <p14:creationId xmlns:p14="http://schemas.microsoft.com/office/powerpoint/2010/main" val="80752412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17</TotalTime>
  <Words>447</Words>
  <Application>Microsoft Office PowerPoint</Application>
  <PresentationFormat>Widescreen</PresentationFormat>
  <Paragraphs>63</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Arial,Sans-Serif</vt:lpstr>
      <vt:lpstr>Century Gothic</vt:lpstr>
      <vt:lpstr>Trebuchet MS</vt:lpstr>
      <vt:lpstr>Wingdings</vt:lpstr>
      <vt:lpstr>Wingdings 3</vt:lpstr>
      <vt:lpstr>Facet</vt:lpstr>
      <vt:lpstr>Developing Relationships and Workplace Achievement BMSW5102 </vt:lpstr>
      <vt:lpstr>Summary</vt:lpstr>
      <vt:lpstr>What is Human Resources?</vt:lpstr>
      <vt:lpstr>Human Resource Management at Harrods</vt:lpstr>
      <vt:lpstr>ANALYSATION OF HARRODS EMPLOYEE ENGAGEMENT METHODS FOR PROMOTING DECISION MAKING</vt:lpstr>
      <vt:lpstr>PowerPoint Presentation</vt:lpstr>
      <vt:lpstr>PowerPoint Presentation</vt:lpstr>
      <vt:lpstr>PowerPoint Presentation</vt:lpstr>
      <vt:lpstr>Employee engagement defined</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Relationships and Workplace Achievement BMSW5102</dc:title>
  <dc:creator>ameera</dc:creator>
  <cp:lastModifiedBy>UWTSD</cp:lastModifiedBy>
  <cp:revision>4</cp:revision>
  <dcterms:created xsi:type="dcterms:W3CDTF">2020-02-13T13:42:16Z</dcterms:created>
  <dcterms:modified xsi:type="dcterms:W3CDTF">2020-02-14T10:56:00Z</dcterms:modified>
</cp:coreProperties>
</file>