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1.xml" ContentType="application/xml"/>
  <Override PartName="/customXml/itemProps1.xml" ContentType="application/vnd.openxmlformats-officedocument.customXmlProperties+xml"/>
  <Override PartName="/customXml/item2.xml" ContentType="application/xml"/>
  <Override PartName="/customXml/_rels/item1.xml.rels" ContentType="application/vnd.openxmlformats-package.relationships+xml"/>
  <Override PartName="/customXml/_rels/item2.xml.rels" ContentType="application/vnd.openxmlformats-package.relationships+xml"/>
  <Override PartName="/customXml/_rels/item3.xml.rels" ContentType="application/vnd.openxmlformats-package.relationships+xml"/>
  <Override PartName="/customXml/itemProps2.xml" ContentType="application/vnd.openxmlformats-officedocument.customXmlProperties+xml"/>
  <Override PartName="/customXml/item3.xml" ContentType="application/xml"/>
  <Override PartName="/customXml/itemProps3.xml" ContentType="application/vnd.openxmlformats-officedocument.customXml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customXml" Target="../customXml/item2.xml"/><Relationship Id="rId6" Type="http://schemas.openxmlformats.org/officeDocument/2006/relationships/customXml" Target="../customXml/item3.xml"/><Relationship Id="rId7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3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5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5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5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GB" sz="4400" spc="-1" strike="noStrike">
                <a:latin typeface="Arial"/>
              </a:rPr>
              <a:t>Click to edit the title text format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3200" spc="-1" strike="noStrike">
                <a:latin typeface="Arial"/>
              </a:rPr>
              <a:t>Click to edit the outline text format</a:t>
            </a:r>
            <a:endParaRPr b="0" lang="en-GB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800" spc="-1" strike="noStrike">
                <a:latin typeface="Arial"/>
              </a:rPr>
              <a:t>Second Outline Level</a:t>
            </a:r>
            <a:endParaRPr b="0" lang="en-GB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400" spc="-1" strike="noStrike">
                <a:latin typeface="Arial"/>
              </a:rPr>
              <a:t>Third Outline Level</a:t>
            </a:r>
            <a:endParaRPr b="0" lang="en-GB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000" spc="-1" strike="noStrike">
                <a:latin typeface="Arial"/>
              </a:rPr>
              <a:t>Fourth Outline Level</a:t>
            </a:r>
            <a:endParaRPr b="0" lang="en-GB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Fifth Outline Level</a:t>
            </a:r>
            <a:endParaRPr b="0" lang="en-GB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Sixth Outline Level</a:t>
            </a:r>
            <a:endParaRPr b="0" lang="en-GB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Seventh Outline Level</a:t>
            </a:r>
            <a:endParaRPr b="0" lang="en-GB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GB" sz="4400" spc="-1" strike="noStrike">
                <a:latin typeface="Arial"/>
              </a:rPr>
              <a:t>Click to edit the title text format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3200" spc="-1" strike="noStrike">
                <a:latin typeface="Arial"/>
              </a:rPr>
              <a:t>Click to edit the outline text format</a:t>
            </a:r>
            <a:endParaRPr b="0" lang="en-GB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800" spc="-1" strike="noStrike">
                <a:latin typeface="Arial"/>
              </a:rPr>
              <a:t>Second Outline Level</a:t>
            </a:r>
            <a:endParaRPr b="0" lang="en-GB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400" spc="-1" strike="noStrike">
                <a:latin typeface="Arial"/>
              </a:rPr>
              <a:t>Third Outline Level</a:t>
            </a:r>
            <a:endParaRPr b="0" lang="en-GB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000" spc="-1" strike="noStrike">
                <a:latin typeface="Arial"/>
              </a:rPr>
              <a:t>Fourth Outline Level</a:t>
            </a:r>
            <a:endParaRPr b="0" lang="en-GB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Fifth Outline Level</a:t>
            </a:r>
            <a:endParaRPr b="0" lang="en-GB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Sixth Outline Level</a:t>
            </a:r>
            <a:endParaRPr b="0" lang="en-GB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Seventh Outline Level</a:t>
            </a:r>
            <a:endParaRPr b="0" lang="en-GB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GB" sz="4400" spc="-1" strike="noStrike">
                <a:latin typeface="Arial"/>
              </a:rPr>
              <a:t>Click to edit the title text format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3200" spc="-1" strike="noStrike">
                <a:latin typeface="Arial"/>
              </a:rPr>
              <a:t>Click to edit the outline text format</a:t>
            </a:r>
            <a:endParaRPr b="0" lang="en-GB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800" spc="-1" strike="noStrike">
                <a:latin typeface="Arial"/>
              </a:rPr>
              <a:t>Second Outline Level</a:t>
            </a:r>
            <a:endParaRPr b="0" lang="en-GB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400" spc="-1" strike="noStrike">
                <a:latin typeface="Arial"/>
              </a:rPr>
              <a:t>Third Outline Level</a:t>
            </a:r>
            <a:endParaRPr b="0" lang="en-GB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000" spc="-1" strike="noStrike">
                <a:latin typeface="Arial"/>
              </a:rPr>
              <a:t>Fourth Outline Level</a:t>
            </a:r>
            <a:endParaRPr b="0" lang="en-GB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Fifth Outline Level</a:t>
            </a:r>
            <a:endParaRPr b="0" lang="en-GB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Sixth Outline Level</a:t>
            </a:r>
            <a:endParaRPr b="0" lang="en-GB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Seventh Outline Level</a:t>
            </a:r>
            <a:endParaRPr b="0" lang="en-GB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GB" sz="1800" spc="-1" strike="noStrike">
                <a:latin typeface="Arial"/>
              </a:rPr>
              <a:t>Click to edit the title text format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Click to edit the outline text format</a:t>
            </a:r>
            <a:endParaRPr b="0" lang="en-GB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Second Outline Level</a:t>
            </a:r>
            <a:endParaRPr b="0" lang="en-GB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Third Outline Level</a:t>
            </a:r>
            <a:endParaRPr b="0" lang="en-GB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Fourth Outline Level</a:t>
            </a:r>
            <a:endParaRPr b="0" lang="en-GB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Fifth Outline Level</a:t>
            </a:r>
            <a:endParaRPr b="0" lang="en-GB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Sixth Outline Level</a:t>
            </a:r>
            <a:endParaRPr b="0" lang="en-GB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Seventh Outline Level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4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Click to edit the outline text format</a:t>
            </a:r>
            <a:endParaRPr b="0" lang="en-GB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Second Outline Level</a:t>
            </a:r>
            <a:endParaRPr b="0" lang="en-GB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Third Outline Level</a:t>
            </a:r>
            <a:endParaRPr b="0" lang="en-GB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Fourth Outline Level</a:t>
            </a:r>
            <a:endParaRPr b="0" lang="en-GB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Fifth Outline Level</a:t>
            </a:r>
            <a:endParaRPr b="0" lang="en-GB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Sixth Outline Level</a:t>
            </a:r>
            <a:endParaRPr b="0" lang="en-GB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Seventh Outline Level</a:t>
            </a:r>
            <a:endParaRPr b="0" lang="en-GB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40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itle 3"/>
          <p:cNvSpPr/>
          <p:nvPr/>
        </p:nvSpPr>
        <p:spPr>
          <a:xfrm>
            <a:off x="685800" y="1845000"/>
            <a:ext cx="7770240" cy="1179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47000"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Myth and mythology: How Stories Shape the World</a:t>
            </a:r>
            <a:br/>
            <a:endParaRPr b="0" lang="en-GB" sz="4400" spc="-1" strike="noStrike">
              <a:latin typeface="Arial"/>
            </a:endParaRPr>
          </a:p>
        </p:txBody>
      </p:sp>
      <p:sp>
        <p:nvSpPr>
          <p:cNvPr id="154" name="Subtitle 6"/>
          <p:cNvSpPr/>
          <p:nvPr/>
        </p:nvSpPr>
        <p:spPr>
          <a:xfrm>
            <a:off x="2627640" y="2925000"/>
            <a:ext cx="5110560" cy="1750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400"/>
              </a:spcBef>
              <a:tabLst>
                <a:tab algn="l" pos="0"/>
              </a:tabLst>
            </a:pPr>
            <a:r>
              <a:rPr b="0" lang="en-GB" sz="20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Professor</a:t>
            </a:r>
            <a:endParaRPr b="0" lang="en-GB" sz="20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  <a:tabLst>
                <a:tab algn="l" pos="0"/>
              </a:tabLst>
            </a:pPr>
            <a:r>
              <a:rPr b="0" lang="en-GB" sz="20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 </a:t>
            </a:r>
            <a:r>
              <a:rPr b="0" lang="en-GB" sz="20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Ruth Parkes</a:t>
            </a:r>
            <a:endParaRPr b="0" lang="en-GB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 3"/>
          <p:cNvSpPr/>
          <p:nvPr/>
        </p:nvSpPr>
        <p:spPr>
          <a:xfrm>
            <a:off x="683640" y="3993120"/>
            <a:ext cx="7770240" cy="1360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en-GB" sz="4000" spc="-1" strike="noStrike" cap="all">
                <a:solidFill>
                  <a:srgbClr val="000000"/>
                </a:solidFill>
                <a:latin typeface="Palatino Linotype"/>
                <a:ea typeface="DejaVu Sans"/>
              </a:rPr>
              <a:t>What </a:t>
            </a:r>
            <a:r>
              <a:rPr b="1" i="1" lang="en-GB" sz="4000" spc="-1" strike="noStrike" cap="all">
                <a:solidFill>
                  <a:srgbClr val="000000"/>
                </a:solidFill>
                <a:latin typeface="Palatino Linotype"/>
                <a:ea typeface="DejaVu Sans"/>
              </a:rPr>
              <a:t>is</a:t>
            </a:r>
            <a:r>
              <a:rPr b="1" lang="en-GB" sz="4000" spc="-1" strike="noStrike" cap="all">
                <a:solidFill>
                  <a:srgbClr val="000000"/>
                </a:solidFill>
                <a:latin typeface="Palatino Linotype"/>
                <a:ea typeface="DejaVu Sans"/>
              </a:rPr>
              <a:t> myth &amp; mythology?</a:t>
            </a:r>
            <a:endParaRPr b="0" lang="en-GB" sz="4000" spc="-1" strike="noStrike">
              <a:latin typeface="Arial"/>
            </a:endParaRPr>
          </a:p>
        </p:txBody>
      </p:sp>
      <p:sp>
        <p:nvSpPr>
          <p:cNvPr id="156" name="Text Placeholder 4"/>
          <p:cNvSpPr/>
          <p:nvPr/>
        </p:nvSpPr>
        <p:spPr>
          <a:xfrm>
            <a:off x="683640" y="2493000"/>
            <a:ext cx="7770240" cy="1497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  <a:spcBef>
                <a:spcPts val="400"/>
              </a:spcBef>
              <a:tabLst>
                <a:tab algn="l" pos="0"/>
              </a:tabLst>
            </a:pPr>
            <a:r>
              <a:rPr b="0" lang="en-GB" sz="2000" spc="-1" strike="noStrike">
                <a:solidFill>
                  <a:srgbClr val="8b8b8b"/>
                </a:solidFill>
                <a:latin typeface="Palatino Linotype"/>
                <a:ea typeface="DejaVu Sans"/>
              </a:rPr>
              <a:t>Myths and Mythology: How Stories Shape the World</a:t>
            </a:r>
            <a:endParaRPr b="0" lang="en-GB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itle 1"/>
          <p:cNvSpPr/>
          <p:nvPr/>
        </p:nvSpPr>
        <p:spPr>
          <a:xfrm>
            <a:off x="838080" y="274680"/>
            <a:ext cx="746532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 word ‘mythology’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58" name="Content Placeholder 2"/>
          <p:cNvSpPr/>
          <p:nvPr/>
        </p:nvSpPr>
        <p:spPr>
          <a:xfrm>
            <a:off x="395640" y="1340640"/>
            <a:ext cx="8350920" cy="417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09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i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Mythos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– originally simply: ‘something delivered by word of mouth’, </a:t>
            </a:r>
            <a:endParaRPr b="0" lang="en-GB" sz="3200" spc="-1" strike="noStrike">
              <a:latin typeface="Arial"/>
            </a:endParaRPr>
          </a:p>
          <a:p>
            <a:pPr lvl="1" marL="743040" indent="-2836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Soon after Homer: also ‘tale, legend’. </a:t>
            </a:r>
            <a:endParaRPr b="0" lang="en-GB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r>
              <a:rPr b="0" lang="en-GB" sz="2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In the last sense, a degree of untruthfulness may be implied</a:t>
            </a: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- </a:t>
            </a:r>
            <a:r>
              <a:rPr b="0" i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mythos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</a:t>
            </a:r>
            <a:r>
              <a:rPr b="0" lang="en-GB" sz="3200" spc="-1" strike="noStrike" u="sng">
                <a:solidFill>
                  <a:srgbClr val="000000"/>
                </a:solidFill>
                <a:uFillTx/>
                <a:latin typeface="Palatino Linotype"/>
                <a:ea typeface="DejaVu Sans"/>
              </a:rPr>
              <a:t>and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</a:t>
            </a:r>
            <a:r>
              <a:rPr b="0" i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logos</a:t>
            </a:r>
            <a:endParaRPr b="0" lang="en-GB" sz="3200" spc="-1" strike="noStrike">
              <a:latin typeface="Arial"/>
            </a:endParaRPr>
          </a:p>
          <a:p>
            <a:pPr lvl="1" marL="743040" indent="-2836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i="1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Logos</a:t>
            </a: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(‘word’) in a wider sense also means ‘tale’ and ‘story’ </a:t>
            </a:r>
            <a:endParaRPr b="0" lang="en-GB" sz="2800" spc="-1" strike="noStrike">
              <a:latin typeface="Arial"/>
            </a:endParaRPr>
          </a:p>
          <a:p>
            <a:pPr lvl="2" marL="1143000" indent="-2264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Implied: a story with historical truth</a:t>
            </a: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 1"/>
          <p:cNvSpPr/>
          <p:nvPr/>
        </p:nvSpPr>
        <p:spPr>
          <a:xfrm>
            <a:off x="457200" y="274680"/>
            <a:ext cx="8227440" cy="1140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88000"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Modern usage – several definitions!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60" name="Content Placeholder 2"/>
          <p:cNvSpPr/>
          <p:nvPr/>
        </p:nvSpPr>
        <p:spPr>
          <a:xfrm>
            <a:off x="457200" y="1484640"/>
            <a:ext cx="8227440" cy="403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26000"/>
          </a:bodyPr>
          <a:p>
            <a:pPr marL="343080" indent="-340920">
              <a:lnSpc>
                <a:spcPct val="12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 </a:t>
            </a:r>
            <a:r>
              <a:rPr b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narrow, content-based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definition: myths are stories about the relations between humans and gods (Morford &amp; Lenardon, 2003, 3f )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20000"/>
              </a:lnSpc>
              <a:spcBef>
                <a:spcPts val="641"/>
              </a:spcBef>
            </a:pPr>
            <a:endParaRPr b="0" lang="en-GB" sz="3200" spc="-1" strike="noStrike">
              <a:latin typeface="Arial"/>
            </a:endParaRPr>
          </a:p>
          <a:p>
            <a:pPr marL="343080" indent="-340920">
              <a:lnSpc>
                <a:spcPct val="12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 narrow, </a:t>
            </a:r>
            <a:r>
              <a:rPr b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target-based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definition: myths are stories that explain the origins of places, objects and customs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20000"/>
              </a:lnSpc>
              <a:spcBef>
                <a:spcPts val="641"/>
              </a:spcBef>
            </a:pPr>
            <a:endParaRPr b="0" lang="en-GB" sz="3200" spc="-1" strike="noStrike">
              <a:latin typeface="Arial"/>
            </a:endParaRPr>
          </a:p>
          <a:p>
            <a:pPr marL="343080" indent="-340920">
              <a:lnSpc>
                <a:spcPct val="12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 </a:t>
            </a:r>
            <a:r>
              <a:rPr b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broad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definition: “We have chosen to define a Greek myth as a tale rooted in Greek culture that recounts a sequence of events chosen by the maker of the tale to accommodate his own medium and purpose and to achieve particular effects in his audience.” (Tyrell B. &amp; Brown F. 1991 </a:t>
            </a:r>
            <a:r>
              <a:rPr b="0" i="1" lang="en-US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Athenian Myths and Institutions: Words in Action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, 6)</a:t>
            </a:r>
            <a:endParaRPr b="0" lang="en-GB" sz="3200" spc="-1" strike="noStrike">
              <a:latin typeface="Arial"/>
            </a:endParaRPr>
          </a:p>
          <a:p>
            <a:pPr marL="743040" indent="-283680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endParaRPr b="0" lang="en-GB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ontent Placeholder 2"/>
          <p:cNvSpPr/>
          <p:nvPr/>
        </p:nvSpPr>
        <p:spPr>
          <a:xfrm>
            <a:off x="467640" y="3466080"/>
            <a:ext cx="8480880" cy="2049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32000"/>
          </a:bodyPr>
          <a:p>
            <a:pPr marL="343080" indent="-3409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Sagas and legends also contain features found in folktale and legends without mention of gods or the supernatural</a:t>
            </a:r>
            <a:endParaRPr b="0" lang="en-GB" sz="32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Sagas and legends are felt to have some basis in fact, some relation (however vague) to history </a:t>
            </a:r>
            <a:endParaRPr b="0" lang="en-GB" sz="3200" spc="-1" strike="noStrike">
              <a:latin typeface="Arial"/>
            </a:endParaRPr>
          </a:p>
          <a:p>
            <a:pPr lvl="1" marL="743040" indent="-2836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Most local legends and most tales of heroes worshipped in a particular region fall in this category: Theseus for Attica, Herakles for Argos, etc.</a:t>
            </a:r>
            <a:endParaRPr b="0" lang="en-GB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GB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GB" sz="2800" spc="-1" strike="noStrike">
              <a:latin typeface="Arial"/>
            </a:endParaRPr>
          </a:p>
        </p:txBody>
      </p:sp>
      <p:pic>
        <p:nvPicPr>
          <p:cNvPr id="162" name="Picture 3" descr=""/>
          <p:cNvPicPr/>
          <p:nvPr/>
        </p:nvPicPr>
        <p:blipFill>
          <a:blip r:embed="rId1"/>
          <a:srcRect l="12198" t="0" r="0" b="27956"/>
          <a:stretch/>
        </p:blipFill>
        <p:spPr>
          <a:xfrm>
            <a:off x="3760920" y="10440"/>
            <a:ext cx="5349960" cy="3291840"/>
          </a:xfrm>
          <a:prstGeom prst="rect">
            <a:avLst/>
          </a:prstGeom>
          <a:ln w="0">
            <a:noFill/>
          </a:ln>
        </p:spPr>
      </p:pic>
      <p:sp>
        <p:nvSpPr>
          <p:cNvPr id="163" name="Title 1"/>
          <p:cNvSpPr/>
          <p:nvPr/>
        </p:nvSpPr>
        <p:spPr>
          <a:xfrm>
            <a:off x="107640" y="274680"/>
            <a:ext cx="8577000" cy="1140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Myth, saga, and legend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64" name="TextBox 4"/>
          <p:cNvSpPr/>
          <p:nvPr/>
        </p:nvSpPr>
        <p:spPr>
          <a:xfrm>
            <a:off x="467640" y="1845360"/>
            <a:ext cx="3454200" cy="1765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285840" indent="-2836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GB" sz="2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Sometimes we also distinguish between myths, legends, and sagas</a:t>
            </a:r>
            <a:endParaRPr b="0" lang="en-GB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200" spc="-1" strike="noStrike">
              <a:latin typeface="Arial"/>
            </a:endParaRPr>
          </a:p>
        </p:txBody>
      </p:sp>
      <p:sp>
        <p:nvSpPr>
          <p:cNvPr id="165" name="TextBox 5"/>
          <p:cNvSpPr/>
          <p:nvPr/>
        </p:nvSpPr>
        <p:spPr>
          <a:xfrm>
            <a:off x="6809400" y="102600"/>
            <a:ext cx="22302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r">
              <a:lnSpc>
                <a:spcPct val="100000"/>
              </a:lnSpc>
            </a:pPr>
            <a:r>
              <a:rPr b="0" lang="en-GB" sz="1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Herakles temple near Stymphalos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itle 1"/>
          <p:cNvSpPr/>
          <p:nvPr/>
        </p:nvSpPr>
        <p:spPr>
          <a:xfrm>
            <a:off x="457200" y="274680"/>
            <a:ext cx="8227440" cy="77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Did people believe in myths?</a:t>
            </a:r>
            <a:endParaRPr b="0" lang="en-GB" sz="4400" spc="-1" strike="noStrike">
              <a:latin typeface="Arial"/>
            </a:endParaRPr>
          </a:p>
        </p:txBody>
      </p:sp>
      <p:pic>
        <p:nvPicPr>
          <p:cNvPr id="167" name="Picture 2" descr=""/>
          <p:cNvPicPr/>
          <p:nvPr/>
        </p:nvPicPr>
        <p:blipFill>
          <a:blip r:embed="rId1"/>
          <a:stretch/>
        </p:blipFill>
        <p:spPr>
          <a:xfrm>
            <a:off x="323640" y="1196640"/>
            <a:ext cx="3460680" cy="4212720"/>
          </a:xfrm>
          <a:prstGeom prst="rect">
            <a:avLst/>
          </a:prstGeom>
          <a:ln w="9525">
            <a:noFill/>
          </a:ln>
        </p:spPr>
      </p:pic>
      <p:sp>
        <p:nvSpPr>
          <p:cNvPr id="168" name="Content Placeholder 4"/>
          <p:cNvSpPr/>
          <p:nvPr/>
        </p:nvSpPr>
        <p:spPr>
          <a:xfrm>
            <a:off x="3996000" y="1196640"/>
            <a:ext cx="4688640" cy="4390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37000"/>
          </a:bodyPr>
          <a:p>
            <a:pPr marL="343080" indent="-3409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 truthfulness of myth questioned throughout history</a:t>
            </a:r>
            <a:endParaRPr b="0" lang="en-GB" sz="28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 Greek geographer Hecataeus explains that Kerberos was in fact a serpent with poisonous fangs, not a three-headed hell hound</a:t>
            </a:r>
            <a:endParaRPr b="0" lang="en-GB" sz="28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There is an ongoing scholarly discussion of to what extent the ancients believed in myths, and whether we can assess this – cf. Buxton, </a:t>
            </a:r>
            <a:r>
              <a:rPr b="0" i="1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Imaginary Greece </a:t>
            </a: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1994, 145-165</a:t>
            </a:r>
            <a:endParaRPr b="0" lang="en-GB" sz="28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Saying that a myth is not factual does not necessarily equal saying that it does not convey any truth</a:t>
            </a:r>
            <a:endParaRPr b="0" lang="en-GB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itle 4"/>
          <p:cNvSpPr/>
          <p:nvPr/>
        </p:nvSpPr>
        <p:spPr>
          <a:xfrm>
            <a:off x="838080" y="274680"/>
            <a:ext cx="7465320" cy="1009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Truth in myth?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70" name="Content Placeholder 5"/>
          <p:cNvSpPr/>
          <p:nvPr/>
        </p:nvSpPr>
        <p:spPr>
          <a:xfrm>
            <a:off x="457200" y="1428840"/>
            <a:ext cx="8145000" cy="4014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76000"/>
          </a:bodyPr>
          <a:p>
            <a:pPr marL="343080" indent="-3409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Myths fulfil  important functions even for the most hardened sceptic</a:t>
            </a:r>
            <a:endParaRPr b="0" lang="en-GB" sz="32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Myths depend on make-believe, but are also an important means to convey truths about life and society</a:t>
            </a:r>
            <a:endParaRPr b="0" lang="en-GB" sz="3200" spc="-1" strike="noStrike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The oppositions and problems reflected in the myths a society uses are the same ones that readers/viewers would find in their daily lives</a:t>
            </a:r>
            <a:endParaRPr b="0" lang="en-GB" sz="3200" spc="-1" strike="noStrike">
              <a:latin typeface="Arial"/>
            </a:endParaRPr>
          </a:p>
          <a:p>
            <a:pPr lvl="1" marL="743040" indent="-2836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Choices between right and wrong, problems of power etc</a:t>
            </a:r>
            <a:endParaRPr b="0" lang="en-GB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_rels/item2.xml.rels><?xml version="1.0" encoding="UTF-8"?>
<Relationships xmlns="http://schemas.openxmlformats.org/package/2006/relationships"><Relationship Id="rId1" Type="http://schemas.openxmlformats.org/officeDocument/2006/relationships/customXmlProps" Target="itemProps2.xml"/>
</Relationships>
</file>

<file path=customXml/_rels/item3.xml.rels><?xml version="1.0" encoding="UTF-8"?>
<Relationships xmlns="http://schemas.openxmlformats.org/package/2006/relationships"><Relationship Id="rId1" Type="http://schemas.openxmlformats.org/officeDocument/2006/relationships/customXmlProps" Target="itemProps3.xml"/>
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6" ma:contentTypeDescription="Create a new document." ma:contentTypeScope="" ma:versionID="7e721309f6c97e83d6d337bbe4ad3833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231938f77745fabf4e500f6c5e72d4c6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  <UserInfo>
        <DisplayName>Amanda John (0501153)</DisplayName>
        <AccountId>185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5CD4514D-3FAB-4F0C-ACA6-E5E5F86C10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infopath/2007/PartnerControls"/>
    <ds:schemaRef ds:uri="http://purl.org/dc/dcmitype/"/>
    <ds:schemaRef ds:uri="7534e9c7-d8a7-4ffa-a350-0e66096719e3"/>
    <ds:schemaRef ds:uri="http://purl.org/dc/elements/1.1/"/>
    <ds:schemaRef ds:uri="303dbf9b-b85b-46a0-94f1-894078c07ecd"/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6637</TotalTime>
  <Application>LibreOffice/7.1.0.3$Windows_X86_64 LibreOffice_project/f6099ecf3d29644b5008cc8f48f42f4a40986e4c</Application>
  <AppVersion>15.0000</AppVersion>
  <Words>4129</Words>
  <Paragraphs>361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2020-09-14T12:22:34Z</dcterms:created>
  <dc:creator>Magdalena Ohrman</dc:creator>
  <dc:description/>
  <dc:language>en-GB</dc:language>
  <cp:lastModifiedBy/>
  <dcterms:modified xsi:type="dcterms:W3CDTF">2026-01-06T15:25:29Z</dcterms:modified>
  <cp:revision>15</cp:revision>
  <dc:subject/>
  <dc:title>Myth and mythology: How Stories Shape the World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  <property fmtid="{D5CDD505-2E9C-101B-9397-08002B2CF9AE}" pid="3" name="Slides">
    <vt:i4>50</vt:i4>
  </property>
</Properties>
</file>