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7"/>
  </p:notesMasterIdLst>
  <p:sldIdLst>
    <p:sldId id="257" r:id="rId2"/>
    <p:sldId id="272" r:id="rId3"/>
    <p:sldId id="259" r:id="rId4"/>
    <p:sldId id="258" r:id="rId5"/>
    <p:sldId id="261" r:id="rId6"/>
    <p:sldId id="263" r:id="rId7"/>
    <p:sldId id="262" r:id="rId8"/>
    <p:sldId id="265" r:id="rId9"/>
    <p:sldId id="260" r:id="rId10"/>
    <p:sldId id="264" r:id="rId11"/>
    <p:sldId id="267" r:id="rId12"/>
    <p:sldId id="266" r:id="rId13"/>
    <p:sldId id="269" r:id="rId14"/>
    <p:sldId id="271" r:id="rId15"/>
    <p:sldId id="268"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9DF7FF8-E6E7-464A-9346-A3B63FE12097}" v="15" dt="2026-02-23T12:20:38.09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0"/>
    <p:restoredTop sz="93969" autoAdjust="0"/>
  </p:normalViewPr>
  <p:slideViewPr>
    <p:cSldViewPr snapToGrid="0">
      <p:cViewPr varScale="1">
        <p:scale>
          <a:sx n="69" d="100"/>
          <a:sy n="69" d="100"/>
        </p:scale>
        <p:origin x="756"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VASILE PUSCUTA" userId="92874e88fc3105f2" providerId="LiveId" clId="{F7056FCA-31F9-42BA-B84C-20BE0C489467}"/>
    <pc:docChg chg="undo custSel addSld delSld modSld delMainMaster">
      <pc:chgData name="VASILE PUSCUTA" userId="92874e88fc3105f2" providerId="LiveId" clId="{F7056FCA-31F9-42BA-B84C-20BE0C489467}" dt="2026-02-25T11:16:27.999" v="191" actId="255"/>
      <pc:docMkLst>
        <pc:docMk/>
      </pc:docMkLst>
      <pc:sldChg chg="addSp delSp modSp add mod">
        <pc:chgData name="VASILE PUSCUTA" userId="92874e88fc3105f2" providerId="LiveId" clId="{F7056FCA-31F9-42BA-B84C-20BE0C489467}" dt="2026-02-25T11:02:32.035" v="155" actId="948"/>
        <pc:sldMkLst>
          <pc:docMk/>
          <pc:sldMk cId="1497057305" sldId="257"/>
        </pc:sldMkLst>
        <pc:spChg chg="mod">
          <ac:chgData name="VASILE PUSCUTA" userId="92874e88fc3105f2" providerId="LiveId" clId="{F7056FCA-31F9-42BA-B84C-20BE0C489467}" dt="2026-02-25T11:02:32.035" v="155" actId="948"/>
          <ac:spMkLst>
            <pc:docMk/>
            <pc:sldMk cId="1497057305" sldId="257"/>
            <ac:spMk id="4" creationId="{E47C3020-43A9-2A78-FCDB-671E8F84B189}"/>
          </ac:spMkLst>
        </pc:spChg>
        <pc:spChg chg="add del mod">
          <ac:chgData name="VASILE PUSCUTA" userId="92874e88fc3105f2" providerId="LiveId" clId="{F7056FCA-31F9-42BA-B84C-20BE0C489467}" dt="2026-02-25T11:01:02.709" v="139"/>
          <ac:spMkLst>
            <pc:docMk/>
            <pc:sldMk cId="1497057305" sldId="257"/>
            <ac:spMk id="5" creationId="{E83B4913-CF08-D65F-7EF6-2438DEDC684B}"/>
          </ac:spMkLst>
        </pc:spChg>
      </pc:sldChg>
      <pc:sldChg chg="add">
        <pc:chgData name="VASILE PUSCUTA" userId="92874e88fc3105f2" providerId="LiveId" clId="{F7056FCA-31F9-42BA-B84C-20BE0C489467}" dt="2026-02-23T12:07:07.192" v="6"/>
        <pc:sldMkLst>
          <pc:docMk/>
          <pc:sldMk cId="2347663000" sldId="258"/>
        </pc:sldMkLst>
      </pc:sldChg>
      <pc:sldChg chg="modSp add mod">
        <pc:chgData name="VASILE PUSCUTA" userId="92874e88fc3105f2" providerId="LiveId" clId="{F7056FCA-31F9-42BA-B84C-20BE0C489467}" dt="2026-02-23T12:57:17.434" v="124" actId="20577"/>
        <pc:sldMkLst>
          <pc:docMk/>
          <pc:sldMk cId="1807002843" sldId="259"/>
        </pc:sldMkLst>
        <pc:spChg chg="mod">
          <ac:chgData name="VASILE PUSCUTA" userId="92874e88fc3105f2" providerId="LiveId" clId="{F7056FCA-31F9-42BA-B84C-20BE0C489467}" dt="2026-02-23T12:57:17.434" v="124" actId="20577"/>
          <ac:spMkLst>
            <pc:docMk/>
            <pc:sldMk cId="1807002843" sldId="259"/>
            <ac:spMk id="3" creationId="{3E830301-20C4-8089-FDC4-C88514253E17}"/>
          </ac:spMkLst>
        </pc:spChg>
      </pc:sldChg>
      <pc:sldChg chg="modSp add mod">
        <pc:chgData name="VASILE PUSCUTA" userId="92874e88fc3105f2" providerId="LiveId" clId="{F7056FCA-31F9-42BA-B84C-20BE0C489467}" dt="2026-02-25T11:15:15.635" v="187" actId="14100"/>
        <pc:sldMkLst>
          <pc:docMk/>
          <pc:sldMk cId="2768979107" sldId="260"/>
        </pc:sldMkLst>
        <pc:spChg chg="mod">
          <ac:chgData name="VASILE PUSCUTA" userId="92874e88fc3105f2" providerId="LiveId" clId="{F7056FCA-31F9-42BA-B84C-20BE0C489467}" dt="2026-02-25T11:14:58.813" v="185" actId="27636"/>
          <ac:spMkLst>
            <pc:docMk/>
            <pc:sldMk cId="2768979107" sldId="260"/>
            <ac:spMk id="3" creationId="{3E0C4C61-F12A-4471-F4C1-BB0587D583EA}"/>
          </ac:spMkLst>
        </pc:spChg>
        <pc:spChg chg="mod">
          <ac:chgData name="VASILE PUSCUTA" userId="92874e88fc3105f2" providerId="LiveId" clId="{F7056FCA-31F9-42BA-B84C-20BE0C489467}" dt="2026-02-25T11:14:24.639" v="174" actId="1076"/>
          <ac:spMkLst>
            <pc:docMk/>
            <pc:sldMk cId="2768979107" sldId="260"/>
            <ac:spMk id="6" creationId="{2180296D-7D73-45DE-F5A8-2AC0AE6A8AEB}"/>
          </ac:spMkLst>
        </pc:spChg>
        <pc:picChg chg="mod">
          <ac:chgData name="VASILE PUSCUTA" userId="92874e88fc3105f2" providerId="LiveId" clId="{F7056FCA-31F9-42BA-B84C-20BE0C489467}" dt="2026-02-25T11:15:15.635" v="187" actId="14100"/>
          <ac:picMkLst>
            <pc:docMk/>
            <pc:sldMk cId="2768979107" sldId="260"/>
            <ac:picMk id="5" creationId="{411C7281-B8DC-D88C-B5EB-E33DE9914552}"/>
          </ac:picMkLst>
        </pc:picChg>
      </pc:sldChg>
      <pc:sldChg chg="add">
        <pc:chgData name="VASILE PUSCUTA" userId="92874e88fc3105f2" providerId="LiveId" clId="{F7056FCA-31F9-42BA-B84C-20BE0C489467}" dt="2026-02-23T12:07:47.485" v="9"/>
        <pc:sldMkLst>
          <pc:docMk/>
          <pc:sldMk cId="3324914282" sldId="261"/>
        </pc:sldMkLst>
      </pc:sldChg>
      <pc:sldChg chg="add">
        <pc:chgData name="VASILE PUSCUTA" userId="92874e88fc3105f2" providerId="LiveId" clId="{F7056FCA-31F9-42BA-B84C-20BE0C489467}" dt="2026-02-23T12:08:57.827" v="15"/>
        <pc:sldMkLst>
          <pc:docMk/>
          <pc:sldMk cId="1084057721" sldId="262"/>
        </pc:sldMkLst>
      </pc:sldChg>
      <pc:sldChg chg="modSp add mod">
        <pc:chgData name="VASILE PUSCUTA" userId="92874e88fc3105f2" providerId="LiveId" clId="{F7056FCA-31F9-42BA-B84C-20BE0C489467}" dt="2026-02-23T12:54:20.629" v="120" actId="20577"/>
        <pc:sldMkLst>
          <pc:docMk/>
          <pc:sldMk cId="570349261" sldId="263"/>
        </pc:sldMkLst>
        <pc:spChg chg="mod">
          <ac:chgData name="VASILE PUSCUTA" userId="92874e88fc3105f2" providerId="LiveId" clId="{F7056FCA-31F9-42BA-B84C-20BE0C489467}" dt="2026-02-23T12:54:20.629" v="120" actId="20577"/>
          <ac:spMkLst>
            <pc:docMk/>
            <pc:sldMk cId="570349261" sldId="263"/>
            <ac:spMk id="3" creationId="{5203232B-7EAA-1D3B-6C70-2A7DDFD17B7E}"/>
          </ac:spMkLst>
        </pc:spChg>
      </pc:sldChg>
      <pc:sldChg chg="modSp add mod">
        <pc:chgData name="VASILE PUSCUTA" userId="92874e88fc3105f2" providerId="LiveId" clId="{F7056FCA-31F9-42BA-B84C-20BE0C489467}" dt="2026-02-25T11:16:00.847" v="189" actId="255"/>
        <pc:sldMkLst>
          <pc:docMk/>
          <pc:sldMk cId="2484952616" sldId="264"/>
        </pc:sldMkLst>
        <pc:spChg chg="mod">
          <ac:chgData name="VASILE PUSCUTA" userId="92874e88fc3105f2" providerId="LiveId" clId="{F7056FCA-31F9-42BA-B84C-20BE0C489467}" dt="2026-02-25T11:16:00.847" v="189" actId="255"/>
          <ac:spMkLst>
            <pc:docMk/>
            <pc:sldMk cId="2484952616" sldId="264"/>
            <ac:spMk id="3" creationId="{B81736AE-FA94-7C2F-D04A-AF98B14D0E52}"/>
          </ac:spMkLst>
        </pc:spChg>
      </pc:sldChg>
      <pc:sldChg chg="modSp add mod">
        <pc:chgData name="VASILE PUSCUTA" userId="92874e88fc3105f2" providerId="LiveId" clId="{F7056FCA-31F9-42BA-B84C-20BE0C489467}" dt="2026-02-25T11:16:15.472" v="190" actId="255"/>
        <pc:sldMkLst>
          <pc:docMk/>
          <pc:sldMk cId="1726852458" sldId="265"/>
        </pc:sldMkLst>
        <pc:spChg chg="mod">
          <ac:chgData name="VASILE PUSCUTA" userId="92874e88fc3105f2" providerId="LiveId" clId="{F7056FCA-31F9-42BA-B84C-20BE0C489467}" dt="2026-02-25T11:16:15.472" v="190" actId="255"/>
          <ac:spMkLst>
            <pc:docMk/>
            <pc:sldMk cId="1726852458" sldId="265"/>
            <ac:spMk id="3" creationId="{9E02AEB8-C07D-6680-D42E-E98F1F8BFC20}"/>
          </ac:spMkLst>
        </pc:spChg>
      </pc:sldChg>
      <pc:sldChg chg="modSp add mod">
        <pc:chgData name="VASILE PUSCUTA" userId="92874e88fc3105f2" providerId="LiveId" clId="{F7056FCA-31F9-42BA-B84C-20BE0C489467}" dt="2026-02-25T11:16:27.999" v="191" actId="255"/>
        <pc:sldMkLst>
          <pc:docMk/>
          <pc:sldMk cId="2747046279" sldId="266"/>
        </pc:sldMkLst>
        <pc:spChg chg="mod">
          <ac:chgData name="VASILE PUSCUTA" userId="92874e88fc3105f2" providerId="LiveId" clId="{F7056FCA-31F9-42BA-B84C-20BE0C489467}" dt="2026-02-25T11:16:27.999" v="191" actId="255"/>
          <ac:spMkLst>
            <pc:docMk/>
            <pc:sldMk cId="2747046279" sldId="266"/>
            <ac:spMk id="3" creationId="{D68275D1-F9EF-56FD-D604-2605AF8EAD50}"/>
          </ac:spMkLst>
        </pc:spChg>
      </pc:sldChg>
      <pc:sldChg chg="modSp add mod">
        <pc:chgData name="VASILE PUSCUTA" userId="92874e88fc3105f2" providerId="LiveId" clId="{F7056FCA-31F9-42BA-B84C-20BE0C489467}" dt="2026-02-25T11:15:51.175" v="188" actId="255"/>
        <pc:sldMkLst>
          <pc:docMk/>
          <pc:sldMk cId="476590382" sldId="267"/>
        </pc:sldMkLst>
        <pc:spChg chg="mod">
          <ac:chgData name="VASILE PUSCUTA" userId="92874e88fc3105f2" providerId="LiveId" clId="{F7056FCA-31F9-42BA-B84C-20BE0C489467}" dt="2026-02-25T11:15:51.175" v="188" actId="255"/>
          <ac:spMkLst>
            <pc:docMk/>
            <pc:sldMk cId="476590382" sldId="267"/>
            <ac:spMk id="3" creationId="{4743338A-747A-368D-49F2-47DE3202AFCC}"/>
          </ac:spMkLst>
        </pc:spChg>
      </pc:sldChg>
      <pc:sldChg chg="add">
        <pc:chgData name="VASILE PUSCUTA" userId="92874e88fc3105f2" providerId="LiveId" clId="{F7056FCA-31F9-42BA-B84C-20BE0C489467}" dt="2026-02-23T12:15:24.704" v="39"/>
        <pc:sldMkLst>
          <pc:docMk/>
          <pc:sldMk cId="821734538" sldId="268"/>
        </pc:sldMkLst>
      </pc:sldChg>
      <pc:sldChg chg="add">
        <pc:chgData name="VASILE PUSCUTA" userId="92874e88fc3105f2" providerId="LiveId" clId="{F7056FCA-31F9-42BA-B84C-20BE0C489467}" dt="2026-02-23T12:12:38.218" v="33"/>
        <pc:sldMkLst>
          <pc:docMk/>
          <pc:sldMk cId="2846297002" sldId="269"/>
        </pc:sldMkLst>
      </pc:sldChg>
      <pc:sldChg chg="add">
        <pc:chgData name="VASILE PUSCUTA" userId="92874e88fc3105f2" providerId="LiveId" clId="{F7056FCA-31F9-42BA-B84C-20BE0C489467}" dt="2026-02-23T12:14:36.616" v="36"/>
        <pc:sldMkLst>
          <pc:docMk/>
          <pc:sldMk cId="3311734691" sldId="271"/>
        </pc:sldMkLst>
      </pc:sldChg>
      <pc:sldChg chg="delSp modSp new add del mod">
        <pc:chgData name="VASILE PUSCUTA" userId="92874e88fc3105f2" providerId="LiveId" clId="{F7056FCA-31F9-42BA-B84C-20BE0C489467}" dt="2026-02-25T11:10:05.354" v="170" actId="20577"/>
        <pc:sldMkLst>
          <pc:docMk/>
          <pc:sldMk cId="784143179" sldId="272"/>
        </pc:sldMkLst>
        <pc:spChg chg="del mod">
          <ac:chgData name="VASILE PUSCUTA" userId="92874e88fc3105f2" providerId="LiveId" clId="{F7056FCA-31F9-42BA-B84C-20BE0C489467}" dt="2026-02-25T11:03:29.492" v="164" actId="478"/>
          <ac:spMkLst>
            <pc:docMk/>
            <pc:sldMk cId="784143179" sldId="272"/>
            <ac:spMk id="2" creationId="{1DB99730-8836-0FFD-EA04-A95A7C4C0F97}"/>
          </ac:spMkLst>
        </pc:spChg>
        <pc:spChg chg="mod">
          <ac:chgData name="VASILE PUSCUTA" userId="92874e88fc3105f2" providerId="LiveId" clId="{F7056FCA-31F9-42BA-B84C-20BE0C489467}" dt="2026-02-25T11:10:05.354" v="170" actId="20577"/>
          <ac:spMkLst>
            <pc:docMk/>
            <pc:sldMk cId="784143179" sldId="272"/>
            <ac:spMk id="3" creationId="{B74F3D33-44BB-D194-095A-F0540FF89B3C}"/>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8CF4532-8227-4644-98F6-8B8ACE946C19}" type="datetimeFigureOut">
              <a:rPr lang="en-GB" smtClean="0"/>
              <a:t>25/02/2026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5AD70F9-4122-417A-83AC-8D06AC29D5D8}" type="slidenum">
              <a:rPr lang="en-GB" smtClean="0"/>
              <a:t>‹#›</a:t>
            </a:fld>
            <a:endParaRPr lang="en-GB"/>
          </a:p>
        </p:txBody>
      </p:sp>
    </p:spTree>
    <p:extLst>
      <p:ext uri="{BB962C8B-B14F-4D97-AF65-F5344CB8AC3E}">
        <p14:creationId xmlns:p14="http://schemas.microsoft.com/office/powerpoint/2010/main" val="192972491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800" kern="1200" dirty="0">
                <a:solidFill>
                  <a:schemeClr val="tx1"/>
                </a:solidFill>
                <a:effectLst/>
                <a:latin typeface="Times New Roman" panose="02020603050405020304" pitchFamily="18" charset="0"/>
                <a:ea typeface="+mn-ea"/>
                <a:cs typeface="Times New Roman" panose="02020603050405020304" pitchFamily="18" charset="0"/>
              </a:rPr>
              <a:t>The presented slide introduces the main theme of the study, which is the interaction between artificial intelligence and human intelligence in hospitality. AI systems are highly effective in handling big datasets, automating repetitive processes, and creating faster operations. Nonetheless, hospitality is a people-centred industry, and in this case, empathy, trust, and emotional connection are very vital. Even though AI can be useful in efficiency, it cannot be as warm as humans or as judgmental in situationally. The conflict between automation and humanised service is the basis of this paper. The study thus does not make AI a substitute for the employees, but rather as an augmentative technology. This moderating point of view is critical in the study of guest experience in old-fashioned establishments like Crown Hotel Bawtry and Rossington Hall, in which heritage and human experience play the primary roles in branding.</a:t>
            </a:r>
            <a:endParaRPr lang="en-IN" sz="1800" kern="1200" dirty="0">
              <a:solidFill>
                <a:schemeClr val="tx1"/>
              </a:solidFill>
              <a:effectLst/>
              <a:latin typeface="Times New Roman" panose="02020603050405020304" pitchFamily="18" charset="0"/>
              <a:ea typeface="+mn-ea"/>
              <a:cs typeface="Times New Roman" panose="02020603050405020304" pitchFamily="18" charset="0"/>
            </a:endParaRPr>
          </a:p>
          <a:p>
            <a:pPr algn="just"/>
            <a:endParaRPr lang="en-IN" sz="1800"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00A221A-8DCD-4287-95BB-478F0FA0596B}" type="slidenum">
              <a:rPr kumimoji="0" lang="en-IN"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IN"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0450080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800" kern="1200" dirty="0">
                <a:solidFill>
                  <a:schemeClr val="tx1"/>
                </a:solidFill>
                <a:effectLst/>
                <a:latin typeface="Times New Roman" panose="02020603050405020304" pitchFamily="18" charset="0"/>
                <a:ea typeface="+mn-ea"/>
                <a:cs typeface="Times New Roman" panose="02020603050405020304" pitchFamily="18" charset="0"/>
              </a:rPr>
              <a:t>The hospitality industry has been facing labour shortages and evolving guest demands after the COVID-19 pandemic, which actively adopted digital transformation. Online booking systems, chatbots and automated reservations are all now widespread in the UK through the use of AI technologies. Nevertheless, there is a strategic dilemma of traditional hospitality venues implementing AI and losing the personalised service ethos. Examples of this challenge include Crown Hotel Bawtry and Rossington Hall because guests tend to appreciate heritage, connection to the community and emotional attachment. The given research answers that tension by examining the possibility of AI existing alongside human service instead of controlling it. The research aim and objectives are oriented on comprehending the role of AI in its operational work, its effects on expectations, and the influence of collaboration between people and technology on guest satisfaction.</a:t>
            </a:r>
            <a:endParaRPr lang="en-IN" sz="1800" kern="1200" dirty="0">
              <a:solidFill>
                <a:schemeClr val="tx1"/>
              </a:solidFill>
              <a:effectLst/>
              <a:latin typeface="Times New Roman" panose="02020603050405020304" pitchFamily="18" charset="0"/>
              <a:ea typeface="+mn-ea"/>
              <a:cs typeface="Times New Roman" panose="02020603050405020304" pitchFamily="18" charset="0"/>
            </a:endParaRPr>
          </a:p>
          <a:p>
            <a:pPr algn="just"/>
            <a:endParaRPr lang="en-IN" sz="1800"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00A221A-8DCD-4287-95BB-478F0FA0596B}" type="slidenum">
              <a:rPr kumimoji="0" lang="en-IN"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IN"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5285776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800" kern="1200" dirty="0">
                <a:solidFill>
                  <a:schemeClr val="tx1"/>
                </a:solidFill>
                <a:effectLst/>
                <a:latin typeface="Times New Roman" panose="02020603050405020304" pitchFamily="18" charset="0"/>
                <a:ea typeface="+mn-ea"/>
                <a:cs typeface="Times New Roman" panose="02020603050405020304" pitchFamily="18" charset="0"/>
              </a:rPr>
              <a:t>According to the literature, AI in hospitality has been applied more on efficiency. Examples of technologies used include chatbots and kiosks, which simplify the interaction with the guests, especially when there is a high demand. Such tools are particularly useful in the context of labour shortages, as they do not raise the cost of the staffing process but provide constant service. But critics suggest that automation will bring about homogenised service experiences, making the experience of the guests less unique. Emotional connection and cultural sensitivity are some of the differentiators in the hospitality industry. AI systems and robots tend to be unable to receive guest needs that are subtly manifested and this can affect satisfaction adversely. Thus, AI improves the functioning of the company, but its unregulated use can contradict the core values of the quality of hospitality services.</a:t>
            </a:r>
            <a:endParaRPr lang="en-IN" sz="1800" kern="1200" dirty="0">
              <a:solidFill>
                <a:schemeClr val="tx1"/>
              </a:solidFill>
              <a:effectLst/>
              <a:latin typeface="Times New Roman" panose="02020603050405020304" pitchFamily="18" charset="0"/>
              <a:ea typeface="+mn-ea"/>
              <a:cs typeface="Times New Roman" panose="02020603050405020304" pitchFamily="18" charset="0"/>
            </a:endParaRPr>
          </a:p>
          <a:p>
            <a:pPr algn="just"/>
            <a:endParaRPr lang="en-IN" sz="1800"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00A221A-8DCD-4287-95BB-478F0FA0596B}" type="slidenum">
              <a:rPr kumimoji="0" lang="en-IN"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IN"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5563612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800" kern="1200" dirty="0">
                <a:solidFill>
                  <a:schemeClr val="tx1"/>
                </a:solidFill>
                <a:effectLst/>
                <a:latin typeface="Times New Roman" panose="02020603050405020304" pitchFamily="18" charset="0"/>
                <a:ea typeface="+mn-ea"/>
                <a:cs typeface="Times New Roman" panose="02020603050405020304" pitchFamily="18" charset="0"/>
              </a:rPr>
              <a:t>This body of literature dwells on customer expectations that are influenced by AI-powered services. The quality is becoming equated by guests with speed, accessibility through digital, and personalisation. Data analytics applies to preferences and allows AI systems to make personalised recommendations. But this poses a paradox, as the expectations increase, any failure of the system increases dissatisfaction. In addition, automation is not appreciated by all guests. Luxury hotels and wedding venues are high-contact environments where guests will feel better receiving human touch and interacting with their emotions. The artificial communication experiences may be transactional and not relational. The literature thus indicates that AI is changing the standards of services but also poses a higher risk of reputation in case of technology breakdown to high expectations.</a:t>
            </a:r>
            <a:endParaRPr lang="en-IN" sz="1800" kern="1200" dirty="0">
              <a:solidFill>
                <a:schemeClr val="tx1"/>
              </a:solidFill>
              <a:effectLst/>
              <a:latin typeface="Times New Roman" panose="02020603050405020304" pitchFamily="18" charset="0"/>
              <a:ea typeface="+mn-ea"/>
              <a:cs typeface="Times New Roman" panose="02020603050405020304" pitchFamily="18" charset="0"/>
            </a:endParaRPr>
          </a:p>
          <a:p>
            <a:pPr algn="just"/>
            <a:endParaRPr lang="en-IN" sz="1800"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00A221A-8DCD-4287-95BB-478F0FA0596B}" type="slidenum">
              <a:rPr kumimoji="0" lang="en-IN"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IN"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5492911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800" kern="1200" dirty="0">
                <a:solidFill>
                  <a:schemeClr val="tx1"/>
                </a:solidFill>
                <a:effectLst/>
                <a:latin typeface="Times New Roman" panose="02020603050405020304" pitchFamily="18" charset="0"/>
                <a:ea typeface="+mn-ea"/>
                <a:cs typeface="Times New Roman" panose="02020603050405020304" pitchFamily="18" charset="0"/>
              </a:rPr>
              <a:t>The tendency of the literature is toward the hybrid models of service in which AI can be engaged in routine activities, and employees are concentrated on relationship management. Good teamwork will enable employees to focus their time on other complicated guest demands as AI handles data-driven tasks. Nevertheless, studies caution that ambiguity of roles may break service delivery. Guests can get frustrated when they see the responsibility leaves on human and machines. In an attempt to examine these dynamics, the current study uses the Technology Acceptance Model to gain an insight into the concept of guest acceptance of AI, and SERVQUAL to examine the perceived service quality dimensions, including empathy and responsiveness. Coupled with each other, these discussions offer a powerful prism through which the impact of AI-human collaboration on guest experience can be assessed.</a:t>
            </a:r>
            <a:endParaRPr lang="en-IN" sz="1800" kern="1200" dirty="0">
              <a:solidFill>
                <a:schemeClr val="tx1"/>
              </a:solidFill>
              <a:effectLst/>
              <a:latin typeface="Times New Roman" panose="02020603050405020304" pitchFamily="18" charset="0"/>
              <a:ea typeface="+mn-ea"/>
              <a:cs typeface="Times New Roman" panose="02020603050405020304" pitchFamily="18" charset="0"/>
            </a:endParaRPr>
          </a:p>
          <a:p>
            <a:pPr algn="just"/>
            <a:endParaRPr lang="en-IN" sz="1800"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00A221A-8DCD-4287-95BB-478F0FA0596B}" type="slidenum">
              <a:rPr kumimoji="0" lang="en-IN"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IN"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6324754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800" kern="1200" dirty="0">
                <a:solidFill>
                  <a:schemeClr val="tx1"/>
                </a:solidFill>
                <a:effectLst/>
                <a:latin typeface="Times New Roman" panose="02020603050405020304" pitchFamily="18" charset="0"/>
                <a:ea typeface="+mn-ea"/>
                <a:cs typeface="Times New Roman" panose="02020603050405020304" pitchFamily="18" charset="0"/>
              </a:rPr>
              <a:t>The qualitative method was chosen to achieve the subtle and experiential qualities of AI adoption in hospitality. Measuring efficiency might be part of what a quantitative approach can do; however, it tends to ignore emotional and relational aspects that are core to the guest experience. Descriptive design helps to explore the implementation and perception of AI tools with deep insight into a real-life organisational setting. Crown Hotel Bawtry and Rossington Hall have been selected because of their conventional standing in the UK hospitality industry. The secondary sources of data, like official communication of the hotels and peer-reviewed journals, contain believable information about the operational practices, expectations of the guests and the trends in the industry. This method will allow a depth of analysis to be done, but will be within the framework of the Level 6 assessment.</a:t>
            </a:r>
            <a:endParaRPr lang="en-IN" sz="1800" kern="1200" dirty="0">
              <a:solidFill>
                <a:schemeClr val="tx1"/>
              </a:solidFill>
              <a:effectLst/>
              <a:latin typeface="Times New Roman" panose="02020603050405020304" pitchFamily="18" charset="0"/>
              <a:ea typeface="+mn-ea"/>
              <a:cs typeface="Times New Roman" panose="02020603050405020304" pitchFamily="18" charset="0"/>
            </a:endParaRPr>
          </a:p>
          <a:p>
            <a:pPr algn="just"/>
            <a:endParaRPr lang="en-IN" sz="1800"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00A221A-8DCD-4287-95BB-478F0FA0596B}" type="slidenum">
              <a:rPr kumimoji="0" lang="en-IN"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IN"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5613283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lang="en-GB" sz="1800" kern="1200" dirty="0">
                <a:solidFill>
                  <a:schemeClr val="tx1"/>
                </a:solidFill>
                <a:effectLst/>
                <a:latin typeface="Times New Roman" panose="02020603050405020304" pitchFamily="18" charset="0"/>
                <a:ea typeface="+mn-ea"/>
                <a:cs typeface="Times New Roman" panose="02020603050405020304" pitchFamily="18" charset="0"/>
              </a:rPr>
              <a:t>Qualitative data were thematically interpreted to compare the findings with the research objectives. The themes of efficiency, guest satisfaction, and service authenticity are some of the important themes identified with the help of this method. This analysis is complemented with the PESTLE framework, which is used to place AI adoption in the context of the macro-environment. Regulatory and employment issues are raised by political and legal factors, whereas the cost and payback are determined by economic factors. Social and technical aspects bring out changing expectations of the visitors and innovation ability. The environmental consideration aspect illustrates how AI can be used to be sustainable. Collectively, these instruments facilitate the assessment of AI-human partnership in hospitality organisations within a holistic and critical manner.</a:t>
            </a:r>
            <a:endParaRPr lang="en-IN" sz="1800" kern="1200" dirty="0">
              <a:solidFill>
                <a:schemeClr val="tx1"/>
              </a:solidFill>
              <a:effectLst/>
              <a:latin typeface="Times New Roman" panose="02020603050405020304" pitchFamily="18" charset="0"/>
              <a:ea typeface="+mn-ea"/>
              <a:cs typeface="Times New Roman" panose="02020603050405020304" pitchFamily="18" charset="0"/>
            </a:endParaRPr>
          </a:p>
          <a:p>
            <a:pPr algn="just">
              <a:lnSpc>
                <a:spcPct val="150000"/>
              </a:lnSpc>
            </a:pPr>
            <a:endParaRPr lang="en-IN" sz="1800"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00A221A-8DCD-4287-95BB-478F0FA0596B}" type="slidenum">
              <a:rPr kumimoji="0" lang="en-IN"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IN"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9785290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800" kern="1200" dirty="0">
                <a:solidFill>
                  <a:schemeClr val="tx1"/>
                </a:solidFill>
                <a:effectLst/>
                <a:latin typeface="Times New Roman" panose="02020603050405020304" pitchFamily="18" charset="0"/>
                <a:ea typeface="+mn-ea"/>
                <a:cs typeface="Times New Roman" panose="02020603050405020304" pitchFamily="18" charset="0"/>
              </a:rPr>
              <a:t>This slide demonstrates assessment of PESTLE framework, highlighting the strengths and limitations of the impact of AI-human collaboration. Because of the strong political stability in the UK, it has remained convenient for hotels such as Crown Hotel Bawtry to integrate AI technology in improving operational efficiency. Although AI-driven technology has succeeded in promoting automatic reservation however this progress is slow. It is also disclosed that to allure guests who are financially incapable of accessing luxury hotel services, UK hotels have introduced AI tools which are responsible for reducing logistics costs. With social factor of PESTLE framework, it is found that despite improving guest experiences, AI technology fails to offer engagement which is possible through human intervention. Therefore, the necessity of a hybrid approach should be appropriate tactics to meet societal expectations among guests. The primary limitations of the human-AI collaboration in the UK hospitality industry incorporates skill gaps among employees to operate integrated technologies and absence of emotional intelligence among AI technologies. Nonetheless, without following this collaboration, it would be challenging for Rossington Hall and other wedding venues to promote quality services among guests who seek empathy within the delivered services. This strength is also demonstrated in the description of PESTLE’s legal factor where it is disclosed that AI helps to track effective compliance. Nonetheless, the possibility of a data breach might remain a loophole in the approach to AI-human collaboration in the UK hospitality industry. Analysis of the environmental factor discloses waste management policies which are followed by every hotel and restaurant in the UK. However, the biggest limitation of human-AI collaboration lies under the excessive cost of incorporating advanced AI tools in managing the growing quantity of electronic waste. </a:t>
            </a:r>
            <a:endParaRPr lang="en-IN" sz="1800"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00A221A-8DCD-4287-95BB-478F0FA0596B}" type="slidenum">
              <a:rPr kumimoji="0" lang="en-IN"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en-IN"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7715058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800" kern="1200" dirty="0">
                <a:solidFill>
                  <a:schemeClr val="tx1"/>
                </a:solidFill>
                <a:effectLst/>
                <a:latin typeface="Times New Roman" panose="02020603050405020304" pitchFamily="18" charset="0"/>
                <a:ea typeface="+mn-ea"/>
                <a:cs typeface="Times New Roman" panose="02020603050405020304" pitchFamily="18" charset="0"/>
              </a:rPr>
              <a:t>Conclusively, the current report has demonstrated the necessity of hybrid and balanced human-AI collaboration in supporting quality services at Rossington Hall and Crown Hotel Bawtry through the usage of PESTLE framework. It can be deduced that technological advancement with human connection, possesses the capability of redefining the entire hospitality industry of the UK.</a:t>
            </a:r>
            <a:endParaRPr lang="en-IN" sz="1800" kern="1200" dirty="0">
              <a:solidFill>
                <a:schemeClr val="tx1"/>
              </a:solidFill>
              <a:effectLst/>
              <a:latin typeface="Times New Roman" panose="02020603050405020304" pitchFamily="18" charset="0"/>
              <a:ea typeface="+mn-ea"/>
              <a:cs typeface="Times New Roman" panose="02020603050405020304" pitchFamily="18" charset="0"/>
            </a:endParaRPr>
          </a:p>
          <a:p>
            <a:pPr algn="just"/>
            <a:endParaRPr lang="en-IN" sz="1800"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00A221A-8DCD-4287-95BB-478F0FA0596B}" type="slidenum">
              <a:rPr kumimoji="0" lang="en-IN"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IN"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17198634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800" kern="1200" dirty="0">
                <a:solidFill>
                  <a:schemeClr val="tx1"/>
                </a:solidFill>
                <a:effectLst/>
                <a:latin typeface="Times New Roman" panose="02020603050405020304" pitchFamily="18" charset="0"/>
                <a:ea typeface="+mn-ea"/>
                <a:cs typeface="Times New Roman" panose="02020603050405020304" pitchFamily="18" charset="0"/>
              </a:rPr>
              <a:t>The above-presented recommendations focus on improving human-AI collaboration in the UK hospitality industry. Implementing those recommendations might allow Crown Hotel Bawtry and Rossington Hall to refine the usage of AI while continuing human support to meet guest expectations. Apart from those recommendations, alignment between AI usage and brand identity should also be followed where AI integration needs to be tailored based on the current guest profiles and the hotels’ service styles.</a:t>
            </a:r>
            <a:endParaRPr lang="en-IN" sz="1800" kern="1200" dirty="0">
              <a:solidFill>
                <a:schemeClr val="tx1"/>
              </a:solidFill>
              <a:effectLst/>
              <a:latin typeface="Times New Roman" panose="02020603050405020304" pitchFamily="18" charset="0"/>
              <a:ea typeface="+mn-ea"/>
              <a:cs typeface="Times New Roman" panose="02020603050405020304" pitchFamily="18" charset="0"/>
            </a:endParaRPr>
          </a:p>
          <a:p>
            <a:pPr algn="just"/>
            <a:endParaRPr lang="en-IN" sz="1800"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00A221A-8DCD-4287-95BB-478F0FA0596B}" type="slidenum">
              <a:rPr kumimoji="0" lang="en-IN"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en-IN"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1461421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BEC447-53DB-E967-1B5B-6557FE55503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IN"/>
          </a:p>
        </p:txBody>
      </p:sp>
      <p:sp>
        <p:nvSpPr>
          <p:cNvPr id="3" name="Subtitle 2">
            <a:extLst>
              <a:ext uri="{FF2B5EF4-FFF2-40B4-BE49-F238E27FC236}">
                <a16:creationId xmlns:a16="http://schemas.microsoft.com/office/drawing/2014/main" id="{50A36AB8-3C41-C15F-7CB2-6AC1CB81633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IN"/>
          </a:p>
        </p:txBody>
      </p:sp>
      <p:sp>
        <p:nvSpPr>
          <p:cNvPr id="4" name="Date Placeholder 3">
            <a:extLst>
              <a:ext uri="{FF2B5EF4-FFF2-40B4-BE49-F238E27FC236}">
                <a16:creationId xmlns:a16="http://schemas.microsoft.com/office/drawing/2014/main" id="{8660FB5E-41E5-A59F-8680-ABBCA5259208}"/>
              </a:ext>
            </a:extLst>
          </p:cNvPr>
          <p:cNvSpPr>
            <a:spLocks noGrp="1"/>
          </p:cNvSpPr>
          <p:nvPr>
            <p:ph type="dt" sz="half" idx="10"/>
          </p:nvPr>
        </p:nvSpPr>
        <p:spPr/>
        <p:txBody>
          <a:bodyPr/>
          <a:lstStyle/>
          <a:p>
            <a:fld id="{21196925-1C37-4D16-9A97-FB6EB1CDF072}" type="datetimeFigureOut">
              <a:rPr lang="en-IN" smtClean="0"/>
              <a:t>25-02-2026</a:t>
            </a:fld>
            <a:endParaRPr lang="en-IN"/>
          </a:p>
        </p:txBody>
      </p:sp>
      <p:sp>
        <p:nvSpPr>
          <p:cNvPr id="5" name="Footer Placeholder 4">
            <a:extLst>
              <a:ext uri="{FF2B5EF4-FFF2-40B4-BE49-F238E27FC236}">
                <a16:creationId xmlns:a16="http://schemas.microsoft.com/office/drawing/2014/main" id="{17F20EBB-AB10-8F4B-FBFB-F22D48EBE33A}"/>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166D48E4-8453-012E-B7E5-34006A3CD626}"/>
              </a:ext>
            </a:extLst>
          </p:cNvPr>
          <p:cNvSpPr>
            <a:spLocks noGrp="1"/>
          </p:cNvSpPr>
          <p:nvPr>
            <p:ph type="sldNum" sz="quarter" idx="12"/>
          </p:nvPr>
        </p:nvSpPr>
        <p:spPr/>
        <p:txBody>
          <a:bodyPr/>
          <a:lstStyle/>
          <a:p>
            <a:fld id="{BE5E45FC-A4C6-4918-AA29-A3FA527841A0}" type="slidenum">
              <a:rPr lang="en-IN" smtClean="0"/>
              <a:t>‹#›</a:t>
            </a:fld>
            <a:endParaRPr lang="en-IN"/>
          </a:p>
        </p:txBody>
      </p:sp>
    </p:spTree>
    <p:extLst>
      <p:ext uri="{BB962C8B-B14F-4D97-AF65-F5344CB8AC3E}">
        <p14:creationId xmlns:p14="http://schemas.microsoft.com/office/powerpoint/2010/main" val="38389424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361EB6-6DF7-5718-CE44-9EFB58647343}"/>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E6AF6EFB-23AC-AFCC-ED97-0CB173B804F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65666CB4-0869-FCF4-A582-C6D789C125A4}"/>
              </a:ext>
            </a:extLst>
          </p:cNvPr>
          <p:cNvSpPr>
            <a:spLocks noGrp="1"/>
          </p:cNvSpPr>
          <p:nvPr>
            <p:ph type="dt" sz="half" idx="10"/>
          </p:nvPr>
        </p:nvSpPr>
        <p:spPr/>
        <p:txBody>
          <a:bodyPr/>
          <a:lstStyle/>
          <a:p>
            <a:fld id="{21196925-1C37-4D16-9A97-FB6EB1CDF072}" type="datetimeFigureOut">
              <a:rPr lang="en-IN" smtClean="0"/>
              <a:t>25-02-2026</a:t>
            </a:fld>
            <a:endParaRPr lang="en-IN"/>
          </a:p>
        </p:txBody>
      </p:sp>
      <p:sp>
        <p:nvSpPr>
          <p:cNvPr id="5" name="Footer Placeholder 4">
            <a:extLst>
              <a:ext uri="{FF2B5EF4-FFF2-40B4-BE49-F238E27FC236}">
                <a16:creationId xmlns:a16="http://schemas.microsoft.com/office/drawing/2014/main" id="{FFC346FC-9E3A-5084-2AE6-58E6D451EA35}"/>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A70A4F23-4B7A-725B-D398-1FF25023AEFF}"/>
              </a:ext>
            </a:extLst>
          </p:cNvPr>
          <p:cNvSpPr>
            <a:spLocks noGrp="1"/>
          </p:cNvSpPr>
          <p:nvPr>
            <p:ph type="sldNum" sz="quarter" idx="12"/>
          </p:nvPr>
        </p:nvSpPr>
        <p:spPr/>
        <p:txBody>
          <a:bodyPr/>
          <a:lstStyle/>
          <a:p>
            <a:fld id="{BE5E45FC-A4C6-4918-AA29-A3FA527841A0}" type="slidenum">
              <a:rPr lang="en-IN" smtClean="0"/>
              <a:t>‹#›</a:t>
            </a:fld>
            <a:endParaRPr lang="en-IN"/>
          </a:p>
        </p:txBody>
      </p:sp>
    </p:spTree>
    <p:extLst>
      <p:ext uri="{BB962C8B-B14F-4D97-AF65-F5344CB8AC3E}">
        <p14:creationId xmlns:p14="http://schemas.microsoft.com/office/powerpoint/2010/main" val="14224833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E8FFE6-3C8E-E288-8DC9-F2BDAD9E902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IN"/>
          </a:p>
        </p:txBody>
      </p:sp>
      <p:sp>
        <p:nvSpPr>
          <p:cNvPr id="3" name="Text Placeholder 2">
            <a:extLst>
              <a:ext uri="{FF2B5EF4-FFF2-40B4-BE49-F238E27FC236}">
                <a16:creationId xmlns:a16="http://schemas.microsoft.com/office/drawing/2014/main" id="{4AFA221A-E90F-02B4-D603-D50B8AB1224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9F8F7A6-EB8A-3BEC-77EC-259037C0491B}"/>
              </a:ext>
            </a:extLst>
          </p:cNvPr>
          <p:cNvSpPr>
            <a:spLocks noGrp="1"/>
          </p:cNvSpPr>
          <p:nvPr>
            <p:ph type="dt" sz="half" idx="10"/>
          </p:nvPr>
        </p:nvSpPr>
        <p:spPr/>
        <p:txBody>
          <a:bodyPr/>
          <a:lstStyle/>
          <a:p>
            <a:fld id="{21196925-1C37-4D16-9A97-FB6EB1CDF072}" type="datetimeFigureOut">
              <a:rPr lang="en-IN" smtClean="0"/>
              <a:t>25-02-2026</a:t>
            </a:fld>
            <a:endParaRPr lang="en-IN"/>
          </a:p>
        </p:txBody>
      </p:sp>
      <p:sp>
        <p:nvSpPr>
          <p:cNvPr id="5" name="Footer Placeholder 4">
            <a:extLst>
              <a:ext uri="{FF2B5EF4-FFF2-40B4-BE49-F238E27FC236}">
                <a16:creationId xmlns:a16="http://schemas.microsoft.com/office/drawing/2014/main" id="{E43F86D0-E32B-6883-F690-8507DA14D2DA}"/>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5AF165F1-7057-7D15-B5CC-3EB87E8AC47F}"/>
              </a:ext>
            </a:extLst>
          </p:cNvPr>
          <p:cNvSpPr>
            <a:spLocks noGrp="1"/>
          </p:cNvSpPr>
          <p:nvPr>
            <p:ph type="sldNum" sz="quarter" idx="12"/>
          </p:nvPr>
        </p:nvSpPr>
        <p:spPr/>
        <p:txBody>
          <a:bodyPr/>
          <a:lstStyle/>
          <a:p>
            <a:fld id="{BE5E45FC-A4C6-4918-AA29-A3FA527841A0}" type="slidenum">
              <a:rPr lang="en-IN" smtClean="0"/>
              <a:t>‹#›</a:t>
            </a:fld>
            <a:endParaRPr lang="en-IN"/>
          </a:p>
        </p:txBody>
      </p:sp>
    </p:spTree>
    <p:extLst>
      <p:ext uri="{BB962C8B-B14F-4D97-AF65-F5344CB8AC3E}">
        <p14:creationId xmlns:p14="http://schemas.microsoft.com/office/powerpoint/2010/main" val="417392193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14C63A-BB83-15D1-05CA-29129865B8A3}"/>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0CC5DC73-06CE-AF1C-AC97-BD608E2AA1C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Content Placeholder 3">
            <a:extLst>
              <a:ext uri="{FF2B5EF4-FFF2-40B4-BE49-F238E27FC236}">
                <a16:creationId xmlns:a16="http://schemas.microsoft.com/office/drawing/2014/main" id="{99FC9286-C1AE-3D13-96C0-67420F924F4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Date Placeholder 4">
            <a:extLst>
              <a:ext uri="{FF2B5EF4-FFF2-40B4-BE49-F238E27FC236}">
                <a16:creationId xmlns:a16="http://schemas.microsoft.com/office/drawing/2014/main" id="{F3C0751D-D31B-080A-1BCC-F502B5387201}"/>
              </a:ext>
            </a:extLst>
          </p:cNvPr>
          <p:cNvSpPr>
            <a:spLocks noGrp="1"/>
          </p:cNvSpPr>
          <p:nvPr>
            <p:ph type="dt" sz="half" idx="10"/>
          </p:nvPr>
        </p:nvSpPr>
        <p:spPr/>
        <p:txBody>
          <a:bodyPr/>
          <a:lstStyle/>
          <a:p>
            <a:fld id="{21196925-1C37-4D16-9A97-FB6EB1CDF072}" type="datetimeFigureOut">
              <a:rPr lang="en-IN" smtClean="0"/>
              <a:t>25-02-2026</a:t>
            </a:fld>
            <a:endParaRPr lang="en-IN"/>
          </a:p>
        </p:txBody>
      </p:sp>
      <p:sp>
        <p:nvSpPr>
          <p:cNvPr id="6" name="Footer Placeholder 5">
            <a:extLst>
              <a:ext uri="{FF2B5EF4-FFF2-40B4-BE49-F238E27FC236}">
                <a16:creationId xmlns:a16="http://schemas.microsoft.com/office/drawing/2014/main" id="{D94F9C8F-BFBA-E023-FEF3-905DEFA908A5}"/>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13AD0BEF-6EBF-3895-C849-839B217B80B9}"/>
              </a:ext>
            </a:extLst>
          </p:cNvPr>
          <p:cNvSpPr>
            <a:spLocks noGrp="1"/>
          </p:cNvSpPr>
          <p:nvPr>
            <p:ph type="sldNum" sz="quarter" idx="12"/>
          </p:nvPr>
        </p:nvSpPr>
        <p:spPr/>
        <p:txBody>
          <a:bodyPr/>
          <a:lstStyle/>
          <a:p>
            <a:fld id="{BE5E45FC-A4C6-4918-AA29-A3FA527841A0}" type="slidenum">
              <a:rPr lang="en-IN" smtClean="0"/>
              <a:t>‹#›</a:t>
            </a:fld>
            <a:endParaRPr lang="en-IN"/>
          </a:p>
        </p:txBody>
      </p:sp>
    </p:spTree>
    <p:extLst>
      <p:ext uri="{BB962C8B-B14F-4D97-AF65-F5344CB8AC3E}">
        <p14:creationId xmlns:p14="http://schemas.microsoft.com/office/powerpoint/2010/main" val="30449183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70E039-773A-B6CE-84BF-2F88EC4162D2}"/>
              </a:ext>
            </a:extLst>
          </p:cNvPr>
          <p:cNvSpPr>
            <a:spLocks noGrp="1"/>
          </p:cNvSpPr>
          <p:nvPr>
            <p:ph type="title"/>
          </p:nvPr>
        </p:nvSpPr>
        <p:spPr>
          <a:xfrm>
            <a:off x="839788" y="365125"/>
            <a:ext cx="10515600" cy="1325563"/>
          </a:xfrm>
        </p:spPr>
        <p:txBody>
          <a:bodyPr/>
          <a:lstStyle/>
          <a:p>
            <a:r>
              <a:rPr lang="en-US"/>
              <a:t>Click to edit Master title style</a:t>
            </a:r>
            <a:endParaRPr lang="en-IN"/>
          </a:p>
        </p:txBody>
      </p:sp>
      <p:sp>
        <p:nvSpPr>
          <p:cNvPr id="3" name="Text Placeholder 2">
            <a:extLst>
              <a:ext uri="{FF2B5EF4-FFF2-40B4-BE49-F238E27FC236}">
                <a16:creationId xmlns:a16="http://schemas.microsoft.com/office/drawing/2014/main" id="{AABFD34D-C66C-7B4A-78A1-69BBF3FA33C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6335763-E4FC-003B-2DFE-49F9324A9E1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Text Placeholder 4">
            <a:extLst>
              <a:ext uri="{FF2B5EF4-FFF2-40B4-BE49-F238E27FC236}">
                <a16:creationId xmlns:a16="http://schemas.microsoft.com/office/drawing/2014/main" id="{E4F23DCF-8245-FAC7-A041-36414422997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FA63016-9E8B-29FE-1113-75B9B4CE8F3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7" name="Date Placeholder 6">
            <a:extLst>
              <a:ext uri="{FF2B5EF4-FFF2-40B4-BE49-F238E27FC236}">
                <a16:creationId xmlns:a16="http://schemas.microsoft.com/office/drawing/2014/main" id="{B3B83603-C731-69ED-A8BB-AC6DFA905BFE}"/>
              </a:ext>
            </a:extLst>
          </p:cNvPr>
          <p:cNvSpPr>
            <a:spLocks noGrp="1"/>
          </p:cNvSpPr>
          <p:nvPr>
            <p:ph type="dt" sz="half" idx="10"/>
          </p:nvPr>
        </p:nvSpPr>
        <p:spPr/>
        <p:txBody>
          <a:bodyPr/>
          <a:lstStyle/>
          <a:p>
            <a:fld id="{21196925-1C37-4D16-9A97-FB6EB1CDF072}" type="datetimeFigureOut">
              <a:rPr lang="en-IN" smtClean="0"/>
              <a:t>25-02-2026</a:t>
            </a:fld>
            <a:endParaRPr lang="en-IN"/>
          </a:p>
        </p:txBody>
      </p:sp>
      <p:sp>
        <p:nvSpPr>
          <p:cNvPr id="8" name="Footer Placeholder 7">
            <a:extLst>
              <a:ext uri="{FF2B5EF4-FFF2-40B4-BE49-F238E27FC236}">
                <a16:creationId xmlns:a16="http://schemas.microsoft.com/office/drawing/2014/main" id="{50A5BD72-12E6-1FFD-CCFB-4C9395E43C3B}"/>
              </a:ext>
            </a:extLst>
          </p:cNvPr>
          <p:cNvSpPr>
            <a:spLocks noGrp="1"/>
          </p:cNvSpPr>
          <p:nvPr>
            <p:ph type="ftr" sz="quarter" idx="11"/>
          </p:nvPr>
        </p:nvSpPr>
        <p:spPr/>
        <p:txBody>
          <a:bodyPr/>
          <a:lstStyle/>
          <a:p>
            <a:endParaRPr lang="en-IN"/>
          </a:p>
        </p:txBody>
      </p:sp>
      <p:sp>
        <p:nvSpPr>
          <p:cNvPr id="9" name="Slide Number Placeholder 8">
            <a:extLst>
              <a:ext uri="{FF2B5EF4-FFF2-40B4-BE49-F238E27FC236}">
                <a16:creationId xmlns:a16="http://schemas.microsoft.com/office/drawing/2014/main" id="{0963ABC2-6451-549A-DCC9-478E2809992C}"/>
              </a:ext>
            </a:extLst>
          </p:cNvPr>
          <p:cNvSpPr>
            <a:spLocks noGrp="1"/>
          </p:cNvSpPr>
          <p:nvPr>
            <p:ph type="sldNum" sz="quarter" idx="12"/>
          </p:nvPr>
        </p:nvSpPr>
        <p:spPr/>
        <p:txBody>
          <a:bodyPr/>
          <a:lstStyle/>
          <a:p>
            <a:fld id="{BE5E45FC-A4C6-4918-AA29-A3FA527841A0}" type="slidenum">
              <a:rPr lang="en-IN" smtClean="0"/>
              <a:t>‹#›</a:t>
            </a:fld>
            <a:endParaRPr lang="en-IN"/>
          </a:p>
        </p:txBody>
      </p:sp>
    </p:spTree>
    <p:extLst>
      <p:ext uri="{BB962C8B-B14F-4D97-AF65-F5344CB8AC3E}">
        <p14:creationId xmlns:p14="http://schemas.microsoft.com/office/powerpoint/2010/main" val="29666467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0F1AE6-8E4A-4231-D8FD-5893F9EB32D1}"/>
              </a:ext>
            </a:extLst>
          </p:cNvPr>
          <p:cNvSpPr>
            <a:spLocks noGrp="1"/>
          </p:cNvSpPr>
          <p:nvPr>
            <p:ph type="title"/>
          </p:nvPr>
        </p:nvSpPr>
        <p:spPr/>
        <p:txBody>
          <a:bodyPr/>
          <a:lstStyle/>
          <a:p>
            <a:r>
              <a:rPr lang="en-US"/>
              <a:t>Click to edit Master title style</a:t>
            </a:r>
            <a:endParaRPr lang="en-IN"/>
          </a:p>
        </p:txBody>
      </p:sp>
      <p:sp>
        <p:nvSpPr>
          <p:cNvPr id="3" name="Date Placeholder 2">
            <a:extLst>
              <a:ext uri="{FF2B5EF4-FFF2-40B4-BE49-F238E27FC236}">
                <a16:creationId xmlns:a16="http://schemas.microsoft.com/office/drawing/2014/main" id="{55C91932-1049-DA47-D23C-E8E03060CA67}"/>
              </a:ext>
            </a:extLst>
          </p:cNvPr>
          <p:cNvSpPr>
            <a:spLocks noGrp="1"/>
          </p:cNvSpPr>
          <p:nvPr>
            <p:ph type="dt" sz="half" idx="10"/>
          </p:nvPr>
        </p:nvSpPr>
        <p:spPr/>
        <p:txBody>
          <a:bodyPr/>
          <a:lstStyle/>
          <a:p>
            <a:fld id="{21196925-1C37-4D16-9A97-FB6EB1CDF072}" type="datetimeFigureOut">
              <a:rPr lang="en-IN" smtClean="0"/>
              <a:t>25-02-2026</a:t>
            </a:fld>
            <a:endParaRPr lang="en-IN"/>
          </a:p>
        </p:txBody>
      </p:sp>
      <p:sp>
        <p:nvSpPr>
          <p:cNvPr id="4" name="Footer Placeholder 3">
            <a:extLst>
              <a:ext uri="{FF2B5EF4-FFF2-40B4-BE49-F238E27FC236}">
                <a16:creationId xmlns:a16="http://schemas.microsoft.com/office/drawing/2014/main" id="{34B12462-E8CC-9A27-71E4-BDC41BD2510D}"/>
              </a:ext>
            </a:extLst>
          </p:cNvPr>
          <p:cNvSpPr>
            <a:spLocks noGrp="1"/>
          </p:cNvSpPr>
          <p:nvPr>
            <p:ph type="ftr" sz="quarter" idx="11"/>
          </p:nvPr>
        </p:nvSpPr>
        <p:spPr/>
        <p:txBody>
          <a:bodyPr/>
          <a:lstStyle/>
          <a:p>
            <a:endParaRPr lang="en-IN"/>
          </a:p>
        </p:txBody>
      </p:sp>
      <p:sp>
        <p:nvSpPr>
          <p:cNvPr id="5" name="Slide Number Placeholder 4">
            <a:extLst>
              <a:ext uri="{FF2B5EF4-FFF2-40B4-BE49-F238E27FC236}">
                <a16:creationId xmlns:a16="http://schemas.microsoft.com/office/drawing/2014/main" id="{AB6B384C-2D45-68FF-B10F-BD43FF441921}"/>
              </a:ext>
            </a:extLst>
          </p:cNvPr>
          <p:cNvSpPr>
            <a:spLocks noGrp="1"/>
          </p:cNvSpPr>
          <p:nvPr>
            <p:ph type="sldNum" sz="quarter" idx="12"/>
          </p:nvPr>
        </p:nvSpPr>
        <p:spPr/>
        <p:txBody>
          <a:bodyPr/>
          <a:lstStyle/>
          <a:p>
            <a:fld id="{BE5E45FC-A4C6-4918-AA29-A3FA527841A0}" type="slidenum">
              <a:rPr lang="en-IN" smtClean="0"/>
              <a:t>‹#›</a:t>
            </a:fld>
            <a:endParaRPr lang="en-IN"/>
          </a:p>
        </p:txBody>
      </p:sp>
    </p:spTree>
    <p:extLst>
      <p:ext uri="{BB962C8B-B14F-4D97-AF65-F5344CB8AC3E}">
        <p14:creationId xmlns:p14="http://schemas.microsoft.com/office/powerpoint/2010/main" val="32960509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5354518-730F-700E-E697-FFB6D0CE0AC2}"/>
              </a:ext>
            </a:extLst>
          </p:cNvPr>
          <p:cNvSpPr>
            <a:spLocks noGrp="1"/>
          </p:cNvSpPr>
          <p:nvPr>
            <p:ph type="dt" sz="half" idx="10"/>
          </p:nvPr>
        </p:nvSpPr>
        <p:spPr/>
        <p:txBody>
          <a:bodyPr/>
          <a:lstStyle/>
          <a:p>
            <a:fld id="{21196925-1C37-4D16-9A97-FB6EB1CDF072}" type="datetimeFigureOut">
              <a:rPr lang="en-IN" smtClean="0"/>
              <a:t>25-02-2026</a:t>
            </a:fld>
            <a:endParaRPr lang="en-IN"/>
          </a:p>
        </p:txBody>
      </p:sp>
      <p:sp>
        <p:nvSpPr>
          <p:cNvPr id="3" name="Footer Placeholder 2">
            <a:extLst>
              <a:ext uri="{FF2B5EF4-FFF2-40B4-BE49-F238E27FC236}">
                <a16:creationId xmlns:a16="http://schemas.microsoft.com/office/drawing/2014/main" id="{2D98D735-12FA-7FCE-6ECA-46DABE23DF5F}"/>
              </a:ext>
            </a:extLst>
          </p:cNvPr>
          <p:cNvSpPr>
            <a:spLocks noGrp="1"/>
          </p:cNvSpPr>
          <p:nvPr>
            <p:ph type="ftr" sz="quarter" idx="11"/>
          </p:nvPr>
        </p:nvSpPr>
        <p:spPr/>
        <p:txBody>
          <a:bodyPr/>
          <a:lstStyle/>
          <a:p>
            <a:endParaRPr lang="en-IN"/>
          </a:p>
        </p:txBody>
      </p:sp>
      <p:sp>
        <p:nvSpPr>
          <p:cNvPr id="4" name="Slide Number Placeholder 3">
            <a:extLst>
              <a:ext uri="{FF2B5EF4-FFF2-40B4-BE49-F238E27FC236}">
                <a16:creationId xmlns:a16="http://schemas.microsoft.com/office/drawing/2014/main" id="{34FA7160-F346-2400-DC3B-4DDAB1384772}"/>
              </a:ext>
            </a:extLst>
          </p:cNvPr>
          <p:cNvSpPr>
            <a:spLocks noGrp="1"/>
          </p:cNvSpPr>
          <p:nvPr>
            <p:ph type="sldNum" sz="quarter" idx="12"/>
          </p:nvPr>
        </p:nvSpPr>
        <p:spPr/>
        <p:txBody>
          <a:bodyPr/>
          <a:lstStyle/>
          <a:p>
            <a:fld id="{BE5E45FC-A4C6-4918-AA29-A3FA527841A0}" type="slidenum">
              <a:rPr lang="en-IN" smtClean="0"/>
              <a:t>‹#›</a:t>
            </a:fld>
            <a:endParaRPr lang="en-IN"/>
          </a:p>
        </p:txBody>
      </p:sp>
    </p:spTree>
    <p:extLst>
      <p:ext uri="{BB962C8B-B14F-4D97-AF65-F5344CB8AC3E}">
        <p14:creationId xmlns:p14="http://schemas.microsoft.com/office/powerpoint/2010/main" val="5085572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AE928-0412-2E7F-619C-82CAA5B90B8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Content Placeholder 2">
            <a:extLst>
              <a:ext uri="{FF2B5EF4-FFF2-40B4-BE49-F238E27FC236}">
                <a16:creationId xmlns:a16="http://schemas.microsoft.com/office/drawing/2014/main" id="{2BE0238B-F7D7-ED69-0178-2029EC70C2B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Text Placeholder 3">
            <a:extLst>
              <a:ext uri="{FF2B5EF4-FFF2-40B4-BE49-F238E27FC236}">
                <a16:creationId xmlns:a16="http://schemas.microsoft.com/office/drawing/2014/main" id="{55AC5F1B-7313-6A58-D5C3-CF28AFC3FE7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373C7CD-31F4-3C19-B862-71898C0D11DD}"/>
              </a:ext>
            </a:extLst>
          </p:cNvPr>
          <p:cNvSpPr>
            <a:spLocks noGrp="1"/>
          </p:cNvSpPr>
          <p:nvPr>
            <p:ph type="dt" sz="half" idx="10"/>
          </p:nvPr>
        </p:nvSpPr>
        <p:spPr/>
        <p:txBody>
          <a:bodyPr/>
          <a:lstStyle/>
          <a:p>
            <a:fld id="{21196925-1C37-4D16-9A97-FB6EB1CDF072}" type="datetimeFigureOut">
              <a:rPr lang="en-IN" smtClean="0"/>
              <a:t>25-02-2026</a:t>
            </a:fld>
            <a:endParaRPr lang="en-IN"/>
          </a:p>
        </p:txBody>
      </p:sp>
      <p:sp>
        <p:nvSpPr>
          <p:cNvPr id="6" name="Footer Placeholder 5">
            <a:extLst>
              <a:ext uri="{FF2B5EF4-FFF2-40B4-BE49-F238E27FC236}">
                <a16:creationId xmlns:a16="http://schemas.microsoft.com/office/drawing/2014/main" id="{99217217-714E-1592-555C-DE31A6E68A13}"/>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B5C9021D-8852-658A-8039-3186E0090A96}"/>
              </a:ext>
            </a:extLst>
          </p:cNvPr>
          <p:cNvSpPr>
            <a:spLocks noGrp="1"/>
          </p:cNvSpPr>
          <p:nvPr>
            <p:ph type="sldNum" sz="quarter" idx="12"/>
          </p:nvPr>
        </p:nvSpPr>
        <p:spPr/>
        <p:txBody>
          <a:bodyPr/>
          <a:lstStyle/>
          <a:p>
            <a:fld id="{BE5E45FC-A4C6-4918-AA29-A3FA527841A0}" type="slidenum">
              <a:rPr lang="en-IN" smtClean="0"/>
              <a:t>‹#›</a:t>
            </a:fld>
            <a:endParaRPr lang="en-IN"/>
          </a:p>
        </p:txBody>
      </p:sp>
    </p:spTree>
    <p:extLst>
      <p:ext uri="{BB962C8B-B14F-4D97-AF65-F5344CB8AC3E}">
        <p14:creationId xmlns:p14="http://schemas.microsoft.com/office/powerpoint/2010/main" val="198137336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C3849F-8C2B-1D9C-952C-37A0EE7F549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Picture Placeholder 2">
            <a:extLst>
              <a:ext uri="{FF2B5EF4-FFF2-40B4-BE49-F238E27FC236}">
                <a16:creationId xmlns:a16="http://schemas.microsoft.com/office/drawing/2014/main" id="{B1595941-1A1B-2B79-5F7C-4BF88C531A1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IN"/>
          </a:p>
        </p:txBody>
      </p:sp>
      <p:sp>
        <p:nvSpPr>
          <p:cNvPr id="4" name="Text Placeholder 3">
            <a:extLst>
              <a:ext uri="{FF2B5EF4-FFF2-40B4-BE49-F238E27FC236}">
                <a16:creationId xmlns:a16="http://schemas.microsoft.com/office/drawing/2014/main" id="{3B8B69CE-C7CF-F561-DDC3-B31BD8596A4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98C65AD-4E69-29A4-04A9-ACBBFA448F23}"/>
              </a:ext>
            </a:extLst>
          </p:cNvPr>
          <p:cNvSpPr>
            <a:spLocks noGrp="1"/>
          </p:cNvSpPr>
          <p:nvPr>
            <p:ph type="dt" sz="half" idx="10"/>
          </p:nvPr>
        </p:nvSpPr>
        <p:spPr/>
        <p:txBody>
          <a:bodyPr/>
          <a:lstStyle/>
          <a:p>
            <a:fld id="{21196925-1C37-4D16-9A97-FB6EB1CDF072}" type="datetimeFigureOut">
              <a:rPr lang="en-IN" smtClean="0"/>
              <a:t>25-02-2026</a:t>
            </a:fld>
            <a:endParaRPr lang="en-IN"/>
          </a:p>
        </p:txBody>
      </p:sp>
      <p:sp>
        <p:nvSpPr>
          <p:cNvPr id="6" name="Footer Placeholder 5">
            <a:extLst>
              <a:ext uri="{FF2B5EF4-FFF2-40B4-BE49-F238E27FC236}">
                <a16:creationId xmlns:a16="http://schemas.microsoft.com/office/drawing/2014/main" id="{A2B6543C-B251-C351-D939-6AD5B35032F7}"/>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6DEA9952-A81B-61FD-E6F1-D2D592CC96EC}"/>
              </a:ext>
            </a:extLst>
          </p:cNvPr>
          <p:cNvSpPr>
            <a:spLocks noGrp="1"/>
          </p:cNvSpPr>
          <p:nvPr>
            <p:ph type="sldNum" sz="quarter" idx="12"/>
          </p:nvPr>
        </p:nvSpPr>
        <p:spPr/>
        <p:txBody>
          <a:bodyPr/>
          <a:lstStyle/>
          <a:p>
            <a:fld id="{BE5E45FC-A4C6-4918-AA29-A3FA527841A0}" type="slidenum">
              <a:rPr lang="en-IN" smtClean="0"/>
              <a:t>‹#›</a:t>
            </a:fld>
            <a:endParaRPr lang="en-IN"/>
          </a:p>
        </p:txBody>
      </p:sp>
    </p:spTree>
    <p:extLst>
      <p:ext uri="{BB962C8B-B14F-4D97-AF65-F5344CB8AC3E}">
        <p14:creationId xmlns:p14="http://schemas.microsoft.com/office/powerpoint/2010/main" val="89108046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C40EAE-B8A0-745F-625F-2BA89E604A2B}"/>
              </a:ext>
            </a:extLst>
          </p:cNvPr>
          <p:cNvSpPr>
            <a:spLocks noGrp="1"/>
          </p:cNvSpPr>
          <p:nvPr>
            <p:ph type="title"/>
          </p:nvPr>
        </p:nvSpPr>
        <p:spPr/>
        <p:txBody>
          <a:bodyPr/>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8CD6519D-72EE-05A4-C341-8871D85FD99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2A8BCEA1-9D5E-0991-6495-4E09E6ADEFA2}"/>
              </a:ext>
            </a:extLst>
          </p:cNvPr>
          <p:cNvSpPr>
            <a:spLocks noGrp="1"/>
          </p:cNvSpPr>
          <p:nvPr>
            <p:ph type="dt" sz="half" idx="10"/>
          </p:nvPr>
        </p:nvSpPr>
        <p:spPr/>
        <p:txBody>
          <a:bodyPr/>
          <a:lstStyle/>
          <a:p>
            <a:fld id="{21196925-1C37-4D16-9A97-FB6EB1CDF072}" type="datetimeFigureOut">
              <a:rPr lang="en-IN" smtClean="0"/>
              <a:t>25-02-2026</a:t>
            </a:fld>
            <a:endParaRPr lang="en-IN"/>
          </a:p>
        </p:txBody>
      </p:sp>
      <p:sp>
        <p:nvSpPr>
          <p:cNvPr id="5" name="Footer Placeholder 4">
            <a:extLst>
              <a:ext uri="{FF2B5EF4-FFF2-40B4-BE49-F238E27FC236}">
                <a16:creationId xmlns:a16="http://schemas.microsoft.com/office/drawing/2014/main" id="{546D2474-BD56-DFFF-6286-5659D69926D7}"/>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F74838A8-D4DE-6DDA-69BA-B1BDAAE44908}"/>
              </a:ext>
            </a:extLst>
          </p:cNvPr>
          <p:cNvSpPr>
            <a:spLocks noGrp="1"/>
          </p:cNvSpPr>
          <p:nvPr>
            <p:ph type="sldNum" sz="quarter" idx="12"/>
          </p:nvPr>
        </p:nvSpPr>
        <p:spPr/>
        <p:txBody>
          <a:bodyPr/>
          <a:lstStyle/>
          <a:p>
            <a:fld id="{BE5E45FC-A4C6-4918-AA29-A3FA527841A0}" type="slidenum">
              <a:rPr lang="en-IN" smtClean="0"/>
              <a:t>‹#›</a:t>
            </a:fld>
            <a:endParaRPr lang="en-IN"/>
          </a:p>
        </p:txBody>
      </p:sp>
    </p:spTree>
    <p:extLst>
      <p:ext uri="{BB962C8B-B14F-4D97-AF65-F5344CB8AC3E}">
        <p14:creationId xmlns:p14="http://schemas.microsoft.com/office/powerpoint/2010/main" val="258294174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B23A3B7-5279-9AED-6B84-501E77BD9DE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5CD002E0-4CC3-79ED-B0D3-D2A48832651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F25300AB-193D-6658-BEB9-6DBE6C43B74C}"/>
              </a:ext>
            </a:extLst>
          </p:cNvPr>
          <p:cNvSpPr>
            <a:spLocks noGrp="1"/>
          </p:cNvSpPr>
          <p:nvPr>
            <p:ph type="dt" sz="half" idx="10"/>
          </p:nvPr>
        </p:nvSpPr>
        <p:spPr/>
        <p:txBody>
          <a:bodyPr/>
          <a:lstStyle/>
          <a:p>
            <a:fld id="{21196925-1C37-4D16-9A97-FB6EB1CDF072}" type="datetimeFigureOut">
              <a:rPr lang="en-IN" smtClean="0"/>
              <a:t>25-02-2026</a:t>
            </a:fld>
            <a:endParaRPr lang="en-IN"/>
          </a:p>
        </p:txBody>
      </p:sp>
      <p:sp>
        <p:nvSpPr>
          <p:cNvPr id="5" name="Footer Placeholder 4">
            <a:extLst>
              <a:ext uri="{FF2B5EF4-FFF2-40B4-BE49-F238E27FC236}">
                <a16:creationId xmlns:a16="http://schemas.microsoft.com/office/drawing/2014/main" id="{0F326F82-3085-8E96-3EA0-0CFDEEBC49F8}"/>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7654CAE2-EF16-9F31-BC5C-657EEF5A6043}"/>
              </a:ext>
            </a:extLst>
          </p:cNvPr>
          <p:cNvSpPr>
            <a:spLocks noGrp="1"/>
          </p:cNvSpPr>
          <p:nvPr>
            <p:ph type="sldNum" sz="quarter" idx="12"/>
          </p:nvPr>
        </p:nvSpPr>
        <p:spPr/>
        <p:txBody>
          <a:bodyPr/>
          <a:lstStyle/>
          <a:p>
            <a:fld id="{BE5E45FC-A4C6-4918-AA29-A3FA527841A0}" type="slidenum">
              <a:rPr lang="en-IN" smtClean="0"/>
              <a:t>‹#›</a:t>
            </a:fld>
            <a:endParaRPr lang="en-IN"/>
          </a:p>
        </p:txBody>
      </p:sp>
    </p:spTree>
    <p:extLst>
      <p:ext uri="{BB962C8B-B14F-4D97-AF65-F5344CB8AC3E}">
        <p14:creationId xmlns:p14="http://schemas.microsoft.com/office/powerpoint/2010/main" val="97275440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6">
            <a:lumMod val="40000"/>
            <a:lumOff val="60000"/>
          </a:schemeClr>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60266B1-77FA-E1C6-0D0B-99E9CEB20FC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IN"/>
          </a:p>
        </p:txBody>
      </p:sp>
      <p:sp>
        <p:nvSpPr>
          <p:cNvPr id="3" name="Text Placeholder 2">
            <a:extLst>
              <a:ext uri="{FF2B5EF4-FFF2-40B4-BE49-F238E27FC236}">
                <a16:creationId xmlns:a16="http://schemas.microsoft.com/office/drawing/2014/main" id="{1FE19E61-B878-E0F4-BA17-94DDC54D8C1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7F287998-D7E3-1408-D961-45D14DC7EE7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1196925-1C37-4D16-9A97-FB6EB1CDF072}" type="datetimeFigureOut">
              <a:rPr lang="en-IN" smtClean="0"/>
              <a:t>25-02-2026</a:t>
            </a:fld>
            <a:endParaRPr lang="en-IN"/>
          </a:p>
        </p:txBody>
      </p:sp>
      <p:sp>
        <p:nvSpPr>
          <p:cNvPr id="5" name="Footer Placeholder 4">
            <a:extLst>
              <a:ext uri="{FF2B5EF4-FFF2-40B4-BE49-F238E27FC236}">
                <a16:creationId xmlns:a16="http://schemas.microsoft.com/office/drawing/2014/main" id="{81771644-DC77-C704-BC17-9C5722E6391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IN"/>
          </a:p>
        </p:txBody>
      </p:sp>
      <p:sp>
        <p:nvSpPr>
          <p:cNvPr id="6" name="Slide Number Placeholder 5">
            <a:extLst>
              <a:ext uri="{FF2B5EF4-FFF2-40B4-BE49-F238E27FC236}">
                <a16:creationId xmlns:a16="http://schemas.microsoft.com/office/drawing/2014/main" id="{60AC2179-D353-8667-4C5F-4419D6237FD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E5E45FC-A4C6-4918-AA29-A3FA527841A0}" type="slidenum">
              <a:rPr lang="en-IN" smtClean="0"/>
              <a:t>‹#›</a:t>
            </a:fld>
            <a:endParaRPr lang="en-IN"/>
          </a:p>
        </p:txBody>
      </p:sp>
    </p:spTree>
    <p:extLst>
      <p:ext uri="{BB962C8B-B14F-4D97-AF65-F5344CB8AC3E}">
        <p14:creationId xmlns:p14="http://schemas.microsoft.com/office/powerpoint/2010/main" val="85784180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8" Type="http://schemas.openxmlformats.org/officeDocument/2006/relationships/hyperlink" Target="https://gitnux.org/digital-transformation-in-the-hospitality-industry-statistics/" TargetMode="External"/><Relationship Id="rId3" Type="http://schemas.openxmlformats.org/officeDocument/2006/relationships/hyperlink" Target="https://www.gov.uk/government/news/government-commits-up-to-35-billion-to-future-of-tech-and-science" TargetMode="External"/><Relationship Id="rId7" Type="http://schemas.openxmlformats.org/officeDocument/2006/relationships/hyperlink" Target="https://www.impact-innovation.co.uk/pestle-analysis" TargetMode="External"/><Relationship Id="rId2" Type="http://schemas.openxmlformats.org/officeDocument/2006/relationships/hyperlink" Target="https://www.deloitte.com/uk/en/Industries/consumer/blogs/humanising-hospitality-through-technology.html" TargetMode="External"/><Relationship Id="rId1" Type="http://schemas.openxmlformats.org/officeDocument/2006/relationships/slideLayout" Target="../slideLayouts/slideLayout2.xml"/><Relationship Id="rId6" Type="http://schemas.openxmlformats.org/officeDocument/2006/relationships/hyperlink" Target="https://ideascale.com/blog/qualitative-research-design/" TargetMode="External"/><Relationship Id="rId5" Type="http://schemas.openxmlformats.org/officeDocument/2006/relationships/hyperlink" Target="https://www.gov.uk/data-protection" TargetMode="External"/><Relationship Id="rId4" Type="http://schemas.openxmlformats.org/officeDocument/2006/relationships/hyperlink" Target="https://www.gov.uk/browse/environment-countryside/recycling-waste-management" TargetMode="External"/><Relationship Id="rId9" Type="http://schemas.openxmlformats.org/officeDocument/2006/relationships/hyperlink" Target="https://www.mara-solutions.com/post/ai-statistics-in-hospitality?utm" TargetMode="External"/></Relationships>
</file>

<file path=ppt/slides/_rels/slide14.xml.rels><?xml version="1.0" encoding="UTF-8" standalone="yes"?>
<Relationships xmlns="http://schemas.openxmlformats.org/package/2006/relationships"><Relationship Id="rId3" Type="http://schemas.openxmlformats.org/officeDocument/2006/relationships/hyperlink" Target="https://www.pwc.com/m1/en/publications/ai-tourism-hospitality.html" TargetMode="External"/><Relationship Id="rId2" Type="http://schemas.openxmlformats.org/officeDocument/2006/relationships/hyperlink" Target="https://www.pwc.in/research-and-insights-hub/immersive-outlook-5/using-artificial-intelligence-to-fast-track-manufacturing-operations.html" TargetMode="External"/><Relationship Id="rId1" Type="http://schemas.openxmlformats.org/officeDocument/2006/relationships/slideLayout" Target="../slideLayouts/slideLayout2.xml"/><Relationship Id="rId5" Type="http://schemas.openxmlformats.org/officeDocument/2006/relationships/hyperlink" Target="https://www.theguardian.com/commentisfree/article/2024/jul/09/britain-stability-europe-france-turmoil-emmanuel-macron" TargetMode="External"/><Relationship Id="rId4" Type="http://schemas.openxmlformats.org/officeDocument/2006/relationships/hyperlink" Target="https://www.pwc.com/m1/en/publications/documents/cyber-and-data-security-in-the-hotel-industry.pdf" TargetMode="Externa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E47C3020-43A9-2A78-FCDB-671E8F84B189}"/>
              </a:ext>
            </a:extLst>
          </p:cNvPr>
          <p:cNvSpPr txBox="1"/>
          <p:nvPr/>
        </p:nvSpPr>
        <p:spPr>
          <a:xfrm>
            <a:off x="2673927" y="2854036"/>
            <a:ext cx="7259781" cy="2862322"/>
          </a:xfrm>
          <a:prstGeom prst="rect">
            <a:avLst/>
          </a:prstGeom>
          <a:noFill/>
        </p:spPr>
        <p:txBody>
          <a:bodyPr wrap="square" rtlCol="0">
            <a:spAutoFit/>
          </a:bodyPr>
          <a:lstStyle/>
          <a:p>
            <a:pPr marL="0" marR="0" lvl="0" indent="0" algn="ctr" defTabSz="914400" rtl="0" eaLnBrk="1" fontAlgn="auto" latinLnBrk="0" hangingPunct="1">
              <a:lnSpc>
                <a:spcPct val="150000"/>
              </a:lnSpc>
              <a:spcBef>
                <a:spcPts val="0"/>
              </a:spcBef>
              <a:spcAft>
                <a:spcPts val="0"/>
              </a:spcAft>
              <a:buClrTx/>
              <a:buSzTx/>
              <a:buFontTx/>
              <a:buNone/>
              <a:tabLst/>
              <a:defRPr/>
            </a:pPr>
            <a:r>
              <a:rPr kumimoji="0" lang="en-GB"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Programme: BA International Hotel Management</a:t>
            </a:r>
            <a:endParaRPr kumimoji="0" lang="en-IN"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a:p>
            <a:pPr marL="0" marR="0" lvl="0" indent="0" algn="ctr" defTabSz="914400" rtl="0" eaLnBrk="1" fontAlgn="auto" latinLnBrk="0" hangingPunct="1">
              <a:lnSpc>
                <a:spcPct val="150000"/>
              </a:lnSpc>
              <a:spcBef>
                <a:spcPts val="0"/>
              </a:spcBef>
              <a:spcAft>
                <a:spcPts val="0"/>
              </a:spcAft>
              <a:buClrTx/>
              <a:buSzTx/>
              <a:buFontTx/>
              <a:buNone/>
              <a:tabLst/>
              <a:defRPr/>
            </a:pPr>
            <a:r>
              <a:rPr kumimoji="0" lang="en-GB"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Module: Contemporary Themes in the Hotel and Hospitality Sector</a:t>
            </a:r>
            <a:endParaRPr kumimoji="0" lang="en-IN"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a:p>
            <a:pPr marL="0" marR="0" lvl="0" indent="0" algn="ctr" defTabSz="914400" rtl="0" eaLnBrk="1" fontAlgn="auto" latinLnBrk="0" hangingPunct="1">
              <a:lnSpc>
                <a:spcPct val="150000"/>
              </a:lnSpc>
              <a:spcBef>
                <a:spcPts val="0"/>
              </a:spcBef>
              <a:spcAft>
                <a:spcPts val="0"/>
              </a:spcAft>
              <a:buClrTx/>
              <a:buSzTx/>
              <a:buFontTx/>
              <a:buNone/>
              <a:tabLst/>
              <a:defRPr/>
            </a:pPr>
            <a:r>
              <a:rPr kumimoji="0" lang="en-GB"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Module code: BMIH6001</a:t>
            </a:r>
            <a:endParaRPr kumimoji="0" lang="en-IN"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a:p>
            <a:pPr lvl="0" algn="ctr">
              <a:lnSpc>
                <a:spcPct val="150000"/>
              </a:lnSpc>
              <a:defRPr/>
            </a:pPr>
            <a:r>
              <a:rPr lang="en-GB" b="1" dirty="0">
                <a:solidFill>
                  <a:prstClr val="black"/>
                </a:solidFill>
                <a:latin typeface="Times New Roman" panose="02020603050405020304" pitchFamily="18" charset="0"/>
                <a:cs typeface="Times New Roman" panose="02020603050405020304" pitchFamily="18" charset="0"/>
              </a:rPr>
              <a:t>Student name: Vasile </a:t>
            </a:r>
            <a:r>
              <a:rPr lang="en-GB" b="1" dirty="0" err="1">
                <a:solidFill>
                  <a:prstClr val="black"/>
                </a:solidFill>
                <a:latin typeface="Times New Roman" panose="02020603050405020304" pitchFamily="18" charset="0"/>
                <a:cs typeface="Times New Roman" panose="02020603050405020304" pitchFamily="18" charset="0"/>
              </a:rPr>
              <a:t>Puscuta</a:t>
            </a:r>
            <a:endParaRPr lang="en-IN" b="1" dirty="0">
              <a:solidFill>
                <a:prstClr val="black"/>
              </a:solidFill>
              <a:latin typeface="Times New Roman" panose="02020603050405020304" pitchFamily="18" charset="0"/>
              <a:cs typeface="Times New Roman" panose="02020603050405020304" pitchFamily="18" charset="0"/>
            </a:endParaRPr>
          </a:p>
          <a:p>
            <a:pPr lvl="0" algn="ctr">
              <a:lnSpc>
                <a:spcPct val="150000"/>
              </a:lnSpc>
              <a:defRPr/>
            </a:pPr>
            <a:r>
              <a:rPr lang="en-GB" b="1" dirty="0">
                <a:solidFill>
                  <a:prstClr val="black"/>
                </a:solidFill>
                <a:latin typeface="Times New Roman" panose="02020603050405020304" pitchFamily="18" charset="0"/>
                <a:cs typeface="Times New Roman" panose="02020603050405020304" pitchFamily="18" charset="0"/>
              </a:rPr>
              <a:t>Student ID: 2233417</a:t>
            </a:r>
          </a:p>
          <a:p>
            <a:pPr lvl="0" algn="ctr">
              <a:lnSpc>
                <a:spcPct val="150000"/>
              </a:lnSpc>
              <a:defRPr/>
            </a:pPr>
            <a:r>
              <a:rPr lang="en-GB" b="1" dirty="0">
                <a:solidFill>
                  <a:prstClr val="black"/>
                </a:solidFill>
                <a:latin typeface="Times New Roman" panose="02020603050405020304" pitchFamily="18" charset="0"/>
                <a:cs typeface="Times New Roman" panose="02020603050405020304" pitchFamily="18" charset="0"/>
              </a:rPr>
              <a:t>Lecturer: Dr. Ernest </a:t>
            </a:r>
            <a:r>
              <a:rPr lang="en-GB" b="1" dirty="0" err="1">
                <a:solidFill>
                  <a:prstClr val="black"/>
                </a:solidFill>
                <a:latin typeface="Times New Roman" panose="02020603050405020304" pitchFamily="18" charset="0"/>
                <a:cs typeface="Times New Roman" panose="02020603050405020304" pitchFamily="18" charset="0"/>
              </a:rPr>
              <a:t>Balutie</a:t>
            </a:r>
            <a:r>
              <a:rPr lang="en-GB" b="1" dirty="0">
                <a:solidFill>
                  <a:prstClr val="black"/>
                </a:solidFill>
                <a:latin typeface="Times New Roman" panose="02020603050405020304" pitchFamily="18" charset="0"/>
                <a:cs typeface="Times New Roman" panose="02020603050405020304" pitchFamily="18" charset="0"/>
              </a:rPr>
              <a:t> </a:t>
            </a:r>
            <a:r>
              <a:rPr lang="en-GB" b="1" dirty="0" err="1">
                <a:solidFill>
                  <a:prstClr val="black"/>
                </a:solidFill>
                <a:latin typeface="Times New Roman" panose="02020603050405020304" pitchFamily="18" charset="0"/>
                <a:cs typeface="Times New Roman" panose="02020603050405020304" pitchFamily="18" charset="0"/>
              </a:rPr>
              <a:t>Wavei</a:t>
            </a:r>
            <a:endParaRPr lang="en-IN" b="1" dirty="0">
              <a:solidFill>
                <a:prstClr val="black"/>
              </a:solidFill>
              <a:latin typeface="Times New Roman" panose="02020603050405020304" pitchFamily="18"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IN" sz="18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p:txBody>
      </p:sp>
      <p:pic>
        <p:nvPicPr>
          <p:cNvPr id="7" name="Picture 6">
            <a:extLst>
              <a:ext uri="{FF2B5EF4-FFF2-40B4-BE49-F238E27FC236}">
                <a16:creationId xmlns:a16="http://schemas.microsoft.com/office/drawing/2014/main" id="{9EA7958D-B19D-670F-BF53-EB1C4E07E3CC}"/>
              </a:ext>
            </a:extLst>
          </p:cNvPr>
          <p:cNvPicPr>
            <a:picLocks noChangeAspect="1"/>
          </p:cNvPicPr>
          <p:nvPr/>
        </p:nvPicPr>
        <p:blipFill>
          <a:blip r:embed="rId2"/>
          <a:stretch>
            <a:fillRect/>
          </a:stretch>
        </p:blipFill>
        <p:spPr>
          <a:xfrm>
            <a:off x="1004329" y="613661"/>
            <a:ext cx="3132091" cy="1394581"/>
          </a:xfrm>
          <a:prstGeom prst="rect">
            <a:avLst/>
          </a:prstGeom>
        </p:spPr>
      </p:pic>
    </p:spTree>
    <p:extLst>
      <p:ext uri="{BB962C8B-B14F-4D97-AF65-F5344CB8AC3E}">
        <p14:creationId xmlns:p14="http://schemas.microsoft.com/office/powerpoint/2010/main" val="149705730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74F3D33-44BB-D194-095A-F0540FF89B3C}"/>
              </a:ext>
            </a:extLst>
          </p:cNvPr>
          <p:cNvSpPr>
            <a:spLocks noGrp="1"/>
          </p:cNvSpPr>
          <p:nvPr>
            <p:ph idx="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2800" b="1" i="0" u="none" strike="noStrike" kern="1200" cap="none" spc="0" normalizeH="0" baseline="0" noProof="0" dirty="0">
              <a:ln>
                <a:noFill/>
              </a:ln>
              <a:solidFill>
                <a:srgbClr val="002060"/>
              </a:solidFill>
              <a:effectLst/>
              <a:uLnTx/>
              <a:uFillTx/>
              <a:latin typeface="Times New Roman" panose="02020603050405020304" pitchFamily="18" charset="0"/>
              <a:ea typeface="+mn-ea"/>
              <a:cs typeface="Times New Roman" panose="02020603050405020304" pitchFamily="18" charset="0"/>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lang="en-GB" b="1" dirty="0">
              <a:solidFill>
                <a:srgbClr val="002060"/>
              </a:solidFill>
              <a:latin typeface="Times New Roman" panose="02020603050405020304" pitchFamily="18" charset="0"/>
              <a:cs typeface="Times New Roman" panose="02020603050405020304" pitchFamily="18" charset="0"/>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2800" b="1" i="0" u="none" strike="noStrike" kern="1200" cap="none" spc="0" normalizeH="0" baseline="0" noProof="0" dirty="0">
              <a:ln>
                <a:noFill/>
              </a:ln>
              <a:solidFill>
                <a:srgbClr val="002060"/>
              </a:solidFill>
              <a:effectLst/>
              <a:uLnTx/>
              <a:uFillTx/>
              <a:latin typeface="Times New Roman" panose="02020603050405020304" pitchFamily="18" charset="0"/>
              <a:ea typeface="+mn-ea"/>
              <a:cs typeface="Times New Roman" panose="02020603050405020304" pitchFamily="18" charset="0"/>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1" i="0" u="none" strike="noStrike" kern="1200" cap="none" spc="0" normalizeH="0" baseline="0" noProof="0" dirty="0">
                <a:ln>
                  <a:noFill/>
                </a:ln>
                <a:solidFill>
                  <a:srgbClr val="002060"/>
                </a:solidFill>
                <a:effectLst/>
                <a:uLnTx/>
                <a:uFillTx/>
                <a:latin typeface="Times New Roman" panose="02020603050405020304" pitchFamily="18" charset="0"/>
                <a:ea typeface="+mn-ea"/>
                <a:cs typeface="Times New Roman" panose="02020603050405020304" pitchFamily="18" charset="0"/>
              </a:rPr>
              <a:t>THEME 1: ARTIFICIAL INTELLIGENCE AND HUMAN COLLABORATION</a:t>
            </a:r>
            <a:endParaRPr kumimoji="0" lang="en-IN" sz="2800" b="0" i="0" u="none" strike="noStrike" kern="1200" cap="none" spc="0" normalizeH="0" baseline="0" noProof="0" dirty="0">
              <a:ln>
                <a:noFill/>
              </a:ln>
              <a:solidFill>
                <a:srgbClr val="002060"/>
              </a:solidFill>
              <a:effectLst/>
              <a:uLnTx/>
              <a:uFillTx/>
              <a:latin typeface="Times New Roman" panose="02020603050405020304" pitchFamily="18" charset="0"/>
              <a:ea typeface="+mn-ea"/>
              <a:cs typeface="Times New Roman" panose="02020603050405020304" pitchFamily="18" charset="0"/>
            </a:endParaRPr>
          </a:p>
          <a:p>
            <a:endParaRPr lang="en-GB" dirty="0"/>
          </a:p>
        </p:txBody>
      </p:sp>
    </p:spTree>
    <p:extLst>
      <p:ext uri="{BB962C8B-B14F-4D97-AF65-F5344CB8AC3E}">
        <p14:creationId xmlns:p14="http://schemas.microsoft.com/office/powerpoint/2010/main" val="78414317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59BA6-6010-E7D5-2DDE-046D5DAF16D2}"/>
              </a:ext>
            </a:extLst>
          </p:cNvPr>
          <p:cNvSpPr>
            <a:spLocks noGrp="1"/>
          </p:cNvSpPr>
          <p:nvPr>
            <p:ph type="title"/>
          </p:nvPr>
        </p:nvSpPr>
        <p:spPr/>
        <p:txBody>
          <a:bodyPr>
            <a:normAutofit/>
          </a:bodyPr>
          <a:lstStyle/>
          <a:p>
            <a:pPr algn="ctr"/>
            <a:r>
              <a:rPr lang="en-GB" sz="2800" b="1" dirty="0">
                <a:latin typeface="Times New Roman" panose="02020603050405020304" pitchFamily="18" charset="0"/>
                <a:cs typeface="Times New Roman" panose="02020603050405020304" pitchFamily="18" charset="0"/>
              </a:rPr>
              <a:t>Introduction</a:t>
            </a:r>
            <a:endParaRPr lang="en-IN" sz="2800"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3E830301-20C4-8089-FDC4-C88514253E17}"/>
              </a:ext>
            </a:extLst>
          </p:cNvPr>
          <p:cNvSpPr>
            <a:spLocks noGrp="1"/>
          </p:cNvSpPr>
          <p:nvPr>
            <p:ph idx="1"/>
          </p:nvPr>
        </p:nvSpPr>
        <p:spPr>
          <a:xfrm>
            <a:off x="838200" y="1825625"/>
            <a:ext cx="6467573" cy="4351338"/>
          </a:xfrm>
        </p:spPr>
        <p:txBody>
          <a:bodyPr>
            <a:normAutofit/>
          </a:bodyPr>
          <a:lstStyle/>
          <a:p>
            <a:pPr lvl="0" algn="just"/>
            <a:r>
              <a:rPr lang="en-GB" sz="1800" dirty="0">
                <a:latin typeface="Times New Roman" panose="02020603050405020304" pitchFamily="18" charset="0"/>
                <a:cs typeface="Times New Roman" panose="02020603050405020304" pitchFamily="18" charset="0"/>
              </a:rPr>
              <a:t>AI imitates such cognitive processes as pattern recognition and decision-making, whereas humans offer empathy and emotional intelligence (Siemens et al., 2022; Abbas et al., 2023).</a:t>
            </a:r>
            <a:endParaRPr lang="en-IN" sz="1800" dirty="0">
              <a:latin typeface="Times New Roman" panose="02020603050405020304" pitchFamily="18" charset="0"/>
              <a:cs typeface="Times New Roman" panose="02020603050405020304" pitchFamily="18" charset="0"/>
            </a:endParaRPr>
          </a:p>
          <a:p>
            <a:pPr lvl="0" algn="just"/>
            <a:r>
              <a:rPr lang="en-GB" sz="1800" dirty="0">
                <a:latin typeface="Times New Roman" panose="02020603050405020304" pitchFamily="18" charset="0"/>
                <a:cs typeface="Times New Roman" panose="02020603050405020304" pitchFamily="18" charset="0"/>
              </a:rPr>
              <a:t>AI is becoming an important part of hospitality to make the process quicker, more efficient and consistent (Morosan and Bowen, 2022).</a:t>
            </a:r>
            <a:endParaRPr lang="en-IN" sz="1800" dirty="0">
              <a:latin typeface="Times New Roman" panose="02020603050405020304" pitchFamily="18" charset="0"/>
              <a:cs typeface="Times New Roman" panose="02020603050405020304" pitchFamily="18" charset="0"/>
            </a:endParaRPr>
          </a:p>
          <a:p>
            <a:pPr lvl="0" algn="just"/>
            <a:r>
              <a:rPr lang="en-GB" sz="1800" dirty="0">
                <a:latin typeface="Times New Roman" panose="02020603050405020304" pitchFamily="18" charset="0"/>
                <a:cs typeface="Times New Roman" panose="02020603050405020304" pitchFamily="18" charset="0"/>
              </a:rPr>
              <a:t>The threat of developing over-automation is the destruction of personalised service, which is one of the core values of hospitality (Ivanov and Webster, 2019).</a:t>
            </a:r>
          </a:p>
          <a:p>
            <a:pPr algn="just"/>
            <a:r>
              <a:rPr lang="en-GB" sz="1700" b="1" i="1" dirty="0">
                <a:latin typeface="Times New Roman" panose="02020603050405020304" pitchFamily="18" charset="0"/>
                <a:cs typeface="Times New Roman" panose="02020603050405020304" pitchFamily="18" charset="0"/>
              </a:rPr>
              <a:t>Aim:</a:t>
            </a:r>
            <a:r>
              <a:rPr lang="en-GB" sz="1700" dirty="0">
                <a:latin typeface="Times New Roman" panose="02020603050405020304" pitchFamily="18" charset="0"/>
                <a:cs typeface="Times New Roman" panose="02020603050405020304" pitchFamily="18" charset="0"/>
              </a:rPr>
              <a:t> This contemporary research aims to evaluate the balance between Artificial Intelligence and human collaboration within the hotel and hospitality sector and its impact on the guest experience and customer expectations.</a:t>
            </a:r>
            <a:endParaRPr lang="en-IN" sz="1700" dirty="0">
              <a:latin typeface="Times New Roman" panose="02020603050405020304" pitchFamily="18" charset="0"/>
              <a:cs typeface="Times New Roman" panose="02020603050405020304" pitchFamily="18" charset="0"/>
            </a:endParaRPr>
          </a:p>
          <a:p>
            <a:pPr lvl="0" algn="just"/>
            <a:r>
              <a:rPr lang="en-GB" sz="1800" dirty="0">
                <a:latin typeface="Times New Roman" panose="02020603050405020304" pitchFamily="18" charset="0"/>
                <a:cs typeface="Times New Roman" panose="02020603050405020304" pitchFamily="18" charset="0"/>
              </a:rPr>
              <a:t>A successful guest experience requires healthy AI-human interaction as opposed </a:t>
            </a:r>
            <a:r>
              <a:rPr lang="en-GB" sz="1800">
                <a:latin typeface="Times New Roman" panose="02020603050405020304" pitchFamily="18" charset="0"/>
                <a:cs typeface="Times New Roman" panose="02020603050405020304" pitchFamily="18" charset="0"/>
              </a:rPr>
              <a:t>to replacement.</a:t>
            </a:r>
            <a:endParaRPr lang="en-IN" sz="1800" dirty="0">
              <a:latin typeface="Times New Roman" panose="02020603050405020304" pitchFamily="18" charset="0"/>
              <a:cs typeface="Times New Roman" panose="02020603050405020304" pitchFamily="18" charset="0"/>
            </a:endParaRPr>
          </a:p>
          <a:p>
            <a:pPr algn="just"/>
            <a:endParaRPr lang="en-IN" sz="1800" dirty="0">
              <a:latin typeface="Times New Roman" panose="02020603050405020304" pitchFamily="18" charset="0"/>
              <a:cs typeface="Times New Roman" panose="02020603050405020304" pitchFamily="18" charset="0"/>
            </a:endParaRPr>
          </a:p>
        </p:txBody>
      </p:sp>
      <p:pic>
        <p:nvPicPr>
          <p:cNvPr id="5" name="Picture 4">
            <a:extLst>
              <a:ext uri="{FF2B5EF4-FFF2-40B4-BE49-F238E27FC236}">
                <a16:creationId xmlns:a16="http://schemas.microsoft.com/office/drawing/2014/main" id="{C50DC562-2F92-BBA2-158F-3D54EB3E65BF}"/>
              </a:ext>
            </a:extLst>
          </p:cNvPr>
          <p:cNvPicPr>
            <a:picLocks noChangeAspect="1"/>
          </p:cNvPicPr>
          <p:nvPr/>
        </p:nvPicPr>
        <p:blipFill>
          <a:blip r:embed="rId3"/>
          <a:stretch>
            <a:fillRect/>
          </a:stretch>
        </p:blipFill>
        <p:spPr>
          <a:xfrm>
            <a:off x="7732049" y="1690688"/>
            <a:ext cx="4013749" cy="3924640"/>
          </a:xfrm>
          <a:prstGeom prst="rect">
            <a:avLst/>
          </a:prstGeom>
          <a:ln>
            <a:noFill/>
          </a:ln>
          <a:effectLst>
            <a:outerShdw blurRad="292100" dist="139700" dir="2700000" algn="tl" rotWithShape="0">
              <a:srgbClr val="333333">
                <a:alpha val="65000"/>
              </a:srgbClr>
            </a:outerShdw>
          </a:effectLst>
        </p:spPr>
      </p:pic>
      <p:sp>
        <p:nvSpPr>
          <p:cNvPr id="6" name="TextBox 5">
            <a:extLst>
              <a:ext uri="{FF2B5EF4-FFF2-40B4-BE49-F238E27FC236}">
                <a16:creationId xmlns:a16="http://schemas.microsoft.com/office/drawing/2014/main" id="{D1363251-1703-3537-07A0-810F520E7F27}"/>
              </a:ext>
            </a:extLst>
          </p:cNvPr>
          <p:cNvSpPr txBox="1"/>
          <p:nvPr/>
        </p:nvSpPr>
        <p:spPr>
          <a:xfrm>
            <a:off x="7805394" y="5976594"/>
            <a:ext cx="3864990" cy="276999"/>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IN" sz="12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Source: PwC, 2025b</a:t>
            </a:r>
          </a:p>
        </p:txBody>
      </p:sp>
    </p:spTree>
    <p:extLst>
      <p:ext uri="{BB962C8B-B14F-4D97-AF65-F5344CB8AC3E}">
        <p14:creationId xmlns:p14="http://schemas.microsoft.com/office/powerpoint/2010/main" val="180700284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794BB8-58D7-650B-672F-8DD47C23057E}"/>
              </a:ext>
            </a:extLst>
          </p:cNvPr>
          <p:cNvSpPr>
            <a:spLocks noGrp="1"/>
          </p:cNvSpPr>
          <p:nvPr>
            <p:ph type="title"/>
          </p:nvPr>
        </p:nvSpPr>
        <p:spPr/>
        <p:txBody>
          <a:bodyPr>
            <a:normAutofit/>
          </a:bodyPr>
          <a:lstStyle/>
          <a:p>
            <a:pPr algn="ctr"/>
            <a:r>
              <a:rPr lang="en-GB" sz="2800" b="1" dirty="0">
                <a:latin typeface="Times New Roman" panose="02020603050405020304" pitchFamily="18" charset="0"/>
                <a:cs typeface="Times New Roman" panose="02020603050405020304" pitchFamily="18" charset="0"/>
              </a:rPr>
              <a:t>Introduction</a:t>
            </a:r>
            <a:br>
              <a:rPr lang="en-IN" sz="2800" b="1" dirty="0">
                <a:latin typeface="Times New Roman" panose="02020603050405020304" pitchFamily="18" charset="0"/>
                <a:cs typeface="Times New Roman" panose="02020603050405020304" pitchFamily="18" charset="0"/>
              </a:rPr>
            </a:br>
            <a:endParaRPr lang="en-IN" sz="28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2F0E0A1F-D6AD-ACBD-33D2-6DCF5500C26C}"/>
              </a:ext>
            </a:extLst>
          </p:cNvPr>
          <p:cNvSpPr>
            <a:spLocks noGrp="1"/>
          </p:cNvSpPr>
          <p:nvPr>
            <p:ph idx="1"/>
          </p:nvPr>
        </p:nvSpPr>
        <p:spPr>
          <a:xfrm>
            <a:off x="838200" y="1825625"/>
            <a:ext cx="5666295" cy="4351338"/>
          </a:xfrm>
        </p:spPr>
        <p:txBody>
          <a:bodyPr>
            <a:normAutofit/>
          </a:bodyPr>
          <a:lstStyle/>
          <a:p>
            <a:pPr lvl="0" algn="just"/>
            <a:r>
              <a:rPr lang="en-GB" sz="1800" dirty="0">
                <a:latin typeface="Times New Roman" panose="02020603050405020304" pitchFamily="18" charset="0"/>
                <a:cs typeface="Times New Roman" panose="02020603050405020304" pitchFamily="18" charset="0"/>
              </a:rPr>
              <a:t>The UK hospitality industry was one of the areas that underwent accelerated digital transformation in the face of post-pandemic recovery (Lindner, 2025).</a:t>
            </a:r>
            <a:endParaRPr lang="en-IN" sz="1800" dirty="0">
              <a:latin typeface="Times New Roman" panose="02020603050405020304" pitchFamily="18" charset="0"/>
              <a:cs typeface="Times New Roman" panose="02020603050405020304" pitchFamily="18" charset="0"/>
            </a:endParaRPr>
          </a:p>
          <a:p>
            <a:pPr lvl="0" algn="just"/>
            <a:r>
              <a:rPr lang="en-GB" sz="1800" dirty="0">
                <a:latin typeface="Times New Roman" panose="02020603050405020304" pitchFamily="18" charset="0"/>
                <a:cs typeface="Times New Roman" panose="02020603050405020304" pitchFamily="18" charset="0"/>
              </a:rPr>
              <a:t>58% of the hoteliers project that AI will have a profound role to play in the operations in five years (Lindner, 2025).</a:t>
            </a:r>
            <a:endParaRPr lang="en-IN" sz="1800" dirty="0">
              <a:latin typeface="Times New Roman" panose="02020603050405020304" pitchFamily="18" charset="0"/>
              <a:cs typeface="Times New Roman" panose="02020603050405020304" pitchFamily="18" charset="0"/>
            </a:endParaRPr>
          </a:p>
          <a:p>
            <a:pPr lvl="0" algn="just"/>
            <a:r>
              <a:rPr lang="en-GB" sz="1800" dirty="0">
                <a:latin typeface="Times New Roman" panose="02020603050405020304" pitchFamily="18" charset="0"/>
                <a:cs typeface="Times New Roman" panose="02020603050405020304" pitchFamily="18" charset="0"/>
              </a:rPr>
              <a:t>Conventional places are under pressure to innovate and still maintain the traditional standards of service.</a:t>
            </a:r>
            <a:endParaRPr lang="en-IN" sz="1800" dirty="0">
              <a:latin typeface="Times New Roman" panose="02020603050405020304" pitchFamily="18" charset="0"/>
              <a:cs typeface="Times New Roman" panose="02020603050405020304" pitchFamily="18" charset="0"/>
            </a:endParaRPr>
          </a:p>
          <a:p>
            <a:pPr lvl="0" algn="just"/>
            <a:r>
              <a:rPr lang="en-GB" sz="1800" dirty="0">
                <a:latin typeface="Times New Roman" panose="02020603050405020304" pitchFamily="18" charset="0"/>
                <a:cs typeface="Times New Roman" panose="02020603050405020304" pitchFamily="18" charset="0"/>
              </a:rPr>
              <a:t>The purpose of the study is to determine AI-human equilibrium and its impact on guest expectations and experience.</a:t>
            </a:r>
            <a:endParaRPr lang="en-IN" sz="1800" dirty="0">
              <a:latin typeface="Times New Roman" panose="02020603050405020304" pitchFamily="18" charset="0"/>
              <a:cs typeface="Times New Roman" panose="02020603050405020304" pitchFamily="18" charset="0"/>
            </a:endParaRPr>
          </a:p>
          <a:p>
            <a:pPr algn="just"/>
            <a:endParaRPr lang="en-IN" sz="1800" dirty="0">
              <a:latin typeface="Times New Roman" panose="02020603050405020304" pitchFamily="18" charset="0"/>
              <a:cs typeface="Times New Roman" panose="02020603050405020304" pitchFamily="18" charset="0"/>
            </a:endParaRPr>
          </a:p>
        </p:txBody>
      </p:sp>
      <p:pic>
        <p:nvPicPr>
          <p:cNvPr id="5" name="Picture 4">
            <a:extLst>
              <a:ext uri="{FF2B5EF4-FFF2-40B4-BE49-F238E27FC236}">
                <a16:creationId xmlns:a16="http://schemas.microsoft.com/office/drawing/2014/main" id="{B6013E28-4428-832A-3896-4A3895EE1795}"/>
              </a:ext>
            </a:extLst>
          </p:cNvPr>
          <p:cNvPicPr>
            <a:picLocks noChangeAspect="1"/>
          </p:cNvPicPr>
          <p:nvPr/>
        </p:nvPicPr>
        <p:blipFill>
          <a:blip r:embed="rId3"/>
          <a:stretch>
            <a:fillRect/>
          </a:stretch>
        </p:blipFill>
        <p:spPr>
          <a:xfrm>
            <a:off x="6806151" y="1599382"/>
            <a:ext cx="5189759" cy="4247767"/>
          </a:xfrm>
          <a:prstGeom prst="rect">
            <a:avLst/>
          </a:prstGeom>
          <a:ln>
            <a:noFill/>
          </a:ln>
          <a:effectLst>
            <a:outerShdw blurRad="292100" dist="139700" dir="2700000" algn="tl" rotWithShape="0">
              <a:srgbClr val="333333">
                <a:alpha val="65000"/>
              </a:srgbClr>
            </a:outerShdw>
          </a:effectLst>
        </p:spPr>
      </p:pic>
      <p:sp>
        <p:nvSpPr>
          <p:cNvPr id="6" name="TextBox 5">
            <a:extLst>
              <a:ext uri="{FF2B5EF4-FFF2-40B4-BE49-F238E27FC236}">
                <a16:creationId xmlns:a16="http://schemas.microsoft.com/office/drawing/2014/main" id="{63BC5994-77AC-4882-7A1C-4DEC7E7AD361}"/>
              </a:ext>
            </a:extLst>
          </p:cNvPr>
          <p:cNvSpPr txBox="1"/>
          <p:nvPr/>
        </p:nvSpPr>
        <p:spPr>
          <a:xfrm>
            <a:off x="6730738" y="6176963"/>
            <a:ext cx="5189759" cy="276999"/>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IN" sz="12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Source: PwC, 2025b</a:t>
            </a:r>
          </a:p>
        </p:txBody>
      </p:sp>
    </p:spTree>
    <p:extLst>
      <p:ext uri="{BB962C8B-B14F-4D97-AF65-F5344CB8AC3E}">
        <p14:creationId xmlns:p14="http://schemas.microsoft.com/office/powerpoint/2010/main" val="234766300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92EDEC-E2AA-C840-A8B6-69457DAA60BB}"/>
              </a:ext>
            </a:extLst>
          </p:cNvPr>
          <p:cNvSpPr>
            <a:spLocks noGrp="1"/>
          </p:cNvSpPr>
          <p:nvPr>
            <p:ph type="title"/>
          </p:nvPr>
        </p:nvSpPr>
        <p:spPr/>
        <p:txBody>
          <a:bodyPr>
            <a:normAutofit/>
          </a:bodyPr>
          <a:lstStyle/>
          <a:p>
            <a:pPr algn="ctr"/>
            <a:r>
              <a:rPr lang="en-GB" sz="2800" b="1" dirty="0">
                <a:latin typeface="Times New Roman" panose="02020603050405020304" pitchFamily="18" charset="0"/>
                <a:cs typeface="Times New Roman" panose="02020603050405020304" pitchFamily="18" charset="0"/>
              </a:rPr>
              <a:t>Literature Review </a:t>
            </a:r>
            <a:br>
              <a:rPr lang="en-IN" sz="2800" b="1" dirty="0">
                <a:latin typeface="Times New Roman" panose="02020603050405020304" pitchFamily="18" charset="0"/>
                <a:cs typeface="Times New Roman" panose="02020603050405020304" pitchFamily="18" charset="0"/>
              </a:rPr>
            </a:br>
            <a:endParaRPr lang="en-IN" sz="28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77CD54C7-E4E1-0144-6533-2F918F68C55B}"/>
              </a:ext>
            </a:extLst>
          </p:cNvPr>
          <p:cNvSpPr>
            <a:spLocks noGrp="1"/>
          </p:cNvSpPr>
          <p:nvPr>
            <p:ph idx="1"/>
          </p:nvPr>
        </p:nvSpPr>
        <p:spPr>
          <a:xfrm>
            <a:off x="838200" y="1825625"/>
            <a:ext cx="6052794" cy="4351338"/>
          </a:xfrm>
        </p:spPr>
        <p:txBody>
          <a:bodyPr>
            <a:normAutofit/>
          </a:bodyPr>
          <a:lstStyle/>
          <a:p>
            <a:pPr lvl="0" algn="just"/>
            <a:r>
              <a:rPr lang="en-GB" sz="1800" dirty="0">
                <a:latin typeface="Times New Roman" panose="02020603050405020304" pitchFamily="18" charset="0"/>
                <a:cs typeface="Times New Roman" panose="02020603050405020304" pitchFamily="18" charset="0"/>
              </a:rPr>
              <a:t>Chatbots, self-service kiosks, facial recognition and virtual concierges are examples of AI adoption (Roy and </a:t>
            </a:r>
            <a:r>
              <a:rPr lang="en-GB" sz="1800" dirty="0" err="1">
                <a:latin typeface="Times New Roman" panose="02020603050405020304" pitchFamily="18" charset="0"/>
                <a:cs typeface="Times New Roman" panose="02020603050405020304" pitchFamily="18" charset="0"/>
              </a:rPr>
              <a:t>Pagaldiviti</a:t>
            </a:r>
            <a:r>
              <a:rPr lang="en-GB" sz="1800" dirty="0">
                <a:latin typeface="Times New Roman" panose="02020603050405020304" pitchFamily="18" charset="0"/>
                <a:cs typeface="Times New Roman" panose="02020603050405020304" pitchFamily="18" charset="0"/>
              </a:rPr>
              <a:t>, 2023).</a:t>
            </a:r>
            <a:endParaRPr lang="en-IN" sz="1800" dirty="0">
              <a:latin typeface="Times New Roman" panose="02020603050405020304" pitchFamily="18" charset="0"/>
              <a:cs typeface="Times New Roman" panose="02020603050405020304" pitchFamily="18" charset="0"/>
            </a:endParaRPr>
          </a:p>
          <a:p>
            <a:pPr lvl="0" algn="just"/>
            <a:r>
              <a:rPr lang="en-GB" sz="1800" dirty="0">
                <a:latin typeface="Times New Roman" panose="02020603050405020304" pitchFamily="18" charset="0"/>
                <a:cs typeface="Times New Roman" panose="02020603050405020304" pitchFamily="18" charset="0"/>
              </a:rPr>
              <a:t>Among the advantages, one may note shorter waiting lines and consistency, as well as the 24/7 guest support (Morosan and Bowen, 2022).</a:t>
            </a:r>
            <a:endParaRPr lang="en-IN" sz="1800" dirty="0">
              <a:latin typeface="Times New Roman" panose="02020603050405020304" pitchFamily="18" charset="0"/>
              <a:cs typeface="Times New Roman" panose="02020603050405020304" pitchFamily="18" charset="0"/>
            </a:endParaRPr>
          </a:p>
          <a:p>
            <a:pPr lvl="0" algn="just"/>
            <a:r>
              <a:rPr lang="en-GB" sz="1800" dirty="0">
                <a:latin typeface="Times New Roman" panose="02020603050405020304" pitchFamily="18" charset="0"/>
                <a:cs typeface="Times New Roman" panose="02020603050405020304" pitchFamily="18" charset="0"/>
              </a:rPr>
              <a:t>AI will reduce labour burnout but will standardise service experiences.</a:t>
            </a:r>
            <a:endParaRPr lang="en-IN" sz="1800" dirty="0">
              <a:latin typeface="Times New Roman" panose="02020603050405020304" pitchFamily="18" charset="0"/>
              <a:cs typeface="Times New Roman" panose="02020603050405020304" pitchFamily="18" charset="0"/>
            </a:endParaRPr>
          </a:p>
          <a:p>
            <a:pPr lvl="0" algn="just"/>
            <a:r>
              <a:rPr lang="en-GB" sz="1800" dirty="0">
                <a:latin typeface="Times New Roman" panose="02020603050405020304" pitchFamily="18" charset="0"/>
                <a:cs typeface="Times New Roman" panose="02020603050405020304" pitchFamily="18" charset="0"/>
              </a:rPr>
              <a:t>Over-automation can reduce emotional attachment with the guests (Ivanov and Webster, 2019).</a:t>
            </a:r>
            <a:endParaRPr lang="en-IN" sz="1800" dirty="0">
              <a:latin typeface="Times New Roman" panose="02020603050405020304" pitchFamily="18" charset="0"/>
              <a:cs typeface="Times New Roman" panose="02020603050405020304" pitchFamily="18" charset="0"/>
            </a:endParaRPr>
          </a:p>
          <a:p>
            <a:pPr algn="just"/>
            <a:endParaRPr lang="en-IN" sz="1800" dirty="0">
              <a:latin typeface="Times New Roman" panose="02020603050405020304" pitchFamily="18" charset="0"/>
              <a:cs typeface="Times New Roman" panose="02020603050405020304" pitchFamily="18" charset="0"/>
            </a:endParaRPr>
          </a:p>
        </p:txBody>
      </p:sp>
      <p:pic>
        <p:nvPicPr>
          <p:cNvPr id="6" name="Picture 5">
            <a:extLst>
              <a:ext uri="{FF2B5EF4-FFF2-40B4-BE49-F238E27FC236}">
                <a16:creationId xmlns:a16="http://schemas.microsoft.com/office/drawing/2014/main" id="{9A5D50F3-6B82-77C1-32A8-CDBF922FAE22}"/>
              </a:ext>
            </a:extLst>
          </p:cNvPr>
          <p:cNvPicPr>
            <a:picLocks noChangeAspect="1"/>
          </p:cNvPicPr>
          <p:nvPr/>
        </p:nvPicPr>
        <p:blipFill>
          <a:blip r:embed="rId3"/>
          <a:stretch>
            <a:fillRect/>
          </a:stretch>
        </p:blipFill>
        <p:spPr>
          <a:xfrm>
            <a:off x="7315201" y="1754319"/>
            <a:ext cx="4528008" cy="2798998"/>
          </a:xfrm>
          <a:prstGeom prst="rect">
            <a:avLst/>
          </a:prstGeom>
          <a:ln>
            <a:noFill/>
          </a:ln>
          <a:effectLst>
            <a:outerShdw blurRad="292100" dist="139700" dir="2700000" algn="tl" rotWithShape="0">
              <a:srgbClr val="333333">
                <a:alpha val="65000"/>
              </a:srgbClr>
            </a:outerShdw>
          </a:effectLst>
        </p:spPr>
      </p:pic>
      <p:sp>
        <p:nvSpPr>
          <p:cNvPr id="7" name="TextBox 6">
            <a:extLst>
              <a:ext uri="{FF2B5EF4-FFF2-40B4-BE49-F238E27FC236}">
                <a16:creationId xmlns:a16="http://schemas.microsoft.com/office/drawing/2014/main" id="{FB0DC35D-04E5-1078-A5C3-3260B3B74972}"/>
              </a:ext>
            </a:extLst>
          </p:cNvPr>
          <p:cNvSpPr txBox="1"/>
          <p:nvPr/>
        </p:nvSpPr>
        <p:spPr>
          <a:xfrm>
            <a:off x="7428322" y="4977353"/>
            <a:ext cx="4015818" cy="276999"/>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IN" sz="12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Source: Deloitte, 2024</a:t>
            </a:r>
          </a:p>
        </p:txBody>
      </p:sp>
    </p:spTree>
    <p:extLst>
      <p:ext uri="{BB962C8B-B14F-4D97-AF65-F5344CB8AC3E}">
        <p14:creationId xmlns:p14="http://schemas.microsoft.com/office/powerpoint/2010/main" val="332491428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9D49A4-E7A3-0AAC-DF0C-70FE68FD0872}"/>
              </a:ext>
            </a:extLst>
          </p:cNvPr>
          <p:cNvSpPr>
            <a:spLocks noGrp="1"/>
          </p:cNvSpPr>
          <p:nvPr>
            <p:ph type="title"/>
          </p:nvPr>
        </p:nvSpPr>
        <p:spPr>
          <a:xfrm>
            <a:off x="838200" y="365126"/>
            <a:ext cx="10515600" cy="768574"/>
          </a:xfrm>
        </p:spPr>
        <p:txBody>
          <a:bodyPr/>
          <a:lstStyle/>
          <a:p>
            <a:pPr algn="ctr"/>
            <a:r>
              <a:rPr lang="en-GB" sz="2800" b="1" dirty="0">
                <a:latin typeface="Times New Roman" panose="02020603050405020304" pitchFamily="18" charset="0"/>
                <a:cs typeface="Times New Roman" panose="02020603050405020304" pitchFamily="18" charset="0"/>
              </a:rPr>
              <a:t>Literature Review</a:t>
            </a:r>
            <a:endParaRPr lang="en-IN" dirty="0"/>
          </a:p>
        </p:txBody>
      </p:sp>
      <p:sp>
        <p:nvSpPr>
          <p:cNvPr id="3" name="Content Placeholder 2">
            <a:extLst>
              <a:ext uri="{FF2B5EF4-FFF2-40B4-BE49-F238E27FC236}">
                <a16:creationId xmlns:a16="http://schemas.microsoft.com/office/drawing/2014/main" id="{5203232B-7EAA-1D3B-6C70-2A7DDFD17B7E}"/>
              </a:ext>
            </a:extLst>
          </p:cNvPr>
          <p:cNvSpPr>
            <a:spLocks noGrp="1"/>
          </p:cNvSpPr>
          <p:nvPr>
            <p:ph idx="1"/>
          </p:nvPr>
        </p:nvSpPr>
        <p:spPr>
          <a:xfrm>
            <a:off x="838200" y="1825625"/>
            <a:ext cx="5600307" cy="4351338"/>
          </a:xfrm>
        </p:spPr>
        <p:txBody>
          <a:bodyPr>
            <a:normAutofit/>
          </a:bodyPr>
          <a:lstStyle/>
          <a:p>
            <a:pPr lvl="0" algn="just"/>
            <a:r>
              <a:rPr lang="en-GB" sz="1800" dirty="0">
                <a:latin typeface="Times New Roman" panose="02020603050405020304" pitchFamily="18" charset="0"/>
                <a:cs typeface="Times New Roman" panose="02020603050405020304" pitchFamily="18" charset="0"/>
              </a:rPr>
              <a:t>Speed, personalisation and predictive analytics are a transformation of AI in service delivery (</a:t>
            </a:r>
            <a:r>
              <a:rPr lang="en-GB" sz="1800" dirty="0" err="1">
                <a:latin typeface="Times New Roman" panose="02020603050405020304" pitchFamily="18" charset="0"/>
                <a:cs typeface="Times New Roman" panose="02020603050405020304" pitchFamily="18" charset="0"/>
              </a:rPr>
              <a:t>Inavolu</a:t>
            </a:r>
            <a:r>
              <a:rPr lang="en-GB" sz="1800" dirty="0">
                <a:latin typeface="Times New Roman" panose="02020603050405020304" pitchFamily="18" charset="0"/>
                <a:cs typeface="Times New Roman" panose="02020603050405020304" pitchFamily="18" charset="0"/>
              </a:rPr>
              <a:t>, 2024).</a:t>
            </a:r>
            <a:endParaRPr lang="en-IN" sz="1800" dirty="0">
              <a:latin typeface="Times New Roman" panose="02020603050405020304" pitchFamily="18" charset="0"/>
              <a:cs typeface="Times New Roman" panose="02020603050405020304" pitchFamily="18" charset="0"/>
            </a:endParaRPr>
          </a:p>
          <a:p>
            <a:pPr lvl="0" algn="just"/>
            <a:r>
              <a:rPr lang="en-GB" sz="1800" dirty="0">
                <a:latin typeface="Times New Roman" panose="02020603050405020304" pitchFamily="18" charset="0"/>
                <a:cs typeface="Times New Roman" panose="02020603050405020304" pitchFamily="18" charset="0"/>
              </a:rPr>
              <a:t>Guests are indeed demanding smoother, technologically enhanced experiences (Elliott, 2024).</a:t>
            </a:r>
            <a:endParaRPr lang="en-IN" sz="1800" dirty="0">
              <a:latin typeface="Times New Roman" panose="02020603050405020304" pitchFamily="18" charset="0"/>
              <a:cs typeface="Times New Roman" panose="02020603050405020304" pitchFamily="18" charset="0"/>
            </a:endParaRPr>
          </a:p>
          <a:p>
            <a:pPr lvl="0" algn="just"/>
            <a:r>
              <a:rPr lang="en-GB" sz="1800" dirty="0">
                <a:latin typeface="Times New Roman" panose="02020603050405020304" pitchFamily="18" charset="0"/>
                <a:cs typeface="Times New Roman" panose="02020603050405020304" pitchFamily="18" charset="0"/>
              </a:rPr>
              <a:t>The excessive use of AI causes unrealistic expectations of the services and dissatisfaction (</a:t>
            </a:r>
            <a:r>
              <a:rPr lang="en-GB" sz="1800" dirty="0" err="1">
                <a:latin typeface="Times New Roman" panose="02020603050405020304" pitchFamily="18" charset="0"/>
                <a:cs typeface="Times New Roman" panose="02020603050405020304" pitchFamily="18" charset="0"/>
              </a:rPr>
              <a:t>Chkoniya</a:t>
            </a:r>
            <a:r>
              <a:rPr lang="en-GB" sz="1800" dirty="0">
                <a:latin typeface="Times New Roman" panose="02020603050405020304" pitchFamily="18" charset="0"/>
                <a:cs typeface="Times New Roman" panose="02020603050405020304" pitchFamily="18" charset="0"/>
              </a:rPr>
              <a:t>, 2021).</a:t>
            </a:r>
            <a:endParaRPr lang="en-IN" sz="1800" dirty="0">
              <a:latin typeface="Times New Roman" panose="02020603050405020304" pitchFamily="18" charset="0"/>
              <a:cs typeface="Times New Roman" panose="02020603050405020304" pitchFamily="18" charset="0"/>
            </a:endParaRPr>
          </a:p>
          <a:p>
            <a:pPr lvl="0" algn="just"/>
            <a:r>
              <a:rPr lang="en-GB" sz="1800" dirty="0">
                <a:latin typeface="Times New Roman" panose="02020603050405020304" pitchFamily="18" charset="0"/>
                <a:cs typeface="Times New Roman" panose="02020603050405020304" pitchFamily="18" charset="0"/>
              </a:rPr>
              <a:t>Services in high contact are susceptible to the impressions </a:t>
            </a:r>
            <a:r>
              <a:rPr lang="en-GB" sz="1800">
                <a:latin typeface="Times New Roman" panose="02020603050405020304" pitchFamily="18" charset="0"/>
                <a:cs typeface="Times New Roman" panose="02020603050405020304" pitchFamily="18" charset="0"/>
              </a:rPr>
              <a:t>of impersonality.</a:t>
            </a:r>
            <a:endParaRPr lang="en-IN" sz="1800" dirty="0">
              <a:latin typeface="Times New Roman" panose="02020603050405020304" pitchFamily="18" charset="0"/>
              <a:cs typeface="Times New Roman" panose="02020603050405020304" pitchFamily="18" charset="0"/>
            </a:endParaRPr>
          </a:p>
          <a:p>
            <a:pPr algn="just"/>
            <a:endParaRPr lang="en-IN" sz="1800" dirty="0">
              <a:latin typeface="Times New Roman" panose="02020603050405020304" pitchFamily="18" charset="0"/>
              <a:cs typeface="Times New Roman" panose="02020603050405020304" pitchFamily="18" charset="0"/>
            </a:endParaRPr>
          </a:p>
        </p:txBody>
      </p:sp>
      <p:pic>
        <p:nvPicPr>
          <p:cNvPr id="6" name="Picture 5">
            <a:extLst>
              <a:ext uri="{FF2B5EF4-FFF2-40B4-BE49-F238E27FC236}">
                <a16:creationId xmlns:a16="http://schemas.microsoft.com/office/drawing/2014/main" id="{A92FF4AE-AA69-2275-D128-1517E769FBD9}"/>
              </a:ext>
            </a:extLst>
          </p:cNvPr>
          <p:cNvPicPr>
            <a:picLocks noChangeAspect="1"/>
          </p:cNvPicPr>
          <p:nvPr/>
        </p:nvPicPr>
        <p:blipFill>
          <a:blip r:embed="rId3"/>
          <a:stretch>
            <a:fillRect/>
          </a:stretch>
        </p:blipFill>
        <p:spPr>
          <a:xfrm>
            <a:off x="7009390" y="1133699"/>
            <a:ext cx="4982213" cy="4590602"/>
          </a:xfrm>
          <a:prstGeom prst="rect">
            <a:avLst/>
          </a:prstGeom>
          <a:ln>
            <a:noFill/>
          </a:ln>
          <a:effectLst>
            <a:outerShdw blurRad="292100" dist="139700" dir="2700000" algn="tl" rotWithShape="0">
              <a:srgbClr val="333333">
                <a:alpha val="65000"/>
              </a:srgbClr>
            </a:outerShdw>
          </a:effectLst>
        </p:spPr>
      </p:pic>
      <p:sp>
        <p:nvSpPr>
          <p:cNvPr id="4" name="TextBox 3">
            <a:extLst>
              <a:ext uri="{FF2B5EF4-FFF2-40B4-BE49-F238E27FC236}">
                <a16:creationId xmlns:a16="http://schemas.microsoft.com/office/drawing/2014/main" id="{C6095514-5322-5EF9-E040-AE1EE15AFB22}"/>
              </a:ext>
            </a:extLst>
          </p:cNvPr>
          <p:cNvSpPr txBox="1"/>
          <p:nvPr/>
        </p:nvSpPr>
        <p:spPr>
          <a:xfrm>
            <a:off x="7433187" y="5968181"/>
            <a:ext cx="3333136" cy="276999"/>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IN" sz="12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(Source: Mara-solutions, 2025)</a:t>
            </a:r>
          </a:p>
        </p:txBody>
      </p:sp>
    </p:spTree>
    <p:extLst>
      <p:ext uri="{BB962C8B-B14F-4D97-AF65-F5344CB8AC3E}">
        <p14:creationId xmlns:p14="http://schemas.microsoft.com/office/powerpoint/2010/main" val="57034926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D74292-DE6B-638D-64A8-5EEEF012520E}"/>
              </a:ext>
            </a:extLst>
          </p:cNvPr>
          <p:cNvSpPr>
            <a:spLocks noGrp="1"/>
          </p:cNvSpPr>
          <p:nvPr>
            <p:ph type="title"/>
          </p:nvPr>
        </p:nvSpPr>
        <p:spPr/>
        <p:txBody>
          <a:bodyPr>
            <a:normAutofit/>
          </a:bodyPr>
          <a:lstStyle/>
          <a:p>
            <a:pPr algn="ctr"/>
            <a:r>
              <a:rPr lang="en-GB" sz="2800" b="1" dirty="0">
                <a:latin typeface="Times New Roman" panose="02020603050405020304" pitchFamily="18" charset="0"/>
                <a:cs typeface="Times New Roman" panose="02020603050405020304" pitchFamily="18" charset="0"/>
              </a:rPr>
              <a:t>Literature Review</a:t>
            </a:r>
            <a:br>
              <a:rPr lang="en-IN" sz="2800" b="1" dirty="0">
                <a:latin typeface="Times New Roman" panose="02020603050405020304" pitchFamily="18" charset="0"/>
                <a:cs typeface="Times New Roman" panose="02020603050405020304" pitchFamily="18" charset="0"/>
              </a:rPr>
            </a:br>
            <a:endParaRPr lang="en-IN" sz="28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B8474E29-6D75-CF74-5300-B1D24E4FA898}"/>
              </a:ext>
            </a:extLst>
          </p:cNvPr>
          <p:cNvSpPr>
            <a:spLocks noGrp="1"/>
          </p:cNvSpPr>
          <p:nvPr>
            <p:ph idx="1"/>
          </p:nvPr>
        </p:nvSpPr>
        <p:spPr>
          <a:xfrm>
            <a:off x="838200" y="1825625"/>
            <a:ext cx="5128967" cy="4351338"/>
          </a:xfrm>
        </p:spPr>
        <p:txBody>
          <a:bodyPr>
            <a:normAutofit/>
          </a:bodyPr>
          <a:lstStyle/>
          <a:p>
            <a:pPr lvl="0" algn="just"/>
            <a:r>
              <a:rPr lang="en-GB" sz="1800" dirty="0">
                <a:latin typeface="Times New Roman" panose="02020603050405020304" pitchFamily="18" charset="0"/>
                <a:cs typeface="Times New Roman" panose="02020603050405020304" pitchFamily="18" charset="0"/>
              </a:rPr>
              <a:t>Human-AI cooperation allows working efficiently and still maintaining emotional intelligence (Ferrada and </a:t>
            </a:r>
            <a:r>
              <a:rPr lang="en-GB" sz="1800" dirty="0" err="1">
                <a:latin typeface="Times New Roman" panose="02020603050405020304" pitchFamily="18" charset="0"/>
                <a:cs typeface="Times New Roman" panose="02020603050405020304" pitchFamily="18" charset="0"/>
              </a:rPr>
              <a:t>Camarinha</a:t>
            </a:r>
            <a:r>
              <a:rPr lang="en-GB" sz="1800" dirty="0">
                <a:latin typeface="Times New Roman" panose="02020603050405020304" pitchFamily="18" charset="0"/>
                <a:cs typeface="Times New Roman" panose="02020603050405020304" pitchFamily="18" charset="0"/>
              </a:rPr>
              <a:t>-Matos, 2024).</a:t>
            </a:r>
            <a:endParaRPr lang="en-IN" sz="1800" dirty="0">
              <a:latin typeface="Times New Roman" panose="02020603050405020304" pitchFamily="18" charset="0"/>
              <a:cs typeface="Times New Roman" panose="02020603050405020304" pitchFamily="18" charset="0"/>
            </a:endParaRPr>
          </a:p>
          <a:p>
            <a:pPr lvl="0" algn="just"/>
            <a:r>
              <a:rPr lang="en-GB" sz="1800" dirty="0">
                <a:latin typeface="Times New Roman" panose="02020603050405020304" pitchFamily="18" charset="0"/>
                <a:cs typeface="Times New Roman" panose="02020603050405020304" pitchFamily="18" charset="0"/>
              </a:rPr>
              <a:t>The division of roles enhances the trust of the guests and the continuity of the services (Tan et al., 2025).</a:t>
            </a:r>
            <a:endParaRPr lang="en-IN" sz="1800" dirty="0">
              <a:latin typeface="Times New Roman" panose="02020603050405020304" pitchFamily="18" charset="0"/>
              <a:cs typeface="Times New Roman" panose="02020603050405020304" pitchFamily="18" charset="0"/>
            </a:endParaRPr>
          </a:p>
          <a:p>
            <a:pPr lvl="0" algn="just"/>
            <a:r>
              <a:rPr lang="en-GB" sz="1800" dirty="0">
                <a:latin typeface="Times New Roman" panose="02020603050405020304" pitchFamily="18" charset="0"/>
                <a:cs typeface="Times New Roman" panose="02020603050405020304" pitchFamily="18" charset="0"/>
              </a:rPr>
              <a:t>Lack of integration leads to confusion and an issue of accountability (Morandini et al., 2023).</a:t>
            </a:r>
            <a:endParaRPr lang="en-IN" sz="1800" dirty="0">
              <a:latin typeface="Times New Roman" panose="02020603050405020304" pitchFamily="18" charset="0"/>
              <a:cs typeface="Times New Roman" panose="02020603050405020304" pitchFamily="18" charset="0"/>
            </a:endParaRPr>
          </a:p>
          <a:p>
            <a:pPr lvl="0" algn="just"/>
            <a:r>
              <a:rPr lang="en-GB" sz="1800" dirty="0">
                <a:latin typeface="Times New Roman" panose="02020603050405020304" pitchFamily="18" charset="0"/>
                <a:cs typeface="Times New Roman" panose="02020603050405020304" pitchFamily="18" charset="0"/>
              </a:rPr>
              <a:t>TAM and SERVQUAL are used to explain the technology-acceptance and the quality of perceived services (Wang et al., 2025; </a:t>
            </a:r>
            <a:r>
              <a:rPr lang="en-GB" sz="1800" dirty="0" err="1">
                <a:latin typeface="Times New Roman" panose="02020603050405020304" pitchFamily="18" charset="0"/>
                <a:cs typeface="Times New Roman" panose="02020603050405020304" pitchFamily="18" charset="0"/>
              </a:rPr>
              <a:t>Setiono</a:t>
            </a:r>
            <a:r>
              <a:rPr lang="en-GB" sz="1800" dirty="0">
                <a:latin typeface="Times New Roman" panose="02020603050405020304" pitchFamily="18" charset="0"/>
                <a:cs typeface="Times New Roman" panose="02020603050405020304" pitchFamily="18" charset="0"/>
              </a:rPr>
              <a:t> and Hidayat, 2022).</a:t>
            </a:r>
            <a:endParaRPr lang="en-IN" sz="1800" dirty="0">
              <a:latin typeface="Times New Roman" panose="02020603050405020304" pitchFamily="18" charset="0"/>
              <a:cs typeface="Times New Roman" panose="02020603050405020304" pitchFamily="18" charset="0"/>
            </a:endParaRPr>
          </a:p>
          <a:p>
            <a:pPr algn="just"/>
            <a:endParaRPr lang="en-IN" sz="1800" dirty="0">
              <a:latin typeface="Times New Roman" panose="02020603050405020304" pitchFamily="18" charset="0"/>
              <a:cs typeface="Times New Roman" panose="02020603050405020304" pitchFamily="18" charset="0"/>
            </a:endParaRPr>
          </a:p>
        </p:txBody>
      </p:sp>
      <p:pic>
        <p:nvPicPr>
          <p:cNvPr id="7" name="Picture 6">
            <a:extLst>
              <a:ext uri="{FF2B5EF4-FFF2-40B4-BE49-F238E27FC236}">
                <a16:creationId xmlns:a16="http://schemas.microsoft.com/office/drawing/2014/main" id="{70B2ABED-D0F3-9BE8-63BA-D461E8BF8FD8}"/>
              </a:ext>
            </a:extLst>
          </p:cNvPr>
          <p:cNvPicPr>
            <a:picLocks noChangeAspect="1"/>
          </p:cNvPicPr>
          <p:nvPr/>
        </p:nvPicPr>
        <p:blipFill>
          <a:blip r:embed="rId3"/>
          <a:stretch>
            <a:fillRect/>
          </a:stretch>
        </p:blipFill>
        <p:spPr>
          <a:xfrm>
            <a:off x="6224835" y="1690688"/>
            <a:ext cx="5776461" cy="3444538"/>
          </a:xfrm>
          <a:prstGeom prst="rect">
            <a:avLst/>
          </a:prstGeom>
          <a:ln>
            <a:noFill/>
          </a:ln>
          <a:effectLst>
            <a:outerShdw blurRad="292100" dist="139700" dir="2700000" algn="tl" rotWithShape="0">
              <a:srgbClr val="333333">
                <a:alpha val="65000"/>
              </a:srgbClr>
            </a:outerShdw>
          </a:effectLst>
        </p:spPr>
      </p:pic>
      <p:sp>
        <p:nvSpPr>
          <p:cNvPr id="8" name="TextBox 7">
            <a:extLst>
              <a:ext uri="{FF2B5EF4-FFF2-40B4-BE49-F238E27FC236}">
                <a16:creationId xmlns:a16="http://schemas.microsoft.com/office/drawing/2014/main" id="{B9AAE2E0-6498-B519-B578-2CA2C67FF93A}"/>
              </a:ext>
            </a:extLst>
          </p:cNvPr>
          <p:cNvSpPr txBox="1"/>
          <p:nvPr/>
        </p:nvSpPr>
        <p:spPr>
          <a:xfrm>
            <a:off x="6438507" y="5505254"/>
            <a:ext cx="5015060" cy="276999"/>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IN" sz="12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Source: Boakye </a:t>
            </a:r>
            <a:r>
              <a:rPr kumimoji="0" lang="en-IN" sz="1200" b="0" i="1"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et al. </a:t>
            </a:r>
            <a:r>
              <a:rPr kumimoji="0" lang="en-IN" sz="12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(2014)</a:t>
            </a:r>
          </a:p>
        </p:txBody>
      </p:sp>
    </p:spTree>
    <p:extLst>
      <p:ext uri="{BB962C8B-B14F-4D97-AF65-F5344CB8AC3E}">
        <p14:creationId xmlns:p14="http://schemas.microsoft.com/office/powerpoint/2010/main" val="108405772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F85BF8-82FD-EFB6-5756-3FAB4AC2CD03}"/>
              </a:ext>
            </a:extLst>
          </p:cNvPr>
          <p:cNvSpPr>
            <a:spLocks noGrp="1"/>
          </p:cNvSpPr>
          <p:nvPr>
            <p:ph type="title"/>
          </p:nvPr>
        </p:nvSpPr>
        <p:spPr/>
        <p:txBody>
          <a:bodyPr>
            <a:normAutofit/>
          </a:bodyPr>
          <a:lstStyle/>
          <a:p>
            <a:pPr algn="ctr"/>
            <a:r>
              <a:rPr lang="en-GB" sz="2800" b="1" dirty="0">
                <a:latin typeface="Times New Roman" panose="02020603050405020304" pitchFamily="18" charset="0"/>
                <a:cs typeface="Times New Roman" panose="02020603050405020304" pitchFamily="18" charset="0"/>
              </a:rPr>
              <a:t>Method</a:t>
            </a:r>
            <a:endParaRPr lang="en-IN" sz="2800"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9E02AEB8-C07D-6680-D42E-E98F1F8BFC20}"/>
              </a:ext>
            </a:extLst>
          </p:cNvPr>
          <p:cNvSpPr>
            <a:spLocks noGrp="1"/>
          </p:cNvSpPr>
          <p:nvPr>
            <p:ph idx="1"/>
          </p:nvPr>
        </p:nvSpPr>
        <p:spPr>
          <a:xfrm>
            <a:off x="838200" y="1825625"/>
            <a:ext cx="6354452" cy="4351338"/>
          </a:xfrm>
        </p:spPr>
        <p:txBody>
          <a:bodyPr>
            <a:normAutofit/>
          </a:bodyPr>
          <a:lstStyle/>
          <a:p>
            <a:pPr lvl="0" algn="just"/>
            <a:r>
              <a:rPr lang="en-GB" sz="2000" dirty="0">
                <a:latin typeface="Times New Roman" panose="02020603050405020304" pitchFamily="18" charset="0"/>
                <a:cs typeface="Times New Roman" panose="02020603050405020304" pitchFamily="18" charset="0"/>
              </a:rPr>
              <a:t>Adopted a qualitative and descriptive design.</a:t>
            </a:r>
            <a:endParaRPr lang="en-IN" sz="2000" dirty="0">
              <a:latin typeface="Times New Roman" panose="02020603050405020304" pitchFamily="18" charset="0"/>
              <a:cs typeface="Times New Roman" panose="02020603050405020304" pitchFamily="18" charset="0"/>
            </a:endParaRPr>
          </a:p>
          <a:p>
            <a:pPr lvl="0" algn="just"/>
            <a:r>
              <a:rPr lang="en-GB" sz="2000" dirty="0">
                <a:latin typeface="Times New Roman" panose="02020603050405020304" pitchFamily="18" charset="0"/>
                <a:cs typeface="Times New Roman" panose="02020603050405020304" pitchFamily="18" charset="0"/>
              </a:rPr>
              <a:t>Case study on Crown Hotel, Bawtry and Rossington Hall.</a:t>
            </a:r>
            <a:endParaRPr lang="en-IN" sz="2000" dirty="0">
              <a:latin typeface="Times New Roman" panose="02020603050405020304" pitchFamily="18" charset="0"/>
              <a:cs typeface="Times New Roman" panose="02020603050405020304" pitchFamily="18" charset="0"/>
            </a:endParaRPr>
          </a:p>
          <a:p>
            <a:pPr lvl="0" algn="just"/>
            <a:r>
              <a:rPr lang="en-GB" sz="2000" dirty="0">
                <a:latin typeface="Times New Roman" panose="02020603050405020304" pitchFamily="18" charset="0"/>
                <a:cs typeface="Times New Roman" panose="02020603050405020304" pitchFamily="18" charset="0"/>
              </a:rPr>
              <a:t>A secondary source of information obtained on web pages of hotels and scholarly databases.</a:t>
            </a:r>
            <a:endParaRPr lang="en-IN" sz="2000" dirty="0">
              <a:latin typeface="Times New Roman" panose="02020603050405020304" pitchFamily="18" charset="0"/>
              <a:cs typeface="Times New Roman" panose="02020603050405020304" pitchFamily="18" charset="0"/>
            </a:endParaRPr>
          </a:p>
          <a:p>
            <a:pPr lvl="0" algn="just"/>
            <a:r>
              <a:rPr lang="en-GB" sz="2000" dirty="0">
                <a:latin typeface="Times New Roman" panose="02020603050405020304" pitchFamily="18" charset="0"/>
                <a:cs typeface="Times New Roman" panose="02020603050405020304" pitchFamily="18" charset="0"/>
              </a:rPr>
              <a:t>Facilitates situational knowledge of AI-human interaction.</a:t>
            </a:r>
            <a:endParaRPr lang="en-IN" sz="2000" dirty="0">
              <a:latin typeface="Times New Roman" panose="02020603050405020304" pitchFamily="18" charset="0"/>
              <a:cs typeface="Times New Roman" panose="02020603050405020304" pitchFamily="18" charset="0"/>
            </a:endParaRPr>
          </a:p>
          <a:p>
            <a:pPr algn="just"/>
            <a:endParaRPr lang="en-IN" sz="1800" dirty="0">
              <a:latin typeface="Times New Roman" panose="02020603050405020304" pitchFamily="18" charset="0"/>
              <a:cs typeface="Times New Roman" panose="02020603050405020304" pitchFamily="18" charset="0"/>
            </a:endParaRPr>
          </a:p>
        </p:txBody>
      </p:sp>
      <p:pic>
        <p:nvPicPr>
          <p:cNvPr id="5" name="Picture 4">
            <a:extLst>
              <a:ext uri="{FF2B5EF4-FFF2-40B4-BE49-F238E27FC236}">
                <a16:creationId xmlns:a16="http://schemas.microsoft.com/office/drawing/2014/main" id="{0A2D6DB3-7418-4F34-173E-0F371AB97DCC}"/>
              </a:ext>
            </a:extLst>
          </p:cNvPr>
          <p:cNvPicPr>
            <a:picLocks noChangeAspect="1"/>
          </p:cNvPicPr>
          <p:nvPr/>
        </p:nvPicPr>
        <p:blipFill>
          <a:blip r:embed="rId3"/>
          <a:stretch>
            <a:fillRect/>
          </a:stretch>
        </p:blipFill>
        <p:spPr>
          <a:xfrm>
            <a:off x="7395576" y="1359920"/>
            <a:ext cx="4244708" cy="4418712"/>
          </a:xfrm>
          <a:prstGeom prst="rect">
            <a:avLst/>
          </a:prstGeom>
          <a:ln>
            <a:noFill/>
          </a:ln>
          <a:effectLst>
            <a:outerShdw blurRad="292100" dist="139700" dir="2700000" algn="tl" rotWithShape="0">
              <a:srgbClr val="333333">
                <a:alpha val="65000"/>
              </a:srgbClr>
            </a:outerShdw>
          </a:effectLst>
        </p:spPr>
      </p:pic>
      <p:sp>
        <p:nvSpPr>
          <p:cNvPr id="4" name="TextBox 3">
            <a:extLst>
              <a:ext uri="{FF2B5EF4-FFF2-40B4-BE49-F238E27FC236}">
                <a16:creationId xmlns:a16="http://schemas.microsoft.com/office/drawing/2014/main" id="{6D89234C-34FF-D880-C729-5D22D3578885}"/>
              </a:ext>
            </a:extLst>
          </p:cNvPr>
          <p:cNvSpPr txBox="1"/>
          <p:nvPr/>
        </p:nvSpPr>
        <p:spPr>
          <a:xfrm>
            <a:off x="7673419" y="6099142"/>
            <a:ext cx="3553905" cy="276999"/>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IN" sz="12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Source: </a:t>
            </a:r>
            <a:r>
              <a:rPr kumimoji="0" lang="en-IN" sz="1200" b="0" i="0" u="none" strike="noStrike" kern="1200" cap="none" spc="0" normalizeH="0" baseline="0" noProof="0" dirty="0" err="1">
                <a:ln>
                  <a:noFill/>
                </a:ln>
                <a:solidFill>
                  <a:prstClr val="black"/>
                </a:solidFill>
                <a:effectLst/>
                <a:uLnTx/>
                <a:uFillTx/>
                <a:latin typeface="Times New Roman" panose="02020603050405020304" pitchFamily="18" charset="0"/>
                <a:ea typeface="+mn-ea"/>
                <a:cs typeface="Times New Roman" panose="02020603050405020304" pitchFamily="18" charset="0"/>
              </a:rPr>
              <a:t>Ideascale</a:t>
            </a:r>
            <a:r>
              <a:rPr kumimoji="0" lang="en-IN" sz="12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2023</a:t>
            </a:r>
          </a:p>
        </p:txBody>
      </p:sp>
    </p:spTree>
    <p:extLst>
      <p:ext uri="{BB962C8B-B14F-4D97-AF65-F5344CB8AC3E}">
        <p14:creationId xmlns:p14="http://schemas.microsoft.com/office/powerpoint/2010/main" val="172685245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EA8ECF-9A14-FC4F-834F-DEB744781FE3}"/>
              </a:ext>
            </a:extLst>
          </p:cNvPr>
          <p:cNvSpPr>
            <a:spLocks noGrp="1"/>
          </p:cNvSpPr>
          <p:nvPr>
            <p:ph type="title"/>
          </p:nvPr>
        </p:nvSpPr>
        <p:spPr/>
        <p:txBody>
          <a:bodyPr>
            <a:normAutofit/>
          </a:bodyPr>
          <a:lstStyle/>
          <a:p>
            <a:pPr algn="ctr"/>
            <a:r>
              <a:rPr lang="en-GB" sz="2800" b="1" dirty="0">
                <a:latin typeface="Times New Roman" panose="02020603050405020304" pitchFamily="18" charset="0"/>
                <a:cs typeface="Times New Roman" panose="02020603050405020304" pitchFamily="18" charset="0"/>
              </a:rPr>
              <a:t>Method</a:t>
            </a:r>
            <a:br>
              <a:rPr lang="en-IN" sz="2800" b="1" dirty="0">
                <a:latin typeface="Times New Roman" panose="02020603050405020304" pitchFamily="18" charset="0"/>
                <a:cs typeface="Times New Roman" panose="02020603050405020304" pitchFamily="18" charset="0"/>
              </a:rPr>
            </a:br>
            <a:endParaRPr lang="en-IN" sz="28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3E0C4C61-F12A-4471-F4C1-BB0587D583EA}"/>
              </a:ext>
            </a:extLst>
          </p:cNvPr>
          <p:cNvSpPr>
            <a:spLocks noGrp="1"/>
          </p:cNvSpPr>
          <p:nvPr>
            <p:ph idx="1"/>
          </p:nvPr>
        </p:nvSpPr>
        <p:spPr>
          <a:xfrm>
            <a:off x="838200" y="1122219"/>
            <a:ext cx="10993582" cy="1479262"/>
          </a:xfrm>
        </p:spPr>
        <p:txBody>
          <a:bodyPr>
            <a:normAutofit lnSpcReduction="10000"/>
          </a:bodyPr>
          <a:lstStyle/>
          <a:p>
            <a:pPr lvl="0" algn="just"/>
            <a:r>
              <a:rPr lang="en-GB" sz="2000" dirty="0">
                <a:latin typeface="Times New Roman" panose="02020603050405020304" pitchFamily="18" charset="0"/>
                <a:cs typeface="Times New Roman" panose="02020603050405020304" pitchFamily="18" charset="0"/>
              </a:rPr>
              <a:t>Identification of recurrence patterns by means of thematic analysis.</a:t>
            </a:r>
            <a:endParaRPr lang="en-IN" sz="2000" dirty="0">
              <a:latin typeface="Times New Roman" panose="02020603050405020304" pitchFamily="18" charset="0"/>
              <a:cs typeface="Times New Roman" panose="02020603050405020304" pitchFamily="18" charset="0"/>
            </a:endParaRPr>
          </a:p>
          <a:p>
            <a:pPr lvl="0" algn="just"/>
            <a:r>
              <a:rPr lang="en-GB" sz="2000" dirty="0">
                <a:latin typeface="Times New Roman" panose="02020603050405020304" pitchFamily="18" charset="0"/>
                <a:cs typeface="Times New Roman" panose="02020603050405020304" pitchFamily="18" charset="0"/>
              </a:rPr>
              <a:t>PESTLE analysis is used to analyse the impact.</a:t>
            </a:r>
            <a:endParaRPr lang="en-IN" sz="2000" dirty="0">
              <a:latin typeface="Times New Roman" panose="02020603050405020304" pitchFamily="18" charset="0"/>
              <a:cs typeface="Times New Roman" panose="02020603050405020304" pitchFamily="18" charset="0"/>
            </a:endParaRPr>
          </a:p>
          <a:p>
            <a:pPr lvl="0" algn="just"/>
            <a:r>
              <a:rPr lang="en-GB" sz="2000" dirty="0">
                <a:latin typeface="Times New Roman" panose="02020603050405020304" pitchFamily="18" charset="0"/>
                <a:cs typeface="Times New Roman" panose="02020603050405020304" pitchFamily="18" charset="0"/>
              </a:rPr>
              <a:t>Reviews political, economic, social, technological, legal and environmental factors.</a:t>
            </a:r>
            <a:endParaRPr lang="en-IN" sz="2000" dirty="0">
              <a:latin typeface="Times New Roman" panose="02020603050405020304" pitchFamily="18" charset="0"/>
              <a:cs typeface="Times New Roman" panose="02020603050405020304" pitchFamily="18" charset="0"/>
            </a:endParaRPr>
          </a:p>
          <a:p>
            <a:pPr lvl="0" algn="just"/>
            <a:r>
              <a:rPr lang="en-GB" sz="2000" dirty="0">
                <a:latin typeface="Times New Roman" panose="02020603050405020304" pitchFamily="18" charset="0"/>
                <a:cs typeface="Times New Roman" panose="02020603050405020304" pitchFamily="18" charset="0"/>
              </a:rPr>
              <a:t>Favourable to the strategic evaluation of AI-human balance.</a:t>
            </a:r>
            <a:endParaRPr lang="en-IN" sz="2000" dirty="0">
              <a:latin typeface="Times New Roman" panose="02020603050405020304" pitchFamily="18" charset="0"/>
              <a:cs typeface="Times New Roman" panose="02020603050405020304" pitchFamily="18" charset="0"/>
            </a:endParaRPr>
          </a:p>
          <a:p>
            <a:pPr algn="just"/>
            <a:endParaRPr lang="en-IN" sz="1800" dirty="0">
              <a:latin typeface="Times New Roman" panose="02020603050405020304" pitchFamily="18" charset="0"/>
              <a:cs typeface="Times New Roman" panose="02020603050405020304" pitchFamily="18" charset="0"/>
            </a:endParaRPr>
          </a:p>
        </p:txBody>
      </p:sp>
      <p:pic>
        <p:nvPicPr>
          <p:cNvPr id="5" name="Picture 4">
            <a:extLst>
              <a:ext uri="{FF2B5EF4-FFF2-40B4-BE49-F238E27FC236}">
                <a16:creationId xmlns:a16="http://schemas.microsoft.com/office/drawing/2014/main" id="{411C7281-B8DC-D88C-B5EB-E33DE9914552}"/>
              </a:ext>
            </a:extLst>
          </p:cNvPr>
          <p:cNvPicPr>
            <a:picLocks noChangeAspect="1"/>
          </p:cNvPicPr>
          <p:nvPr/>
        </p:nvPicPr>
        <p:blipFill>
          <a:blip r:embed="rId3"/>
          <a:stretch>
            <a:fillRect/>
          </a:stretch>
        </p:blipFill>
        <p:spPr>
          <a:xfrm>
            <a:off x="2660074" y="2601480"/>
            <a:ext cx="7392640" cy="3752895"/>
          </a:xfrm>
          <a:prstGeom prst="rect">
            <a:avLst/>
          </a:prstGeom>
          <a:ln>
            <a:noFill/>
          </a:ln>
          <a:effectLst>
            <a:outerShdw blurRad="292100" dist="139700" dir="2700000" algn="tl" rotWithShape="0">
              <a:srgbClr val="333333">
                <a:alpha val="65000"/>
              </a:srgbClr>
            </a:outerShdw>
          </a:effectLst>
        </p:spPr>
      </p:pic>
      <p:sp>
        <p:nvSpPr>
          <p:cNvPr id="6" name="TextBox 5">
            <a:extLst>
              <a:ext uri="{FF2B5EF4-FFF2-40B4-BE49-F238E27FC236}">
                <a16:creationId xmlns:a16="http://schemas.microsoft.com/office/drawing/2014/main" id="{2180296D-7D73-45DE-F5A8-2AC0AE6A8AEB}"/>
              </a:ext>
            </a:extLst>
          </p:cNvPr>
          <p:cNvSpPr txBox="1"/>
          <p:nvPr/>
        </p:nvSpPr>
        <p:spPr>
          <a:xfrm>
            <a:off x="7218789" y="6354375"/>
            <a:ext cx="4010320" cy="276999"/>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IN" sz="12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Source: Impact, 2022</a:t>
            </a:r>
          </a:p>
        </p:txBody>
      </p:sp>
    </p:spTree>
    <p:extLst>
      <p:ext uri="{BB962C8B-B14F-4D97-AF65-F5344CB8AC3E}">
        <p14:creationId xmlns:p14="http://schemas.microsoft.com/office/powerpoint/2010/main" val="276897910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943AB-59C8-F995-D788-9A0727743E60}"/>
              </a:ext>
            </a:extLst>
          </p:cNvPr>
          <p:cNvSpPr>
            <a:spLocks noGrp="1"/>
          </p:cNvSpPr>
          <p:nvPr>
            <p:ph type="title"/>
          </p:nvPr>
        </p:nvSpPr>
        <p:spPr/>
        <p:txBody>
          <a:bodyPr>
            <a:normAutofit/>
          </a:bodyPr>
          <a:lstStyle/>
          <a:p>
            <a:pPr algn="ctr"/>
            <a:r>
              <a:rPr lang="en-GB" sz="2800" b="1" dirty="0">
                <a:latin typeface="Times New Roman" panose="02020603050405020304" pitchFamily="18" charset="0"/>
                <a:cs typeface="Times New Roman" panose="02020603050405020304" pitchFamily="18" charset="0"/>
              </a:rPr>
              <a:t>Method </a:t>
            </a:r>
            <a:br>
              <a:rPr lang="en-IN" sz="2800" b="1" dirty="0">
                <a:latin typeface="Times New Roman" panose="02020603050405020304" pitchFamily="18" charset="0"/>
                <a:cs typeface="Times New Roman" panose="02020603050405020304" pitchFamily="18" charset="0"/>
              </a:rPr>
            </a:br>
            <a:endParaRPr lang="en-IN" sz="28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B81736AE-FA94-7C2F-D04A-AF98B14D0E52}"/>
              </a:ext>
            </a:extLst>
          </p:cNvPr>
          <p:cNvSpPr>
            <a:spLocks noGrp="1"/>
          </p:cNvSpPr>
          <p:nvPr>
            <p:ph idx="1"/>
          </p:nvPr>
        </p:nvSpPr>
        <p:spPr>
          <a:xfrm>
            <a:off x="838200" y="1825625"/>
            <a:ext cx="5788843" cy="4351338"/>
          </a:xfrm>
        </p:spPr>
        <p:txBody>
          <a:bodyPr>
            <a:normAutofit/>
          </a:bodyPr>
          <a:lstStyle/>
          <a:p>
            <a:pPr lvl="0" algn="just"/>
            <a:r>
              <a:rPr lang="en-GB" sz="2000" dirty="0">
                <a:latin typeface="Times New Roman" panose="02020603050405020304" pitchFamily="18" charset="0"/>
                <a:cs typeface="Times New Roman" panose="02020603050405020304" pitchFamily="18" charset="0"/>
              </a:rPr>
              <a:t>Political stability of the UK is moderate (The Guardian, 2024)</a:t>
            </a:r>
            <a:endParaRPr lang="en-IN" sz="2000" dirty="0">
              <a:latin typeface="Times New Roman" panose="02020603050405020304" pitchFamily="18" charset="0"/>
              <a:cs typeface="Times New Roman" panose="02020603050405020304" pitchFamily="18" charset="0"/>
            </a:endParaRPr>
          </a:p>
          <a:p>
            <a:pPr lvl="0" algn="just"/>
            <a:r>
              <a:rPr lang="en-GB" sz="2000" dirty="0">
                <a:latin typeface="Times New Roman" panose="02020603050405020304" pitchFamily="18" charset="0"/>
                <a:cs typeface="Times New Roman" panose="02020603050405020304" pitchFamily="18" charset="0"/>
              </a:rPr>
              <a:t>With AI technology, logistics cost has been reduced by 10% (PwC, 2025a)</a:t>
            </a:r>
            <a:endParaRPr lang="en-IN" sz="2000" dirty="0">
              <a:latin typeface="Times New Roman" panose="02020603050405020304" pitchFamily="18" charset="0"/>
              <a:cs typeface="Times New Roman" panose="02020603050405020304" pitchFamily="18" charset="0"/>
            </a:endParaRPr>
          </a:p>
          <a:p>
            <a:pPr lvl="0" algn="just"/>
            <a:r>
              <a:rPr lang="en-GB" sz="2000" dirty="0">
                <a:latin typeface="Times New Roman" panose="02020603050405020304" pitchFamily="18" charset="0"/>
                <a:cs typeface="Times New Roman" panose="02020603050405020304" pitchFamily="18" charset="0"/>
              </a:rPr>
              <a:t>The UK government has invested 3.5 billion GBP in 2025 to promote technological advancement in hospitality sector (GOV, 2023)</a:t>
            </a:r>
            <a:endParaRPr lang="en-IN" sz="2000" dirty="0">
              <a:latin typeface="Times New Roman" panose="02020603050405020304" pitchFamily="18" charset="0"/>
              <a:cs typeface="Times New Roman" panose="02020603050405020304" pitchFamily="18" charset="0"/>
            </a:endParaRPr>
          </a:p>
          <a:p>
            <a:pPr lvl="0" algn="just"/>
            <a:r>
              <a:rPr lang="en-GB" sz="2000" dirty="0">
                <a:latin typeface="Times New Roman" panose="02020603050405020304" pitchFamily="18" charset="0"/>
                <a:cs typeface="Times New Roman" panose="02020603050405020304" pitchFamily="18" charset="0"/>
              </a:rPr>
              <a:t>Hotels and restaurants have followed UK GDPR and data protection Act 2018 (GOV, 2025)</a:t>
            </a:r>
            <a:endParaRPr lang="en-IN" sz="2000" dirty="0">
              <a:latin typeface="Times New Roman" panose="02020603050405020304" pitchFamily="18" charset="0"/>
              <a:cs typeface="Times New Roman" panose="02020603050405020304" pitchFamily="18" charset="0"/>
            </a:endParaRPr>
          </a:p>
          <a:p>
            <a:pPr lvl="0" algn="just"/>
            <a:r>
              <a:rPr lang="en-GB" sz="2000" dirty="0">
                <a:latin typeface="Times New Roman" panose="02020603050405020304" pitchFamily="18" charset="0"/>
                <a:cs typeface="Times New Roman" panose="02020603050405020304" pitchFamily="18" charset="0"/>
              </a:rPr>
              <a:t>Specific waste management practices have been followed in the UK (GOV, 2024)</a:t>
            </a:r>
            <a:endParaRPr lang="en-IN" sz="2000" dirty="0">
              <a:latin typeface="Times New Roman" panose="02020603050405020304" pitchFamily="18" charset="0"/>
              <a:cs typeface="Times New Roman" panose="02020603050405020304" pitchFamily="18" charset="0"/>
            </a:endParaRPr>
          </a:p>
          <a:p>
            <a:pPr algn="just"/>
            <a:endParaRPr lang="en-IN" sz="1800" dirty="0">
              <a:latin typeface="Times New Roman" panose="02020603050405020304" pitchFamily="18" charset="0"/>
              <a:cs typeface="Times New Roman" panose="02020603050405020304" pitchFamily="18" charset="0"/>
            </a:endParaRPr>
          </a:p>
        </p:txBody>
      </p:sp>
      <p:pic>
        <p:nvPicPr>
          <p:cNvPr id="5" name="Picture 4">
            <a:extLst>
              <a:ext uri="{FF2B5EF4-FFF2-40B4-BE49-F238E27FC236}">
                <a16:creationId xmlns:a16="http://schemas.microsoft.com/office/drawing/2014/main" id="{E91FD0D4-A11D-F705-D38C-A1618C7BF0CE}"/>
              </a:ext>
            </a:extLst>
          </p:cNvPr>
          <p:cNvPicPr>
            <a:picLocks noChangeAspect="1"/>
          </p:cNvPicPr>
          <p:nvPr/>
        </p:nvPicPr>
        <p:blipFill>
          <a:blip r:embed="rId3"/>
          <a:stretch>
            <a:fillRect/>
          </a:stretch>
        </p:blipFill>
        <p:spPr>
          <a:xfrm>
            <a:off x="6999427" y="2011557"/>
            <a:ext cx="4727517" cy="2834886"/>
          </a:xfrm>
          <a:prstGeom prst="rect">
            <a:avLst/>
          </a:prstGeom>
          <a:ln>
            <a:noFill/>
          </a:ln>
          <a:effectLst>
            <a:outerShdw blurRad="292100" dist="139700" dir="2700000" algn="tl" rotWithShape="0">
              <a:srgbClr val="333333">
                <a:alpha val="65000"/>
              </a:srgbClr>
            </a:outerShdw>
          </a:effectLst>
        </p:spPr>
      </p:pic>
      <p:sp>
        <p:nvSpPr>
          <p:cNvPr id="4" name="TextBox 3">
            <a:extLst>
              <a:ext uri="{FF2B5EF4-FFF2-40B4-BE49-F238E27FC236}">
                <a16:creationId xmlns:a16="http://schemas.microsoft.com/office/drawing/2014/main" id="{02519A4E-BC6F-A34B-7330-D6C8C7D57524}"/>
              </a:ext>
            </a:extLst>
          </p:cNvPr>
          <p:cNvSpPr txBox="1"/>
          <p:nvPr/>
        </p:nvSpPr>
        <p:spPr>
          <a:xfrm>
            <a:off x="8023123" y="5083277"/>
            <a:ext cx="2340077" cy="276999"/>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IN" sz="12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(Source: </a:t>
            </a:r>
            <a:r>
              <a:rPr kumimoji="0" lang="en-GB" sz="12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GOV, 2023</a:t>
            </a:r>
            <a:r>
              <a:rPr kumimoji="0" lang="en-IN" sz="12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a:t>
            </a:r>
          </a:p>
        </p:txBody>
      </p:sp>
    </p:spTree>
    <p:extLst>
      <p:ext uri="{BB962C8B-B14F-4D97-AF65-F5344CB8AC3E}">
        <p14:creationId xmlns:p14="http://schemas.microsoft.com/office/powerpoint/2010/main" val="248495261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A2C8C1-EFB9-0637-57AD-43B650F0442C}"/>
              </a:ext>
            </a:extLst>
          </p:cNvPr>
          <p:cNvSpPr>
            <a:spLocks noGrp="1"/>
          </p:cNvSpPr>
          <p:nvPr>
            <p:ph type="title"/>
          </p:nvPr>
        </p:nvSpPr>
        <p:spPr/>
        <p:txBody>
          <a:bodyPr>
            <a:normAutofit/>
          </a:bodyPr>
          <a:lstStyle/>
          <a:p>
            <a:pPr algn="ctr"/>
            <a:r>
              <a:rPr lang="en-GB" sz="2800" b="1" dirty="0">
                <a:latin typeface="Times New Roman" panose="02020603050405020304" pitchFamily="18" charset="0"/>
                <a:cs typeface="Times New Roman" panose="02020603050405020304" pitchFamily="18" charset="0"/>
              </a:rPr>
              <a:t>Conclusion</a:t>
            </a:r>
            <a:endParaRPr lang="en-IN" sz="2800"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4743338A-747A-368D-49F2-47DE3202AFCC}"/>
              </a:ext>
            </a:extLst>
          </p:cNvPr>
          <p:cNvSpPr>
            <a:spLocks noGrp="1"/>
          </p:cNvSpPr>
          <p:nvPr>
            <p:ph idx="1"/>
          </p:nvPr>
        </p:nvSpPr>
        <p:spPr>
          <a:xfrm>
            <a:off x="838200" y="1825625"/>
            <a:ext cx="5920819" cy="4351338"/>
          </a:xfrm>
        </p:spPr>
        <p:txBody>
          <a:bodyPr>
            <a:normAutofit/>
          </a:bodyPr>
          <a:lstStyle/>
          <a:p>
            <a:pPr lvl="0" algn="just">
              <a:lnSpc>
                <a:spcPct val="150000"/>
              </a:lnSpc>
            </a:pPr>
            <a:r>
              <a:rPr lang="en-GB" sz="2000" dirty="0">
                <a:latin typeface="Times New Roman" panose="02020603050405020304" pitchFamily="18" charset="0"/>
                <a:cs typeface="Times New Roman" panose="02020603050405020304" pitchFamily="18" charset="0"/>
              </a:rPr>
              <a:t>Artificial intelligence has reshaped the UK hospitality operations</a:t>
            </a:r>
            <a:endParaRPr lang="en-IN" sz="2000" dirty="0">
              <a:latin typeface="Times New Roman" panose="02020603050405020304" pitchFamily="18" charset="0"/>
              <a:cs typeface="Times New Roman" panose="02020603050405020304" pitchFamily="18" charset="0"/>
            </a:endParaRPr>
          </a:p>
          <a:p>
            <a:pPr lvl="0" algn="just">
              <a:lnSpc>
                <a:spcPct val="150000"/>
              </a:lnSpc>
            </a:pPr>
            <a:r>
              <a:rPr lang="en-GB" sz="2000" dirty="0">
                <a:latin typeface="Times New Roman" panose="02020603050405020304" pitchFamily="18" charset="0"/>
                <a:cs typeface="Times New Roman" panose="02020603050405020304" pitchFamily="18" charset="0"/>
              </a:rPr>
              <a:t>Emotional intelligence along with human empathy has remained his replaceable in enhancing guest experiences.</a:t>
            </a:r>
            <a:endParaRPr lang="en-IN" sz="2000" dirty="0">
              <a:latin typeface="Times New Roman" panose="02020603050405020304" pitchFamily="18" charset="0"/>
              <a:cs typeface="Times New Roman" panose="02020603050405020304" pitchFamily="18" charset="0"/>
            </a:endParaRPr>
          </a:p>
          <a:p>
            <a:pPr algn="just"/>
            <a:endParaRPr lang="en-IN" sz="1800" dirty="0">
              <a:latin typeface="Times New Roman" panose="02020603050405020304" pitchFamily="18" charset="0"/>
              <a:cs typeface="Times New Roman" panose="02020603050405020304" pitchFamily="18" charset="0"/>
            </a:endParaRPr>
          </a:p>
        </p:txBody>
      </p:sp>
      <p:pic>
        <p:nvPicPr>
          <p:cNvPr id="6146" name="Picture 2" descr="Research Papers: How to Write a Conclusion">
            <a:extLst>
              <a:ext uri="{FF2B5EF4-FFF2-40B4-BE49-F238E27FC236}">
                <a16:creationId xmlns:a16="http://schemas.microsoft.com/office/drawing/2014/main" id="{902692F3-2FAD-096E-75E7-4583C61994E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162556" y="1476833"/>
            <a:ext cx="4611523" cy="3747637"/>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7659038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6A03F5-1E0C-8EF4-DB7F-DD1759FB9FF5}"/>
              </a:ext>
            </a:extLst>
          </p:cNvPr>
          <p:cNvSpPr>
            <a:spLocks noGrp="1"/>
          </p:cNvSpPr>
          <p:nvPr>
            <p:ph type="title"/>
          </p:nvPr>
        </p:nvSpPr>
        <p:spPr/>
        <p:txBody>
          <a:bodyPr>
            <a:normAutofit/>
          </a:bodyPr>
          <a:lstStyle/>
          <a:p>
            <a:pPr algn="ctr"/>
            <a:r>
              <a:rPr lang="en-GB" sz="2800" b="1" dirty="0">
                <a:latin typeface="Times New Roman" panose="02020603050405020304" pitchFamily="18" charset="0"/>
                <a:cs typeface="Times New Roman" panose="02020603050405020304" pitchFamily="18" charset="0"/>
              </a:rPr>
              <a:t>Recommendations </a:t>
            </a:r>
            <a:br>
              <a:rPr lang="en-IN" sz="2800" b="1" dirty="0">
                <a:latin typeface="Times New Roman" panose="02020603050405020304" pitchFamily="18" charset="0"/>
                <a:cs typeface="Times New Roman" panose="02020603050405020304" pitchFamily="18" charset="0"/>
              </a:rPr>
            </a:br>
            <a:endParaRPr lang="en-IN" sz="28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D68275D1-F9EF-56FD-D604-2605AF8EAD50}"/>
              </a:ext>
            </a:extLst>
          </p:cNvPr>
          <p:cNvSpPr>
            <a:spLocks noGrp="1"/>
          </p:cNvSpPr>
          <p:nvPr>
            <p:ph idx="1"/>
          </p:nvPr>
        </p:nvSpPr>
        <p:spPr>
          <a:xfrm>
            <a:off x="838200" y="1825625"/>
            <a:ext cx="5440052" cy="4351338"/>
          </a:xfrm>
        </p:spPr>
        <p:txBody>
          <a:bodyPr>
            <a:normAutofit/>
          </a:bodyPr>
          <a:lstStyle/>
          <a:p>
            <a:pPr lvl="0" algn="just">
              <a:lnSpc>
                <a:spcPct val="150000"/>
              </a:lnSpc>
            </a:pPr>
            <a:r>
              <a:rPr lang="en-GB" sz="2000" dirty="0">
                <a:latin typeface="Times New Roman" panose="02020603050405020304" pitchFamily="18" charset="0"/>
                <a:cs typeface="Times New Roman" panose="02020603050405020304" pitchFamily="18" charset="0"/>
              </a:rPr>
              <a:t>Recommendation of adopting hybrid model and investing capital in digital skills and employee training </a:t>
            </a:r>
            <a:endParaRPr lang="en-IN" sz="2000" dirty="0">
              <a:latin typeface="Times New Roman" panose="02020603050405020304" pitchFamily="18" charset="0"/>
              <a:cs typeface="Times New Roman" panose="02020603050405020304" pitchFamily="18" charset="0"/>
            </a:endParaRPr>
          </a:p>
          <a:p>
            <a:pPr lvl="0" algn="just">
              <a:lnSpc>
                <a:spcPct val="150000"/>
              </a:lnSpc>
            </a:pPr>
            <a:r>
              <a:rPr lang="en-GB" sz="2000" dirty="0">
                <a:latin typeface="Times New Roman" panose="02020603050405020304" pitchFamily="18" charset="0"/>
                <a:cs typeface="Times New Roman" panose="02020603050405020304" pitchFamily="18" charset="0"/>
              </a:rPr>
              <a:t>Advice on improving data and ethical governance along with expanding guest flexibility and choice</a:t>
            </a:r>
            <a:endParaRPr lang="en-IN" sz="2000" dirty="0">
              <a:latin typeface="Times New Roman" panose="02020603050405020304" pitchFamily="18" charset="0"/>
              <a:cs typeface="Times New Roman" panose="02020603050405020304" pitchFamily="18" charset="0"/>
            </a:endParaRPr>
          </a:p>
          <a:p>
            <a:pPr algn="just"/>
            <a:endParaRPr lang="en-IN" sz="1800" dirty="0">
              <a:latin typeface="Times New Roman" panose="02020603050405020304" pitchFamily="18" charset="0"/>
              <a:cs typeface="Times New Roman" panose="02020603050405020304" pitchFamily="18" charset="0"/>
            </a:endParaRPr>
          </a:p>
        </p:txBody>
      </p:sp>
      <p:pic>
        <p:nvPicPr>
          <p:cNvPr id="5" name="Picture 4">
            <a:extLst>
              <a:ext uri="{FF2B5EF4-FFF2-40B4-BE49-F238E27FC236}">
                <a16:creationId xmlns:a16="http://schemas.microsoft.com/office/drawing/2014/main" id="{50E0561B-B262-4D9E-9AAE-CE1BA818903D}"/>
              </a:ext>
            </a:extLst>
          </p:cNvPr>
          <p:cNvPicPr>
            <a:picLocks noChangeAspect="1"/>
          </p:cNvPicPr>
          <p:nvPr/>
        </p:nvPicPr>
        <p:blipFill>
          <a:blip r:embed="rId3"/>
          <a:stretch>
            <a:fillRect/>
          </a:stretch>
        </p:blipFill>
        <p:spPr>
          <a:xfrm>
            <a:off x="6994976" y="1373139"/>
            <a:ext cx="4873371" cy="3434532"/>
          </a:xfrm>
          <a:prstGeom prst="rect">
            <a:avLst/>
          </a:prstGeom>
          <a:ln>
            <a:noFill/>
          </a:ln>
          <a:effectLst>
            <a:outerShdw blurRad="292100" dist="139700" dir="2700000" algn="tl" rotWithShape="0">
              <a:srgbClr val="333333">
                <a:alpha val="65000"/>
              </a:srgbClr>
            </a:outerShdw>
          </a:effectLst>
        </p:spPr>
      </p:pic>
      <p:sp>
        <p:nvSpPr>
          <p:cNvPr id="6" name="TextBox 5">
            <a:extLst>
              <a:ext uri="{FF2B5EF4-FFF2-40B4-BE49-F238E27FC236}">
                <a16:creationId xmlns:a16="http://schemas.microsoft.com/office/drawing/2014/main" id="{CDBDC5F9-018A-A4F0-61D6-97B26D46D787}"/>
              </a:ext>
            </a:extLst>
          </p:cNvPr>
          <p:cNvSpPr txBox="1"/>
          <p:nvPr/>
        </p:nvSpPr>
        <p:spPr>
          <a:xfrm>
            <a:off x="7466029" y="5279010"/>
            <a:ext cx="3553905" cy="276999"/>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IN" sz="12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Source: PwC, 2025c</a:t>
            </a:r>
          </a:p>
        </p:txBody>
      </p:sp>
    </p:spTree>
    <p:extLst>
      <p:ext uri="{BB962C8B-B14F-4D97-AF65-F5344CB8AC3E}">
        <p14:creationId xmlns:p14="http://schemas.microsoft.com/office/powerpoint/2010/main" val="274704627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AEC13A-ADFC-B114-90F0-AA96AAF824DC}"/>
              </a:ext>
            </a:extLst>
          </p:cNvPr>
          <p:cNvSpPr>
            <a:spLocks noGrp="1"/>
          </p:cNvSpPr>
          <p:nvPr>
            <p:ph type="title"/>
          </p:nvPr>
        </p:nvSpPr>
        <p:spPr/>
        <p:txBody>
          <a:bodyPr>
            <a:normAutofit/>
          </a:bodyPr>
          <a:lstStyle/>
          <a:p>
            <a:pPr algn="ctr"/>
            <a:r>
              <a:rPr lang="en-GB" sz="2800" b="1" dirty="0">
                <a:latin typeface="Times New Roman" panose="02020603050405020304" pitchFamily="18" charset="0"/>
                <a:cs typeface="Times New Roman" panose="02020603050405020304" pitchFamily="18" charset="0"/>
              </a:rPr>
              <a:t>References</a:t>
            </a:r>
            <a:br>
              <a:rPr lang="en-IN" sz="2800" b="1" dirty="0">
                <a:latin typeface="Times New Roman" panose="02020603050405020304" pitchFamily="18" charset="0"/>
                <a:cs typeface="Times New Roman" panose="02020603050405020304" pitchFamily="18" charset="0"/>
              </a:rPr>
            </a:br>
            <a:endParaRPr lang="en-IN" sz="28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FDA57E77-4DE9-188A-04CA-6188A3ED57F6}"/>
              </a:ext>
            </a:extLst>
          </p:cNvPr>
          <p:cNvSpPr>
            <a:spLocks noGrp="1"/>
          </p:cNvSpPr>
          <p:nvPr>
            <p:ph idx="1"/>
          </p:nvPr>
        </p:nvSpPr>
        <p:spPr>
          <a:xfrm>
            <a:off x="243840" y="1137920"/>
            <a:ext cx="11551920" cy="5232400"/>
          </a:xfrm>
        </p:spPr>
        <p:txBody>
          <a:bodyPr numCol="2">
            <a:normAutofit/>
          </a:bodyPr>
          <a:lstStyle/>
          <a:p>
            <a:pPr marL="0" indent="0">
              <a:lnSpc>
                <a:spcPct val="170000"/>
              </a:lnSpc>
              <a:spcBef>
                <a:spcPts val="0"/>
              </a:spcBef>
            </a:pPr>
            <a:r>
              <a:rPr lang="en-GB" sz="1050" dirty="0"/>
              <a:t>Abbas, S. M., Liu, Z. and Khushnood, M. (2023). When human meets technology: unlocking hybrid intelligence role in breakthrough innovation engagement via self-extension and social intelligence. </a:t>
            </a:r>
            <a:r>
              <a:rPr lang="en-GB" sz="1050" i="1" dirty="0"/>
              <a:t>Journal of Computer Information Systems</a:t>
            </a:r>
            <a:r>
              <a:rPr lang="en-GB" sz="1050" dirty="0"/>
              <a:t>, </a:t>
            </a:r>
            <a:r>
              <a:rPr lang="en-GB" sz="1050" i="1" dirty="0"/>
              <a:t>63</a:t>
            </a:r>
            <a:r>
              <a:rPr lang="en-GB" sz="1050" dirty="0"/>
              <a:t>(5), 1183-1200.</a:t>
            </a:r>
            <a:endParaRPr lang="en-IN" sz="1050" dirty="0"/>
          </a:p>
          <a:p>
            <a:pPr marL="0" indent="0">
              <a:lnSpc>
                <a:spcPct val="170000"/>
              </a:lnSpc>
              <a:spcBef>
                <a:spcPts val="0"/>
              </a:spcBef>
            </a:pPr>
            <a:r>
              <a:rPr lang="en-IN" sz="1050" dirty="0"/>
              <a:t>Boakye, K.G., McGinnis, T. and </a:t>
            </a:r>
            <a:r>
              <a:rPr lang="en-IN" sz="1050" dirty="0" err="1"/>
              <a:t>Prybutok</a:t>
            </a:r>
            <a:r>
              <a:rPr lang="en-IN" sz="1050" dirty="0"/>
              <a:t>, V.R., (2014). Q-TAM: a quality technology acceptance model for technology operations managers. </a:t>
            </a:r>
            <a:r>
              <a:rPr lang="en-IN" sz="1050" i="1" dirty="0"/>
              <a:t>Operations Management Research</a:t>
            </a:r>
            <a:r>
              <a:rPr lang="en-IN" sz="1050" dirty="0"/>
              <a:t>, </a:t>
            </a:r>
            <a:r>
              <a:rPr lang="en-IN" sz="1050" i="1" dirty="0"/>
              <a:t>7</a:t>
            </a:r>
            <a:r>
              <a:rPr lang="en-IN" sz="1050" dirty="0"/>
              <a:t>(1-2), p.13.</a:t>
            </a:r>
          </a:p>
          <a:p>
            <a:pPr marL="0" indent="0">
              <a:lnSpc>
                <a:spcPct val="170000"/>
              </a:lnSpc>
              <a:spcBef>
                <a:spcPts val="0"/>
              </a:spcBef>
            </a:pPr>
            <a:r>
              <a:rPr lang="en-GB" sz="1050" dirty="0" err="1"/>
              <a:t>Chkoniya</a:t>
            </a:r>
            <a:r>
              <a:rPr lang="en-GB" sz="1050" dirty="0"/>
              <a:t>, V. (ed.) (2021) </a:t>
            </a:r>
            <a:r>
              <a:rPr lang="en-GB" sz="1050" i="1" dirty="0"/>
              <a:t>Handbook of research on applied data science and artificial intelligence in business and industry</a:t>
            </a:r>
            <a:r>
              <a:rPr lang="en-GB" sz="1050" dirty="0"/>
              <a:t>. Hershey, Pennsylvania: IGI Global.</a:t>
            </a:r>
            <a:endParaRPr lang="en-IN" sz="1050" dirty="0"/>
          </a:p>
          <a:p>
            <a:pPr marL="0" indent="0">
              <a:lnSpc>
                <a:spcPct val="170000"/>
              </a:lnSpc>
              <a:spcBef>
                <a:spcPts val="0"/>
              </a:spcBef>
            </a:pPr>
            <a:r>
              <a:rPr lang="en-IN" sz="1050" dirty="0"/>
              <a:t>Deloitte, (2024). </a:t>
            </a:r>
            <a:r>
              <a:rPr lang="en-IN" sz="1050" i="1" dirty="0"/>
              <a:t>Humanising hospitality through technology</a:t>
            </a:r>
            <a:r>
              <a:rPr lang="en-IN" sz="1050" b="1" dirty="0"/>
              <a:t>, </a:t>
            </a:r>
            <a:r>
              <a:rPr lang="en-IN" sz="1050" dirty="0"/>
              <a:t>Available at:  </a:t>
            </a:r>
            <a:r>
              <a:rPr lang="en-IN" sz="1050" u="sng" dirty="0">
                <a:hlinkClick r:id="rId2"/>
              </a:rPr>
              <a:t>https://www.deloitte.com/uk/en/Industries/consumer/blogs/humanising-hospitality-through-technology.html</a:t>
            </a:r>
            <a:r>
              <a:rPr lang="en-IN" sz="1050" dirty="0"/>
              <a:t> (Accessed 22nd January 2026)</a:t>
            </a:r>
          </a:p>
          <a:p>
            <a:pPr marL="0" indent="0">
              <a:lnSpc>
                <a:spcPct val="170000"/>
              </a:lnSpc>
              <a:spcBef>
                <a:spcPts val="0"/>
              </a:spcBef>
            </a:pPr>
            <a:r>
              <a:rPr lang="en-GB" sz="1050" dirty="0"/>
              <a:t>Elliott, A. (2024). </a:t>
            </a:r>
            <a:r>
              <a:rPr lang="en-GB" sz="1050" i="1" dirty="0"/>
              <a:t>Algorithms of anxiety: Fear in the digital age</a:t>
            </a:r>
            <a:r>
              <a:rPr lang="en-GB" sz="1050" dirty="0"/>
              <a:t>. John Wiley &amp; Sons.</a:t>
            </a:r>
            <a:endParaRPr lang="en-IN" sz="1050" dirty="0"/>
          </a:p>
          <a:p>
            <a:pPr marL="0" indent="0">
              <a:lnSpc>
                <a:spcPct val="170000"/>
              </a:lnSpc>
              <a:spcBef>
                <a:spcPts val="0"/>
              </a:spcBef>
            </a:pPr>
            <a:r>
              <a:rPr lang="en-GB" sz="1050" dirty="0"/>
              <a:t>Ferrada, F. and </a:t>
            </a:r>
            <a:r>
              <a:rPr lang="en-GB" sz="1050" dirty="0" err="1"/>
              <a:t>Camarinha</a:t>
            </a:r>
            <a:r>
              <a:rPr lang="en-GB" sz="1050" dirty="0"/>
              <a:t>-Matos, L. M. (2024, September). Emotions in human-ai collaboration. In </a:t>
            </a:r>
            <a:r>
              <a:rPr lang="en-GB" sz="1050" i="1" dirty="0"/>
              <a:t>Working Conference on Virtual Enterprises</a:t>
            </a:r>
            <a:r>
              <a:rPr lang="en-GB" sz="1050" dirty="0"/>
              <a:t> (pp. 101-117). Cham: Springer Nature Switzerland.</a:t>
            </a:r>
            <a:endParaRPr lang="en-IN" sz="1050" dirty="0"/>
          </a:p>
          <a:p>
            <a:pPr marL="0" indent="0">
              <a:lnSpc>
                <a:spcPct val="170000"/>
              </a:lnSpc>
              <a:spcBef>
                <a:spcPts val="0"/>
              </a:spcBef>
            </a:pPr>
            <a:r>
              <a:rPr lang="en-GB" sz="1050" dirty="0"/>
              <a:t>GOV, (2023). </a:t>
            </a:r>
            <a:r>
              <a:rPr lang="en-GB" sz="1050" i="1" dirty="0"/>
              <a:t>Government commits up to £3.5 billion to future of tech and science, </a:t>
            </a:r>
            <a:r>
              <a:rPr lang="en-GB" sz="1050" dirty="0"/>
              <a:t>Available at:</a:t>
            </a:r>
            <a:r>
              <a:rPr lang="en-GB" sz="1050" b="1" u="sng" dirty="0">
                <a:hlinkClick r:id="rId3"/>
              </a:rPr>
              <a:t> </a:t>
            </a:r>
            <a:r>
              <a:rPr lang="en-GB" sz="1050" u="sng" dirty="0">
                <a:hlinkClick r:id="rId3"/>
              </a:rPr>
              <a:t>https://www.gov.uk/government/news/government-commits-up-to-35-billion-to-future-of-tech-and-science</a:t>
            </a:r>
            <a:r>
              <a:rPr lang="en-GB" sz="1050" dirty="0"/>
              <a:t> (Accessed 1st January 2026)</a:t>
            </a:r>
            <a:endParaRPr lang="en-IN" sz="1050" dirty="0"/>
          </a:p>
          <a:p>
            <a:pPr marL="0" indent="0">
              <a:lnSpc>
                <a:spcPct val="170000"/>
              </a:lnSpc>
              <a:spcBef>
                <a:spcPts val="0"/>
              </a:spcBef>
            </a:pPr>
            <a:r>
              <a:rPr lang="en-GB" sz="1050" dirty="0"/>
              <a:t>GOV, (2024). </a:t>
            </a:r>
            <a:r>
              <a:rPr lang="en-GB" sz="1050" i="1" dirty="0"/>
              <a:t>Waste management, </a:t>
            </a:r>
            <a:r>
              <a:rPr lang="en-GB" sz="1050" dirty="0"/>
              <a:t>Available at:</a:t>
            </a:r>
            <a:r>
              <a:rPr lang="en-GB" sz="1050" i="1" u="sng" dirty="0">
                <a:hlinkClick r:id="rId4"/>
              </a:rPr>
              <a:t> </a:t>
            </a:r>
            <a:r>
              <a:rPr lang="en-GB" sz="1050" u="sng" dirty="0">
                <a:hlinkClick r:id="rId4"/>
              </a:rPr>
              <a:t>https://www.gov.uk/browse/environment-countryside/recycling-waste-management</a:t>
            </a:r>
            <a:r>
              <a:rPr lang="en-GB" sz="1050" dirty="0"/>
              <a:t> (Accessed 1st January 2026)</a:t>
            </a:r>
            <a:endParaRPr lang="en-IN" sz="1050" dirty="0"/>
          </a:p>
          <a:p>
            <a:pPr marL="0" indent="0">
              <a:lnSpc>
                <a:spcPct val="170000"/>
              </a:lnSpc>
              <a:spcBef>
                <a:spcPts val="0"/>
              </a:spcBef>
            </a:pPr>
            <a:r>
              <a:rPr lang="en-GB" sz="1050" dirty="0"/>
              <a:t>GOV, (2025). </a:t>
            </a:r>
            <a:r>
              <a:rPr lang="en-GB" sz="1050" i="1" dirty="0"/>
              <a:t>Data protection, </a:t>
            </a:r>
            <a:r>
              <a:rPr lang="en-GB" sz="1050" dirty="0"/>
              <a:t>Available at:</a:t>
            </a:r>
            <a:r>
              <a:rPr lang="en-GB" sz="1050" u="sng" dirty="0">
                <a:hlinkClick r:id="rId5"/>
              </a:rPr>
              <a:t> https://www.gov.uk/data-protection</a:t>
            </a:r>
            <a:r>
              <a:rPr lang="en-GB" sz="1050" dirty="0"/>
              <a:t> (Accessed 21st January 2026)</a:t>
            </a:r>
            <a:endParaRPr lang="en-IN" sz="1050" dirty="0"/>
          </a:p>
          <a:p>
            <a:pPr marL="0" indent="0">
              <a:lnSpc>
                <a:spcPct val="170000"/>
              </a:lnSpc>
              <a:spcBef>
                <a:spcPts val="0"/>
              </a:spcBef>
            </a:pPr>
            <a:r>
              <a:rPr lang="en-IN" sz="1050" dirty="0" err="1"/>
              <a:t>Ideascale</a:t>
            </a:r>
            <a:r>
              <a:rPr lang="en-IN" sz="1050" dirty="0"/>
              <a:t>, (2023). </a:t>
            </a:r>
            <a:r>
              <a:rPr lang="en-IN" sz="1050" i="1" dirty="0"/>
              <a:t>What is Qualitative Research Design? Definition, Types, Methods and Best Practices, </a:t>
            </a:r>
            <a:r>
              <a:rPr lang="en-IN" sz="1050" dirty="0"/>
              <a:t>Available at: </a:t>
            </a:r>
            <a:r>
              <a:rPr lang="en-IN" sz="1050" u="sng" dirty="0">
                <a:hlinkClick r:id="rId6"/>
              </a:rPr>
              <a:t>https://ideascale.com/blog/qualitative-research-design/</a:t>
            </a:r>
            <a:r>
              <a:rPr lang="en-IN" sz="1050" dirty="0"/>
              <a:t> (Accessed 22nd January 2026)</a:t>
            </a:r>
          </a:p>
          <a:p>
            <a:pPr marL="0" indent="0">
              <a:lnSpc>
                <a:spcPct val="170000"/>
              </a:lnSpc>
              <a:spcBef>
                <a:spcPts val="0"/>
              </a:spcBef>
            </a:pPr>
            <a:r>
              <a:rPr lang="en-IN" sz="1050" dirty="0"/>
              <a:t>Impact, (2022). </a:t>
            </a:r>
            <a:r>
              <a:rPr lang="en-IN" sz="1050" i="1" dirty="0"/>
              <a:t>PESTLE Analysis</a:t>
            </a:r>
            <a:r>
              <a:rPr lang="en-IN" sz="1050" dirty="0"/>
              <a:t>, Available at: </a:t>
            </a:r>
            <a:r>
              <a:rPr lang="en-IN" sz="1050" u="sng" dirty="0">
                <a:hlinkClick r:id="rId7"/>
              </a:rPr>
              <a:t>https://www.impact-innovation.co.uk/pestle-analysis</a:t>
            </a:r>
            <a:r>
              <a:rPr lang="en-IN" sz="1050" dirty="0"/>
              <a:t> (Accessed 22nd January 2026)</a:t>
            </a:r>
          </a:p>
          <a:p>
            <a:pPr marL="0" indent="0">
              <a:lnSpc>
                <a:spcPct val="170000"/>
              </a:lnSpc>
              <a:spcBef>
                <a:spcPts val="0"/>
              </a:spcBef>
            </a:pPr>
            <a:r>
              <a:rPr lang="en-GB" sz="1050" dirty="0" err="1"/>
              <a:t>Inavolu</a:t>
            </a:r>
            <a:r>
              <a:rPr lang="en-GB" sz="1050" dirty="0"/>
              <a:t>, S. M. (2024). Exploring AI-driven customer service: Evolution, architectures, opportunities, challenges and future directions. </a:t>
            </a:r>
            <a:r>
              <a:rPr lang="en-GB" sz="1050" i="1" dirty="0"/>
              <a:t>International Journal of Engineering and Advanced Technology</a:t>
            </a:r>
            <a:r>
              <a:rPr lang="en-GB" sz="1050" dirty="0"/>
              <a:t>, </a:t>
            </a:r>
            <a:r>
              <a:rPr lang="en-GB" sz="1050" i="1" dirty="0"/>
              <a:t>13</a:t>
            </a:r>
            <a:r>
              <a:rPr lang="en-GB" sz="1050" dirty="0"/>
              <a:t>(3), 156-163.</a:t>
            </a:r>
            <a:endParaRPr lang="en-IN" sz="1050" dirty="0"/>
          </a:p>
          <a:p>
            <a:pPr marL="0" indent="0">
              <a:lnSpc>
                <a:spcPct val="170000"/>
              </a:lnSpc>
              <a:spcBef>
                <a:spcPts val="0"/>
              </a:spcBef>
            </a:pPr>
            <a:r>
              <a:rPr lang="en-GB" sz="1050" dirty="0"/>
              <a:t>Ivanov, S. and Webster, C. (Eds.). (2019). </a:t>
            </a:r>
            <a:r>
              <a:rPr lang="en-GB" sz="1050" i="1" dirty="0"/>
              <a:t>Robots, artificial intelligence, and service automation in travel, tourism and hospitality</a:t>
            </a:r>
            <a:r>
              <a:rPr lang="en-GB" sz="1050" dirty="0"/>
              <a:t> (1st ed.). Emerald Publishing.</a:t>
            </a:r>
            <a:endParaRPr lang="en-IN" sz="1050" dirty="0"/>
          </a:p>
          <a:p>
            <a:pPr marL="0" indent="0">
              <a:lnSpc>
                <a:spcPct val="170000"/>
              </a:lnSpc>
              <a:spcBef>
                <a:spcPts val="0"/>
              </a:spcBef>
            </a:pPr>
            <a:r>
              <a:rPr lang="en-GB" sz="1050" dirty="0"/>
              <a:t>Lindner, J., (2025) </a:t>
            </a:r>
            <a:r>
              <a:rPr lang="en-GB" sz="1050" i="1" dirty="0"/>
              <a:t>Digital Transformation In The Hospitality Industry Statistics</a:t>
            </a:r>
            <a:r>
              <a:rPr lang="en-GB" sz="1050" dirty="0"/>
              <a:t>. Available at:</a:t>
            </a:r>
            <a:r>
              <a:rPr lang="en-GB" sz="1050" u="sng" dirty="0">
                <a:hlinkClick r:id="rId8"/>
              </a:rPr>
              <a:t> https://gitnux.org/digital-transformation-in-the-hospitality-industry-statistics/</a:t>
            </a:r>
            <a:r>
              <a:rPr lang="en-GB" sz="1050" dirty="0"/>
              <a:t>. (Accessed 19 January 2026)</a:t>
            </a:r>
            <a:endParaRPr lang="en-IN" sz="1050" dirty="0"/>
          </a:p>
          <a:p>
            <a:pPr marL="0" indent="0">
              <a:lnSpc>
                <a:spcPct val="170000"/>
              </a:lnSpc>
              <a:spcBef>
                <a:spcPts val="0"/>
              </a:spcBef>
            </a:pPr>
            <a:r>
              <a:rPr lang="en-GB" sz="1050" dirty="0"/>
              <a:t>Mara-solutions, (2025). </a:t>
            </a:r>
            <a:r>
              <a:rPr lang="en-US" sz="1050" i="1" dirty="0"/>
              <a:t>AI Statistics in Hospitality: A Glimpse into the Future</a:t>
            </a:r>
            <a:r>
              <a:rPr lang="en-US" sz="1050" dirty="0"/>
              <a:t>. Available at: </a:t>
            </a:r>
            <a:r>
              <a:rPr lang="en-US" sz="1050" u="sng" dirty="0">
                <a:hlinkClick r:id="rId9"/>
              </a:rPr>
              <a:t>https://www.mara-solutions.com/post/ai-statistics-in-hospitality?utm</a:t>
            </a:r>
            <a:r>
              <a:rPr lang="en-US" sz="1050" dirty="0"/>
              <a:t>  (</a:t>
            </a:r>
            <a:r>
              <a:rPr lang="en-GB" sz="1050" dirty="0"/>
              <a:t>Accessed 1st January 2026</a:t>
            </a:r>
            <a:r>
              <a:rPr lang="en-US" sz="1050" dirty="0"/>
              <a:t>)</a:t>
            </a:r>
            <a:endParaRPr lang="en-IN" sz="1050" dirty="0"/>
          </a:p>
          <a:p>
            <a:pPr marL="0" indent="0">
              <a:lnSpc>
                <a:spcPct val="170000"/>
              </a:lnSpc>
              <a:spcBef>
                <a:spcPts val="0"/>
              </a:spcBef>
            </a:pPr>
            <a:r>
              <a:rPr lang="en-GB" sz="1050" dirty="0"/>
              <a:t>Morandini, S., Fraboni, F., De Angelis, M., Puzzo, G., Giusino, D. and Pietrantoni, L. (2023). The impact of artificial intelligence on workers’ skills: Upskilling and reskilling in organisations. </a:t>
            </a:r>
            <a:r>
              <a:rPr lang="en-GB" sz="1050" i="1" dirty="0"/>
              <a:t>Informing Science</a:t>
            </a:r>
            <a:r>
              <a:rPr lang="en-GB" sz="1050" dirty="0"/>
              <a:t>, </a:t>
            </a:r>
            <a:r>
              <a:rPr lang="en-GB" sz="1050" i="1" dirty="0"/>
              <a:t>26</a:t>
            </a:r>
            <a:r>
              <a:rPr lang="en-GB" sz="1050" dirty="0"/>
              <a:t>, 39-68.</a:t>
            </a:r>
            <a:endParaRPr lang="en-IN" sz="1050" dirty="0"/>
          </a:p>
          <a:p>
            <a:pPr marL="0" indent="0">
              <a:lnSpc>
                <a:spcPct val="170000"/>
              </a:lnSpc>
              <a:spcBef>
                <a:spcPts val="0"/>
              </a:spcBef>
            </a:pPr>
            <a:endParaRPr lang="en-IN" sz="1050" dirty="0"/>
          </a:p>
        </p:txBody>
      </p:sp>
    </p:spTree>
    <p:extLst>
      <p:ext uri="{BB962C8B-B14F-4D97-AF65-F5344CB8AC3E}">
        <p14:creationId xmlns:p14="http://schemas.microsoft.com/office/powerpoint/2010/main" val="284629700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B38432F-9A1A-08D8-A154-01AA5285526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0A15CEB-5A73-028A-D239-6752F7CE4283}"/>
              </a:ext>
            </a:extLst>
          </p:cNvPr>
          <p:cNvSpPr>
            <a:spLocks noGrp="1"/>
          </p:cNvSpPr>
          <p:nvPr>
            <p:ph type="title"/>
          </p:nvPr>
        </p:nvSpPr>
        <p:spPr/>
        <p:txBody>
          <a:bodyPr>
            <a:normAutofit/>
          </a:bodyPr>
          <a:lstStyle/>
          <a:p>
            <a:pPr algn="ctr"/>
            <a:r>
              <a:rPr lang="en-GB" sz="2800" b="1" dirty="0">
                <a:latin typeface="Times New Roman" panose="02020603050405020304" pitchFamily="18" charset="0"/>
                <a:cs typeface="Times New Roman" panose="02020603050405020304" pitchFamily="18" charset="0"/>
              </a:rPr>
              <a:t>References</a:t>
            </a:r>
            <a:br>
              <a:rPr lang="en-IN" sz="2800" b="1" dirty="0">
                <a:latin typeface="Times New Roman" panose="02020603050405020304" pitchFamily="18" charset="0"/>
                <a:cs typeface="Times New Roman" panose="02020603050405020304" pitchFamily="18" charset="0"/>
              </a:rPr>
            </a:br>
            <a:endParaRPr lang="en-IN" sz="28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FE9827F0-0F27-3831-A881-C3A3D90611C5}"/>
              </a:ext>
            </a:extLst>
          </p:cNvPr>
          <p:cNvSpPr>
            <a:spLocks noGrp="1"/>
          </p:cNvSpPr>
          <p:nvPr>
            <p:ph idx="1"/>
          </p:nvPr>
        </p:nvSpPr>
        <p:spPr>
          <a:xfrm>
            <a:off x="243840" y="1137920"/>
            <a:ext cx="11551920" cy="5232400"/>
          </a:xfrm>
        </p:spPr>
        <p:txBody>
          <a:bodyPr numCol="2">
            <a:normAutofit lnSpcReduction="10000"/>
          </a:bodyPr>
          <a:lstStyle/>
          <a:p>
            <a:pPr marL="0" indent="0">
              <a:lnSpc>
                <a:spcPct val="170000"/>
              </a:lnSpc>
              <a:spcBef>
                <a:spcPts val="0"/>
              </a:spcBef>
            </a:pPr>
            <a:r>
              <a:rPr lang="en-GB" sz="1200" dirty="0"/>
              <a:t>Morosan, C. and Bowen, J. T. (2022). Labor shortage solution: redefining hospitality through digitization. </a:t>
            </a:r>
            <a:r>
              <a:rPr lang="en-GB" sz="1200" i="1" dirty="0"/>
              <a:t>International Journal of Contemporary Hospitality Management</a:t>
            </a:r>
            <a:r>
              <a:rPr lang="en-GB" sz="1200" dirty="0"/>
              <a:t>, </a:t>
            </a:r>
            <a:r>
              <a:rPr lang="en-GB" sz="1200" i="1" dirty="0"/>
              <a:t>34</a:t>
            </a:r>
            <a:r>
              <a:rPr lang="en-GB" sz="1200" dirty="0"/>
              <a:t>(12), 4674-4685.</a:t>
            </a:r>
            <a:endParaRPr lang="en-IN" sz="1200" dirty="0"/>
          </a:p>
          <a:p>
            <a:pPr marL="0" indent="0">
              <a:lnSpc>
                <a:spcPct val="170000"/>
              </a:lnSpc>
              <a:spcBef>
                <a:spcPts val="0"/>
              </a:spcBef>
            </a:pPr>
            <a:r>
              <a:rPr lang="en-GB" sz="1200" dirty="0"/>
              <a:t>PwC, (2025a). </a:t>
            </a:r>
            <a:r>
              <a:rPr lang="en-GB" sz="1200" i="1" dirty="0"/>
              <a:t>Using AI to fast-track manufacturing operations, </a:t>
            </a:r>
            <a:r>
              <a:rPr lang="en-GB" sz="1200" dirty="0"/>
              <a:t>Available at:</a:t>
            </a:r>
            <a:r>
              <a:rPr lang="en-GB" sz="1200" u="sng" dirty="0">
                <a:hlinkClick r:id="rId2"/>
              </a:rPr>
              <a:t> https://www.pwc.in/research-and-insights-hub/immersive-outlook-5/using-artificial-intelligence-to-fast-track-manufacturing-operations.html</a:t>
            </a:r>
            <a:r>
              <a:rPr lang="en-GB" sz="1200" dirty="0"/>
              <a:t> (Accessed 1st January 2026)</a:t>
            </a:r>
            <a:endParaRPr lang="en-IN" sz="1200" dirty="0"/>
          </a:p>
          <a:p>
            <a:pPr marL="0" indent="0">
              <a:lnSpc>
                <a:spcPct val="170000"/>
              </a:lnSpc>
              <a:spcBef>
                <a:spcPts val="0"/>
              </a:spcBef>
            </a:pPr>
            <a:r>
              <a:rPr lang="en-IN" sz="1200" dirty="0"/>
              <a:t>PwC, (2025b). </a:t>
            </a:r>
            <a:r>
              <a:rPr lang="en-IN" sz="1200" i="1" dirty="0"/>
              <a:t>AI at the heart of tourism and hospitality, </a:t>
            </a:r>
            <a:r>
              <a:rPr lang="en-IN" sz="1200" dirty="0"/>
              <a:t>Available at:  </a:t>
            </a:r>
            <a:r>
              <a:rPr lang="en-IN" sz="1200" u="sng" dirty="0">
                <a:hlinkClick r:id="rId3"/>
              </a:rPr>
              <a:t>https://www.pwc.com/m1/en/publications/ai-tourism-hospitality.html</a:t>
            </a:r>
            <a:r>
              <a:rPr lang="en-IN" sz="1200" dirty="0"/>
              <a:t> (Accessed 22nd January 2026)</a:t>
            </a:r>
          </a:p>
          <a:p>
            <a:pPr marL="0" indent="0">
              <a:lnSpc>
                <a:spcPct val="170000"/>
              </a:lnSpc>
              <a:spcBef>
                <a:spcPts val="0"/>
              </a:spcBef>
            </a:pPr>
            <a:r>
              <a:rPr lang="en-IN" sz="1200" dirty="0"/>
              <a:t>PwC, (2025c).</a:t>
            </a:r>
            <a:r>
              <a:rPr lang="en-IN" sz="1200" i="1" dirty="0"/>
              <a:t> Cyber and data security, </a:t>
            </a:r>
            <a:r>
              <a:rPr lang="en-IN" sz="1200" dirty="0"/>
              <a:t>Available at:  </a:t>
            </a:r>
            <a:r>
              <a:rPr lang="en-IN" sz="1200" u="sng" dirty="0">
                <a:hlinkClick r:id="rId4"/>
              </a:rPr>
              <a:t>https://www.pwc.com/m1/en/publications/documents/cyber-and-data-security-in-the-hotel-industry.pdf</a:t>
            </a:r>
            <a:r>
              <a:rPr lang="en-IN" sz="1200" dirty="0"/>
              <a:t> (Accessed 22nd January 2026)</a:t>
            </a:r>
          </a:p>
          <a:p>
            <a:pPr marL="0" indent="0">
              <a:lnSpc>
                <a:spcPct val="170000"/>
              </a:lnSpc>
              <a:spcBef>
                <a:spcPts val="0"/>
              </a:spcBef>
            </a:pPr>
            <a:r>
              <a:rPr lang="en-GB" sz="1200" dirty="0"/>
              <a:t>Roy, B. K. and </a:t>
            </a:r>
            <a:r>
              <a:rPr lang="en-GB" sz="1200" dirty="0" err="1"/>
              <a:t>Pagaldiviti</a:t>
            </a:r>
            <a:r>
              <a:rPr lang="en-GB" sz="1200" dirty="0"/>
              <a:t>, S. R. (2023). Original Research Article Advancements in arena technology: Enhancing customer experience and employee adaptation in the tourism and hospitality industry.</a:t>
            </a:r>
            <a:endParaRPr lang="en-IN" sz="1200" dirty="0"/>
          </a:p>
          <a:p>
            <a:pPr marL="0" indent="0">
              <a:lnSpc>
                <a:spcPct val="170000"/>
              </a:lnSpc>
              <a:spcBef>
                <a:spcPts val="0"/>
              </a:spcBef>
            </a:pPr>
            <a:r>
              <a:rPr lang="en-GB" sz="1200" dirty="0" err="1"/>
              <a:t>Setiono</a:t>
            </a:r>
            <a:r>
              <a:rPr lang="en-GB" sz="1200" dirty="0"/>
              <a:t>, B. A. and Hidayat, S. (2022). Influence of service quality with the dimensions of reliability, responsiveness, assurance, empathy and tangibles on customer satisfaction. </a:t>
            </a:r>
            <a:r>
              <a:rPr lang="en-GB" sz="1200" i="1" dirty="0"/>
              <a:t>International Journal of Economics, Business and Management Research</a:t>
            </a:r>
            <a:r>
              <a:rPr lang="en-GB" sz="1200" dirty="0"/>
              <a:t>, </a:t>
            </a:r>
            <a:r>
              <a:rPr lang="en-GB" sz="1200" i="1" dirty="0"/>
              <a:t>6</a:t>
            </a:r>
            <a:r>
              <a:rPr lang="en-GB" sz="1200" dirty="0"/>
              <a:t>(09), 330-341.</a:t>
            </a:r>
            <a:endParaRPr lang="en-IN" sz="1200" dirty="0"/>
          </a:p>
          <a:p>
            <a:pPr marL="0" indent="0">
              <a:lnSpc>
                <a:spcPct val="170000"/>
              </a:lnSpc>
              <a:spcBef>
                <a:spcPts val="0"/>
              </a:spcBef>
            </a:pPr>
            <a:r>
              <a:rPr lang="en-GB" sz="1200" dirty="0"/>
              <a:t>Siemens, G., Marmolejo-Ramos, F., Gabriel, F., Medeiros, K., Marrone, R., </a:t>
            </a:r>
            <a:r>
              <a:rPr lang="en-GB" sz="1200" dirty="0" err="1"/>
              <a:t>Joksimovic</a:t>
            </a:r>
            <a:r>
              <a:rPr lang="en-GB" sz="1200" dirty="0"/>
              <a:t>, S. and de Laat, M. (2022). Human and artificial cognition. </a:t>
            </a:r>
            <a:r>
              <a:rPr lang="en-GB" sz="1200" i="1" dirty="0"/>
              <a:t>Computers and Education: Artificial Intelligence</a:t>
            </a:r>
            <a:r>
              <a:rPr lang="en-GB" sz="1200" dirty="0"/>
              <a:t>, </a:t>
            </a:r>
            <a:r>
              <a:rPr lang="en-GB" sz="1200" i="1" dirty="0"/>
              <a:t>3</a:t>
            </a:r>
            <a:r>
              <a:rPr lang="en-GB" sz="1200" dirty="0"/>
              <a:t>, 100107.</a:t>
            </a:r>
            <a:endParaRPr lang="en-IN" sz="1200" dirty="0"/>
          </a:p>
          <a:p>
            <a:pPr marL="0" indent="0">
              <a:lnSpc>
                <a:spcPct val="170000"/>
              </a:lnSpc>
              <a:spcBef>
                <a:spcPts val="0"/>
              </a:spcBef>
            </a:pPr>
            <a:r>
              <a:rPr lang="en-GB" sz="1200" dirty="0"/>
              <a:t>Tan, K. L., Yeap, P. F., Cheong, K. C. K. and Loganathan, S. R. (2025). Crafting an organizational strategy for the new era: a qualitative study of artificial intelligence transformation in a homegrown Singaporean hotel chain. </a:t>
            </a:r>
            <a:r>
              <a:rPr lang="en-GB" sz="1200" i="1" dirty="0"/>
              <a:t>Business Process Management Journal</a:t>
            </a:r>
            <a:r>
              <a:rPr lang="en-GB" sz="1200" dirty="0"/>
              <a:t>, </a:t>
            </a:r>
            <a:r>
              <a:rPr lang="en-GB" sz="1200" i="1" dirty="0"/>
              <a:t>31</a:t>
            </a:r>
            <a:r>
              <a:rPr lang="en-GB" sz="1200" dirty="0"/>
              <a:t>(8), 104-123.</a:t>
            </a:r>
            <a:endParaRPr lang="en-IN" sz="1200" dirty="0"/>
          </a:p>
          <a:p>
            <a:pPr marL="0" indent="0">
              <a:lnSpc>
                <a:spcPct val="170000"/>
              </a:lnSpc>
              <a:spcBef>
                <a:spcPts val="0"/>
              </a:spcBef>
            </a:pPr>
            <a:r>
              <a:rPr lang="en-GB" sz="1200" dirty="0"/>
              <a:t>The Guardian, (2024). </a:t>
            </a:r>
            <a:r>
              <a:rPr lang="en-GB" sz="1200" i="1" dirty="0"/>
              <a:t>Britain is suddenly a beacon of stability in Europe – now it’s France that’s in turmoil, </a:t>
            </a:r>
            <a:r>
              <a:rPr lang="en-GB" sz="1200" dirty="0"/>
              <a:t>Available at: </a:t>
            </a:r>
            <a:r>
              <a:rPr lang="en-GB" sz="1200" u="sng" dirty="0">
                <a:hlinkClick r:id="rId5"/>
              </a:rPr>
              <a:t> https://www.theguardian.com/commentisfree/article/2024/jul/09/britain-stability-europe-france-turmoil-emmanuel-macron</a:t>
            </a:r>
            <a:r>
              <a:rPr lang="en-GB" sz="1200" dirty="0"/>
              <a:t> (Accessed 21st January 2026)</a:t>
            </a:r>
            <a:endParaRPr lang="en-IN" sz="1200" dirty="0"/>
          </a:p>
          <a:p>
            <a:pPr marL="0" indent="0">
              <a:lnSpc>
                <a:spcPct val="170000"/>
              </a:lnSpc>
              <a:spcBef>
                <a:spcPts val="0"/>
              </a:spcBef>
            </a:pPr>
            <a:r>
              <a:rPr lang="en-GB" sz="1200" dirty="0"/>
              <a:t>Wang, Z., Wang, Y., Zeng, Y., Su, J. and Li, Z. (2025). An investigation into the acceptance of intelligent care systems: an extended technology acceptance model (TAM). </a:t>
            </a:r>
            <a:r>
              <a:rPr lang="en-GB" sz="1200" i="1" dirty="0"/>
              <a:t>Scientific Reports</a:t>
            </a:r>
            <a:r>
              <a:rPr lang="en-GB" sz="1200" dirty="0"/>
              <a:t>, </a:t>
            </a:r>
            <a:r>
              <a:rPr lang="en-GB" sz="1200" i="1" dirty="0"/>
              <a:t>15</a:t>
            </a:r>
            <a:r>
              <a:rPr lang="en-GB" sz="1200" dirty="0"/>
              <a:t>(1), 17912.</a:t>
            </a:r>
            <a:endParaRPr lang="en-IN" sz="1200" dirty="0"/>
          </a:p>
          <a:p>
            <a:pPr marL="0" indent="0">
              <a:lnSpc>
                <a:spcPct val="170000"/>
              </a:lnSpc>
              <a:spcBef>
                <a:spcPts val="0"/>
              </a:spcBef>
            </a:pPr>
            <a:endParaRPr lang="en-IN" sz="1200" dirty="0"/>
          </a:p>
        </p:txBody>
      </p:sp>
    </p:spTree>
    <p:extLst>
      <p:ext uri="{BB962C8B-B14F-4D97-AF65-F5344CB8AC3E}">
        <p14:creationId xmlns:p14="http://schemas.microsoft.com/office/powerpoint/2010/main" val="331173469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2F07FB7-DB6A-D7D7-D6DF-07F23B9C33C4}"/>
              </a:ext>
            </a:extLst>
          </p:cNvPr>
          <p:cNvSpPr txBox="1"/>
          <p:nvPr/>
        </p:nvSpPr>
        <p:spPr>
          <a:xfrm>
            <a:off x="4827639" y="2762864"/>
            <a:ext cx="5771536" cy="92333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IN" sz="54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Thank You</a:t>
            </a:r>
          </a:p>
        </p:txBody>
      </p:sp>
    </p:spTree>
    <p:extLst>
      <p:ext uri="{BB962C8B-B14F-4D97-AF65-F5344CB8AC3E}">
        <p14:creationId xmlns:p14="http://schemas.microsoft.com/office/powerpoint/2010/main" val="821734538"/>
      </p:ext>
    </p:extLst>
  </p:cSld>
  <p:clrMapOvr>
    <a:masterClrMapping/>
  </p:clrMapOvr>
</p:sld>
</file>

<file path=ppt/theme/theme1.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53</TotalTime>
  <Words>3279</Words>
  <Application>Microsoft Office PowerPoint</Application>
  <PresentationFormat>Widescreen</PresentationFormat>
  <Paragraphs>116</Paragraphs>
  <Slides>15</Slides>
  <Notes>10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15</vt:i4>
      </vt:variant>
    </vt:vector>
  </HeadingPairs>
  <TitlesOfParts>
    <vt:vector size="21" baseType="lpstr">
      <vt:lpstr>Aptos</vt:lpstr>
      <vt:lpstr>Arial</vt:lpstr>
      <vt:lpstr>Calibri</vt:lpstr>
      <vt:lpstr>Calibri Light</vt:lpstr>
      <vt:lpstr>Times New Roman</vt:lpstr>
      <vt:lpstr>1_Office Theme</vt:lpstr>
      <vt:lpstr>PowerPoint Presentation</vt:lpstr>
      <vt:lpstr>PowerPoint Presentation</vt:lpstr>
      <vt:lpstr>Introduction</vt:lpstr>
      <vt:lpstr>Introduction </vt:lpstr>
      <vt:lpstr>Literature Review  </vt:lpstr>
      <vt:lpstr>Literature Review</vt:lpstr>
      <vt:lpstr>Literature Review </vt:lpstr>
      <vt:lpstr>Method</vt:lpstr>
      <vt:lpstr>Method </vt:lpstr>
      <vt:lpstr>Method  </vt:lpstr>
      <vt:lpstr>Conclusion</vt:lpstr>
      <vt:lpstr>Recommendations  </vt:lpstr>
      <vt:lpstr>References </vt:lpstr>
      <vt:lpstr>References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VASILE PUSCUTA</dc:creator>
  <cp:lastModifiedBy>VASILE PUSCUTA</cp:lastModifiedBy>
  <cp:revision>1</cp:revision>
  <dcterms:created xsi:type="dcterms:W3CDTF">2026-02-23T12:04:31Z</dcterms:created>
  <dcterms:modified xsi:type="dcterms:W3CDTF">2026-02-25T11:16:28Z</dcterms:modified>
</cp:coreProperties>
</file>