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tiff" ContentType="image/tiff"/>
  <Default Extension="png" ContentType="image/png"/>
  <Default Extension="rels" ContentType="application/vnd.openxmlformats-package.relationships+xml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78" r:id="rId2"/>
    <p:sldId id="257" r:id="rId3"/>
    <p:sldId id="258" r:id="rId4"/>
    <p:sldId id="259" r:id="rId5"/>
    <p:sldId id="260" r:id="rId6"/>
    <p:sldId id="261" r:id="rId7"/>
    <p:sldId id="287" r:id="rId8"/>
    <p:sldId id="265" r:id="rId9"/>
    <p:sldId id="267" r:id="rId10"/>
    <p:sldId id="268" r:id="rId11"/>
    <p:sldId id="269" r:id="rId12"/>
    <p:sldId id="270" r:id="rId13"/>
    <p:sldId id="271" r:id="rId14"/>
    <p:sldId id="288" r:id="rId15"/>
    <p:sldId id="272" r:id="rId16"/>
    <p:sldId id="273" r:id="rId17"/>
    <p:sldId id="274" r:id="rId18"/>
    <p:sldId id="275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86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945" autoAdjust="0"/>
    <p:restoredTop sz="94660"/>
  </p:normalViewPr>
  <p:slideViewPr>
    <p:cSldViewPr snapToGrid="0">
      <p:cViewPr varScale="1">
        <p:scale>
          <a:sx n="76" d="100"/>
          <a:sy n="76" d="100"/>
        </p:scale>
        <p:origin x="200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notesMaster" Target="notesMasters/notesMaster1.xml"/><Relationship Id="rId29" Type="http://schemas.openxmlformats.org/officeDocument/2006/relationships/presProps" Target="presProps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96C7A-D581-4183-8E59-B2FC02ADBBD8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D9965E-E3C2-4DE7-A579-6F7E1BEDD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04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fld id="{EAF83016-46A0-42FA-B1D7-D576E598B75C}" type="slidenum">
              <a:rPr lang="en-GB" altLang="en-US" sz="1200" b="0" smtClean="0"/>
              <a:pPr/>
              <a:t>3</a:t>
            </a:fld>
            <a:endParaRPr lang="en-GB" altLang="en-US" sz="1200" b="0" smtClean="0"/>
          </a:p>
        </p:txBody>
      </p:sp>
      <p:sp>
        <p:nvSpPr>
          <p:cNvPr id="6451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38213" y="4735513"/>
            <a:ext cx="4918075" cy="442436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US" altLang="en-US" smtClean="0"/>
          </a:p>
        </p:txBody>
      </p:sp>
      <p:sp>
        <p:nvSpPr>
          <p:cNvPr id="6451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600" y="750888"/>
            <a:ext cx="6594475" cy="3709987"/>
          </a:xfrm>
          <a:ln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440996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eaLnBrk="1" hangingPunct="1"/>
            <a:fld id="{E3625173-5877-4A90-98BB-1481203CE129}" type="slidenum">
              <a:rPr lang="en-GB" altLang="en-US" sz="1200" b="0" smtClean="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4</a:t>
            </a:fld>
            <a:endParaRPr lang="en-GB" altLang="en-US" sz="1200" b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0560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fld id="{B5BB0EAF-0772-4413-9D1E-63B2FFC36E7F}" type="slidenum">
              <a:rPr lang="en-US" altLang="en-US" sz="1200" b="0" smtClean="0">
                <a:latin typeface="Times New Roman" panose="02020603050405020304" pitchFamily="18" charset="0"/>
              </a:rPr>
              <a:pPr/>
              <a:t>5</a:t>
            </a:fld>
            <a:endParaRPr lang="en-US" altLang="en-US" sz="1200" b="0" smtClean="0">
              <a:latin typeface="Times New Roman" panose="02020603050405020304" pitchFamily="18" charset="0"/>
            </a:endParaRPr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3549913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33425" indent="-282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30300" indent="-2254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582738" indent="-2254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35175" indent="-2254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923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495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067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639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3A979019-8E23-49D1-A21B-1112B916FF71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9</a:t>
            </a:fld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78851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44813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549" tIns="47774" rIns="95549" bIns="47774"/>
          <a:lstStyle>
            <a:lvl1pPr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sz="1700">
                <a:latin typeface="Comic Sans MS" panose="030F0702030302020204" pitchFamily="66" charset="0"/>
              </a:rPr>
              <a:t>Study Skills</a:t>
            </a:r>
          </a:p>
        </p:txBody>
      </p:sp>
      <p:sp>
        <p:nvSpPr>
          <p:cNvPr id="78852" name="Rectangle 7"/>
          <p:cNvSpPr txBox="1">
            <a:spLocks noGrp="1" noChangeArrowheads="1"/>
          </p:cNvSpPr>
          <p:nvPr/>
        </p:nvSpPr>
        <p:spPr bwMode="auto">
          <a:xfrm>
            <a:off x="3852863" y="9431338"/>
            <a:ext cx="2944812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549" tIns="47774" rIns="95549" bIns="47774" anchor="b"/>
          <a:lstStyle>
            <a:lvl1pPr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</a:pPr>
            <a:r>
              <a:rPr lang="en-GB" altLang="en-US" sz="1700">
                <a:latin typeface="Comic Sans MS" panose="030F0702030302020204" pitchFamily="66" charset="0"/>
              </a:rPr>
              <a:t>Slide Number </a:t>
            </a:r>
            <a:fld id="{73ABA74F-AB97-4233-8EF1-D441B0975EAD}" type="slidenum">
              <a:rPr lang="en-GB" altLang="en-US" sz="1700">
                <a:latin typeface="Comic Sans MS" panose="030F0702030302020204" pitchFamily="66" charset="0"/>
              </a:rPr>
              <a:pPr algn="r">
                <a:spcBef>
                  <a:spcPct val="0"/>
                </a:spcBef>
              </a:pPr>
              <a:t>9</a:t>
            </a:fld>
            <a:endParaRPr lang="en-GB" altLang="en-US" sz="1700">
              <a:latin typeface="Comic Sans MS" panose="030F0702030302020204" pitchFamily="66" charset="0"/>
            </a:endParaRPr>
          </a:p>
        </p:txBody>
      </p:sp>
      <p:sp>
        <p:nvSpPr>
          <p:cNvPr id="788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6125"/>
            <a:ext cx="6615113" cy="3721100"/>
          </a:xfrm>
          <a:ln/>
        </p:spPr>
      </p:sp>
    </p:spTree>
    <p:extLst>
      <p:ext uri="{BB962C8B-B14F-4D97-AF65-F5344CB8AC3E}">
        <p14:creationId xmlns:p14="http://schemas.microsoft.com/office/powerpoint/2010/main" val="2965643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33425" indent="-28257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30300" indent="-2254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582738" indent="-2254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35175" indent="-2254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923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495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067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63975" indent="-2254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EDD3D041-A50A-4DF9-8A41-0C1A3A60899C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10</a:t>
            </a:fld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80899" name="Rectangle 2"/>
          <p:cNvSpPr txBox="1">
            <a:spLocks noGrp="1" noChangeArrowheads="1"/>
          </p:cNvSpPr>
          <p:nvPr/>
        </p:nvSpPr>
        <p:spPr bwMode="auto">
          <a:xfrm>
            <a:off x="0" y="0"/>
            <a:ext cx="2944813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549" tIns="47774" rIns="95549" bIns="47774"/>
          <a:lstStyle>
            <a:lvl1pPr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GB" altLang="en-US" sz="1700">
                <a:latin typeface="Comic Sans MS" panose="030F0702030302020204" pitchFamily="66" charset="0"/>
              </a:rPr>
              <a:t>Study Skills</a:t>
            </a:r>
          </a:p>
        </p:txBody>
      </p:sp>
      <p:sp>
        <p:nvSpPr>
          <p:cNvPr id="80900" name="Rectangle 7"/>
          <p:cNvSpPr txBox="1">
            <a:spLocks noGrp="1" noChangeArrowheads="1"/>
          </p:cNvSpPr>
          <p:nvPr/>
        </p:nvSpPr>
        <p:spPr bwMode="auto">
          <a:xfrm>
            <a:off x="3852863" y="9431338"/>
            <a:ext cx="2944812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549" tIns="47774" rIns="95549" bIns="47774" anchor="b"/>
          <a:lstStyle>
            <a:lvl1pPr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652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65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>
              <a:spcBef>
                <a:spcPct val="0"/>
              </a:spcBef>
            </a:pPr>
            <a:r>
              <a:rPr lang="en-GB" altLang="en-US" sz="1700">
                <a:latin typeface="Comic Sans MS" panose="030F0702030302020204" pitchFamily="66" charset="0"/>
              </a:rPr>
              <a:t>Slide Number </a:t>
            </a:r>
            <a:fld id="{34A97DDE-D279-414C-821E-CEC6FE8358E6}" type="slidenum">
              <a:rPr lang="en-GB" altLang="en-US" sz="1700">
                <a:latin typeface="Comic Sans MS" panose="030F0702030302020204" pitchFamily="66" charset="0"/>
              </a:rPr>
              <a:pPr algn="r">
                <a:spcBef>
                  <a:spcPct val="0"/>
                </a:spcBef>
              </a:pPr>
              <a:t>10</a:t>
            </a:fld>
            <a:endParaRPr lang="en-GB" altLang="en-US" sz="1700">
              <a:latin typeface="Comic Sans MS" panose="030F0702030302020204" pitchFamily="66" charset="0"/>
            </a:endParaRPr>
          </a:p>
        </p:txBody>
      </p:sp>
      <p:sp>
        <p:nvSpPr>
          <p:cNvPr id="8090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075" y="746125"/>
            <a:ext cx="6615113" cy="3721100"/>
          </a:xfrm>
          <a:ln/>
        </p:spPr>
      </p:sp>
    </p:spTree>
    <p:extLst>
      <p:ext uri="{BB962C8B-B14F-4D97-AF65-F5344CB8AC3E}">
        <p14:creationId xmlns:p14="http://schemas.microsoft.com/office/powerpoint/2010/main" val="16623024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fld id="{2290B50B-4711-4FC3-90F9-0E445C07B0E5}" type="slidenum">
              <a:rPr lang="en-US" altLang="en-US" sz="1200" b="0" smtClean="0">
                <a:latin typeface="Times New Roman" panose="02020603050405020304" pitchFamily="18" charset="0"/>
              </a:rPr>
              <a:pPr/>
              <a:t>13</a:t>
            </a:fld>
            <a:endParaRPr lang="en-US" altLang="en-US" sz="1200" b="0" smtClean="0">
              <a:latin typeface="Times New Roman" panose="02020603050405020304" pitchFamily="18" charset="0"/>
            </a:endParaRPr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2733616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fld id="{35C3E6F4-1EC2-434C-AB79-47EE23B7A832}" type="slidenum">
              <a:rPr lang="en-US" altLang="en-US" sz="1200" b="0" smtClean="0">
                <a:latin typeface="Times New Roman" panose="02020603050405020304" pitchFamily="18" charset="0"/>
              </a:rPr>
              <a:pPr/>
              <a:t>17</a:t>
            </a:fld>
            <a:endParaRPr lang="en-US" altLang="en-US" sz="1200" b="0" smtClean="0">
              <a:latin typeface="Times New Roman" panose="02020603050405020304" pitchFamily="18" charset="0"/>
            </a:endParaRPr>
          </a:p>
        </p:txBody>
      </p:sp>
      <p:sp>
        <p:nvSpPr>
          <p:cNvPr id="890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3189632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11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911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fld id="{20C4CBF4-AE34-4941-A95D-4A2E9B9E10AB}" type="slidenum">
              <a:rPr lang="en-US" altLang="en-US" sz="1200" b="0" smtClean="0"/>
              <a:pPr/>
              <a:t>18</a:t>
            </a:fld>
            <a:endParaRPr lang="en-US" altLang="en-US" sz="1200" b="0" smtClean="0"/>
          </a:p>
        </p:txBody>
      </p:sp>
    </p:spTree>
    <p:extLst>
      <p:ext uri="{BB962C8B-B14F-4D97-AF65-F5344CB8AC3E}">
        <p14:creationId xmlns:p14="http://schemas.microsoft.com/office/powerpoint/2010/main" val="29872282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32F38-3355-4DAA-8CC8-A72D3FD4BD4A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0B6D-F289-43CE-B0BA-80A62EC6D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443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32F38-3355-4DAA-8CC8-A72D3FD4BD4A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0B6D-F289-43CE-B0BA-80A62EC6D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744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32F38-3355-4DAA-8CC8-A72D3FD4BD4A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0B6D-F289-43CE-B0BA-80A62EC6D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35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32F38-3355-4DAA-8CC8-A72D3FD4BD4A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0B6D-F289-43CE-B0BA-80A62EC6D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969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32F38-3355-4DAA-8CC8-A72D3FD4BD4A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0B6D-F289-43CE-B0BA-80A62EC6D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651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32F38-3355-4DAA-8CC8-A72D3FD4BD4A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0B6D-F289-43CE-B0BA-80A62EC6D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760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32F38-3355-4DAA-8CC8-A72D3FD4BD4A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0B6D-F289-43CE-B0BA-80A62EC6D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211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32F38-3355-4DAA-8CC8-A72D3FD4BD4A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0B6D-F289-43CE-B0BA-80A62EC6D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404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32F38-3355-4DAA-8CC8-A72D3FD4BD4A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0B6D-F289-43CE-B0BA-80A62EC6D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432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32F38-3355-4DAA-8CC8-A72D3FD4BD4A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0B6D-F289-43CE-B0BA-80A62EC6D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480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32F38-3355-4DAA-8CC8-A72D3FD4BD4A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0B6D-F289-43CE-B0BA-80A62EC6D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15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B32F38-3355-4DAA-8CC8-A72D3FD4BD4A}" type="datetimeFigureOut">
              <a:rPr lang="en-GB" smtClean="0"/>
              <a:t>20/11/2017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3B0B6D-F289-43CE-B0BA-80A62EC6D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175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bbc.co.uk/news/technology-23425297" TargetMode="External"/><Relationship Id="rId3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ctrTitle"/>
          </p:nvPr>
        </p:nvSpPr>
        <p:spPr bwMode="auto">
          <a:xfrm>
            <a:off x="1524000" y="1122363"/>
            <a:ext cx="9144000" cy="13160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pPr algn="r"/>
            <a:r>
              <a:rPr lang="en-GB" altLang="en-US" dirty="0" smtClean="0">
                <a:ea typeface="Calibri" panose="020F0502020204030204" pitchFamily="34" charset="0"/>
              </a:rPr>
              <a:t>Social Trends &amp; Consumerism</a:t>
            </a:r>
            <a:br>
              <a:rPr lang="en-GB" altLang="en-US" dirty="0" smtClean="0">
                <a:ea typeface="Calibri" panose="020F0502020204030204" pitchFamily="34" charset="0"/>
              </a:rPr>
            </a:br>
            <a:r>
              <a:rPr lang="en-GB" altLang="en-US" dirty="0">
                <a:ea typeface="Calibri" panose="020F0502020204030204" pitchFamily="34" charset="0"/>
              </a:rPr>
              <a:t/>
            </a:r>
            <a:br>
              <a:rPr lang="en-GB" altLang="en-US" dirty="0">
                <a:ea typeface="Calibri" panose="020F0502020204030204" pitchFamily="34" charset="0"/>
              </a:rPr>
            </a:br>
            <a:r>
              <a:rPr lang="en-GB" altLang="en-US" sz="3600" dirty="0" smtClean="0">
                <a:ea typeface="Calibri" panose="020F0502020204030204" pitchFamily="34" charset="0"/>
              </a:rPr>
              <a:t>Lecture 7 – The Marketing Environment</a:t>
            </a:r>
            <a:r>
              <a:rPr lang="en-GB" altLang="en-US" dirty="0" smtClean="0">
                <a:ea typeface="Calibri" panose="020F0502020204030204" pitchFamily="34" charset="0"/>
              </a:rPr>
              <a:t/>
            </a:r>
            <a:br>
              <a:rPr lang="en-GB" altLang="en-US" dirty="0" smtClean="0">
                <a:ea typeface="Calibri" panose="020F0502020204030204" pitchFamily="34" charset="0"/>
              </a:rPr>
            </a:br>
            <a:endParaRPr lang="en-GB" altLang="en-US" dirty="0" smtClean="0"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92647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/>
          <p:cNvSpPr>
            <a:spLocks noGrp="1"/>
          </p:cNvSpPr>
          <p:nvPr>
            <p:ph type="title"/>
          </p:nvPr>
        </p:nvSpPr>
        <p:spPr bwMode="auto">
          <a:xfrm>
            <a:off x="2348298" y="1028572"/>
            <a:ext cx="7772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dirty="0" smtClean="0">
                <a:ea typeface="Calibri" panose="020F0502020204030204" pitchFamily="34" charset="0"/>
              </a:rPr>
              <a:t>The Marketing Environment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6465" y="1982856"/>
            <a:ext cx="8092780" cy="4562106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4103119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5231904" y="1988840"/>
            <a:ext cx="2088232" cy="792088"/>
          </a:xfrm>
          <a:prstGeom prst="rect">
            <a:avLst/>
          </a:prstGeom>
          <a:gradFill>
            <a:gsLst>
              <a:gs pos="0">
                <a:srgbClr val="1966CD"/>
              </a:gs>
              <a:gs pos="50000">
                <a:srgbClr val="72A7EE"/>
              </a:gs>
            </a:gsLst>
            <a:lin ang="5400000" scaled="0"/>
          </a:gra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3493" name="Rectangle 2"/>
          <p:cNvSpPr>
            <a:spLocks noChangeArrowheads="1"/>
          </p:cNvSpPr>
          <p:nvPr/>
        </p:nvSpPr>
        <p:spPr bwMode="auto">
          <a:xfrm>
            <a:off x="8724900" y="6629400"/>
            <a:ext cx="1905000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r"/>
            <a:endParaRPr lang="en-US" altLang="en-US" sz="1000"/>
          </a:p>
        </p:txBody>
      </p:sp>
      <p:sp>
        <p:nvSpPr>
          <p:cNvPr id="63494" name="Rectangle 3"/>
          <p:cNvSpPr>
            <a:spLocks noChangeArrowheads="1"/>
          </p:cNvSpPr>
          <p:nvPr/>
        </p:nvSpPr>
        <p:spPr bwMode="auto">
          <a:xfrm>
            <a:off x="1524001" y="6629401"/>
            <a:ext cx="4213225" cy="22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/>
            <a:endParaRPr lang="en-US" altLang="en-US" sz="1000"/>
          </a:p>
        </p:txBody>
      </p:sp>
      <p:sp>
        <p:nvSpPr>
          <p:cNvPr id="63495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1238250" y="352426"/>
            <a:ext cx="9864725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3200" dirty="0">
                <a:solidFill>
                  <a:srgbClr val="0D0D0D"/>
                </a:solidFill>
                <a:ea typeface="Calibri" panose="020F0502020204030204" pitchFamily="34" charset="0"/>
              </a:rPr>
              <a:t>Environmental Scanning – </a:t>
            </a:r>
            <a:br>
              <a:rPr lang="en-US" altLang="en-US" sz="3200" dirty="0">
                <a:solidFill>
                  <a:srgbClr val="0D0D0D"/>
                </a:solidFill>
                <a:ea typeface="Calibri" panose="020F0502020204030204" pitchFamily="34" charset="0"/>
              </a:rPr>
            </a:br>
            <a:r>
              <a:rPr lang="en-US" altLang="en-US" sz="3200" dirty="0">
                <a:solidFill>
                  <a:srgbClr val="0D0D0D"/>
                </a:solidFill>
                <a:ea typeface="Calibri" panose="020F0502020204030204" pitchFamily="34" charset="0"/>
              </a:rPr>
              <a:t>Strategic Marketing Fit</a:t>
            </a:r>
          </a:p>
        </p:txBody>
      </p:sp>
      <p:sp>
        <p:nvSpPr>
          <p:cNvPr id="63496" name="Rectangle 7"/>
          <p:cNvSpPr>
            <a:spLocks noChangeArrowheads="1"/>
          </p:cNvSpPr>
          <p:nvPr/>
        </p:nvSpPr>
        <p:spPr bwMode="auto">
          <a:xfrm>
            <a:off x="3071814" y="1773239"/>
            <a:ext cx="15525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/>
            <a:r>
              <a:rPr lang="en-US" altLang="en-US" sz="2000">
                <a:solidFill>
                  <a:srgbClr val="1966C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Environment</a:t>
            </a:r>
          </a:p>
        </p:txBody>
      </p:sp>
      <p:sp>
        <p:nvSpPr>
          <p:cNvPr id="63497" name="Line 15"/>
          <p:cNvSpPr>
            <a:spLocks noChangeShapeType="1"/>
          </p:cNvSpPr>
          <p:nvPr/>
        </p:nvSpPr>
        <p:spPr bwMode="auto">
          <a:xfrm flipH="1">
            <a:off x="3405188" y="2862263"/>
            <a:ext cx="2430462" cy="1524000"/>
          </a:xfrm>
          <a:prstGeom prst="line">
            <a:avLst/>
          </a:prstGeom>
          <a:noFill/>
          <a:ln w="38100">
            <a:solidFill>
              <a:srgbClr val="124992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Line 16"/>
          <p:cNvSpPr>
            <a:spLocks noChangeShapeType="1"/>
          </p:cNvSpPr>
          <p:nvPr/>
        </p:nvSpPr>
        <p:spPr bwMode="auto">
          <a:xfrm>
            <a:off x="6584951" y="2862263"/>
            <a:ext cx="2379663" cy="1524000"/>
          </a:xfrm>
          <a:prstGeom prst="line">
            <a:avLst/>
          </a:prstGeom>
          <a:noFill/>
          <a:ln w="38100">
            <a:solidFill>
              <a:srgbClr val="124992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Line 17"/>
          <p:cNvSpPr>
            <a:spLocks noChangeShapeType="1"/>
          </p:cNvSpPr>
          <p:nvPr/>
        </p:nvSpPr>
        <p:spPr bwMode="auto">
          <a:xfrm>
            <a:off x="4440238" y="4654550"/>
            <a:ext cx="3460750" cy="6350"/>
          </a:xfrm>
          <a:prstGeom prst="line">
            <a:avLst/>
          </a:prstGeom>
          <a:noFill/>
          <a:ln w="38100">
            <a:solidFill>
              <a:srgbClr val="124992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Rectangle 18"/>
          <p:cNvSpPr>
            <a:spLocks noChangeArrowheads="1"/>
          </p:cNvSpPr>
          <p:nvPr/>
        </p:nvSpPr>
        <p:spPr bwMode="auto">
          <a:xfrm>
            <a:off x="4322763" y="3260726"/>
            <a:ext cx="615950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US" altLang="en-US">
                <a:solidFill>
                  <a:srgbClr val="1966C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Fit</a:t>
            </a:r>
          </a:p>
        </p:txBody>
      </p:sp>
      <p:sp>
        <p:nvSpPr>
          <p:cNvPr id="63501" name="Rectangle 19"/>
          <p:cNvSpPr>
            <a:spLocks noChangeArrowheads="1"/>
          </p:cNvSpPr>
          <p:nvPr/>
        </p:nvSpPr>
        <p:spPr bwMode="auto">
          <a:xfrm>
            <a:off x="7604125" y="3260726"/>
            <a:ext cx="615950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US" altLang="en-US">
                <a:solidFill>
                  <a:srgbClr val="1966C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Fit</a:t>
            </a:r>
          </a:p>
        </p:txBody>
      </p:sp>
      <p:sp>
        <p:nvSpPr>
          <p:cNvPr id="63502" name="Rectangle 20"/>
          <p:cNvSpPr>
            <a:spLocks noChangeArrowheads="1"/>
          </p:cNvSpPr>
          <p:nvPr/>
        </p:nvSpPr>
        <p:spPr bwMode="auto">
          <a:xfrm>
            <a:off x="5932488" y="4330701"/>
            <a:ext cx="615950" cy="58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 defTabSz="7620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US" altLang="en-US">
                <a:solidFill>
                  <a:srgbClr val="1966C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Fit</a:t>
            </a:r>
          </a:p>
        </p:txBody>
      </p:sp>
      <p:sp>
        <p:nvSpPr>
          <p:cNvPr id="63503" name="Rectangle 6"/>
          <p:cNvSpPr>
            <a:spLocks noChangeArrowheads="1"/>
          </p:cNvSpPr>
          <p:nvPr/>
        </p:nvSpPr>
        <p:spPr bwMode="auto">
          <a:xfrm>
            <a:off x="5160964" y="1989138"/>
            <a:ext cx="2281237" cy="677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endParaRPr lang="en-US" altLang="en-US">
              <a:solidFill>
                <a:srgbClr val="FF205F"/>
              </a:solidFill>
            </a:endParaRPr>
          </a:p>
        </p:txBody>
      </p:sp>
      <p:sp>
        <p:nvSpPr>
          <p:cNvPr id="63504" name="Text Box 22"/>
          <p:cNvSpPr txBox="1">
            <a:spLocks noChangeArrowheads="1"/>
          </p:cNvSpPr>
          <p:nvPr/>
        </p:nvSpPr>
        <p:spPr bwMode="auto">
          <a:xfrm>
            <a:off x="4224339" y="4941889"/>
            <a:ext cx="184731" cy="584775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rgbClr val="2F4D71">
                <a:alpha val="74997"/>
              </a:srgb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endParaRPr lang="en-US" altLang="en-US"/>
          </a:p>
        </p:txBody>
      </p:sp>
      <p:sp>
        <p:nvSpPr>
          <p:cNvPr id="63505" name="Text Box 23"/>
          <p:cNvSpPr txBox="1">
            <a:spLocks noChangeArrowheads="1"/>
          </p:cNvSpPr>
          <p:nvPr/>
        </p:nvSpPr>
        <p:spPr bwMode="auto">
          <a:xfrm>
            <a:off x="5310188" y="2071688"/>
            <a:ext cx="1897062" cy="461962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rgbClr val="2F4D71">
                <a:alpha val="74997"/>
              </a:srgb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/>
            <a:r>
              <a:rPr lang="en-GB" altLang="en-US" sz="2400">
                <a:solidFill>
                  <a:srgbClr val="FF205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altLang="en-US" sz="2400">
                <a:solidFill>
                  <a:srgbClr val="12499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Environment</a:t>
            </a:r>
            <a:endParaRPr lang="en-US" altLang="en-US" sz="2400">
              <a:solidFill>
                <a:srgbClr val="12499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2207568" y="4437112"/>
            <a:ext cx="2088232" cy="792088"/>
          </a:xfrm>
          <a:prstGeom prst="rect">
            <a:avLst/>
          </a:prstGeom>
          <a:gradFill>
            <a:gsLst>
              <a:gs pos="0">
                <a:srgbClr val="1966CD"/>
              </a:gs>
              <a:gs pos="50000">
                <a:schemeClr val="tx2">
                  <a:lumMod val="40000"/>
                  <a:lumOff val="60000"/>
                </a:schemeClr>
              </a:gs>
            </a:gsLst>
            <a:lin ang="5400000" scaled="0"/>
          </a:gra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3509" name="Text Box 25"/>
          <p:cNvSpPr txBox="1">
            <a:spLocks noChangeArrowheads="1"/>
          </p:cNvSpPr>
          <p:nvPr/>
        </p:nvSpPr>
        <p:spPr bwMode="auto">
          <a:xfrm>
            <a:off x="2549525" y="4581526"/>
            <a:ext cx="1239838" cy="461963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rgbClr val="99995C">
                <a:alpha val="74997"/>
              </a:srgb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/>
            <a:r>
              <a:rPr lang="en-GB" altLang="en-US" sz="2400">
                <a:solidFill>
                  <a:srgbClr val="1966C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Strategy</a:t>
            </a:r>
            <a:endParaRPr lang="en-US" altLang="en-US" sz="2400">
              <a:solidFill>
                <a:srgbClr val="1966C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7968208" y="4437112"/>
            <a:ext cx="2088232" cy="792088"/>
          </a:xfrm>
          <a:prstGeom prst="rect">
            <a:avLst/>
          </a:prstGeom>
          <a:gradFill>
            <a:gsLst>
              <a:gs pos="0">
                <a:srgbClr val="1966CD"/>
              </a:gs>
              <a:gs pos="50000">
                <a:schemeClr val="tx2">
                  <a:lumMod val="40000"/>
                  <a:lumOff val="60000"/>
                </a:schemeClr>
              </a:gs>
            </a:gsLst>
            <a:lin ang="5400000" scaled="0"/>
          </a:gra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3513" name="Text Box 27"/>
          <p:cNvSpPr txBox="1">
            <a:spLocks noChangeArrowheads="1"/>
          </p:cNvSpPr>
          <p:nvPr/>
        </p:nvSpPr>
        <p:spPr bwMode="auto">
          <a:xfrm>
            <a:off x="8096250" y="4643438"/>
            <a:ext cx="1817688" cy="461962"/>
          </a:xfrm>
          <a:prstGeom prst="rect">
            <a:avLst/>
          </a:prstGeom>
          <a:noFill/>
          <a:ln>
            <a:noFill/>
          </a:ln>
          <a:effectLst>
            <a:prstShdw prst="shdw17" dist="17961" dir="2700000">
              <a:srgbClr val="99995C">
                <a:alpha val="74997"/>
              </a:srgbClr>
            </a:prst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/>
            <a:r>
              <a:rPr lang="en-GB" altLang="en-US" sz="2400">
                <a:solidFill>
                  <a:srgbClr val="1966CD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</a:t>
            </a:r>
            <a:endParaRPr lang="en-US" altLang="en-US" sz="2400">
              <a:solidFill>
                <a:srgbClr val="1966CD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3514" name="TextBox 25"/>
          <p:cNvSpPr txBox="1">
            <a:spLocks noChangeArrowheads="1"/>
          </p:cNvSpPr>
          <p:nvPr/>
        </p:nvSpPr>
        <p:spPr bwMode="auto">
          <a:xfrm>
            <a:off x="2309814" y="5929314"/>
            <a:ext cx="17875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GB" altLang="en-US" sz="1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(Fahy &amp; Jobber, 2012)</a:t>
            </a:r>
          </a:p>
        </p:txBody>
      </p:sp>
    </p:spTree>
    <p:extLst>
      <p:ext uri="{BB962C8B-B14F-4D97-AF65-F5344CB8AC3E}">
        <p14:creationId xmlns:p14="http://schemas.microsoft.com/office/powerpoint/2010/main" val="2999011051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063751" y="655766"/>
            <a:ext cx="8132763" cy="869950"/>
          </a:xfrm>
          <a:solidFill>
            <a:schemeClr val="bg1"/>
          </a:solidFill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defRPr/>
            </a:pPr>
            <a:r>
              <a:rPr lang="en-GB" altLang="en-US" dirty="0" smtClean="0">
                <a:solidFill>
                  <a:srgbClr val="000000"/>
                </a:solidFill>
                <a:latin typeface="Calibri" panose="020F0502020204030204" pitchFamily="34" charset="0"/>
              </a:rPr>
              <a:t>The Marketing Environment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063751" y="2211945"/>
            <a:ext cx="8132763" cy="4419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GB" altLang="en-US" dirty="0"/>
              <a:t>The marketing environment consists of the </a:t>
            </a:r>
            <a:r>
              <a:rPr lang="en-GB" altLang="en-US" dirty="0"/>
              <a:t>f</a:t>
            </a:r>
            <a:r>
              <a:rPr lang="en-GB" altLang="en-US" dirty="0" smtClean="0"/>
              <a:t>actors </a:t>
            </a:r>
            <a:r>
              <a:rPr lang="en-GB" altLang="en-US" dirty="0"/>
              <a:t>and forces which affect a company’s capability to operate effectively in providing products and services to is chosen markets.</a:t>
            </a:r>
          </a:p>
          <a:p>
            <a:pPr marL="0" indent="0">
              <a:buNone/>
            </a:pPr>
            <a:r>
              <a:rPr lang="en-GB" altLang="en-US" dirty="0"/>
              <a:t>It can be classified into:</a:t>
            </a:r>
          </a:p>
          <a:p>
            <a:pPr marL="0" indent="0">
              <a:buNone/>
            </a:pPr>
            <a:endParaRPr lang="en-GB" altLang="en-US" sz="2400" dirty="0"/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dirty="0"/>
              <a:t>	The </a:t>
            </a:r>
            <a:r>
              <a:rPr lang="en-GB" altLang="en-US" dirty="0" smtClean="0"/>
              <a:t>micro-environment</a:t>
            </a:r>
            <a:endParaRPr lang="en-GB" altLang="en-US" dirty="0"/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dirty="0"/>
              <a:t>	The </a:t>
            </a:r>
            <a:r>
              <a:rPr lang="en-GB" altLang="en-US" dirty="0" smtClean="0"/>
              <a:t>macro-environment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00107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212975" y="61913"/>
            <a:ext cx="7772400" cy="773112"/>
          </a:xfrm>
          <a:solidFill>
            <a:schemeClr val="bg1"/>
          </a:solidFill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defRPr/>
            </a:pPr>
            <a:r>
              <a:rPr lang="en-US" altLang="en-US" sz="2800" b="1" dirty="0"/>
              <a:t>The </a:t>
            </a:r>
            <a:r>
              <a:rPr lang="en-US" altLang="en-US" sz="2800" b="1" dirty="0" smtClean="0"/>
              <a:t>Company’s </a:t>
            </a:r>
            <a:r>
              <a:rPr lang="en-US" altLang="en-US" sz="2800" b="1" dirty="0"/>
              <a:t>M</a:t>
            </a:r>
            <a:r>
              <a:rPr lang="en-US" altLang="en-US" sz="2800" b="1" dirty="0" smtClean="0"/>
              <a:t>acro </a:t>
            </a:r>
            <a:r>
              <a:rPr lang="en-US" altLang="en-US" sz="2800" b="1" dirty="0"/>
              <a:t>E</a:t>
            </a:r>
            <a:r>
              <a:rPr lang="en-US" altLang="en-US" sz="2800" b="1" dirty="0" smtClean="0"/>
              <a:t>nvironment</a:t>
            </a:r>
            <a:endParaRPr lang="en-US" altLang="en-US" sz="2800" b="1" dirty="0"/>
          </a:p>
        </p:txBody>
      </p:sp>
      <p:pic>
        <p:nvPicPr>
          <p:cNvPr id="67587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063" y="1714501"/>
            <a:ext cx="7848600" cy="32178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7588" name="TextBox 7"/>
          <p:cNvSpPr txBox="1">
            <a:spLocks noChangeArrowheads="1"/>
          </p:cNvSpPr>
          <p:nvPr/>
        </p:nvSpPr>
        <p:spPr bwMode="auto">
          <a:xfrm>
            <a:off x="1738313" y="6429376"/>
            <a:ext cx="2857500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GB" altLang="en-US" sz="1200" b="0">
                <a:latin typeface="Arial" panose="020B0604020202020204" pitchFamily="34" charset="0"/>
                <a:cs typeface="Arial" panose="020B0604020202020204" pitchFamily="34" charset="0"/>
              </a:rPr>
              <a:t>(Source: Kotler, Armstrong et al (2008))</a:t>
            </a:r>
          </a:p>
        </p:txBody>
      </p:sp>
      <p:sp>
        <p:nvSpPr>
          <p:cNvPr id="67589" name="TextBox 1"/>
          <p:cNvSpPr txBox="1">
            <a:spLocks noChangeArrowheads="1"/>
          </p:cNvSpPr>
          <p:nvPr/>
        </p:nvSpPr>
        <p:spPr bwMode="auto">
          <a:xfrm>
            <a:off x="1719264" y="4976813"/>
            <a:ext cx="380047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GB" altLang="en-US" sz="12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Changing demographics mean changes in markets, which</a:t>
            </a:r>
          </a:p>
          <a:p>
            <a:r>
              <a:rPr lang="en-GB" altLang="en-US" sz="12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turn require changes in marketing strategies. Eg. the needs of an ageing population in the west are boosting care-home markets.  (Kotler et al 2013)</a:t>
            </a:r>
          </a:p>
          <a:p>
            <a:endParaRPr lang="en-GB" altLang="en-US" sz="1200" b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7590" name="Rectangle 2"/>
          <p:cNvSpPr>
            <a:spLocks noChangeArrowheads="1"/>
          </p:cNvSpPr>
          <p:nvPr/>
        </p:nvSpPr>
        <p:spPr bwMode="auto">
          <a:xfrm>
            <a:off x="1738313" y="5732464"/>
            <a:ext cx="44704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rot="10800000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endParaRPr lang="en-GB" altLang="en-US"/>
          </a:p>
        </p:txBody>
      </p:sp>
      <p:sp>
        <p:nvSpPr>
          <p:cNvPr id="67591" name="Rectangle 3"/>
          <p:cNvSpPr>
            <a:spLocks noChangeArrowheads="1"/>
          </p:cNvSpPr>
          <p:nvPr/>
        </p:nvSpPr>
        <p:spPr bwMode="auto">
          <a:xfrm>
            <a:off x="1741489" y="5360989"/>
            <a:ext cx="435768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rot="10800000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endParaRPr lang="en-GB" altLang="en-US"/>
          </a:p>
        </p:txBody>
      </p:sp>
      <p:sp>
        <p:nvSpPr>
          <p:cNvPr id="67592" name="Rectangle 4"/>
          <p:cNvSpPr>
            <a:spLocks noChangeArrowheads="1"/>
          </p:cNvSpPr>
          <p:nvPr/>
        </p:nvSpPr>
        <p:spPr bwMode="auto">
          <a:xfrm>
            <a:off x="1738313" y="5300664"/>
            <a:ext cx="436086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rot="10800000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endParaRPr lang="en-GB" altLang="en-US"/>
          </a:p>
        </p:txBody>
      </p:sp>
      <p:sp>
        <p:nvSpPr>
          <p:cNvPr id="67593" name="Rectangle 5"/>
          <p:cNvSpPr>
            <a:spLocks noChangeArrowheads="1"/>
          </p:cNvSpPr>
          <p:nvPr/>
        </p:nvSpPr>
        <p:spPr bwMode="auto">
          <a:xfrm>
            <a:off x="1685925" y="5230814"/>
            <a:ext cx="441325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rot="10800000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endParaRPr lang="en-GB" altLang="en-US"/>
          </a:p>
        </p:txBody>
      </p:sp>
      <p:sp>
        <p:nvSpPr>
          <p:cNvPr id="67594" name="Rectangle 6"/>
          <p:cNvSpPr>
            <a:spLocks noChangeArrowheads="1"/>
          </p:cNvSpPr>
          <p:nvPr/>
        </p:nvSpPr>
        <p:spPr bwMode="auto">
          <a:xfrm>
            <a:off x="1919288" y="5084764"/>
            <a:ext cx="331311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rot="10800000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endParaRPr lang="en-GB" altLang="en-US"/>
          </a:p>
        </p:txBody>
      </p:sp>
      <p:cxnSp>
        <p:nvCxnSpPr>
          <p:cNvPr id="67595" name="Straight Arrow Connector 8"/>
          <p:cNvCxnSpPr>
            <a:cxnSpLocks noChangeShapeType="1"/>
          </p:cNvCxnSpPr>
          <p:nvPr/>
        </p:nvCxnSpPr>
        <p:spPr bwMode="auto">
          <a:xfrm flipH="1">
            <a:off x="2711450" y="4868863"/>
            <a:ext cx="215900" cy="215900"/>
          </a:xfrm>
          <a:prstGeom prst="straightConnector1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 type="arrow" w="med" len="med"/>
              </a14:hiddenLine>
            </a:ext>
          </a:extLst>
        </p:spPr>
      </p:cxnSp>
      <p:cxnSp>
        <p:nvCxnSpPr>
          <p:cNvPr id="67596" name="Straight Arrow Connector 11"/>
          <p:cNvCxnSpPr>
            <a:cxnSpLocks noChangeShapeType="1"/>
          </p:cNvCxnSpPr>
          <p:nvPr/>
        </p:nvCxnSpPr>
        <p:spPr bwMode="auto">
          <a:xfrm flipV="1">
            <a:off x="1919288" y="4868864"/>
            <a:ext cx="647700" cy="542925"/>
          </a:xfrm>
          <a:prstGeom prst="straightConnector1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 type="arrow" w="med" len="med"/>
              </a14:hiddenLine>
            </a:ext>
          </a:extLst>
        </p:spPr>
      </p:cxnSp>
      <p:cxnSp>
        <p:nvCxnSpPr>
          <p:cNvPr id="67597" name="Straight Arrow Connector 13"/>
          <p:cNvCxnSpPr>
            <a:cxnSpLocks noChangeShapeType="1"/>
          </p:cNvCxnSpPr>
          <p:nvPr/>
        </p:nvCxnSpPr>
        <p:spPr bwMode="auto">
          <a:xfrm flipV="1">
            <a:off x="1919288" y="4868863"/>
            <a:ext cx="647700" cy="361950"/>
          </a:xfrm>
          <a:prstGeom prst="straightConnector1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round/>
                <a:headEnd/>
                <a:tailEnd type="arrow" w="med" len="med"/>
              </a14:hiddenLine>
            </a:ext>
          </a:extLst>
        </p:spPr>
      </p:cxnSp>
      <p:sp>
        <p:nvSpPr>
          <p:cNvPr id="67598" name="TextBox 14"/>
          <p:cNvSpPr txBox="1">
            <a:spLocks noChangeArrowheads="1"/>
          </p:cNvSpPr>
          <p:nvPr/>
        </p:nvSpPr>
        <p:spPr bwMode="auto">
          <a:xfrm>
            <a:off x="508794" y="796839"/>
            <a:ext cx="4837112" cy="138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GB" altLang="en-US" sz="12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Concern for the natural environment has spawned a so-called</a:t>
            </a:r>
          </a:p>
          <a:p>
            <a:r>
              <a:rPr lang="en-GB" altLang="en-US" sz="12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Green movement in industries ranging from PCs to diesel transportation</a:t>
            </a:r>
          </a:p>
          <a:p>
            <a:r>
              <a:rPr lang="en-GB" altLang="en-US" sz="1200" b="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Eg</a:t>
            </a:r>
            <a:r>
              <a:rPr lang="en-GB" altLang="en-US" sz="12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Unilever is committed to its sustainable living strategy. The goal</a:t>
            </a:r>
          </a:p>
          <a:p>
            <a:r>
              <a:rPr lang="en-GB" altLang="en-US" sz="12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many companies today is </a:t>
            </a:r>
            <a:r>
              <a:rPr lang="en-GB" altLang="en-US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environmental sustainability </a:t>
            </a:r>
            <a:r>
              <a:rPr lang="en-GB" altLang="en-US" sz="12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strategies and </a:t>
            </a:r>
          </a:p>
          <a:p>
            <a:r>
              <a:rPr lang="en-GB" altLang="en-US" sz="12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practices which can be supported indefinitely.</a:t>
            </a:r>
          </a:p>
          <a:p>
            <a:r>
              <a:rPr lang="en-GB" altLang="en-US" sz="1200" b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(Kotler et al 2013)</a:t>
            </a:r>
          </a:p>
          <a:p>
            <a:endParaRPr lang="en-GB" altLang="en-US" sz="1200" b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7599" name="TextBox 15"/>
          <p:cNvSpPr txBox="1">
            <a:spLocks noChangeArrowheads="1"/>
          </p:cNvSpPr>
          <p:nvPr/>
        </p:nvSpPr>
        <p:spPr bwMode="auto">
          <a:xfrm>
            <a:off x="7248525" y="4876800"/>
            <a:ext cx="3233738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GB" altLang="en-US" sz="12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Re: Culture – marketers also want to be </a:t>
            </a:r>
          </a:p>
          <a:p>
            <a:r>
              <a:rPr lang="en-GB" altLang="en-US" sz="1200" b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socially responsible citizens in their markets and communities. Eg. IKEA is investing in wind farms to offset its carbon footprint. (Kotler et al 2013)</a:t>
            </a:r>
          </a:p>
          <a:p>
            <a:endParaRPr lang="en-GB" altLang="en-US" sz="1200" b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50967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ext Box 2"/>
          <p:cNvSpPr txBox="1">
            <a:spLocks noChangeArrowheads="1"/>
          </p:cNvSpPr>
          <p:nvPr/>
        </p:nvSpPr>
        <p:spPr bwMode="auto">
          <a:xfrm>
            <a:off x="2381250" y="500063"/>
            <a:ext cx="85344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The marketing environment</a:t>
            </a:r>
          </a:p>
        </p:txBody>
      </p:sp>
      <p:pic>
        <p:nvPicPr>
          <p:cNvPr id="69635" name="Picture 3" descr="O:\Graphics\Powerpoint\PE_UK\PE256-Blythe\Final files\GIF\ch04\M04NF00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0" y="1071564"/>
            <a:ext cx="7786688" cy="5500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9636" name="TextBox 6"/>
          <p:cNvSpPr txBox="1">
            <a:spLocks noChangeArrowheads="1"/>
          </p:cNvSpPr>
          <p:nvPr/>
        </p:nvSpPr>
        <p:spPr bwMode="auto">
          <a:xfrm>
            <a:off x="6953251" y="6286501"/>
            <a:ext cx="29114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GB" altLang="en-US" sz="1400" b="0">
                <a:latin typeface="Arial" panose="020B0604020202020204" pitchFamily="34" charset="0"/>
                <a:cs typeface="Arial" panose="020B0604020202020204" pitchFamily="34" charset="0"/>
              </a:rPr>
              <a:t>(Source: Blythe &amp; Megicks (2010))</a:t>
            </a:r>
          </a:p>
        </p:txBody>
      </p:sp>
      <p:sp>
        <p:nvSpPr>
          <p:cNvPr id="69637" name="TextBox 6"/>
          <p:cNvSpPr txBox="1">
            <a:spLocks noChangeArrowheads="1"/>
          </p:cNvSpPr>
          <p:nvPr/>
        </p:nvSpPr>
        <p:spPr bwMode="auto">
          <a:xfrm>
            <a:off x="6524625" y="1071563"/>
            <a:ext cx="3467100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/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Changes in the external </a:t>
            </a:r>
          </a:p>
          <a:p>
            <a:pPr algn="ctr"/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environment </a:t>
            </a:r>
          </a:p>
          <a:p>
            <a:pPr algn="ctr"/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play a big part in determining </a:t>
            </a:r>
          </a:p>
          <a:p>
            <a:pPr algn="ctr"/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marketing </a:t>
            </a:r>
          </a:p>
          <a:p>
            <a:pPr algn="ctr"/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planning &amp; shaping strategy</a:t>
            </a:r>
          </a:p>
        </p:txBody>
      </p:sp>
      <p:sp>
        <p:nvSpPr>
          <p:cNvPr id="69638" name="TextBox 7"/>
          <p:cNvSpPr txBox="1">
            <a:spLocks noChangeArrowheads="1"/>
          </p:cNvSpPr>
          <p:nvPr/>
        </p:nvSpPr>
        <p:spPr bwMode="auto">
          <a:xfrm>
            <a:off x="5595938" y="5357814"/>
            <a:ext cx="46609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ctr"/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These factors do not include </a:t>
            </a:r>
          </a:p>
          <a:p>
            <a:pPr algn="ctr"/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market forces such as the effect of </a:t>
            </a:r>
          </a:p>
          <a:p>
            <a:pPr algn="ctr"/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increasingly more intensive competition.</a:t>
            </a:r>
          </a:p>
        </p:txBody>
      </p:sp>
    </p:spTree>
    <p:extLst>
      <p:ext uri="{BB962C8B-B14F-4D97-AF65-F5344CB8AC3E}">
        <p14:creationId xmlns:p14="http://schemas.microsoft.com/office/powerpoint/2010/main" val="96776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For an </a:t>
            </a:r>
            <a:r>
              <a:rPr lang="en-US" dirty="0" err="1" smtClean="0"/>
              <a:t>organisation</a:t>
            </a:r>
            <a:r>
              <a:rPr lang="en-US" dirty="0" smtClean="0"/>
              <a:t> with which you are familiar, identify the PESTLE factors which are most likely to impact on its marketing activities.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02208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itle 1"/>
          <p:cNvSpPr>
            <a:spLocks noGrp="1"/>
          </p:cNvSpPr>
          <p:nvPr>
            <p:ph type="title"/>
          </p:nvPr>
        </p:nvSpPr>
        <p:spPr bwMode="auto">
          <a:xfrm>
            <a:off x="2063751" y="476250"/>
            <a:ext cx="8189913" cy="1314450"/>
          </a:xfrm>
          <a:solidFill>
            <a:schemeClr val="bg1"/>
          </a:solidFill>
          <a:ln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defRPr/>
            </a:pPr>
            <a:r>
              <a:rPr lang="en-GB" altLang="en-US" sz="4000" dirty="0"/>
              <a:t>Technology </a:t>
            </a:r>
            <a:br>
              <a:rPr lang="en-GB" altLang="en-US" sz="4000" dirty="0"/>
            </a:br>
            <a:r>
              <a:rPr lang="en-GB" altLang="en-US" sz="4000" dirty="0"/>
              <a:t>gone too far? </a:t>
            </a:r>
          </a:p>
        </p:txBody>
      </p:sp>
      <p:sp>
        <p:nvSpPr>
          <p:cNvPr id="75779" name="TextBox 4"/>
          <p:cNvSpPr txBox="1">
            <a:spLocks noChangeArrowheads="1"/>
          </p:cNvSpPr>
          <p:nvPr/>
        </p:nvSpPr>
        <p:spPr bwMode="auto">
          <a:xfrm>
            <a:off x="2125663" y="2889251"/>
            <a:ext cx="8064500" cy="193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What is the impact for marketing?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What about Data Protection?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What about our privacy?</a:t>
            </a:r>
          </a:p>
          <a:p>
            <a:pPr eaLnBrk="1" hangingPunct="1"/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What do we think?</a:t>
            </a:r>
          </a:p>
        </p:txBody>
      </p:sp>
      <p:pic>
        <p:nvPicPr>
          <p:cNvPr id="75780" name="Picture 6" descr="C:\Program Files (x86)\Microsoft Office\MEDIA\CAGCAT10\j0285410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426" y="2205038"/>
            <a:ext cx="2322513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2635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1774825" y="333376"/>
            <a:ext cx="8497888" cy="11525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pPr eaLnBrk="1" hangingPunct="1"/>
            <a:r>
              <a:rPr lang="en-GB" altLang="en-US" sz="4000"/>
              <a:t>Need to monitor external opportunities..........</a:t>
            </a:r>
          </a:p>
        </p:txBody>
      </p:sp>
      <p:sp>
        <p:nvSpPr>
          <p:cNvPr id="77827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1774826" y="1916113"/>
            <a:ext cx="8405813" cy="42481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eaLnBrk="1" hangingPunct="1"/>
            <a:r>
              <a:rPr lang="en-GB" altLang="en-US"/>
              <a:t>Analysis of the environment presents new opportunities</a:t>
            </a:r>
          </a:p>
          <a:p>
            <a:pPr eaLnBrk="1" hangingPunct="1"/>
            <a:r>
              <a:rPr lang="en-GB" altLang="en-US"/>
              <a:t>Changing customer needs</a:t>
            </a:r>
          </a:p>
          <a:p>
            <a:pPr eaLnBrk="1" hangingPunct="1"/>
            <a:r>
              <a:rPr lang="en-GB" altLang="en-US"/>
              <a:t>Competitors merging, or going bust</a:t>
            </a:r>
          </a:p>
          <a:p>
            <a:pPr eaLnBrk="1" hangingPunct="1"/>
            <a:r>
              <a:rPr lang="en-GB" altLang="en-US"/>
              <a:t>Changing demographics</a:t>
            </a:r>
          </a:p>
          <a:p>
            <a:pPr eaLnBrk="1" hangingPunct="1"/>
            <a:r>
              <a:rPr lang="en-GB" altLang="en-US"/>
              <a:t>Changes in the law improving demand for your product or service</a:t>
            </a:r>
          </a:p>
          <a:p>
            <a:pPr eaLnBrk="1" hangingPunct="1"/>
            <a:r>
              <a:rPr lang="en-GB" altLang="en-US"/>
              <a:t>Changes in economic conditions - favourable</a:t>
            </a:r>
          </a:p>
        </p:txBody>
      </p:sp>
    </p:spTree>
    <p:extLst>
      <p:ext uri="{BB962C8B-B14F-4D97-AF65-F5344CB8AC3E}">
        <p14:creationId xmlns:p14="http://schemas.microsoft.com/office/powerpoint/2010/main" val="5335423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1919288" y="476251"/>
            <a:ext cx="8280400" cy="11525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pPr eaLnBrk="1" hangingPunct="1"/>
            <a:r>
              <a:rPr lang="en-GB" altLang="en-US" sz="4000"/>
              <a:t>Need to monitor external </a:t>
            </a:r>
            <a:br>
              <a:rPr lang="en-GB" altLang="en-US" sz="4000"/>
            </a:br>
            <a:r>
              <a:rPr lang="en-GB" altLang="en-US" sz="4000"/>
              <a:t>threats ........</a:t>
            </a:r>
          </a:p>
        </p:txBody>
      </p:sp>
      <p:sp>
        <p:nvSpPr>
          <p:cNvPr id="79875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1992314" y="1989138"/>
            <a:ext cx="8135937" cy="42481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eaLnBrk="1" hangingPunct="1"/>
            <a:r>
              <a:rPr lang="en-GB" altLang="en-US"/>
              <a:t>Analysis of the environment presents threats</a:t>
            </a:r>
          </a:p>
          <a:p>
            <a:pPr eaLnBrk="1" hangingPunct="1"/>
            <a:r>
              <a:rPr lang="en-GB" altLang="en-US"/>
              <a:t>Changing customer needs attracts them to the competition</a:t>
            </a:r>
          </a:p>
          <a:p>
            <a:pPr eaLnBrk="1" hangingPunct="1"/>
            <a:r>
              <a:rPr lang="en-GB" altLang="en-US"/>
              <a:t>Changes in technology give competitors an advantage</a:t>
            </a:r>
          </a:p>
          <a:p>
            <a:pPr eaLnBrk="1" hangingPunct="1"/>
            <a:r>
              <a:rPr lang="en-GB" altLang="en-US"/>
              <a:t>Changes in the law</a:t>
            </a:r>
          </a:p>
          <a:p>
            <a:pPr eaLnBrk="1" hangingPunct="1"/>
            <a:r>
              <a:rPr lang="en-GB" altLang="en-US"/>
              <a:t>Changes in economic conditions - downturns</a:t>
            </a:r>
          </a:p>
        </p:txBody>
      </p:sp>
    </p:spTree>
    <p:extLst>
      <p:ext uri="{BB962C8B-B14F-4D97-AF65-F5344CB8AC3E}">
        <p14:creationId xmlns:p14="http://schemas.microsoft.com/office/powerpoint/2010/main" val="2829296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itle 1"/>
          <p:cNvSpPr>
            <a:spLocks noGrp="1"/>
          </p:cNvSpPr>
          <p:nvPr>
            <p:ph type="title"/>
          </p:nvPr>
        </p:nvSpPr>
        <p:spPr bwMode="auto">
          <a:xfrm>
            <a:off x="2135188" y="115888"/>
            <a:ext cx="7772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algn="l"/>
            <a:r>
              <a:rPr lang="en-GB" altLang="en-US" sz="4000">
                <a:latin typeface="Calibri" panose="020F0502020204030204" pitchFamily="34" charset="0"/>
              </a:rPr>
              <a:t>Case study - innocent</a:t>
            </a:r>
          </a:p>
        </p:txBody>
      </p:sp>
      <p:sp>
        <p:nvSpPr>
          <p:cNvPr id="81923" name="Content Placeholder 2"/>
          <p:cNvSpPr>
            <a:spLocks noGrp="1"/>
          </p:cNvSpPr>
          <p:nvPr>
            <p:ph idx="1"/>
          </p:nvPr>
        </p:nvSpPr>
        <p:spPr bwMode="auto">
          <a:xfrm>
            <a:off x="1919288" y="1341438"/>
            <a:ext cx="77724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>
                <a:latin typeface="Calibri" panose="020F0502020204030204" pitchFamily="34" charset="0"/>
              </a:rPr>
              <a:t>Give examples from the case study of the environmental trends which created the opportunity for innocent Ltd to build a dominant position in the marketplace</a:t>
            </a:r>
          </a:p>
        </p:txBody>
      </p:sp>
      <p:pic>
        <p:nvPicPr>
          <p:cNvPr id="81924" name="Picture 1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337" y="3666826"/>
            <a:ext cx="4143375" cy="227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204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Picture 3" descr="ch02f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275" y="1584325"/>
            <a:ext cx="5670550" cy="434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94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225675" y="188913"/>
            <a:ext cx="77724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sz="3200" b="1"/>
              <a:t>The Three Marketing Environments</a:t>
            </a:r>
          </a:p>
        </p:txBody>
      </p:sp>
      <p:sp>
        <p:nvSpPr>
          <p:cNvPr id="82948" name="TextBox 3"/>
          <p:cNvSpPr txBox="1">
            <a:spLocks noChangeArrowheads="1"/>
          </p:cNvSpPr>
          <p:nvPr/>
        </p:nvSpPr>
        <p:spPr bwMode="auto">
          <a:xfrm>
            <a:off x="1635125" y="6550026"/>
            <a:ext cx="245903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GB" altLang="en-US" sz="1400" b="0">
                <a:latin typeface="Arial" panose="020B0604020202020204" pitchFamily="34" charset="0"/>
                <a:cs typeface="Arial" panose="020B0604020202020204" pitchFamily="34" charset="0"/>
              </a:rPr>
              <a:t>(Source: Baines et al (2014))</a:t>
            </a:r>
          </a:p>
        </p:txBody>
      </p:sp>
    </p:spTree>
    <p:extLst>
      <p:ext uri="{BB962C8B-B14F-4D97-AF65-F5344CB8AC3E}">
        <p14:creationId xmlns:p14="http://schemas.microsoft.com/office/powerpoint/2010/main" val="1941724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2238375" y="214314"/>
            <a:ext cx="7772400" cy="911225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defRPr/>
            </a:pPr>
            <a:r>
              <a:rPr lang="en-US" altLang="en-US" dirty="0" smtClean="0"/>
              <a:t>The microenvironment</a:t>
            </a:r>
          </a:p>
        </p:txBody>
      </p:sp>
      <p:pic>
        <p:nvPicPr>
          <p:cNvPr id="83971" name="Picture 8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1428751"/>
            <a:ext cx="8229600" cy="38893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3972" name="TextBox 8"/>
          <p:cNvSpPr txBox="1">
            <a:spLocks noChangeArrowheads="1"/>
          </p:cNvSpPr>
          <p:nvPr/>
        </p:nvSpPr>
        <p:spPr bwMode="auto">
          <a:xfrm>
            <a:off x="1556951" y="6195799"/>
            <a:ext cx="329723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GB" altLang="en-US" sz="1400" b="0" dirty="0">
                <a:latin typeface="Arial" panose="020B0604020202020204" pitchFamily="34" charset="0"/>
                <a:cs typeface="Arial" panose="020B0604020202020204" pitchFamily="34" charset="0"/>
              </a:rPr>
              <a:t>(Source: Kotler, Armstrong et al (2008))</a:t>
            </a:r>
          </a:p>
        </p:txBody>
      </p:sp>
    </p:spTree>
    <p:extLst>
      <p:ext uri="{BB962C8B-B14F-4D97-AF65-F5344CB8AC3E}">
        <p14:creationId xmlns:p14="http://schemas.microsoft.com/office/powerpoint/2010/main" val="18724025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01066"/>
          </a:xfrm>
        </p:spPr>
        <p:txBody>
          <a:bodyPr/>
          <a:lstStyle/>
          <a:p>
            <a:r>
              <a:rPr lang="en-US" b="1" dirty="0" smtClean="0"/>
              <a:t>Porter’s Value Chain</a:t>
            </a:r>
            <a:endParaRPr lang="en-US" b="1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5173" y="1352458"/>
            <a:ext cx="9101653" cy="4672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9864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955800" y="1584326"/>
            <a:ext cx="8134350" cy="38893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GB" altLang="en-US" sz="2000" dirty="0">
                <a:solidFill>
                  <a:srgbClr val="333333"/>
                </a:solidFill>
              </a:rPr>
              <a:t>The performance environment consists of those organisations that either directly or indirectly influence an organisation’s operational performance. There are three main types: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2000" dirty="0">
              <a:solidFill>
                <a:srgbClr val="333333"/>
              </a:solidFill>
            </a:endParaRPr>
          </a:p>
          <a:p>
            <a:pPr>
              <a:lnSpc>
                <a:spcPct val="80000"/>
              </a:lnSpc>
              <a:buFontTx/>
              <a:buAutoNum type="arabicPeriod"/>
            </a:pPr>
            <a:r>
              <a:rPr lang="en-GB" altLang="en-US" sz="2000" dirty="0">
                <a:solidFill>
                  <a:srgbClr val="333333"/>
                </a:solidFill>
              </a:rPr>
              <a:t>Those companies that compete against the organisation in the pursuit of its objectives.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2000" dirty="0">
              <a:solidFill>
                <a:srgbClr val="333333"/>
              </a:solidFill>
            </a:endParaRPr>
          </a:p>
          <a:p>
            <a:pPr>
              <a:lnSpc>
                <a:spcPct val="80000"/>
              </a:lnSpc>
              <a:buFontTx/>
              <a:buAutoNum type="arabicPeriod" startAt="2"/>
            </a:pPr>
            <a:r>
              <a:rPr lang="en-GB" altLang="en-US" sz="2000" dirty="0">
                <a:solidFill>
                  <a:srgbClr val="333333"/>
                </a:solidFill>
              </a:rPr>
              <a:t>Those companies that supply raw materials, goods, and services and those that add value as distributors, dealers, and retailers, further down the marketing channel.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2000" dirty="0">
              <a:solidFill>
                <a:srgbClr val="333333"/>
              </a:solidFill>
            </a:endParaRPr>
          </a:p>
          <a:p>
            <a:pPr>
              <a:lnSpc>
                <a:spcPct val="80000"/>
              </a:lnSpc>
              <a:buFontTx/>
              <a:buAutoNum type="arabicPeriod" startAt="3"/>
            </a:pPr>
            <a:r>
              <a:rPr lang="en-GB" altLang="en-US" sz="2000" dirty="0">
                <a:solidFill>
                  <a:srgbClr val="333333"/>
                </a:solidFill>
              </a:rPr>
              <a:t>Those companies that have the potential to </a:t>
            </a:r>
            <a:r>
              <a:rPr lang="en-GB" altLang="en-US" sz="2000" i="1" dirty="0">
                <a:solidFill>
                  <a:srgbClr val="333333"/>
                </a:solidFill>
              </a:rPr>
              <a:t>indirectly </a:t>
            </a:r>
            <a:r>
              <a:rPr lang="en-GB" altLang="en-US" sz="2000" dirty="0">
                <a:solidFill>
                  <a:srgbClr val="333333"/>
                </a:solidFill>
              </a:rPr>
              <a:t>influence the performance of the organisation in the pursuit of its objectives. These organisations often supply services such as consultancy, financial services, or marketing research or communication agencies.</a:t>
            </a:r>
          </a:p>
        </p:txBody>
      </p:sp>
      <p:sp>
        <p:nvSpPr>
          <p:cNvPr id="86019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955800" y="320718"/>
            <a:ext cx="77724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sz="3200" b="1" dirty="0"/>
              <a:t>Understanding the </a:t>
            </a:r>
            <a:br>
              <a:rPr lang="en-GB" altLang="en-US" sz="3200" b="1" dirty="0"/>
            </a:br>
            <a:r>
              <a:rPr lang="en-GB" altLang="en-US" sz="3200" b="1" dirty="0"/>
              <a:t>Performance Environment</a:t>
            </a:r>
          </a:p>
        </p:txBody>
      </p:sp>
      <p:sp>
        <p:nvSpPr>
          <p:cNvPr id="86020" name="TextBox 4"/>
          <p:cNvSpPr txBox="1">
            <a:spLocks noChangeArrowheads="1"/>
          </p:cNvSpPr>
          <p:nvPr/>
        </p:nvSpPr>
        <p:spPr bwMode="auto">
          <a:xfrm>
            <a:off x="1635125" y="6550026"/>
            <a:ext cx="245903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GB" altLang="en-US" sz="1400" b="0">
                <a:latin typeface="Arial" panose="020B0604020202020204" pitchFamily="34" charset="0"/>
                <a:cs typeface="Arial" panose="020B0604020202020204" pitchFamily="34" charset="0"/>
              </a:rPr>
              <a:t>(Source: Baines et al (2011))</a:t>
            </a:r>
          </a:p>
        </p:txBody>
      </p:sp>
    </p:spTree>
    <p:extLst>
      <p:ext uri="{BB962C8B-B14F-4D97-AF65-F5344CB8AC3E}">
        <p14:creationId xmlns:p14="http://schemas.microsoft.com/office/powerpoint/2010/main" val="7589143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Box 2"/>
          <p:cNvSpPr txBox="1">
            <a:spLocks noChangeArrowheads="1"/>
          </p:cNvSpPr>
          <p:nvPr/>
        </p:nvSpPr>
        <p:spPr bwMode="auto">
          <a:xfrm>
            <a:off x="1952626" y="533689"/>
            <a:ext cx="7929562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Marketing audit: Analysing the internal environment – elements in the resource audit</a:t>
            </a:r>
          </a:p>
        </p:txBody>
      </p:sp>
      <p:sp>
        <p:nvSpPr>
          <p:cNvPr id="87043" name="TextBox 3"/>
          <p:cNvSpPr txBox="1">
            <a:spLocks noChangeArrowheads="1"/>
          </p:cNvSpPr>
          <p:nvPr/>
        </p:nvSpPr>
        <p:spPr bwMode="auto">
          <a:xfrm>
            <a:off x="2024064" y="1071564"/>
            <a:ext cx="18473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endParaRPr lang="en-GB" altLang="en-US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952625" y="1857376"/>
          <a:ext cx="8358188" cy="32099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025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357938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605">
                <a:tc>
                  <a:txBody>
                    <a:bodyPr/>
                    <a:lstStyle/>
                    <a:p>
                      <a:r>
                        <a:rPr lang="en-GB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Element</a:t>
                      </a:r>
                      <a:endParaRPr lang="en-GB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Examples</a:t>
                      </a:r>
                      <a:r>
                        <a:rPr lang="en-GB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and explanation</a:t>
                      </a:r>
                      <a:endParaRPr lang="en-GB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914345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Arial" pitchFamily="34" charset="0"/>
                          <a:cs typeface="Arial" pitchFamily="34" charset="0"/>
                        </a:rPr>
                        <a:t>Physical</a:t>
                      </a:r>
                      <a:r>
                        <a:rPr lang="en-GB" sz="1800" baseline="0" dirty="0" smtClean="0">
                          <a:latin typeface="Arial" pitchFamily="34" charset="0"/>
                          <a:cs typeface="Arial" pitchFamily="34" charset="0"/>
                        </a:rPr>
                        <a:t> resources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Arial" pitchFamily="34" charset="0"/>
                          <a:cs typeface="Arial" pitchFamily="34" charset="0"/>
                        </a:rPr>
                        <a:t>List</a:t>
                      </a:r>
                      <a:r>
                        <a:rPr lang="en-GB" sz="1800" baseline="0" dirty="0" smtClean="0">
                          <a:latin typeface="Arial" pitchFamily="34" charset="0"/>
                          <a:cs typeface="Arial" pitchFamily="34" charset="0"/>
                        </a:rPr>
                        <a:t> of fixed assets </a:t>
                      </a:r>
                      <a:r>
                        <a:rPr lang="en-GB" sz="1800" baseline="0" dirty="0" err="1" smtClean="0">
                          <a:latin typeface="Arial" pitchFamily="34" charset="0"/>
                          <a:cs typeface="Arial" pitchFamily="34" charset="0"/>
                        </a:rPr>
                        <a:t>eg</a:t>
                      </a:r>
                      <a:r>
                        <a:rPr lang="en-GB" sz="1800" baseline="0" dirty="0" smtClean="0">
                          <a:latin typeface="Arial" pitchFamily="34" charset="0"/>
                          <a:cs typeface="Arial" pitchFamily="34" charset="0"/>
                        </a:rPr>
                        <a:t> machinery, buildings and equipment and their age, condition, financial value – to achieve their usefulness in achieving strategic advantages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605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Arial" pitchFamily="34" charset="0"/>
                          <a:cs typeface="Arial" pitchFamily="34" charset="0"/>
                        </a:rPr>
                        <a:t>Human resources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Arial" pitchFamily="34" charset="0"/>
                          <a:cs typeface="Arial" pitchFamily="34" charset="0"/>
                        </a:rPr>
                        <a:t>Motivation,</a:t>
                      </a:r>
                      <a:r>
                        <a:rPr lang="en-GB" sz="1800" baseline="0" dirty="0" smtClean="0">
                          <a:latin typeface="Arial" pitchFamily="34" charset="0"/>
                          <a:cs typeface="Arial" pitchFamily="34" charset="0"/>
                        </a:rPr>
                        <a:t> commitment, capabilities of staff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640025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Arial" pitchFamily="34" charset="0"/>
                          <a:cs typeface="Arial" pitchFamily="34" charset="0"/>
                        </a:rPr>
                        <a:t>Financial resources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Arial" pitchFamily="34" charset="0"/>
                          <a:cs typeface="Arial" pitchFamily="34" charset="0"/>
                        </a:rPr>
                        <a:t>Sources</a:t>
                      </a:r>
                      <a:r>
                        <a:rPr lang="en-GB" sz="1800" baseline="0" dirty="0" smtClean="0">
                          <a:latin typeface="Arial" pitchFamily="34" charset="0"/>
                          <a:cs typeface="Arial" pitchFamily="34" charset="0"/>
                        </a:rPr>
                        <a:t> of money i.e. equity or loan, availability of capital or loans should organisation require more funding.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914345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Arial" pitchFamily="34" charset="0"/>
                          <a:cs typeface="Arial" pitchFamily="34" charset="0"/>
                        </a:rPr>
                        <a:t>Intangibles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Arial" pitchFamily="34" charset="0"/>
                          <a:cs typeface="Arial" pitchFamily="34" charset="0"/>
                        </a:rPr>
                        <a:t>Brands, patents, reputation and relationships</a:t>
                      </a:r>
                      <a:r>
                        <a:rPr lang="en-GB" sz="1800" baseline="0" dirty="0" smtClean="0">
                          <a:latin typeface="Arial" pitchFamily="34" charset="0"/>
                          <a:cs typeface="Arial" pitchFamily="34" charset="0"/>
                        </a:rPr>
                        <a:t> with customers (goodwill) – these are the capital from which marketers derive competence</a:t>
                      </a:r>
                      <a:endParaRPr lang="en-GB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693" marB="45693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sp>
        <p:nvSpPr>
          <p:cNvPr id="87064" name="TextBox 5"/>
          <p:cNvSpPr txBox="1">
            <a:spLocks noChangeArrowheads="1"/>
          </p:cNvSpPr>
          <p:nvPr/>
        </p:nvSpPr>
        <p:spPr bwMode="auto">
          <a:xfrm>
            <a:off x="1952626" y="5429251"/>
            <a:ext cx="29114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r>
              <a:rPr lang="en-GB" altLang="en-US" sz="1400" b="0">
                <a:latin typeface="Arial" panose="020B0604020202020204" pitchFamily="34" charset="0"/>
                <a:cs typeface="Arial" panose="020B0604020202020204" pitchFamily="34" charset="0"/>
              </a:rPr>
              <a:t>(Source: Blythe &amp; Megicks (2010))</a:t>
            </a:r>
          </a:p>
        </p:txBody>
      </p:sp>
    </p:spTree>
    <p:extLst>
      <p:ext uri="{BB962C8B-B14F-4D97-AF65-F5344CB8AC3E}">
        <p14:creationId xmlns:p14="http://schemas.microsoft.com/office/powerpoint/2010/main" val="1903810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524000" y="6381750"/>
            <a:ext cx="2895600" cy="476250"/>
          </a:xfrm>
        </p:spPr>
        <p:txBody>
          <a:bodyPr/>
          <a:lstStyle/>
          <a:p>
            <a:pPr>
              <a:defRPr/>
            </a:pPr>
            <a:r>
              <a:rPr lang="en-US" sz="1000" dirty="0" err="1"/>
              <a:t>Kotler</a:t>
            </a:r>
            <a:r>
              <a:rPr lang="en-US" sz="1000" dirty="0"/>
              <a:t> et al, Principles of Marketing 5e, © Pearson Education 2008</a:t>
            </a:r>
          </a:p>
          <a:p>
            <a:pPr>
              <a:defRPr/>
            </a:pPr>
            <a:endParaRPr lang="en-US" dirty="0" smtClean="0"/>
          </a:p>
        </p:txBody>
      </p:sp>
      <p:sp>
        <p:nvSpPr>
          <p:cNvPr id="8806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524000" y="0"/>
            <a:ext cx="885825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2800" b="1"/>
              <a:t>An expanded model of the marketing process</a:t>
            </a:r>
          </a:p>
        </p:txBody>
      </p:sp>
      <p:pic>
        <p:nvPicPr>
          <p:cNvPr id="88068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34"/>
          <a:stretch>
            <a:fillRect/>
          </a:stretch>
        </p:blipFill>
        <p:spPr bwMode="auto">
          <a:xfrm>
            <a:off x="1952626" y="642938"/>
            <a:ext cx="8501063" cy="56435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29558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Title 1"/>
          <p:cNvSpPr>
            <a:spLocks noGrp="1"/>
          </p:cNvSpPr>
          <p:nvPr>
            <p:ph type="title"/>
          </p:nvPr>
        </p:nvSpPr>
        <p:spPr bwMode="auto">
          <a:xfrm>
            <a:off x="2286000" y="381000"/>
            <a:ext cx="7772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eaLnBrk="1" hangingPunct="1"/>
            <a:r>
              <a:rPr lang="en-US" altLang="en-US" smtClean="0"/>
              <a:t>Holistic Marketing</a:t>
            </a:r>
          </a:p>
        </p:txBody>
      </p:sp>
      <p:sp>
        <p:nvSpPr>
          <p:cNvPr id="49154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209800" y="6248400"/>
            <a:ext cx="2743200" cy="457200"/>
          </a:xfrm>
        </p:spPr>
        <p:txBody>
          <a:bodyPr/>
          <a:lstStyle/>
          <a:p>
            <a:pPr algn="l">
              <a:defRPr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Source: </a:t>
            </a:r>
            <a:r>
              <a:rPr lang="en-US" dirty="0" err="1" smtClean="0">
                <a:latin typeface="Arial" pitchFamily="34" charset="0"/>
                <a:cs typeface="Arial" pitchFamily="34" charset="0"/>
              </a:rPr>
              <a:t>Kotler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, Keller (2012)</a:t>
            </a:r>
            <a:r>
              <a:rPr lang="en-US" dirty="0"/>
              <a:t>			</a:t>
            </a:r>
          </a:p>
        </p:txBody>
      </p:sp>
      <p:pic>
        <p:nvPicPr>
          <p:cNvPr id="9011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0" y="1293814"/>
            <a:ext cx="7994650" cy="446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591344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/>
          <p:cNvSpPr>
            <a:spLocks noGrp="1" noChangeArrowheads="1"/>
          </p:cNvSpPr>
          <p:nvPr>
            <p:ph type="title"/>
          </p:nvPr>
        </p:nvSpPr>
        <p:spPr>
          <a:xfrm>
            <a:off x="2135188" y="77788"/>
            <a:ext cx="7772400" cy="83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>
            <a:normAutofit fontScale="90000"/>
          </a:bodyPr>
          <a:lstStyle/>
          <a:p>
            <a:r>
              <a:rPr lang="en-GB" altLang="en-US" sz="2800" b="1" dirty="0" smtClean="0">
                <a:latin typeface="Arial" charset="0"/>
                <a:cs typeface="Arial" charset="0"/>
              </a:rPr>
              <a:t>Competitive Environment: </a:t>
            </a:r>
            <a:r>
              <a:rPr lang="en-GB" altLang="en-US" sz="2800" b="1" dirty="0">
                <a:latin typeface="Arial" charset="0"/>
                <a:cs typeface="Arial" charset="0"/>
              </a:rPr>
              <a:t>Porter’s Five Forces</a:t>
            </a:r>
          </a:p>
        </p:txBody>
      </p:sp>
      <p:pic>
        <p:nvPicPr>
          <p:cNvPr id="1331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25" y="1428750"/>
            <a:ext cx="6210300" cy="520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TextBox 3"/>
          <p:cNvSpPr txBox="1">
            <a:spLocks noChangeArrowheads="1"/>
          </p:cNvSpPr>
          <p:nvPr/>
        </p:nvSpPr>
        <p:spPr bwMode="auto">
          <a:xfrm>
            <a:off x="1635125" y="6550026"/>
            <a:ext cx="245903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r">
              <a:spcBef>
                <a:spcPct val="0"/>
              </a:spcBef>
              <a:buFontTx/>
              <a:buNone/>
            </a:pPr>
            <a:r>
              <a:rPr lang="en-GB" altLang="en-US" sz="1400"/>
              <a:t>(Source: Baines et al (2011))</a:t>
            </a:r>
          </a:p>
        </p:txBody>
      </p:sp>
      <p:sp>
        <p:nvSpPr>
          <p:cNvPr id="13317" name="TextBox 5"/>
          <p:cNvSpPr txBox="1">
            <a:spLocks noChangeArrowheads="1"/>
          </p:cNvSpPr>
          <p:nvPr/>
        </p:nvSpPr>
        <p:spPr bwMode="auto">
          <a:xfrm>
            <a:off x="2058989" y="401638"/>
            <a:ext cx="8429625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 b="1"/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800" i="1"/>
              <a:t>Porter suggests that there are five forces that determine industry attractiveness and long-run industry profitability.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800" b="1" i="1"/>
              <a:t>The five "competitive forces" that shape strategy are: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13318" name="TextBox 6"/>
          <p:cNvSpPr txBox="1">
            <a:spLocks noChangeArrowheads="1"/>
          </p:cNvSpPr>
          <p:nvPr/>
        </p:nvSpPr>
        <p:spPr bwMode="auto">
          <a:xfrm>
            <a:off x="8024813" y="3571876"/>
            <a:ext cx="24638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600" i="1"/>
              <a:t>How much of sales go to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i="1"/>
              <a:t>one company?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i="1"/>
              <a:t>How much bargaining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i="1"/>
              <a:t>power do buyers have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i="1"/>
              <a:t>with suppliers?</a:t>
            </a:r>
          </a:p>
        </p:txBody>
      </p:sp>
      <p:sp>
        <p:nvSpPr>
          <p:cNvPr id="13319" name="TextBox 8"/>
          <p:cNvSpPr txBox="1">
            <a:spLocks noChangeArrowheads="1"/>
          </p:cNvSpPr>
          <p:nvPr/>
        </p:nvSpPr>
        <p:spPr bwMode="auto">
          <a:xfrm>
            <a:off x="1524000" y="5143501"/>
            <a:ext cx="3149600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600" i="1"/>
              <a:t>If a small number of suppliers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i="1"/>
              <a:t>operate within an industry with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i="1"/>
              <a:t>large no. competitors, suppliers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600" i="1"/>
              <a:t>have strong bargaining power.</a:t>
            </a:r>
          </a:p>
        </p:txBody>
      </p:sp>
    </p:spTree>
    <p:extLst>
      <p:ext uri="{BB962C8B-B14F-4D97-AF65-F5344CB8AC3E}">
        <p14:creationId xmlns:p14="http://schemas.microsoft.com/office/powerpoint/2010/main" val="172298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14896"/>
            <a:ext cx="10515600" cy="5262068"/>
          </a:xfr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Competitive Analysis: Porter’s Five Forces</a:t>
            </a:r>
            <a:endParaRPr lang="en-US" dirty="0"/>
          </a:p>
        </p:txBody>
      </p:sp>
      <p:pic>
        <p:nvPicPr>
          <p:cNvPr id="1026" name="Picture 2" descr="Image result for porter's five forc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3515" y="1446034"/>
            <a:ext cx="7034839" cy="4730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33816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607" y="659802"/>
            <a:ext cx="11212642" cy="490279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4400" b="1" dirty="0" smtClean="0"/>
              <a:t>Porter’s Five Forces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Potential Entrants</a:t>
            </a:r>
          </a:p>
          <a:p>
            <a:pPr marL="0" indent="0">
              <a:buNone/>
            </a:pPr>
            <a:endParaRPr lang="en-GB" b="1" dirty="0" smtClean="0"/>
          </a:p>
          <a:p>
            <a:r>
              <a:rPr lang="en-GB" dirty="0" smtClean="0"/>
              <a:t>If it is easy to start up an organisation in an industry sector then this is a threat.</a:t>
            </a:r>
          </a:p>
          <a:p>
            <a:endParaRPr lang="en-GB" dirty="0" smtClean="0"/>
          </a:p>
          <a:p>
            <a:r>
              <a:rPr lang="en-GB" dirty="0" smtClean="0"/>
              <a:t>Organisations can enter a market by expanding capacity, innovation or competing aggressively on price.</a:t>
            </a:r>
          </a:p>
          <a:p>
            <a:endParaRPr lang="en-GB" dirty="0" smtClean="0"/>
          </a:p>
          <a:p>
            <a:r>
              <a:rPr lang="en-GB" dirty="0" smtClean="0"/>
              <a:t>Ease of entry increases </a:t>
            </a:r>
            <a:r>
              <a:rPr lang="en-GB" dirty="0" err="1" smtClean="0"/>
              <a:t>competitivity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85050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732" y="516927"/>
            <a:ext cx="11212642" cy="49027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4400" b="1" dirty="0" smtClean="0"/>
              <a:t>Porter’s Five Forces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Substitute Products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Alternative products that serve the same purpose making it easy for customers to switch</a:t>
            </a:r>
          </a:p>
          <a:p>
            <a:endParaRPr lang="en-GB" dirty="0" smtClean="0"/>
          </a:p>
          <a:p>
            <a:r>
              <a:rPr lang="en-GB" dirty="0" smtClean="0"/>
              <a:t>Limits the price that can be charged</a:t>
            </a:r>
          </a:p>
          <a:p>
            <a:endParaRPr lang="en-GB" dirty="0"/>
          </a:p>
          <a:p>
            <a:r>
              <a:rPr lang="en-GB" dirty="0" smtClean="0"/>
              <a:t>Particular risk that organisation may not see substitute coming if it results from innovation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1474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319" y="702664"/>
            <a:ext cx="11212642" cy="49027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b="1" dirty="0" smtClean="0"/>
              <a:t>Porter’s Five Forces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Buyer Power</a:t>
            </a:r>
          </a:p>
          <a:p>
            <a:pPr marL="0" indent="0">
              <a:buNone/>
            </a:pPr>
            <a:endParaRPr lang="en-GB" b="1" dirty="0" smtClean="0"/>
          </a:p>
          <a:p>
            <a:r>
              <a:rPr lang="en-GB" dirty="0" smtClean="0"/>
              <a:t>Buyer power is high when there are few buyers, high spend to generate leverage and products or services are standard (undifferentiated)</a:t>
            </a:r>
          </a:p>
          <a:p>
            <a:pPr marL="0" indent="0">
              <a:buNone/>
            </a:pPr>
            <a:endParaRPr lang="en-GB" b="1" dirty="0" smtClean="0"/>
          </a:p>
          <a:p>
            <a:r>
              <a:rPr lang="en-GB" dirty="0" smtClean="0"/>
              <a:t>High buyer power = low prices/improved services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2846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470" y="631227"/>
            <a:ext cx="11212642" cy="490279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4800" b="1" dirty="0" smtClean="0"/>
              <a:t>Porter’s Five Forces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Supplier Power</a:t>
            </a:r>
          </a:p>
          <a:p>
            <a:pPr marL="0" indent="0">
              <a:buNone/>
            </a:pPr>
            <a:endParaRPr lang="en-GB" b="1" dirty="0" smtClean="0"/>
          </a:p>
          <a:p>
            <a:r>
              <a:rPr lang="en-GB" dirty="0" smtClean="0"/>
              <a:t>Limited number of suppliers</a:t>
            </a:r>
          </a:p>
          <a:p>
            <a:endParaRPr lang="en-GB" dirty="0"/>
          </a:p>
          <a:p>
            <a:r>
              <a:rPr lang="en-GB" dirty="0" smtClean="0"/>
              <a:t>Specialised products</a:t>
            </a:r>
          </a:p>
          <a:p>
            <a:endParaRPr lang="en-GB" dirty="0"/>
          </a:p>
          <a:p>
            <a:r>
              <a:rPr lang="en-GB" dirty="0" smtClean="0"/>
              <a:t>Low volume purchases leading to limited leverage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 smtClean="0"/>
              <a:t>High supplier power = high prices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00983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157" y="445489"/>
            <a:ext cx="11212642" cy="508218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5200" b="1" dirty="0" smtClean="0"/>
              <a:t>Porter’s Five Forces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Competitive Rivalry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 smtClean="0"/>
              <a:t>Rivalry is less intense when there are agreements/collaborations amongst competing firms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 smtClean="0"/>
              <a:t>Rivalry is more intense where there are: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Many equally balanced competitors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A slow rate of industrial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Lack of product differentiation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High exit barriers/costs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dirty="0"/>
          </a:p>
          <a:p>
            <a:r>
              <a:rPr lang="en-GB" dirty="0" smtClean="0"/>
              <a:t>Innovation, price wars and promotional battles are all characteristics of intense rivalry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75930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Activity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Using Porter’s Five Forces, </a:t>
            </a:r>
            <a:r>
              <a:rPr lang="en-US" dirty="0" err="1" smtClean="0"/>
              <a:t>Analyse</a:t>
            </a:r>
            <a:r>
              <a:rPr lang="en-US" dirty="0" smtClean="0"/>
              <a:t> the competitive environment for an </a:t>
            </a:r>
            <a:r>
              <a:rPr lang="en-US" dirty="0" err="1" smtClean="0"/>
              <a:t>organisation</a:t>
            </a:r>
            <a:r>
              <a:rPr lang="en-US" dirty="0" smtClean="0"/>
              <a:t> or industry with which you are familiar.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3764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1018</Words>
  <Application>Microsoft Macintosh PowerPoint</Application>
  <PresentationFormat>Widescreen</PresentationFormat>
  <Paragraphs>174</Paragraphs>
  <Slides>26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Wingdings</vt:lpstr>
      <vt:lpstr>Arial</vt:lpstr>
      <vt:lpstr>Calibri</vt:lpstr>
      <vt:lpstr>Calibri Light</vt:lpstr>
      <vt:lpstr>Comic Sans MS</vt:lpstr>
      <vt:lpstr>Times New Roman</vt:lpstr>
      <vt:lpstr>Office Theme</vt:lpstr>
      <vt:lpstr>Social Trends &amp; Consumerism  Lecture 7 – The Marketing Environment </vt:lpstr>
      <vt:lpstr>The Marketing Environment</vt:lpstr>
      <vt:lpstr>Environmental Scanning –  Strategic Marketing Fit</vt:lpstr>
      <vt:lpstr>The Marketing Environment</vt:lpstr>
      <vt:lpstr>The Company’s Macro Environment</vt:lpstr>
      <vt:lpstr>PowerPoint Presentation</vt:lpstr>
      <vt:lpstr>Activity</vt:lpstr>
      <vt:lpstr>Technology  gone too far? </vt:lpstr>
      <vt:lpstr>Need to monitor external opportunities..........</vt:lpstr>
      <vt:lpstr>Need to monitor external  threats ........</vt:lpstr>
      <vt:lpstr>Case study - innocent</vt:lpstr>
      <vt:lpstr>The Three Marketing Environments</vt:lpstr>
      <vt:lpstr>The microenvironment</vt:lpstr>
      <vt:lpstr>Porter’s Value Chain</vt:lpstr>
      <vt:lpstr>Understanding the  Performance Environment</vt:lpstr>
      <vt:lpstr>PowerPoint Presentation</vt:lpstr>
      <vt:lpstr>An expanded model of the marketing process</vt:lpstr>
      <vt:lpstr>Holistic Marketing</vt:lpstr>
      <vt:lpstr>Competitive Environment: Porter’s Five Forces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</vt:lpstr>
    </vt:vector>
  </TitlesOfParts>
  <Company>University of Wales Trinity Saint David</Company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Antje Cockrill</dc:creator>
  <cp:lastModifiedBy>Carl Singleton</cp:lastModifiedBy>
  <cp:revision>12</cp:revision>
  <dcterms:created xsi:type="dcterms:W3CDTF">2017-11-10T13:33:38Z</dcterms:created>
  <dcterms:modified xsi:type="dcterms:W3CDTF">2017-11-20T21:36:44Z</dcterms:modified>
</cp:coreProperties>
</file>