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sldIdLst>
    <p:sldId id="256" r:id="rId2"/>
    <p:sldId id="263" r:id="rId3"/>
    <p:sldId id="257" r:id="rId4"/>
    <p:sldId id="277" r:id="rId5"/>
    <p:sldId id="260" r:id="rId6"/>
    <p:sldId id="259" r:id="rId7"/>
    <p:sldId id="273" r:id="rId8"/>
    <p:sldId id="261" r:id="rId9"/>
    <p:sldId id="274" r:id="rId10"/>
    <p:sldId id="262" r:id="rId11"/>
    <p:sldId id="278" r:id="rId12"/>
    <p:sldId id="265" r:id="rId13"/>
    <p:sldId id="266" r:id="rId14"/>
    <p:sldId id="276" r:id="rId15"/>
    <p:sldId id="270" r:id="rId16"/>
    <p:sldId id="269" r:id="rId17"/>
    <p:sldId id="271" r:id="rId18"/>
    <p:sldId id="275"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C43A76A3-ADC8-4477-8FC1-B9DD55D84908}" type="datetime1">
              <a:rPr lang="en-US" smtClean="0"/>
              <a:t>7/17/2022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2575680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7F49BE-398D-479A-8A7E-5DDBCA61EDCB}" type="datetime1">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45213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D0C193-4974-4A1F-9C63-07D595E30D66}" type="datetime1">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74408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1AA87F-28D4-4BF0-B81F-877A89DFD5AC}" type="datetime1">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12505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A9F1F3-208B-49A3-B337-9C8ACEB3E0E1}" type="datetime1">
              <a:rPr lang="en-US" smtClean="0"/>
              <a:t>7/17/2022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467150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AF6CA6-7293-4AA2-A0E0-A3BF4416E786}" type="datetime1">
              <a:rPr lang="en-US" smtClean="0"/>
              <a:t>7/17/2022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487952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D87016-7BCD-46FB-8EE3-AB6C369108B4}" type="datetime1">
              <a:rPr lang="en-US" smtClean="0"/>
              <a:t>7/17/2022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85329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547011-1FFC-4EF8-9A2E-53B4AD2ADBD4}" type="datetime1">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72945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62EB47-45B4-4EF5-A743-B4885DD2F060}" type="datetime1">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782688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8D24A4-5FEC-4062-8995-EB21925B3B40}" type="datetime1">
              <a:rPr lang="en-US" smtClean="0"/>
              <a:t>7/17/2022</a:t>
            </a:fld>
            <a:endParaRPr lang="en-US" sz="1000" dirty="0"/>
          </a:p>
        </p:txBody>
      </p:sp>
      <p:sp>
        <p:nvSpPr>
          <p:cNvPr id="6" name="Footer Placeholder 5"/>
          <p:cNvSpPr>
            <a:spLocks noGrp="1"/>
          </p:cNvSpPr>
          <p:nvPr>
            <p:ph type="ftr" sz="quarter" idx="11"/>
          </p:nvPr>
        </p:nvSpPr>
        <p:spPr/>
        <p:txBody>
          <a:bodyPr/>
          <a:lstStyle/>
          <a:p>
            <a:endParaRPr lang="en-US" sz="1000"/>
          </a:p>
        </p:txBody>
      </p:sp>
      <p:sp>
        <p:nvSpPr>
          <p:cNvPr id="7" name="Slide Number Placeholder 6"/>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26850957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8D24A4-5FEC-4062-8995-EB21925B3B40}" type="datetime1">
              <a:rPr lang="en-US" smtClean="0"/>
              <a:t>7/17/2022</a:t>
            </a:fld>
            <a:endParaRPr lang="en-US" sz="1000" dirty="0"/>
          </a:p>
        </p:txBody>
      </p:sp>
      <p:sp>
        <p:nvSpPr>
          <p:cNvPr id="6" name="Footer Placeholder 5"/>
          <p:cNvSpPr>
            <a:spLocks noGrp="1"/>
          </p:cNvSpPr>
          <p:nvPr>
            <p:ph type="ftr" sz="quarter" idx="11"/>
          </p:nvPr>
        </p:nvSpPr>
        <p:spPr/>
        <p:txBody>
          <a:bodyPr/>
          <a:lstStyle/>
          <a:p>
            <a:endParaRPr lang="en-US" sz="1000"/>
          </a:p>
        </p:txBody>
      </p:sp>
      <p:sp>
        <p:nvSpPr>
          <p:cNvPr id="7" name="Slide Number Placeholder 6"/>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09574568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8D24A4-5FEC-4062-8995-EB21925B3B40}" type="datetime1">
              <a:rPr lang="en-US" smtClean="0"/>
              <a:t>7/17/2022</a:t>
            </a:fld>
            <a:endParaRPr lang="en-US" sz="1000" dirty="0"/>
          </a:p>
        </p:txBody>
      </p:sp>
      <p:sp>
        <p:nvSpPr>
          <p:cNvPr id="6" name="Footer Placeholder 5"/>
          <p:cNvSpPr>
            <a:spLocks noGrp="1"/>
          </p:cNvSpPr>
          <p:nvPr>
            <p:ph type="ftr" sz="quarter" idx="11"/>
          </p:nvPr>
        </p:nvSpPr>
        <p:spPr/>
        <p:txBody>
          <a:bodyPr/>
          <a:lstStyle/>
          <a:p>
            <a:endParaRPr lang="en-US" sz="1000"/>
          </a:p>
        </p:txBody>
      </p:sp>
      <p:sp>
        <p:nvSpPr>
          <p:cNvPr id="7" name="Slide Number Placeholder 6"/>
          <p:cNvSpPr>
            <a:spLocks noGrp="1"/>
          </p:cNvSpPr>
          <p:nvPr>
            <p:ph type="sldNum" sz="quarter" idx="12"/>
          </p:nvPr>
        </p:nvSpPr>
        <p:spPr/>
        <p:txBody>
          <a:bodyPr/>
          <a:lstStyle/>
          <a:p>
            <a:fld id="{35747434-7036-48DB-A148-6B3D8EE75CDA}" type="slidenum">
              <a:rPr lang="en-US" smtClean="0"/>
              <a:pPr/>
              <a:t>‹#›</a:t>
            </a:fld>
            <a:endParaRPr lang="en-US" sz="1000"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3679125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8D24A4-5FEC-4062-8995-EB21925B3B40}" type="datetime1">
              <a:rPr lang="en-US" smtClean="0"/>
              <a:t>7/17/2022</a:t>
            </a:fld>
            <a:endParaRPr lang="en-US" sz="1000" dirty="0"/>
          </a:p>
        </p:txBody>
      </p:sp>
      <p:sp>
        <p:nvSpPr>
          <p:cNvPr id="6" name="Footer Placeholder 5"/>
          <p:cNvSpPr>
            <a:spLocks noGrp="1"/>
          </p:cNvSpPr>
          <p:nvPr>
            <p:ph type="ftr" sz="quarter" idx="11"/>
          </p:nvPr>
        </p:nvSpPr>
        <p:spPr/>
        <p:txBody>
          <a:bodyPr/>
          <a:lstStyle/>
          <a:p>
            <a:endParaRPr lang="en-US" sz="1000"/>
          </a:p>
        </p:txBody>
      </p:sp>
      <p:sp>
        <p:nvSpPr>
          <p:cNvPr id="7" name="Slide Number Placeholder 6"/>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36537226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A8D24A4-5FEC-4062-8995-EB21925B3B40}" type="datetime1">
              <a:rPr lang="en-US" smtClean="0"/>
              <a:t>7/17/2022</a:t>
            </a:fld>
            <a:endParaRPr lang="en-US" sz="1000" dirty="0"/>
          </a:p>
        </p:txBody>
      </p:sp>
      <p:sp>
        <p:nvSpPr>
          <p:cNvPr id="4" name="Footer Placeholder 3"/>
          <p:cNvSpPr>
            <a:spLocks noGrp="1"/>
          </p:cNvSpPr>
          <p:nvPr>
            <p:ph type="ftr" sz="quarter" idx="11"/>
          </p:nvPr>
        </p:nvSpPr>
        <p:spPr/>
        <p:txBody>
          <a:bodyPr/>
          <a:lstStyle/>
          <a:p>
            <a:endParaRPr lang="en-US" sz="1000"/>
          </a:p>
        </p:txBody>
      </p:sp>
      <p:sp>
        <p:nvSpPr>
          <p:cNvPr id="5" name="Slide Number Placeholder 4"/>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85495142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A8D24A4-5FEC-4062-8995-EB21925B3B40}" type="datetime1">
              <a:rPr lang="en-US" smtClean="0"/>
              <a:t>7/17/2022</a:t>
            </a:fld>
            <a:endParaRPr lang="en-US" sz="1000" dirty="0"/>
          </a:p>
        </p:txBody>
      </p:sp>
      <p:sp>
        <p:nvSpPr>
          <p:cNvPr id="4" name="Footer Placeholder 3"/>
          <p:cNvSpPr>
            <a:spLocks noGrp="1"/>
          </p:cNvSpPr>
          <p:nvPr>
            <p:ph type="ftr" sz="quarter" idx="11"/>
          </p:nvPr>
        </p:nvSpPr>
        <p:spPr/>
        <p:txBody>
          <a:bodyPr/>
          <a:lstStyle/>
          <a:p>
            <a:endParaRPr lang="en-US" sz="1000"/>
          </a:p>
        </p:txBody>
      </p:sp>
      <p:sp>
        <p:nvSpPr>
          <p:cNvPr id="5" name="Slide Number Placeholder 4"/>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470177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62538-DC4D-4667-96E5-B3278DDF8B12}" type="datetime1">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004698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880548-5C08-4BE3-B63E-F2BB63B0B00C}" type="datetime1">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25324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A8D24A4-5FEC-4062-8995-EB21925B3B40}" type="datetime1">
              <a:rPr lang="en-US" smtClean="0"/>
              <a:t>7/17/2022</a:t>
            </a:fld>
            <a:endParaRPr lang="en-US" sz="1000"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sz="100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605668452"/>
      </p:ext>
    </p:extLst>
  </p:cSld>
  <p:clrMap bg1="dk1" tx1="lt1" bg2="dk2" tx2="lt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 id="2147483762"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5907"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0AFAE-25F4-66D7-6FDD-EB149827FEDE}"/>
              </a:ext>
            </a:extLst>
          </p:cNvPr>
          <p:cNvSpPr>
            <a:spLocks noGrp="1"/>
          </p:cNvSpPr>
          <p:nvPr>
            <p:ph type="ctrTitle"/>
          </p:nvPr>
        </p:nvSpPr>
        <p:spPr>
          <a:xfrm>
            <a:off x="450273" y="637309"/>
            <a:ext cx="11291454" cy="5943600"/>
          </a:xfrm>
        </p:spPr>
        <p:txBody>
          <a:bodyPr anchor="b">
            <a:normAutofit fontScale="90000"/>
          </a:bodyPr>
          <a:lstStyle/>
          <a:p>
            <a:br>
              <a:rPr lang="en-GB" sz="5100" dirty="0">
                <a:solidFill>
                  <a:srgbClr val="FFFFFF"/>
                </a:solidFill>
              </a:rPr>
            </a:br>
            <a:br>
              <a:rPr lang="en-GB" sz="5100" dirty="0">
                <a:solidFill>
                  <a:srgbClr val="FFFFFF"/>
                </a:solidFill>
              </a:rPr>
            </a:br>
            <a:br>
              <a:rPr lang="en-GB" sz="5100" dirty="0">
                <a:solidFill>
                  <a:srgbClr val="FFFFFF"/>
                </a:solidFill>
              </a:rPr>
            </a:br>
            <a:br>
              <a:rPr lang="en-GB" sz="5100" dirty="0">
                <a:solidFill>
                  <a:srgbClr val="FFFFFF"/>
                </a:solidFill>
              </a:rPr>
            </a:br>
            <a:br>
              <a:rPr lang="en-GB" sz="5100" dirty="0">
                <a:solidFill>
                  <a:srgbClr val="FFFFFF"/>
                </a:solidFill>
              </a:rPr>
            </a:br>
            <a:br>
              <a:rPr lang="en-GB" sz="5100" dirty="0">
                <a:solidFill>
                  <a:srgbClr val="FFFFFF"/>
                </a:solidFill>
              </a:rPr>
            </a:br>
            <a:br>
              <a:rPr lang="en-GB" sz="9600" dirty="0">
                <a:solidFill>
                  <a:srgbClr val="FFFFFF"/>
                </a:solidFill>
              </a:rPr>
            </a:br>
            <a:r>
              <a:rPr lang="en-GB" sz="9600" dirty="0">
                <a:solidFill>
                  <a:srgbClr val="FFFFFF"/>
                </a:solidFill>
              </a:rPr>
              <a:t>  </a:t>
            </a:r>
            <a:br>
              <a:rPr lang="en-GB" sz="9600" dirty="0">
                <a:solidFill>
                  <a:srgbClr val="FFFFFF"/>
                </a:solidFill>
              </a:rPr>
            </a:br>
            <a:br>
              <a:rPr lang="en-GB" sz="9600" dirty="0">
                <a:solidFill>
                  <a:srgbClr val="FFFFFF"/>
                </a:solidFill>
              </a:rPr>
            </a:br>
            <a:r>
              <a:rPr lang="en-GB" sz="3600" dirty="0">
                <a:solidFill>
                  <a:srgbClr val="FFFFFF"/>
                </a:solidFill>
              </a:rPr>
              <a:t>Module : Problem Solving and Decision Making</a:t>
            </a:r>
            <a:br>
              <a:rPr lang="en-GB" sz="3600" dirty="0">
                <a:solidFill>
                  <a:srgbClr val="FFFFFF"/>
                </a:solidFill>
              </a:rPr>
            </a:br>
            <a:r>
              <a:rPr lang="en-GB" sz="3600" dirty="0"/>
              <a:t>Module Code : </a:t>
            </a:r>
            <a:r>
              <a:rPr lang="en-GB" sz="3600" dirty="0">
                <a:latin typeface="-apple-system"/>
                <a:hlinkClick r:id="rId2" tooltip="Problem Solving and Decision Making (BMSW4004_BIRM)">
                  <a:extLst>
                    <a:ext uri="{A12FA001-AC4F-418D-AE19-62706E023703}">
                      <ahyp:hlinkClr xmlns:ahyp="http://schemas.microsoft.com/office/drawing/2018/hyperlinkcolor" val="tx"/>
                    </a:ext>
                  </a:extLst>
                </a:hlinkClick>
              </a:rPr>
              <a:t>BMSW4004_BIRM</a:t>
            </a:r>
            <a:br>
              <a:rPr lang="en-GB" sz="3600" dirty="0">
                <a:latin typeface="-apple-system"/>
              </a:rPr>
            </a:br>
            <a:r>
              <a:rPr lang="en-GB" sz="3600" dirty="0" err="1">
                <a:latin typeface="-apple-system"/>
              </a:rPr>
              <a:t>LEcturer</a:t>
            </a:r>
            <a:r>
              <a:rPr lang="en-GB" sz="3600" dirty="0">
                <a:latin typeface="-apple-system"/>
              </a:rPr>
              <a:t> : </a:t>
            </a:r>
            <a:r>
              <a:rPr lang="en-GB" sz="3600" dirty="0" err="1">
                <a:latin typeface="-apple-system"/>
              </a:rPr>
              <a:t>Besty</a:t>
            </a:r>
            <a:r>
              <a:rPr lang="en-GB" sz="3600" dirty="0">
                <a:latin typeface="-apple-system"/>
              </a:rPr>
              <a:t> Jose</a:t>
            </a:r>
            <a:br>
              <a:rPr lang="en-GB" sz="3600" dirty="0">
                <a:latin typeface="-apple-system"/>
              </a:rPr>
            </a:br>
            <a:r>
              <a:rPr lang="en-GB" sz="3600" dirty="0">
                <a:latin typeface="-apple-system"/>
              </a:rPr>
              <a:t>Student : Nabilla Nambiar</a:t>
            </a:r>
            <a:br>
              <a:rPr lang="en-GB" sz="3600" dirty="0">
                <a:latin typeface="-apple-system"/>
              </a:rPr>
            </a:br>
            <a:r>
              <a:rPr lang="en-GB" sz="3600">
                <a:latin typeface="-apple-system"/>
              </a:rPr>
              <a:t>Student Number : 2122534</a:t>
            </a:r>
            <a:br>
              <a:rPr lang="en-GB" sz="3600" dirty="0">
                <a:latin typeface="-apple-system"/>
              </a:rPr>
            </a:br>
            <a:r>
              <a:rPr lang="en-GB" sz="3600">
                <a:solidFill>
                  <a:srgbClr val="FFFFFF"/>
                </a:solidFill>
              </a:rPr>
              <a:t>Title : </a:t>
            </a:r>
            <a:r>
              <a:rPr lang="en-GB" sz="3600"/>
              <a:t>Addressing </a:t>
            </a:r>
            <a:r>
              <a:rPr lang="en-GB" sz="3600" dirty="0"/>
              <a:t>the problem of staff shortage AT Proper Care, UK</a:t>
            </a:r>
            <a:br>
              <a:rPr lang="en-GB" sz="3600" dirty="0">
                <a:solidFill>
                  <a:srgbClr val="FFFFFF"/>
                </a:solidFill>
              </a:rPr>
            </a:br>
            <a:br>
              <a:rPr lang="en-GB" sz="5100" dirty="0">
                <a:solidFill>
                  <a:srgbClr val="FFFFFF"/>
                </a:solidFill>
              </a:rPr>
            </a:br>
            <a:br>
              <a:rPr lang="en-GB" sz="5100" dirty="0">
                <a:solidFill>
                  <a:srgbClr val="FFFFFF"/>
                </a:solidFill>
              </a:rPr>
            </a:br>
            <a:endParaRPr lang="en-GB" sz="5100" dirty="0">
              <a:solidFill>
                <a:srgbClr val="FFFFFF"/>
              </a:solidFill>
            </a:endParaRPr>
          </a:p>
        </p:txBody>
      </p:sp>
    </p:spTree>
    <p:extLst>
      <p:ext uri="{BB962C8B-B14F-4D97-AF65-F5344CB8AC3E}">
        <p14:creationId xmlns:p14="http://schemas.microsoft.com/office/powerpoint/2010/main" val="4103190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CC49D6-99F4-D75F-839C-7E462A27FBD4}"/>
              </a:ext>
            </a:extLst>
          </p:cNvPr>
          <p:cNvSpPr>
            <a:spLocks noGrp="1"/>
          </p:cNvSpPr>
          <p:nvPr>
            <p:ph idx="1"/>
          </p:nvPr>
        </p:nvSpPr>
        <p:spPr>
          <a:xfrm>
            <a:off x="1143000" y="379122"/>
            <a:ext cx="9905999" cy="6229495"/>
          </a:xfrm>
        </p:spPr>
        <p:txBody>
          <a:bodyPr>
            <a:normAutofit/>
          </a:bodyPr>
          <a:lstStyle/>
          <a:p>
            <a:pPr marL="0" indent="0">
              <a:buNone/>
            </a:pPr>
            <a:r>
              <a:rPr lang="en-GB" sz="2000" dirty="0">
                <a:solidFill>
                  <a:schemeClr val="bg1"/>
                </a:solidFill>
              </a:rPr>
              <a:t>CONTENT</a:t>
            </a:r>
          </a:p>
          <a:p>
            <a:pPr marL="0" indent="0">
              <a:buNone/>
            </a:pPr>
            <a:r>
              <a:rPr lang="en-GB" sz="2000" dirty="0">
                <a:solidFill>
                  <a:schemeClr val="bg1"/>
                </a:solidFill>
              </a:rPr>
              <a:t>Page 2  - Content Page</a:t>
            </a:r>
          </a:p>
          <a:p>
            <a:pPr marL="0" indent="0">
              <a:buNone/>
            </a:pPr>
            <a:r>
              <a:rPr lang="en-GB" sz="2000" dirty="0">
                <a:solidFill>
                  <a:schemeClr val="bg1"/>
                </a:solidFill>
              </a:rPr>
              <a:t>Page 3 - Summary</a:t>
            </a:r>
          </a:p>
          <a:p>
            <a:pPr marL="0" indent="0">
              <a:buNone/>
            </a:pPr>
            <a:r>
              <a:rPr lang="en-GB" sz="2000" dirty="0">
                <a:solidFill>
                  <a:schemeClr val="bg1"/>
                </a:solidFill>
              </a:rPr>
              <a:t>Page 4/5 - Scope of Problem</a:t>
            </a:r>
          </a:p>
          <a:p>
            <a:pPr marL="0" indent="0">
              <a:buNone/>
            </a:pPr>
            <a:r>
              <a:rPr lang="en-GB" sz="2000" dirty="0">
                <a:solidFill>
                  <a:schemeClr val="bg1"/>
                </a:solidFill>
              </a:rPr>
              <a:t>Page 6 - Who is affected (Impact)</a:t>
            </a:r>
          </a:p>
          <a:p>
            <a:pPr marL="0" indent="0">
              <a:buNone/>
            </a:pPr>
            <a:r>
              <a:rPr lang="en-GB" sz="2000" dirty="0">
                <a:solidFill>
                  <a:schemeClr val="bg1"/>
                </a:solidFill>
              </a:rPr>
              <a:t>Page 6 - How they are affected</a:t>
            </a:r>
          </a:p>
          <a:p>
            <a:pPr marL="0" indent="0">
              <a:buNone/>
            </a:pPr>
            <a:r>
              <a:rPr lang="en-GB" sz="2000" dirty="0">
                <a:solidFill>
                  <a:schemeClr val="bg1"/>
                </a:solidFill>
              </a:rPr>
              <a:t>Page 7 - PESTEL Analysis to the Problem</a:t>
            </a:r>
          </a:p>
          <a:p>
            <a:pPr marL="0" indent="0">
              <a:buNone/>
            </a:pPr>
            <a:r>
              <a:rPr lang="en-GB" sz="2000" dirty="0">
                <a:solidFill>
                  <a:schemeClr val="bg1"/>
                </a:solidFill>
              </a:rPr>
              <a:t>Page 8 - Fishbone Analysis</a:t>
            </a:r>
          </a:p>
          <a:p>
            <a:pPr marL="0" indent="0">
              <a:buNone/>
            </a:pPr>
            <a:r>
              <a:rPr lang="en-GB" sz="2000" dirty="0">
                <a:solidFill>
                  <a:schemeClr val="bg1"/>
                </a:solidFill>
              </a:rPr>
              <a:t>Page 9 – Solving the Problem</a:t>
            </a:r>
          </a:p>
          <a:p>
            <a:pPr marL="457200" indent="-457200">
              <a:buFont typeface="+mj-lt"/>
              <a:buAutoNum type="arabicPeriod"/>
            </a:pPr>
            <a:endParaRPr lang="en-GB" sz="1800" dirty="0">
              <a:solidFill>
                <a:schemeClr val="bg1"/>
              </a:solidFill>
            </a:endParaRPr>
          </a:p>
        </p:txBody>
      </p:sp>
    </p:spTree>
    <p:extLst>
      <p:ext uri="{BB962C8B-B14F-4D97-AF65-F5344CB8AC3E}">
        <p14:creationId xmlns:p14="http://schemas.microsoft.com/office/powerpoint/2010/main" val="3396643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405348-6F24-3AD7-1925-36EF8204C381}"/>
              </a:ext>
            </a:extLst>
          </p:cNvPr>
          <p:cNvSpPr>
            <a:spLocks noGrp="1"/>
          </p:cNvSpPr>
          <p:nvPr>
            <p:ph idx="1"/>
          </p:nvPr>
        </p:nvSpPr>
        <p:spPr>
          <a:xfrm>
            <a:off x="629756" y="557264"/>
            <a:ext cx="10659110" cy="4351338"/>
          </a:xfrm>
        </p:spPr>
        <p:txBody>
          <a:bodyPr>
            <a:normAutofit/>
          </a:bodyPr>
          <a:lstStyle/>
          <a:p>
            <a:pPr marL="0" indent="0">
              <a:buNone/>
            </a:pPr>
            <a:endParaRPr lang="en-GB" sz="3200" dirty="0"/>
          </a:p>
          <a:p>
            <a:pPr marL="0" indent="0">
              <a:buNone/>
            </a:pPr>
            <a:endParaRPr lang="en-GB" dirty="0"/>
          </a:p>
        </p:txBody>
      </p:sp>
      <p:sp>
        <p:nvSpPr>
          <p:cNvPr id="4" name="TextBox 3">
            <a:extLst>
              <a:ext uri="{FF2B5EF4-FFF2-40B4-BE49-F238E27FC236}">
                <a16:creationId xmlns:a16="http://schemas.microsoft.com/office/drawing/2014/main" id="{7ED6A0F9-1FEF-3E66-ED0A-DA404509B7DD}"/>
              </a:ext>
            </a:extLst>
          </p:cNvPr>
          <p:cNvSpPr txBox="1"/>
          <p:nvPr/>
        </p:nvSpPr>
        <p:spPr>
          <a:xfrm>
            <a:off x="1482436" y="784396"/>
            <a:ext cx="7574971" cy="5632311"/>
          </a:xfrm>
          <a:prstGeom prst="rect">
            <a:avLst/>
          </a:prstGeom>
          <a:noFill/>
        </p:spPr>
        <p:txBody>
          <a:bodyPr wrap="square">
            <a:spAutoFit/>
          </a:bodyPr>
          <a:lstStyle/>
          <a:p>
            <a:r>
              <a:rPr lang="en-GB" sz="2400" b="1" dirty="0">
                <a:solidFill>
                  <a:schemeClr val="bg1"/>
                </a:solidFill>
              </a:rPr>
              <a:t>Introduction</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sz="2000" dirty="0">
                <a:solidFill>
                  <a:schemeClr val="bg1"/>
                </a:solidFill>
              </a:rPr>
              <a:t>Lack of adequate staffing is affecting NHS hospitals and mental health and community providers affected by shortage of more than 100,000 FTE staff </a:t>
            </a: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shortage of more than  (representing one in eleven posts) </a:t>
            </a:r>
            <a:endPar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2000" dirty="0">
                <a:solidFill>
                  <a:schemeClr val="bg1"/>
                </a:solidFill>
              </a:rPr>
              <a:t>Most affected is nursing with a shortage of 41000 staff </a:t>
            </a: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(one in eight posts) </a:t>
            </a:r>
            <a:r>
              <a:rPr lang="en-GB" sz="2000" dirty="0">
                <a:solidFill>
                  <a:schemeClr val="bg1"/>
                </a:solidFill>
              </a:rPr>
              <a:t>but also shortages in medicine and general practices </a:t>
            </a:r>
          </a:p>
          <a:p>
            <a:pPr marL="285750" indent="-285750">
              <a:buFont typeface="Arial" panose="020B0604020202020204" pitchFamily="34" charset="0"/>
              <a:buChar char="•"/>
            </a:pPr>
            <a:r>
              <a:rPr lang="en-GB" sz="2000" dirty="0">
                <a:solidFill>
                  <a:schemeClr val="bg1"/>
                </a:solidFill>
              </a:rPr>
              <a:t>Brexit has been one reason as between July 2017 and July 2018, 1,584 more EU nurses and health visitors left NHS than joined</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The number of placed English applicants for nurse undergraduate training in 2018 was 4 per cent lower than in 2016</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Proper Care knows if substantial staff shortages continue, waiting lists will continue to grow , bringing down care quality and undermining the future sustainability of services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699376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C334B6-649C-8B27-F20B-CCCE55D057C4}"/>
              </a:ext>
            </a:extLst>
          </p:cNvPr>
          <p:cNvSpPr>
            <a:spLocks noGrp="1"/>
          </p:cNvSpPr>
          <p:nvPr>
            <p:ph idx="1"/>
          </p:nvPr>
        </p:nvSpPr>
        <p:spPr>
          <a:xfrm>
            <a:off x="1141412" y="554182"/>
            <a:ext cx="9905999" cy="5237019"/>
          </a:xfrm>
        </p:spPr>
        <p:txBody>
          <a:bodyPr>
            <a:normAutofit/>
          </a:bodyPr>
          <a:lstStyle/>
          <a:p>
            <a:pPr marL="0" indent="0">
              <a:buNone/>
            </a:pPr>
            <a:r>
              <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Scope of Problem</a:t>
            </a:r>
            <a:endParaRPr lang="en-GB" sz="2000" b="1"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Staff shortage is currently the biggest threat for health service, </a:t>
            </a:r>
          </a:p>
          <a:p>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It has undesirable consequences for both patients and staff. </a:t>
            </a:r>
          </a:p>
          <a:p>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‘Workforce problems have a direct impact on people’s care’ (Care Quality Commission 2018, p 7). </a:t>
            </a:r>
          </a:p>
          <a:p>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latest GP Patient Survey shows that patients have problems accessing general practice, with more than a third of patients struggling to get an appointment (NHS England and Ipsos MORI 2018).</a:t>
            </a:r>
          </a:p>
          <a:p>
            <a:endParaRPr lang="en-GB" dirty="0"/>
          </a:p>
        </p:txBody>
      </p:sp>
    </p:spTree>
    <p:extLst>
      <p:ext uri="{BB962C8B-B14F-4D97-AF65-F5344CB8AC3E}">
        <p14:creationId xmlns:p14="http://schemas.microsoft.com/office/powerpoint/2010/main" val="2409761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F5A64E-22E3-4185-0C73-3873E1525637}"/>
              </a:ext>
            </a:extLst>
          </p:cNvPr>
          <p:cNvSpPr>
            <a:spLocks noGrp="1"/>
          </p:cNvSpPr>
          <p:nvPr>
            <p:ph idx="1"/>
          </p:nvPr>
        </p:nvSpPr>
        <p:spPr>
          <a:xfrm>
            <a:off x="781193" y="0"/>
            <a:ext cx="9905999" cy="6456218"/>
          </a:xfrm>
        </p:spPr>
        <p:txBody>
          <a:bodyPr>
            <a:noAutofit/>
          </a:bodyPr>
          <a:lstStyle/>
          <a:p>
            <a:r>
              <a:rPr lang="en-GB" sz="1800" dirty="0">
                <a:solidFill>
                  <a:schemeClr val="bg1"/>
                </a:solidFill>
                <a:latin typeface="Calibri" panose="020F0502020204030204" pitchFamily="34" charset="0"/>
                <a:ea typeface="Calibri" panose="020F0502020204030204" pitchFamily="34" charset="0"/>
                <a:cs typeface="Times New Roman" panose="02020603050405020304" pitchFamily="18" charset="0"/>
              </a:rPr>
              <a:t>P</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erformance against key waiting-time standards for NHS has declined since 2012/13, with patients experiencing longer waits for both accident and emergency (A&amp;E) and planned care. </a:t>
            </a:r>
          </a:p>
          <a:p>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Mental health services are  also declining. A data published in November 2018 showed that 675 patients in acute need were admitted to a mental health unit outside their local area (NHS Digital 2019a).</a:t>
            </a:r>
          </a:p>
          <a:p>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If substantial staff shortages continue, waiting lists will continue to grow and a further deterioration in care quality,  undermining the future sustainability of services. </a:t>
            </a:r>
          </a:p>
          <a:p>
            <a:r>
              <a:rPr lang="en-GB" sz="1800" dirty="0">
                <a:solidFill>
                  <a:schemeClr val="bg1"/>
                </a:solidFill>
              </a:rPr>
              <a:t>The shortage is a nationwide problem</a:t>
            </a:r>
          </a:p>
          <a:p>
            <a:r>
              <a:rPr lang="en-GB" sz="1800" dirty="0">
                <a:solidFill>
                  <a:schemeClr val="bg1"/>
                </a:solidFill>
              </a:rPr>
              <a:t>It is affecting NHS hospitals, mental health and community providers</a:t>
            </a:r>
          </a:p>
          <a:p>
            <a:endParaRPr lang="en-GB" sz="1800" dirty="0">
              <a:solidFill>
                <a:schemeClr val="bg1"/>
              </a:solidFill>
            </a:endParaRPr>
          </a:p>
        </p:txBody>
      </p:sp>
    </p:spTree>
    <p:extLst>
      <p:ext uri="{BB962C8B-B14F-4D97-AF65-F5344CB8AC3E}">
        <p14:creationId xmlns:p14="http://schemas.microsoft.com/office/powerpoint/2010/main" val="666545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E73619-EC72-0868-EF2C-1DEEC0C66733}"/>
              </a:ext>
            </a:extLst>
          </p:cNvPr>
          <p:cNvSpPr>
            <a:spLocks noGrp="1"/>
          </p:cNvSpPr>
          <p:nvPr>
            <p:ph idx="1"/>
          </p:nvPr>
        </p:nvSpPr>
        <p:spPr>
          <a:xfrm>
            <a:off x="1016721" y="614649"/>
            <a:ext cx="9905999" cy="6077095"/>
          </a:xfrm>
        </p:spPr>
        <p:txBody>
          <a:bodyPr>
            <a:normAutofit/>
          </a:bodyPr>
          <a:lstStyle/>
          <a:p>
            <a:pPr marL="0" indent="0">
              <a:buNone/>
            </a:pPr>
            <a:r>
              <a:rPr lang="en-GB" sz="2000" b="1" dirty="0">
                <a:solidFill>
                  <a:schemeClr val="bg1"/>
                </a:solidFill>
              </a:rPr>
              <a:t>Who is affected (Impact)</a:t>
            </a:r>
          </a:p>
          <a:p>
            <a:r>
              <a:rPr lang="en-GB" sz="2000" dirty="0">
                <a:solidFill>
                  <a:schemeClr val="bg1"/>
                </a:solidFill>
              </a:rPr>
              <a:t>Care Homes</a:t>
            </a:r>
          </a:p>
          <a:p>
            <a:r>
              <a:rPr lang="en-GB" sz="2000" dirty="0">
                <a:solidFill>
                  <a:schemeClr val="bg1"/>
                </a:solidFill>
              </a:rPr>
              <a:t>Older patients</a:t>
            </a:r>
          </a:p>
          <a:p>
            <a:r>
              <a:rPr lang="en-GB" sz="2000" dirty="0">
                <a:solidFill>
                  <a:schemeClr val="bg1"/>
                </a:solidFill>
              </a:rPr>
              <a:t>Dementia sufferers</a:t>
            </a:r>
          </a:p>
          <a:p>
            <a:r>
              <a:rPr lang="en-GB" sz="2000" dirty="0">
                <a:solidFill>
                  <a:schemeClr val="bg1"/>
                </a:solidFill>
              </a:rPr>
              <a:t>Autistic children</a:t>
            </a:r>
          </a:p>
        </p:txBody>
      </p:sp>
    </p:spTree>
    <p:extLst>
      <p:ext uri="{BB962C8B-B14F-4D97-AF65-F5344CB8AC3E}">
        <p14:creationId xmlns:p14="http://schemas.microsoft.com/office/powerpoint/2010/main" val="3713879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A3A729-8031-D2FA-3DE0-EBA4A1BAC52E}"/>
              </a:ext>
            </a:extLst>
          </p:cNvPr>
          <p:cNvSpPr>
            <a:spLocks noGrp="1"/>
          </p:cNvSpPr>
          <p:nvPr>
            <p:ph idx="1"/>
          </p:nvPr>
        </p:nvSpPr>
        <p:spPr>
          <a:xfrm>
            <a:off x="1141412" y="762000"/>
            <a:ext cx="9905999" cy="5029201"/>
          </a:xfrm>
        </p:spPr>
        <p:txBody>
          <a:bodyPr/>
          <a:lstStyle/>
          <a:p>
            <a:pPr marL="228600" marR="0" lvl="0" indent="-228600" algn="l" defTabSz="914400" rtl="0" eaLnBrk="1" fontAlgn="auto" latinLnBrk="0" hangingPunct="1">
              <a:lnSpc>
                <a:spcPct val="120000"/>
              </a:lnSpc>
              <a:spcBef>
                <a:spcPts val="1000"/>
              </a:spcBef>
              <a:spcAft>
                <a:spcPts val="0"/>
              </a:spcAft>
              <a:buClrTx/>
              <a:buSzPct val="125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Tw Cen MT" panose="020B0602020104020603"/>
                <a:ea typeface="+mn-ea"/>
                <a:cs typeface="+mn-cs"/>
              </a:rPr>
              <a:t>Families of patients</a:t>
            </a:r>
          </a:p>
          <a:p>
            <a:pPr marL="228600" marR="0" lvl="0" indent="-228600" algn="l" defTabSz="914400" rtl="0" eaLnBrk="1" fontAlgn="auto" latinLnBrk="0" hangingPunct="1">
              <a:lnSpc>
                <a:spcPct val="120000"/>
              </a:lnSpc>
              <a:spcBef>
                <a:spcPts val="1000"/>
              </a:spcBef>
              <a:spcAft>
                <a:spcPts val="0"/>
              </a:spcAft>
              <a:buClrTx/>
              <a:buSzPct val="125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Tw Cen MT" panose="020B0602020104020603"/>
                <a:ea typeface="+mn-ea"/>
                <a:cs typeface="+mn-cs"/>
              </a:rPr>
              <a:t>Quality of care</a:t>
            </a:r>
          </a:p>
          <a:p>
            <a:pPr marL="228600" marR="0" lvl="0" indent="-228600" algn="l" defTabSz="914400" rtl="0" eaLnBrk="1" fontAlgn="auto" latinLnBrk="0" hangingPunct="1">
              <a:lnSpc>
                <a:spcPct val="120000"/>
              </a:lnSpc>
              <a:spcBef>
                <a:spcPts val="1000"/>
              </a:spcBef>
              <a:spcAft>
                <a:spcPts val="0"/>
              </a:spcAft>
              <a:buClrTx/>
              <a:buSzPct val="125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Tw Cen MT" panose="020B0602020104020603"/>
                <a:ea typeface="+mn-ea"/>
                <a:cs typeface="+mn-cs"/>
              </a:rPr>
              <a:t>Care staff (overworked)</a:t>
            </a:r>
          </a:p>
          <a:p>
            <a:pPr marL="228600" marR="0" lvl="0" indent="-228600" algn="l" defTabSz="914400" rtl="0" eaLnBrk="1" fontAlgn="auto" latinLnBrk="0" hangingPunct="1">
              <a:lnSpc>
                <a:spcPct val="120000"/>
              </a:lnSpc>
              <a:spcBef>
                <a:spcPts val="1000"/>
              </a:spcBef>
              <a:spcAft>
                <a:spcPts val="0"/>
              </a:spcAft>
              <a:buClrTx/>
              <a:buSzPct val="125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Tw Cen MT" panose="020B0602020104020603"/>
                <a:ea typeface="+mn-ea"/>
                <a:cs typeface="+mn-cs"/>
              </a:rPr>
              <a:t>NHS</a:t>
            </a:r>
          </a:p>
          <a:p>
            <a:pPr marL="228600" marR="0" lvl="0" indent="-228600" algn="l" defTabSz="914400" rtl="0" eaLnBrk="1" fontAlgn="auto" latinLnBrk="0" hangingPunct="1">
              <a:lnSpc>
                <a:spcPct val="120000"/>
              </a:lnSpc>
              <a:spcBef>
                <a:spcPts val="1000"/>
              </a:spcBef>
              <a:spcAft>
                <a:spcPts val="0"/>
              </a:spcAft>
              <a:buClrTx/>
              <a:buSzPct val="125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Tw Cen MT" panose="020B0602020104020603"/>
                <a:ea typeface="+mn-ea"/>
                <a:cs typeface="+mn-cs"/>
              </a:rPr>
              <a:t>Councils</a:t>
            </a:r>
          </a:p>
          <a:p>
            <a:endParaRPr lang="en-GB" dirty="0"/>
          </a:p>
        </p:txBody>
      </p:sp>
    </p:spTree>
    <p:extLst>
      <p:ext uri="{BB962C8B-B14F-4D97-AF65-F5344CB8AC3E}">
        <p14:creationId xmlns:p14="http://schemas.microsoft.com/office/powerpoint/2010/main" val="305594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E3AE6E-8CB2-3E32-FF92-EB6519FBC2C5}"/>
              </a:ext>
            </a:extLst>
          </p:cNvPr>
          <p:cNvSpPr>
            <a:spLocks noGrp="1"/>
          </p:cNvSpPr>
          <p:nvPr>
            <p:ph idx="1"/>
          </p:nvPr>
        </p:nvSpPr>
        <p:spPr>
          <a:xfrm>
            <a:off x="1143000" y="1"/>
            <a:ext cx="9905999" cy="6858000"/>
          </a:xfrm>
        </p:spPr>
        <p:txBody>
          <a:bodyPr>
            <a:normAutofit/>
          </a:bodyPr>
          <a:lstStyle/>
          <a:p>
            <a:pPr marL="0" indent="0">
              <a:buNone/>
            </a:pPr>
            <a:r>
              <a:rPr lang="en-GB" sz="2000" b="1" dirty="0">
                <a:solidFill>
                  <a:schemeClr val="bg1"/>
                </a:solidFill>
              </a:rPr>
              <a:t>How they are affected</a:t>
            </a:r>
          </a:p>
          <a:p>
            <a:r>
              <a:rPr lang="en-GB" sz="2000" dirty="0">
                <a:solidFill>
                  <a:schemeClr val="bg1"/>
                </a:solidFill>
              </a:rPr>
              <a:t>Care Homes – Lack of staff, Service deteriorate, Neglected Premises, Neglected Patients, Unsatisfied clients, Complaints, Legal Action</a:t>
            </a:r>
          </a:p>
          <a:p>
            <a:r>
              <a:rPr lang="en-GB" sz="2000" dirty="0">
                <a:solidFill>
                  <a:schemeClr val="bg1"/>
                </a:solidFill>
              </a:rPr>
              <a:t>Older patients, Dementia sufferers, Autistic children  - Unable to get adequate care, Suffer Neglect, </a:t>
            </a:r>
          </a:p>
          <a:p>
            <a:r>
              <a:rPr lang="en-GB" sz="2000" dirty="0">
                <a:solidFill>
                  <a:schemeClr val="bg1"/>
                </a:solidFill>
              </a:rPr>
              <a:t>Families of patients – Burdened with being unable to get care for their family who need it.</a:t>
            </a:r>
          </a:p>
          <a:p>
            <a:endParaRPr lang="en-GB" dirty="0">
              <a:solidFill>
                <a:schemeClr val="bg1"/>
              </a:solidFill>
            </a:endParaRPr>
          </a:p>
          <a:p>
            <a:endParaRPr lang="en-GB" dirty="0">
              <a:solidFill>
                <a:schemeClr val="bg1"/>
              </a:solidFill>
            </a:endParaRPr>
          </a:p>
          <a:p>
            <a:endParaRPr lang="en-GB" dirty="0"/>
          </a:p>
        </p:txBody>
      </p:sp>
    </p:spTree>
    <p:extLst>
      <p:ext uri="{BB962C8B-B14F-4D97-AF65-F5344CB8AC3E}">
        <p14:creationId xmlns:p14="http://schemas.microsoft.com/office/powerpoint/2010/main" val="1949829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2B0A14-BE27-2D02-C533-08FE657A997F}"/>
              </a:ext>
            </a:extLst>
          </p:cNvPr>
          <p:cNvSpPr>
            <a:spLocks noGrp="1"/>
          </p:cNvSpPr>
          <p:nvPr>
            <p:ph idx="1"/>
          </p:nvPr>
        </p:nvSpPr>
        <p:spPr>
          <a:xfrm>
            <a:off x="1141412" y="568036"/>
            <a:ext cx="9905999" cy="5223165"/>
          </a:xfrm>
        </p:spPr>
        <p:txBody>
          <a:bodyPr/>
          <a:lstStyle/>
          <a:p>
            <a:pPr marL="228600" marR="0" lvl="0" indent="-228600" algn="l" defTabSz="914400" rtl="0" eaLnBrk="1" fontAlgn="auto" latinLnBrk="0" hangingPunct="1">
              <a:lnSpc>
                <a:spcPct val="120000"/>
              </a:lnSpc>
              <a:spcBef>
                <a:spcPts val="1000"/>
              </a:spcBef>
              <a:spcAft>
                <a:spcPts val="0"/>
              </a:spcAft>
              <a:buClrTx/>
              <a:buSzPct val="125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Tw Cen MT" panose="020B0602020104020603"/>
                <a:ea typeface="+mn-ea"/>
                <a:cs typeface="+mn-cs"/>
              </a:rPr>
              <a:t>Quality of care - Deteriorates</a:t>
            </a:r>
          </a:p>
          <a:p>
            <a:pPr marL="228600" marR="0" lvl="0" indent="-228600" algn="l" defTabSz="914400" rtl="0" eaLnBrk="1" fontAlgn="auto" latinLnBrk="0" hangingPunct="1">
              <a:lnSpc>
                <a:spcPct val="120000"/>
              </a:lnSpc>
              <a:spcBef>
                <a:spcPts val="1000"/>
              </a:spcBef>
              <a:spcAft>
                <a:spcPts val="0"/>
              </a:spcAft>
              <a:buClrTx/>
              <a:buSzPct val="125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Tw Cen MT" panose="020B0602020104020603"/>
                <a:ea typeface="+mn-ea"/>
                <a:cs typeface="+mn-cs"/>
              </a:rPr>
              <a:t>Care staff (overworked) – They get overworked, dissatisfied and unhappy. </a:t>
            </a:r>
          </a:p>
          <a:p>
            <a:pPr marL="228600" marR="0" lvl="0" indent="-228600" algn="l" defTabSz="914400" rtl="0" eaLnBrk="1" fontAlgn="auto" latinLnBrk="0" hangingPunct="1">
              <a:lnSpc>
                <a:spcPct val="120000"/>
              </a:lnSpc>
              <a:spcBef>
                <a:spcPts val="1000"/>
              </a:spcBef>
              <a:spcAft>
                <a:spcPts val="0"/>
              </a:spcAft>
              <a:buClrTx/>
              <a:buSzPct val="125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Tw Cen MT" panose="020B0602020104020603"/>
                <a:ea typeface="+mn-ea"/>
                <a:cs typeface="+mn-cs"/>
              </a:rPr>
              <a:t>NHS – Heavy burden as more aged and patients who are not getting care help will turn to Hospitals to treat their ailment</a:t>
            </a:r>
          </a:p>
          <a:p>
            <a:pPr marL="228600" marR="0" lvl="0" indent="-228600" algn="l" defTabSz="914400" rtl="0" eaLnBrk="1" fontAlgn="auto" latinLnBrk="0" hangingPunct="1">
              <a:lnSpc>
                <a:spcPct val="120000"/>
              </a:lnSpc>
              <a:spcBef>
                <a:spcPts val="1000"/>
              </a:spcBef>
              <a:spcAft>
                <a:spcPts val="0"/>
              </a:spcAft>
              <a:buClrTx/>
              <a:buSzPct val="125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Tw Cen MT" panose="020B0602020104020603"/>
                <a:ea typeface="+mn-ea"/>
                <a:cs typeface="+mn-cs"/>
              </a:rPr>
              <a:t>Councils  - Councils face increasing financial burden and expense to find alternatives to provide care for those who need it</a:t>
            </a:r>
          </a:p>
          <a:p>
            <a:endParaRPr lang="en-GB" dirty="0"/>
          </a:p>
        </p:txBody>
      </p:sp>
    </p:spTree>
    <p:extLst>
      <p:ext uri="{BB962C8B-B14F-4D97-AF65-F5344CB8AC3E}">
        <p14:creationId xmlns:p14="http://schemas.microsoft.com/office/powerpoint/2010/main" val="2319149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54F9D9-1D92-A70B-7E5B-2CD20873A6C0}"/>
              </a:ext>
            </a:extLst>
          </p:cNvPr>
          <p:cNvSpPr>
            <a:spLocks noGrp="1"/>
          </p:cNvSpPr>
          <p:nvPr>
            <p:ph idx="1"/>
          </p:nvPr>
        </p:nvSpPr>
        <p:spPr>
          <a:xfrm>
            <a:off x="989012" y="309851"/>
            <a:ext cx="9905999" cy="6077094"/>
          </a:xfrm>
        </p:spPr>
        <p:txBody>
          <a:bodyPr>
            <a:normAutofit/>
          </a:bodyPr>
          <a:lstStyle/>
          <a:p>
            <a:pPr marL="0" indent="0">
              <a:buNone/>
            </a:pPr>
            <a:r>
              <a:rPr lang="en-GB" sz="2000" dirty="0">
                <a:solidFill>
                  <a:schemeClr val="bg1"/>
                </a:solidFill>
              </a:rPr>
              <a:t>PESTEL - </a:t>
            </a:r>
            <a:r>
              <a:rPr lang="en-GB" sz="2000" i="0" dirty="0">
                <a:solidFill>
                  <a:srgbClr val="202124"/>
                </a:solidFill>
                <a:effectLst/>
                <a:latin typeface="arial" panose="020B0604020202020204" pitchFamily="34" charset="0"/>
              </a:rPr>
              <a:t>key factors (Political, Economic, Social, Technological, Legal and Environmental) that influence an organisation</a:t>
            </a:r>
          </a:p>
          <a:p>
            <a:pPr marL="0" indent="0">
              <a:buNone/>
            </a:pPr>
            <a:r>
              <a:rPr lang="en-GB" sz="2000" dirty="0">
                <a:solidFill>
                  <a:schemeClr val="bg1"/>
                </a:solidFill>
              </a:rPr>
              <a:t>Analysis to the Problem</a:t>
            </a:r>
          </a:p>
          <a:p>
            <a:r>
              <a:rPr lang="en-GB" sz="2000" dirty="0">
                <a:solidFill>
                  <a:schemeClr val="bg1"/>
                </a:solidFill>
              </a:rPr>
              <a:t>Political -Brexit  has created additional risks in both the short and medium term as between July 2017 and July 2018, 1,584 more EU nurses and health   visitors left their roles in the NHS than the number who joined. </a:t>
            </a:r>
          </a:p>
          <a:p>
            <a:r>
              <a:rPr lang="en-GB" sz="2000" dirty="0">
                <a:solidFill>
                  <a:schemeClr val="bg1"/>
                </a:solidFill>
              </a:rPr>
              <a:t>Economical – Low wages, High workload, Long hours, Transport problems, higher living cost.</a:t>
            </a:r>
          </a:p>
          <a:p>
            <a:r>
              <a:rPr lang="en-GB" sz="2000" dirty="0">
                <a:solidFill>
                  <a:schemeClr val="bg1"/>
                </a:solidFill>
              </a:rPr>
              <a:t>Social – Greater ageing population,  Many people don’t like care jobs due to the type of work involved, It is also a cultural barrier,  With new diseases such as Covid, fewer people like human contact jobs, </a:t>
            </a:r>
          </a:p>
          <a:p>
            <a:r>
              <a:rPr lang="en-GB" sz="2000" dirty="0">
                <a:solidFill>
                  <a:schemeClr val="bg1"/>
                </a:solidFill>
              </a:rPr>
              <a:t>Technological – New technology applied by NHS and care sector is putting off those who are not savvy in it. </a:t>
            </a:r>
          </a:p>
          <a:p>
            <a:endParaRPr lang="en-GB" dirty="0">
              <a:solidFill>
                <a:schemeClr val="bg1"/>
              </a:solidFill>
            </a:endParaRPr>
          </a:p>
        </p:txBody>
      </p:sp>
    </p:spTree>
    <p:extLst>
      <p:ext uri="{BB962C8B-B14F-4D97-AF65-F5344CB8AC3E}">
        <p14:creationId xmlns:p14="http://schemas.microsoft.com/office/powerpoint/2010/main" val="2685143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1EF71F-1E96-3477-C7B3-DA8EFDF50DAA}"/>
              </a:ext>
            </a:extLst>
          </p:cNvPr>
          <p:cNvSpPr>
            <a:spLocks noGrp="1"/>
          </p:cNvSpPr>
          <p:nvPr>
            <p:ph idx="1"/>
          </p:nvPr>
        </p:nvSpPr>
        <p:spPr>
          <a:xfrm>
            <a:off x="989012" y="600796"/>
            <a:ext cx="9905999" cy="4677786"/>
          </a:xfrm>
        </p:spPr>
        <p:txBody>
          <a:bodyPr/>
          <a:lstStyle/>
          <a:p>
            <a:r>
              <a:rPr lang="en-GB" sz="2000" dirty="0">
                <a:solidFill>
                  <a:schemeClr val="bg1"/>
                </a:solidFill>
              </a:rPr>
              <a:t>Environmental – There is a higher ageing population and an increase in  requirement for age care. Care workers are also unable or unwilling to travel great distances to offer services due to cost.</a:t>
            </a:r>
          </a:p>
          <a:p>
            <a:r>
              <a:rPr lang="en-GB" sz="2000" dirty="0">
                <a:solidFill>
                  <a:schemeClr val="bg1"/>
                </a:solidFill>
              </a:rPr>
              <a:t>Legal – Many foreign workers are unable to get legal working documents to work in the UK. Also, the governments policy to terminate staff who refused Covid vaccination has aggravated the situation. </a:t>
            </a:r>
          </a:p>
          <a:p>
            <a:pPr marL="0" indent="0">
              <a:buNone/>
            </a:pPr>
            <a:endParaRPr lang="en-GB" b="1" dirty="0"/>
          </a:p>
        </p:txBody>
      </p:sp>
    </p:spTree>
    <p:extLst>
      <p:ext uri="{BB962C8B-B14F-4D97-AF65-F5344CB8AC3E}">
        <p14:creationId xmlns:p14="http://schemas.microsoft.com/office/powerpoint/2010/main" val="2945962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31CC44-DC18-C882-1155-4914D1408D0F}"/>
              </a:ext>
            </a:extLst>
          </p:cNvPr>
          <p:cNvSpPr>
            <a:spLocks noGrp="1"/>
          </p:cNvSpPr>
          <p:nvPr>
            <p:ph idx="1"/>
          </p:nvPr>
        </p:nvSpPr>
        <p:spPr>
          <a:xfrm>
            <a:off x="567502" y="228599"/>
            <a:ext cx="10546777" cy="6504707"/>
          </a:xfrm>
        </p:spPr>
        <p:txBody>
          <a:bodyPr/>
          <a:lstStyle/>
          <a:p>
            <a:pPr marL="0" indent="0">
              <a:buNone/>
            </a:pPr>
            <a:r>
              <a:rPr lang="en-GB" dirty="0">
                <a:solidFill>
                  <a:schemeClr val="bg1"/>
                </a:solidFill>
              </a:rPr>
              <a:t>FISH BONE ANALYSIS</a:t>
            </a:r>
          </a:p>
          <a:p>
            <a:pPr marL="0" indent="0">
              <a:buNone/>
            </a:pPr>
            <a:endParaRPr lang="en-GB" dirty="0">
              <a:solidFill>
                <a:schemeClr val="bg1"/>
              </a:solidFill>
            </a:endParaRPr>
          </a:p>
          <a:p>
            <a:pPr marL="0" indent="0">
              <a:buNone/>
            </a:pPr>
            <a:endParaRPr lang="en-GB" dirty="0">
              <a:solidFill>
                <a:schemeClr val="bg1"/>
              </a:solidFill>
            </a:endParaRPr>
          </a:p>
          <a:p>
            <a:pPr marL="0" indent="0">
              <a:buNone/>
            </a:pPr>
            <a:endParaRPr lang="en-GB" dirty="0">
              <a:solidFill>
                <a:schemeClr val="bg1"/>
              </a:solidFill>
            </a:endParaRPr>
          </a:p>
          <a:p>
            <a:pPr marL="0" indent="0">
              <a:buNone/>
            </a:pPr>
            <a:endParaRPr lang="en-GB" dirty="0">
              <a:solidFill>
                <a:schemeClr val="bg1"/>
              </a:solidFill>
            </a:endParaRPr>
          </a:p>
          <a:p>
            <a:pPr marL="0" indent="0">
              <a:buNone/>
            </a:pPr>
            <a:endParaRPr lang="en-GB" dirty="0">
              <a:solidFill>
                <a:schemeClr val="bg1"/>
              </a:solidFill>
            </a:endParaRPr>
          </a:p>
        </p:txBody>
      </p:sp>
      <p:sp>
        <p:nvSpPr>
          <p:cNvPr id="49" name="Line 110">
            <a:extLst>
              <a:ext uri="{FF2B5EF4-FFF2-40B4-BE49-F238E27FC236}">
                <a16:creationId xmlns:a16="http://schemas.microsoft.com/office/drawing/2014/main" id="{4F148A49-294B-CEA2-CEED-DFDDCC979C67}"/>
              </a:ext>
            </a:extLst>
          </p:cNvPr>
          <p:cNvSpPr>
            <a:spLocks noChangeShapeType="1"/>
          </p:cNvSpPr>
          <p:nvPr/>
        </p:nvSpPr>
        <p:spPr bwMode="auto">
          <a:xfrm>
            <a:off x="2420513" y="220014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50" name="Text Box 109">
            <a:extLst>
              <a:ext uri="{FF2B5EF4-FFF2-40B4-BE49-F238E27FC236}">
                <a16:creationId xmlns:a16="http://schemas.microsoft.com/office/drawing/2014/main" id="{5BD4CBA1-F6FE-6E58-D610-6C0CEE71F740}"/>
              </a:ext>
            </a:extLst>
          </p:cNvPr>
          <p:cNvSpPr txBox="1">
            <a:spLocks noChangeArrowheads="1"/>
          </p:cNvSpPr>
          <p:nvPr/>
        </p:nvSpPr>
        <p:spPr bwMode="auto">
          <a:xfrm>
            <a:off x="1264233" y="1881057"/>
            <a:ext cx="1376363" cy="48736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More ageing population</a:t>
            </a:r>
            <a:endParaRPr kumimoji="0" lang="en-GB"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More autism patients</a:t>
            </a:r>
            <a:endParaRPr kumimoji="0" lang="en-GB" altLang="en-US" sz="1800" b="1" i="0" u="none" strike="noStrike" cap="none" normalizeH="0" baseline="0" dirty="0">
              <a:ln>
                <a:noFill/>
              </a:ln>
              <a:solidFill>
                <a:schemeClr val="bg1"/>
              </a:solidFill>
              <a:effectLst/>
              <a:latin typeface="Arial" panose="020B0604020202020204" pitchFamily="34" charset="0"/>
            </a:endParaRPr>
          </a:p>
        </p:txBody>
      </p:sp>
      <p:sp>
        <p:nvSpPr>
          <p:cNvPr id="51" name="Line 108">
            <a:extLst>
              <a:ext uri="{FF2B5EF4-FFF2-40B4-BE49-F238E27FC236}">
                <a16:creationId xmlns:a16="http://schemas.microsoft.com/office/drawing/2014/main" id="{A0EEA1AF-6E56-A209-E618-9991F750CB50}"/>
              </a:ext>
            </a:extLst>
          </p:cNvPr>
          <p:cNvSpPr>
            <a:spLocks noChangeShapeType="1"/>
          </p:cNvSpPr>
          <p:nvPr/>
        </p:nvSpPr>
        <p:spPr bwMode="auto">
          <a:xfrm>
            <a:off x="3022176" y="280180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52" name="Text Box 107">
            <a:extLst>
              <a:ext uri="{FF2B5EF4-FFF2-40B4-BE49-F238E27FC236}">
                <a16:creationId xmlns:a16="http://schemas.microsoft.com/office/drawing/2014/main" id="{1CF8025C-0257-2C53-CA5D-7402257CFB98}"/>
              </a:ext>
            </a:extLst>
          </p:cNvPr>
          <p:cNvSpPr txBox="1">
            <a:spLocks noChangeArrowheads="1"/>
          </p:cNvSpPr>
          <p:nvPr/>
        </p:nvSpPr>
        <p:spPr bwMode="auto">
          <a:xfrm>
            <a:off x="1061033" y="2439856"/>
            <a:ext cx="2041525" cy="67310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Travel distance</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Unappealing care homes</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Travel distance and Transport Problems</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53" name="Line 106">
            <a:extLst>
              <a:ext uri="{FF2B5EF4-FFF2-40B4-BE49-F238E27FC236}">
                <a16:creationId xmlns:a16="http://schemas.microsoft.com/office/drawing/2014/main" id="{DB2972A8-3E49-A702-C055-BD3E2A621907}"/>
              </a:ext>
            </a:extLst>
          </p:cNvPr>
          <p:cNvSpPr>
            <a:spLocks noChangeShapeType="1"/>
          </p:cNvSpPr>
          <p:nvPr/>
        </p:nvSpPr>
        <p:spPr bwMode="auto">
          <a:xfrm>
            <a:off x="3574626" y="335425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54" name="Text Box 105">
            <a:extLst>
              <a:ext uri="{FF2B5EF4-FFF2-40B4-BE49-F238E27FC236}">
                <a16:creationId xmlns:a16="http://schemas.microsoft.com/office/drawing/2014/main" id="{C8B451F0-60EB-70B7-7220-17818A31BD5E}"/>
              </a:ext>
            </a:extLst>
          </p:cNvPr>
          <p:cNvSpPr txBox="1">
            <a:spLocks noChangeArrowheads="1"/>
          </p:cNvSpPr>
          <p:nvPr/>
        </p:nvSpPr>
        <p:spPr bwMode="auto">
          <a:xfrm>
            <a:off x="2499888" y="315740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Many nursing homes closing</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55" name="Line 104">
            <a:extLst>
              <a:ext uri="{FF2B5EF4-FFF2-40B4-BE49-F238E27FC236}">
                <a16:creationId xmlns:a16="http://schemas.microsoft.com/office/drawing/2014/main" id="{1AE5C98C-6871-980C-57C7-8237FD6B8612}"/>
              </a:ext>
            </a:extLst>
          </p:cNvPr>
          <p:cNvSpPr>
            <a:spLocks noChangeShapeType="1"/>
          </p:cNvSpPr>
          <p:nvPr/>
        </p:nvSpPr>
        <p:spPr bwMode="auto">
          <a:xfrm>
            <a:off x="4765251" y="220808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56" name="Text Box 103">
            <a:extLst>
              <a:ext uri="{FF2B5EF4-FFF2-40B4-BE49-F238E27FC236}">
                <a16:creationId xmlns:a16="http://schemas.microsoft.com/office/drawing/2014/main" id="{1614EEA4-F1B3-829E-C198-687C79A3B7F4}"/>
              </a:ext>
            </a:extLst>
          </p:cNvPr>
          <p:cNvSpPr txBox="1">
            <a:spLocks noChangeArrowheads="1"/>
          </p:cNvSpPr>
          <p:nvPr/>
        </p:nvSpPr>
        <p:spPr bwMode="auto">
          <a:xfrm>
            <a:off x="3690513" y="2033614"/>
            <a:ext cx="1108075" cy="44926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Low pay</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57" name="Line 102">
            <a:extLst>
              <a:ext uri="{FF2B5EF4-FFF2-40B4-BE49-F238E27FC236}">
                <a16:creationId xmlns:a16="http://schemas.microsoft.com/office/drawing/2014/main" id="{DD9C0251-BF0C-E63A-DDB4-8FEB39608ED4}"/>
              </a:ext>
            </a:extLst>
          </p:cNvPr>
          <p:cNvSpPr>
            <a:spLocks noChangeShapeType="1"/>
          </p:cNvSpPr>
          <p:nvPr/>
        </p:nvSpPr>
        <p:spPr bwMode="auto">
          <a:xfrm>
            <a:off x="5308176" y="280815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58" name="Text Box 101">
            <a:extLst>
              <a:ext uri="{FF2B5EF4-FFF2-40B4-BE49-F238E27FC236}">
                <a16:creationId xmlns:a16="http://schemas.microsoft.com/office/drawing/2014/main" id="{BC450A14-81F4-9E35-2E1F-97F70908B516}"/>
              </a:ext>
            </a:extLst>
          </p:cNvPr>
          <p:cNvSpPr txBox="1">
            <a:spLocks noChangeArrowheads="1"/>
          </p:cNvSpPr>
          <p:nvPr/>
        </p:nvSpPr>
        <p:spPr bwMode="auto">
          <a:xfrm>
            <a:off x="4206743" y="263289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Slow pay rise</a:t>
            </a:r>
            <a:endParaRPr kumimoji="0" lang="en-US" altLang="en-US" sz="1800" b="1" i="0" u="none" strike="noStrike" cap="none" normalizeH="0" baseline="0" dirty="0">
              <a:ln>
                <a:noFill/>
              </a:ln>
              <a:solidFill>
                <a:schemeClr val="bg1"/>
              </a:solidFill>
              <a:effectLst/>
              <a:latin typeface="Arial" panose="020B0604020202020204" pitchFamily="34" charset="0"/>
            </a:endParaRPr>
          </a:p>
        </p:txBody>
      </p:sp>
      <p:sp>
        <p:nvSpPr>
          <p:cNvPr id="59" name="Line 100">
            <a:extLst>
              <a:ext uri="{FF2B5EF4-FFF2-40B4-BE49-F238E27FC236}">
                <a16:creationId xmlns:a16="http://schemas.microsoft.com/office/drawing/2014/main" id="{C45713A8-5F6A-4E1E-37A1-BCED11278B06}"/>
              </a:ext>
            </a:extLst>
          </p:cNvPr>
          <p:cNvSpPr>
            <a:spLocks noChangeShapeType="1"/>
          </p:cNvSpPr>
          <p:nvPr/>
        </p:nvSpPr>
        <p:spPr bwMode="auto">
          <a:xfrm>
            <a:off x="5860626" y="336060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60" name="Text Box 99">
            <a:extLst>
              <a:ext uri="{FF2B5EF4-FFF2-40B4-BE49-F238E27FC236}">
                <a16:creationId xmlns:a16="http://schemas.microsoft.com/office/drawing/2014/main" id="{B2F21B71-8111-354F-CA0D-B00076DD343E}"/>
              </a:ext>
            </a:extLst>
          </p:cNvPr>
          <p:cNvSpPr txBox="1">
            <a:spLocks noChangeArrowheads="1"/>
          </p:cNvSpPr>
          <p:nvPr/>
        </p:nvSpPr>
        <p:spPr bwMode="auto">
          <a:xfrm>
            <a:off x="4785888" y="315740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High travel expense</a:t>
            </a:r>
            <a:endParaRPr kumimoji="0" lang="en-US" altLang="en-US" sz="1800" b="1" i="0" u="none" strike="noStrike" cap="none" normalizeH="0" baseline="0" dirty="0">
              <a:ln>
                <a:noFill/>
              </a:ln>
              <a:solidFill>
                <a:schemeClr val="bg1"/>
              </a:solidFill>
              <a:effectLst/>
              <a:latin typeface="Arial" panose="020B0604020202020204" pitchFamily="34" charset="0"/>
            </a:endParaRPr>
          </a:p>
        </p:txBody>
      </p:sp>
      <p:sp>
        <p:nvSpPr>
          <p:cNvPr id="61" name="Line 98">
            <a:extLst>
              <a:ext uri="{FF2B5EF4-FFF2-40B4-BE49-F238E27FC236}">
                <a16:creationId xmlns:a16="http://schemas.microsoft.com/office/drawing/2014/main" id="{02BD82D6-7A01-C753-3ADF-60E0422A0960}"/>
              </a:ext>
            </a:extLst>
          </p:cNvPr>
          <p:cNvSpPr>
            <a:spLocks noChangeShapeType="1"/>
          </p:cNvSpPr>
          <p:nvPr/>
        </p:nvSpPr>
        <p:spPr bwMode="auto">
          <a:xfrm>
            <a:off x="6971876" y="2192206"/>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62" name="Text Box 97">
            <a:extLst>
              <a:ext uri="{FF2B5EF4-FFF2-40B4-BE49-F238E27FC236}">
                <a16:creationId xmlns:a16="http://schemas.microsoft.com/office/drawing/2014/main" id="{851407BE-24C5-D380-837C-BAF64580FF50}"/>
              </a:ext>
            </a:extLst>
          </p:cNvPr>
          <p:cNvSpPr txBox="1">
            <a:spLocks noChangeArrowheads="1"/>
          </p:cNvSpPr>
          <p:nvPr/>
        </p:nvSpPr>
        <p:spPr bwMode="auto">
          <a:xfrm>
            <a:off x="5897138" y="200488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defTabSz="914400" eaLnBrk="0" fontAlgn="base" hangingPunct="0">
              <a:spcBef>
                <a:spcPct val="0"/>
              </a:spcBef>
              <a:spcAft>
                <a:spcPct val="0"/>
              </a:spcAft>
            </a:pPr>
            <a:r>
              <a:rPr lang="en-US" altLang="en-US" sz="900" b="1" dirty="0">
                <a:solidFill>
                  <a:schemeClr val="bg1"/>
                </a:solidFill>
                <a:latin typeface="Arial" panose="020B0604020202020204" pitchFamily="34" charset="0"/>
              </a:rPr>
              <a:t>Vaccination Policy</a:t>
            </a:r>
          </a:p>
        </p:txBody>
      </p:sp>
      <p:sp>
        <p:nvSpPr>
          <p:cNvPr id="63" name="Line 96">
            <a:extLst>
              <a:ext uri="{FF2B5EF4-FFF2-40B4-BE49-F238E27FC236}">
                <a16:creationId xmlns:a16="http://schemas.microsoft.com/office/drawing/2014/main" id="{2AA54642-229B-9A7B-AE7E-2FE563FA9829}"/>
              </a:ext>
            </a:extLst>
          </p:cNvPr>
          <p:cNvSpPr>
            <a:spLocks noChangeShapeType="1"/>
          </p:cNvSpPr>
          <p:nvPr/>
        </p:nvSpPr>
        <p:spPr bwMode="auto">
          <a:xfrm>
            <a:off x="7573538" y="2793869"/>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64" name="Text Box 95">
            <a:extLst>
              <a:ext uri="{FF2B5EF4-FFF2-40B4-BE49-F238E27FC236}">
                <a16:creationId xmlns:a16="http://schemas.microsoft.com/office/drawing/2014/main" id="{EB35F775-D310-D64B-52DC-360D6872BEFC}"/>
              </a:ext>
            </a:extLst>
          </p:cNvPr>
          <p:cNvSpPr txBox="1">
            <a:spLocks noChangeArrowheads="1"/>
          </p:cNvSpPr>
          <p:nvPr/>
        </p:nvSpPr>
        <p:spPr bwMode="auto">
          <a:xfrm>
            <a:off x="6498801" y="260495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Brexit</a:t>
            </a:r>
            <a:endParaRPr kumimoji="0" lang="en-US" altLang="en-US" sz="1800" b="1" i="0" u="none" strike="noStrike" cap="none" normalizeH="0" baseline="0" dirty="0">
              <a:ln>
                <a:noFill/>
              </a:ln>
              <a:solidFill>
                <a:schemeClr val="bg1"/>
              </a:solidFill>
              <a:effectLst/>
              <a:latin typeface="Arial" panose="020B0604020202020204" pitchFamily="34" charset="0"/>
            </a:endParaRPr>
          </a:p>
        </p:txBody>
      </p:sp>
      <p:sp>
        <p:nvSpPr>
          <p:cNvPr id="65" name="Line 94">
            <a:extLst>
              <a:ext uri="{FF2B5EF4-FFF2-40B4-BE49-F238E27FC236}">
                <a16:creationId xmlns:a16="http://schemas.microsoft.com/office/drawing/2014/main" id="{FFF05F02-4DAC-05D9-BD67-B5431C933E03}"/>
              </a:ext>
            </a:extLst>
          </p:cNvPr>
          <p:cNvSpPr>
            <a:spLocks noChangeShapeType="1"/>
          </p:cNvSpPr>
          <p:nvPr/>
        </p:nvSpPr>
        <p:spPr bwMode="auto">
          <a:xfrm>
            <a:off x="8125988" y="3346319"/>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6" name="Text Box 93">
            <a:extLst>
              <a:ext uri="{FF2B5EF4-FFF2-40B4-BE49-F238E27FC236}">
                <a16:creationId xmlns:a16="http://schemas.microsoft.com/office/drawing/2014/main" id="{405A73AE-1225-811B-A345-BD800447949B}"/>
              </a:ext>
            </a:extLst>
          </p:cNvPr>
          <p:cNvSpPr txBox="1">
            <a:spLocks noChangeArrowheads="1"/>
          </p:cNvSpPr>
          <p:nvPr/>
        </p:nvSpPr>
        <p:spPr bwMode="auto">
          <a:xfrm>
            <a:off x="6727401" y="3062156"/>
            <a:ext cx="1476375" cy="58261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Outflow of nurses and care workers to EU more than inflow</a:t>
            </a:r>
            <a:endParaRPr kumimoji="0" lang="en-US" altLang="en-US" sz="1800" b="1" i="0" u="none" strike="noStrike" cap="none" normalizeH="0" baseline="0" dirty="0">
              <a:ln>
                <a:noFill/>
              </a:ln>
              <a:solidFill>
                <a:schemeClr val="bg1"/>
              </a:solidFill>
              <a:effectLst/>
              <a:latin typeface="Arial" panose="020B0604020202020204" pitchFamily="34" charset="0"/>
            </a:endParaRPr>
          </a:p>
        </p:txBody>
      </p:sp>
      <p:sp>
        <p:nvSpPr>
          <p:cNvPr id="67" name="Line 92">
            <a:extLst>
              <a:ext uri="{FF2B5EF4-FFF2-40B4-BE49-F238E27FC236}">
                <a16:creationId xmlns:a16="http://schemas.microsoft.com/office/drawing/2014/main" id="{72975CF6-CA4C-618A-391B-00B921569134}"/>
              </a:ext>
            </a:extLst>
          </p:cNvPr>
          <p:cNvSpPr>
            <a:spLocks noChangeShapeType="1"/>
          </p:cNvSpPr>
          <p:nvPr/>
        </p:nvSpPr>
        <p:spPr bwMode="auto">
          <a:xfrm>
            <a:off x="7160788" y="4138481"/>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68" name="Text Box 91">
            <a:extLst>
              <a:ext uri="{FF2B5EF4-FFF2-40B4-BE49-F238E27FC236}">
                <a16:creationId xmlns:a16="http://schemas.microsoft.com/office/drawing/2014/main" id="{BA4608C4-FB00-FC28-0114-79FB2B2EA544}"/>
              </a:ext>
            </a:extLst>
          </p:cNvPr>
          <p:cNvSpPr txBox="1">
            <a:spLocks noChangeArrowheads="1"/>
          </p:cNvSpPr>
          <p:nvPr/>
        </p:nvSpPr>
        <p:spPr bwMode="auto">
          <a:xfrm>
            <a:off x="6086051" y="3778119"/>
            <a:ext cx="1060450" cy="53498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Bad managers</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Favouritism</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Long hours work</a:t>
            </a:r>
            <a:endParaRPr kumimoji="0" lang="en-US" altLang="en-US" sz="1800" b="1" i="0" u="none" strike="noStrike" cap="none" normalizeH="0" baseline="0" dirty="0">
              <a:ln>
                <a:noFill/>
              </a:ln>
              <a:solidFill>
                <a:schemeClr val="bg1"/>
              </a:solidFill>
              <a:effectLst/>
              <a:latin typeface="Arial" panose="020B0604020202020204" pitchFamily="34" charset="0"/>
            </a:endParaRPr>
          </a:p>
        </p:txBody>
      </p:sp>
      <p:sp>
        <p:nvSpPr>
          <p:cNvPr id="69" name="Line 90">
            <a:extLst>
              <a:ext uri="{FF2B5EF4-FFF2-40B4-BE49-F238E27FC236}">
                <a16:creationId xmlns:a16="http://schemas.microsoft.com/office/drawing/2014/main" id="{212E53DF-E68F-0933-839C-70FC9AC5AEFD}"/>
              </a:ext>
            </a:extLst>
          </p:cNvPr>
          <p:cNvSpPr>
            <a:spLocks noChangeShapeType="1"/>
          </p:cNvSpPr>
          <p:nvPr/>
        </p:nvSpPr>
        <p:spPr bwMode="auto">
          <a:xfrm>
            <a:off x="6636913" y="469569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70" name="Text Box 89">
            <a:extLst>
              <a:ext uri="{FF2B5EF4-FFF2-40B4-BE49-F238E27FC236}">
                <a16:creationId xmlns:a16="http://schemas.microsoft.com/office/drawing/2014/main" id="{63716704-394D-F1A8-6301-E73D7605F461}"/>
              </a:ext>
            </a:extLst>
          </p:cNvPr>
          <p:cNvSpPr txBox="1">
            <a:spLocks noChangeArrowheads="1"/>
          </p:cNvSpPr>
          <p:nvPr/>
        </p:nvSpPr>
        <p:spPr bwMode="auto">
          <a:xfrm>
            <a:off x="5138313" y="4432169"/>
            <a:ext cx="1498600" cy="58737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More staff taking 2 jobs</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Tiring and </a:t>
            </a:r>
            <a:r>
              <a:rPr kumimoji="0" lang="en-US" altLang="en-US" sz="900" b="1" i="0" u="none"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labourous</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Excessive work demand</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71" name="Line 88">
            <a:extLst>
              <a:ext uri="{FF2B5EF4-FFF2-40B4-BE49-F238E27FC236}">
                <a16:creationId xmlns:a16="http://schemas.microsoft.com/office/drawing/2014/main" id="{CB688334-B5F1-A40D-936F-6A6347B8C8C1}"/>
              </a:ext>
            </a:extLst>
          </p:cNvPr>
          <p:cNvSpPr>
            <a:spLocks noChangeShapeType="1"/>
          </p:cNvSpPr>
          <p:nvPr/>
        </p:nvSpPr>
        <p:spPr bwMode="auto">
          <a:xfrm>
            <a:off x="6138438" y="5248144"/>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72" name="Text Box 87">
            <a:extLst>
              <a:ext uri="{FF2B5EF4-FFF2-40B4-BE49-F238E27FC236}">
                <a16:creationId xmlns:a16="http://schemas.microsoft.com/office/drawing/2014/main" id="{B8D10F6E-A49D-9E51-C675-96C732564C5A}"/>
              </a:ext>
            </a:extLst>
          </p:cNvPr>
          <p:cNvSpPr txBox="1">
            <a:spLocks noChangeArrowheads="1"/>
          </p:cNvSpPr>
          <p:nvPr/>
        </p:nvSpPr>
        <p:spPr bwMode="auto">
          <a:xfrm>
            <a:off x="4798588" y="5059231"/>
            <a:ext cx="1600200" cy="56197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Language and cultural barriers</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Staff travelling or holidaying</a:t>
            </a:r>
            <a:endParaRPr kumimoji="0" lang="en-US" altLang="en-US" sz="1800" b="1" i="0" u="none" strike="noStrike" cap="none" normalizeH="0" baseline="0" dirty="0">
              <a:ln>
                <a:noFill/>
              </a:ln>
              <a:solidFill>
                <a:schemeClr val="bg1"/>
              </a:solidFill>
              <a:effectLst/>
              <a:latin typeface="Arial" panose="020B0604020202020204" pitchFamily="34" charset="0"/>
            </a:endParaRPr>
          </a:p>
        </p:txBody>
      </p:sp>
      <p:sp>
        <p:nvSpPr>
          <p:cNvPr id="73" name="Line 86">
            <a:extLst>
              <a:ext uri="{FF2B5EF4-FFF2-40B4-BE49-F238E27FC236}">
                <a16:creationId xmlns:a16="http://schemas.microsoft.com/office/drawing/2014/main" id="{846A0FDF-995E-369F-EB58-547B2DEF756F}"/>
              </a:ext>
            </a:extLst>
          </p:cNvPr>
          <p:cNvSpPr>
            <a:spLocks noChangeShapeType="1"/>
          </p:cNvSpPr>
          <p:nvPr/>
        </p:nvSpPr>
        <p:spPr bwMode="auto">
          <a:xfrm>
            <a:off x="4633488" y="410831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74" name="Text Box 85">
            <a:extLst>
              <a:ext uri="{FF2B5EF4-FFF2-40B4-BE49-F238E27FC236}">
                <a16:creationId xmlns:a16="http://schemas.microsoft.com/office/drawing/2014/main" id="{5244D2F9-7BF0-281E-736B-09B01E8D97F1}"/>
              </a:ext>
            </a:extLst>
          </p:cNvPr>
          <p:cNvSpPr txBox="1">
            <a:spLocks noChangeArrowheads="1"/>
          </p:cNvSpPr>
          <p:nvPr/>
        </p:nvSpPr>
        <p:spPr bwMode="auto">
          <a:xfrm>
            <a:off x="3560338" y="391940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Violence against staff</a:t>
            </a:r>
            <a:endParaRPr kumimoji="0" lang="en-US" altLang="en-US" sz="1800" b="1" i="0" u="none" strike="noStrike" cap="none" normalizeH="0" baseline="0" dirty="0">
              <a:ln>
                <a:noFill/>
              </a:ln>
              <a:solidFill>
                <a:schemeClr val="bg1"/>
              </a:solidFill>
              <a:effectLst/>
              <a:latin typeface="Arial" panose="020B0604020202020204" pitchFamily="34" charset="0"/>
            </a:endParaRPr>
          </a:p>
        </p:txBody>
      </p:sp>
      <p:sp>
        <p:nvSpPr>
          <p:cNvPr id="75" name="Line 84">
            <a:extLst>
              <a:ext uri="{FF2B5EF4-FFF2-40B4-BE49-F238E27FC236}">
                <a16:creationId xmlns:a16="http://schemas.microsoft.com/office/drawing/2014/main" id="{63E5B062-8AE0-13C6-169D-8EB21FDDD6F0}"/>
              </a:ext>
            </a:extLst>
          </p:cNvPr>
          <p:cNvSpPr>
            <a:spLocks noChangeShapeType="1"/>
          </p:cNvSpPr>
          <p:nvPr/>
        </p:nvSpPr>
        <p:spPr bwMode="auto">
          <a:xfrm>
            <a:off x="4184226" y="4665531"/>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76" name="Text Box 83">
            <a:extLst>
              <a:ext uri="{FF2B5EF4-FFF2-40B4-BE49-F238E27FC236}">
                <a16:creationId xmlns:a16="http://schemas.microsoft.com/office/drawing/2014/main" id="{C38FD3C6-FB61-E976-9C48-CF6D92F48C02}"/>
              </a:ext>
            </a:extLst>
          </p:cNvPr>
          <p:cNvSpPr txBox="1">
            <a:spLocks noChangeArrowheads="1"/>
          </p:cNvSpPr>
          <p:nvPr/>
        </p:nvSpPr>
        <p:spPr bwMode="auto">
          <a:xfrm>
            <a:off x="2611013" y="4335331"/>
            <a:ext cx="1558925" cy="62865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Stress</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Poor Health</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Burnout</a:t>
            </a:r>
            <a:endParaRPr kumimoji="0" lang="en-US" altLang="en-US" sz="11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77" name="Line 82">
            <a:extLst>
              <a:ext uri="{FF2B5EF4-FFF2-40B4-BE49-F238E27FC236}">
                <a16:creationId xmlns:a16="http://schemas.microsoft.com/office/drawing/2014/main" id="{4FF62941-C186-67B0-85BD-F0629A0666DF}"/>
              </a:ext>
            </a:extLst>
          </p:cNvPr>
          <p:cNvSpPr>
            <a:spLocks noChangeShapeType="1"/>
          </p:cNvSpPr>
          <p:nvPr/>
        </p:nvSpPr>
        <p:spPr bwMode="auto">
          <a:xfrm>
            <a:off x="3684163" y="521798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78" name="Text Box 81">
            <a:extLst>
              <a:ext uri="{FF2B5EF4-FFF2-40B4-BE49-F238E27FC236}">
                <a16:creationId xmlns:a16="http://schemas.microsoft.com/office/drawing/2014/main" id="{0377ADF0-FC6A-0879-9E5E-7B9DF99447F1}"/>
              </a:ext>
            </a:extLst>
          </p:cNvPr>
          <p:cNvSpPr txBox="1">
            <a:spLocks noChangeArrowheads="1"/>
          </p:cNvSpPr>
          <p:nvPr/>
        </p:nvSpPr>
        <p:spPr bwMode="auto">
          <a:xfrm>
            <a:off x="2010938" y="5030656"/>
            <a:ext cx="1660525" cy="53340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Emotional </a:t>
            </a:r>
            <a:r>
              <a:rPr kumimoji="0" lang="en-US" altLang="en-US" sz="900" b="1" i="0" u="none"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labour</a:t>
            </a:r>
            <a:r>
              <a:rPr kumimoji="0" lang="en-US" altLang="en-US" sz="9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 of caring for mentally ill patients</a:t>
            </a:r>
            <a:endParaRPr kumimoji="0" lang="en-US" altLang="en-US" sz="1800" b="1" i="0" u="none" strike="noStrike" cap="none" normalizeH="0" baseline="0" dirty="0">
              <a:ln>
                <a:noFill/>
              </a:ln>
              <a:solidFill>
                <a:schemeClr val="bg1"/>
              </a:solidFill>
              <a:effectLst/>
              <a:latin typeface="Arial" panose="020B0604020202020204" pitchFamily="34" charset="0"/>
            </a:endParaRPr>
          </a:p>
        </p:txBody>
      </p:sp>
      <p:sp>
        <p:nvSpPr>
          <p:cNvPr id="79" name="Rectangle 80">
            <a:extLst>
              <a:ext uri="{FF2B5EF4-FFF2-40B4-BE49-F238E27FC236}">
                <a16:creationId xmlns:a16="http://schemas.microsoft.com/office/drawing/2014/main" id="{273F6948-B802-12CE-E62B-266D5FC2DA14}"/>
              </a:ext>
            </a:extLst>
          </p:cNvPr>
          <p:cNvSpPr>
            <a:spLocks noChangeArrowheads="1"/>
          </p:cNvSpPr>
          <p:nvPr/>
        </p:nvSpPr>
        <p:spPr bwMode="auto">
          <a:xfrm>
            <a:off x="1997658" y="1292094"/>
            <a:ext cx="1304925"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bg1"/>
                </a:solidFill>
                <a:effectLst/>
                <a:latin typeface="Arial" panose="020B0604020202020204" pitchFamily="34" charset="0"/>
                <a:ea typeface="Times New Roman" panose="02020603050405020304" pitchFamily="18" charset="0"/>
              </a:rPr>
              <a:t>Environment  and People</a:t>
            </a:r>
            <a:endParaRPr kumimoji="0" lang="en-GB" altLang="en-US" sz="1800" b="0" i="0" u="none" strike="noStrike" cap="none" normalizeH="0" baseline="0">
              <a:ln>
                <a:noFill/>
              </a:ln>
              <a:solidFill>
                <a:schemeClr val="bg1"/>
              </a:solidFill>
              <a:effectLst/>
              <a:latin typeface="Arial" panose="020B0604020202020204" pitchFamily="34" charset="0"/>
            </a:endParaRPr>
          </a:p>
        </p:txBody>
      </p:sp>
      <p:sp>
        <p:nvSpPr>
          <p:cNvPr id="80" name="Rectangle 79">
            <a:extLst>
              <a:ext uri="{FF2B5EF4-FFF2-40B4-BE49-F238E27FC236}">
                <a16:creationId xmlns:a16="http://schemas.microsoft.com/office/drawing/2014/main" id="{B350A3AC-06C0-04B5-B8B9-B4E160241578}"/>
              </a:ext>
            </a:extLst>
          </p:cNvPr>
          <p:cNvSpPr>
            <a:spLocks noChangeArrowheads="1"/>
          </p:cNvSpPr>
          <p:nvPr/>
        </p:nvSpPr>
        <p:spPr bwMode="auto">
          <a:xfrm>
            <a:off x="4323346" y="1292094"/>
            <a:ext cx="998537"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bg1"/>
                </a:solidFill>
                <a:effectLst/>
                <a:latin typeface="Arial" panose="020B0604020202020204" pitchFamily="34" charset="0"/>
                <a:ea typeface="Times New Roman" panose="02020603050405020304" pitchFamily="18" charset="0"/>
              </a:rPr>
              <a:t>Finance</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
        <p:nvSpPr>
          <p:cNvPr id="81" name="Rectangle 78">
            <a:extLst>
              <a:ext uri="{FF2B5EF4-FFF2-40B4-BE49-F238E27FC236}">
                <a16:creationId xmlns:a16="http://schemas.microsoft.com/office/drawing/2014/main" id="{D70D617D-B7A5-EF9C-8983-D6838A051B23}"/>
              </a:ext>
            </a:extLst>
          </p:cNvPr>
          <p:cNvSpPr>
            <a:spLocks noChangeArrowheads="1"/>
          </p:cNvSpPr>
          <p:nvPr/>
        </p:nvSpPr>
        <p:spPr bwMode="auto">
          <a:xfrm>
            <a:off x="6563308" y="1292094"/>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bg1"/>
                </a:solidFill>
                <a:effectLst/>
                <a:latin typeface="Arial" panose="020B0604020202020204" pitchFamily="34" charset="0"/>
                <a:ea typeface="Times New Roman" panose="02020603050405020304" pitchFamily="18" charset="0"/>
              </a:rPr>
              <a:t>Political</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
        <p:nvSpPr>
          <p:cNvPr id="82" name="Line 77">
            <a:extLst>
              <a:ext uri="{FF2B5EF4-FFF2-40B4-BE49-F238E27FC236}">
                <a16:creationId xmlns:a16="http://schemas.microsoft.com/office/drawing/2014/main" id="{B2CF01C1-81A0-F2AA-F62B-AC0551A008D4}"/>
              </a:ext>
            </a:extLst>
          </p:cNvPr>
          <p:cNvSpPr>
            <a:spLocks noChangeShapeType="1"/>
          </p:cNvSpPr>
          <p:nvPr/>
        </p:nvSpPr>
        <p:spPr bwMode="auto">
          <a:xfrm flipV="1">
            <a:off x="2478383" y="3728907"/>
            <a:ext cx="7689417" cy="6985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3" name="Line 76">
            <a:extLst>
              <a:ext uri="{FF2B5EF4-FFF2-40B4-BE49-F238E27FC236}">
                <a16:creationId xmlns:a16="http://schemas.microsoft.com/office/drawing/2014/main" id="{D3178E03-5CEB-F763-FE81-B19BF38A71E1}"/>
              </a:ext>
            </a:extLst>
          </p:cNvPr>
          <p:cNvSpPr>
            <a:spLocks noChangeShapeType="1"/>
          </p:cNvSpPr>
          <p:nvPr/>
        </p:nvSpPr>
        <p:spPr bwMode="auto">
          <a:xfrm>
            <a:off x="2611014" y="1779456"/>
            <a:ext cx="2022474" cy="1975281"/>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84" name="Line 75">
            <a:extLst>
              <a:ext uri="{FF2B5EF4-FFF2-40B4-BE49-F238E27FC236}">
                <a16:creationId xmlns:a16="http://schemas.microsoft.com/office/drawing/2014/main" id="{37E19729-2ADC-433A-332C-CFEB38D9367B}"/>
              </a:ext>
            </a:extLst>
          </p:cNvPr>
          <p:cNvSpPr>
            <a:spLocks noChangeShapeType="1"/>
          </p:cNvSpPr>
          <p:nvPr/>
        </p:nvSpPr>
        <p:spPr bwMode="auto">
          <a:xfrm>
            <a:off x="4906538" y="1784219"/>
            <a:ext cx="1868706" cy="1951039"/>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85" name="Line 74">
            <a:extLst>
              <a:ext uri="{FF2B5EF4-FFF2-40B4-BE49-F238E27FC236}">
                <a16:creationId xmlns:a16="http://schemas.microsoft.com/office/drawing/2014/main" id="{17B44723-1DBD-B976-1B1C-7211AA562295}"/>
              </a:ext>
            </a:extLst>
          </p:cNvPr>
          <p:cNvSpPr>
            <a:spLocks noChangeShapeType="1"/>
          </p:cNvSpPr>
          <p:nvPr/>
        </p:nvSpPr>
        <p:spPr bwMode="auto">
          <a:xfrm>
            <a:off x="7146501" y="1784219"/>
            <a:ext cx="1904563" cy="19399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6" name="Rectangle 73">
            <a:extLst>
              <a:ext uri="{FF2B5EF4-FFF2-40B4-BE49-F238E27FC236}">
                <a16:creationId xmlns:a16="http://schemas.microsoft.com/office/drawing/2014/main" id="{C86572F4-DA6E-5A1E-932A-22FB4A7C6665}"/>
              </a:ext>
            </a:extLst>
          </p:cNvPr>
          <p:cNvSpPr>
            <a:spLocks noChangeArrowheads="1"/>
          </p:cNvSpPr>
          <p:nvPr/>
        </p:nvSpPr>
        <p:spPr bwMode="auto">
          <a:xfrm>
            <a:off x="3412701" y="5621206"/>
            <a:ext cx="998537"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   Health</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87" name="Line 72">
            <a:extLst>
              <a:ext uri="{FF2B5EF4-FFF2-40B4-BE49-F238E27FC236}">
                <a16:creationId xmlns:a16="http://schemas.microsoft.com/office/drawing/2014/main" id="{2193F64C-032F-B9E3-BA02-229256464A2A}"/>
              </a:ext>
            </a:extLst>
          </p:cNvPr>
          <p:cNvSpPr>
            <a:spLocks noChangeShapeType="1"/>
          </p:cNvSpPr>
          <p:nvPr/>
        </p:nvSpPr>
        <p:spPr bwMode="auto">
          <a:xfrm flipV="1">
            <a:off x="3939615" y="3781143"/>
            <a:ext cx="1528897" cy="1840063"/>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88" name="Rectangle 71">
            <a:extLst>
              <a:ext uri="{FF2B5EF4-FFF2-40B4-BE49-F238E27FC236}">
                <a16:creationId xmlns:a16="http://schemas.microsoft.com/office/drawing/2014/main" id="{57AF31BF-D22A-5975-ACA0-FF22D12D7FCD}"/>
              </a:ext>
            </a:extLst>
          </p:cNvPr>
          <p:cNvSpPr>
            <a:spLocks noChangeArrowheads="1"/>
          </p:cNvSpPr>
          <p:nvPr/>
        </p:nvSpPr>
        <p:spPr bwMode="auto">
          <a:xfrm>
            <a:off x="5874913" y="5621206"/>
            <a:ext cx="996950"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 Work        Culture</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89" name="Line 70">
            <a:extLst>
              <a:ext uri="{FF2B5EF4-FFF2-40B4-BE49-F238E27FC236}">
                <a16:creationId xmlns:a16="http://schemas.microsoft.com/office/drawing/2014/main" id="{D461092A-A982-0DE8-0803-767D5CDAE354}"/>
              </a:ext>
            </a:extLst>
          </p:cNvPr>
          <p:cNvSpPr>
            <a:spLocks noChangeShapeType="1"/>
          </p:cNvSpPr>
          <p:nvPr/>
        </p:nvSpPr>
        <p:spPr bwMode="auto">
          <a:xfrm flipV="1">
            <a:off x="6397418" y="3754739"/>
            <a:ext cx="1628424" cy="186646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solidFill>
                <a:schemeClr val="bg1"/>
              </a:solidFill>
            </a:endParaRPr>
          </a:p>
        </p:txBody>
      </p:sp>
      <p:sp>
        <p:nvSpPr>
          <p:cNvPr id="90" name="Rectangle 69">
            <a:extLst>
              <a:ext uri="{FF2B5EF4-FFF2-40B4-BE49-F238E27FC236}">
                <a16:creationId xmlns:a16="http://schemas.microsoft.com/office/drawing/2014/main" id="{257C82C5-58FB-17FF-97C3-457BF85CBE10}"/>
              </a:ext>
            </a:extLst>
          </p:cNvPr>
          <p:cNvSpPr>
            <a:spLocks noChangeArrowheads="1"/>
          </p:cNvSpPr>
          <p:nvPr/>
        </p:nvSpPr>
        <p:spPr bwMode="auto">
          <a:xfrm>
            <a:off x="9640463" y="3205031"/>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1" name="Text Box 68">
            <a:extLst>
              <a:ext uri="{FF2B5EF4-FFF2-40B4-BE49-F238E27FC236}">
                <a16:creationId xmlns:a16="http://schemas.microsoft.com/office/drawing/2014/main" id="{1173D798-31D5-0586-8066-64D353688D93}"/>
              </a:ext>
            </a:extLst>
          </p:cNvPr>
          <p:cNvSpPr txBox="1">
            <a:spLocks noChangeArrowheads="1"/>
          </p:cNvSpPr>
          <p:nvPr/>
        </p:nvSpPr>
        <p:spPr bwMode="auto">
          <a:xfrm>
            <a:off x="9979970" y="3310600"/>
            <a:ext cx="1060450" cy="972344"/>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200" b="1"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cs typeface="Arial" panose="020B0604020202020204" pitchFamily="34" charset="0"/>
              </a:rPr>
              <a:t>STAFF</a:t>
            </a:r>
            <a:endParaRPr kumimoji="0" lang="en-GB" altLang="en-US" sz="11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cs typeface="Arial" panose="020B0604020202020204" pitchFamily="34" charset="0"/>
              </a:rPr>
              <a:t>SHORTAGE</a:t>
            </a:r>
            <a:endParaRPr kumimoji="0" lang="en-GB" altLang="en-US" sz="1800" b="0" i="0" u="none" strike="noStrike" cap="none" normalizeH="0" baseline="0" dirty="0">
              <a:ln>
                <a:noFill/>
              </a:ln>
              <a:solidFill>
                <a:schemeClr val="bg1"/>
              </a:solidFill>
              <a:effectLst/>
              <a:latin typeface="Arial" panose="020B0604020202020204" pitchFamily="34" charset="0"/>
            </a:endParaRPr>
          </a:p>
        </p:txBody>
      </p:sp>
      <p:sp>
        <p:nvSpPr>
          <p:cNvPr id="92" name="Rectangle 111">
            <a:extLst>
              <a:ext uri="{FF2B5EF4-FFF2-40B4-BE49-F238E27FC236}">
                <a16:creationId xmlns:a16="http://schemas.microsoft.com/office/drawing/2014/main" id="{F7B12B2C-3CB7-72F4-4681-FC2AC1CC641A}"/>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3" name="Rectangle 134">
            <a:extLst>
              <a:ext uri="{FF2B5EF4-FFF2-40B4-BE49-F238E27FC236}">
                <a16:creationId xmlns:a16="http://schemas.microsoft.com/office/drawing/2014/main" id="{ACAB4AC1-5E6D-487A-2F72-6C6E1838A5AA}"/>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22284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DE80F5-D02B-3F31-B505-08AD0A1DD0F8}"/>
              </a:ext>
            </a:extLst>
          </p:cNvPr>
          <p:cNvSpPr>
            <a:spLocks noGrp="1"/>
          </p:cNvSpPr>
          <p:nvPr>
            <p:ph idx="1"/>
          </p:nvPr>
        </p:nvSpPr>
        <p:spPr>
          <a:xfrm>
            <a:off x="975158" y="110836"/>
            <a:ext cx="9905999" cy="5500255"/>
          </a:xfrm>
        </p:spPr>
        <p:txBody>
          <a:bodyPr>
            <a:normAutofit/>
          </a:bodyPr>
          <a:lstStyle/>
          <a:p>
            <a:pPr marL="0" indent="0">
              <a:buNone/>
            </a:pPr>
            <a:r>
              <a:rPr lang="en-GB" sz="2000" dirty="0">
                <a:solidFill>
                  <a:schemeClr val="bg1"/>
                </a:solidFill>
              </a:rPr>
              <a:t>SOLVING THE PROBLEM </a:t>
            </a:r>
          </a:p>
          <a:p>
            <a:r>
              <a:rPr lang="en-GB" sz="2000" dirty="0">
                <a:solidFill>
                  <a:schemeClr val="bg1"/>
                </a:solidFill>
              </a:rPr>
              <a:t>More attractive salary and remunerations</a:t>
            </a:r>
            <a:r>
              <a:rPr lang="en-GB" sz="2000" b="0" i="0" dirty="0">
                <a:solidFill>
                  <a:srgbClr val="000000"/>
                </a:solidFill>
                <a:effectLst/>
                <a:latin typeface="GT America Standard"/>
              </a:rPr>
              <a:t>, (Paula, 2005)</a:t>
            </a:r>
            <a:endParaRPr lang="en-GB" sz="2000" dirty="0">
              <a:solidFill>
                <a:schemeClr val="bg1"/>
              </a:solidFill>
            </a:endParaRPr>
          </a:p>
          <a:p>
            <a:r>
              <a:rPr lang="en-GB" sz="2000" dirty="0">
                <a:solidFill>
                  <a:schemeClr val="bg1"/>
                </a:solidFill>
              </a:rPr>
              <a:t>Providing training and opportunities for higher education (</a:t>
            </a:r>
            <a:r>
              <a:rPr lang="en-GB" sz="2000" dirty="0" err="1">
                <a:solidFill>
                  <a:schemeClr val="bg1"/>
                </a:solidFill>
              </a:rPr>
              <a:t>Hanaysha</a:t>
            </a:r>
            <a:r>
              <a:rPr lang="en-GB" sz="2000" dirty="0">
                <a:solidFill>
                  <a:schemeClr val="bg1"/>
                </a:solidFill>
              </a:rPr>
              <a:t>, 2016)</a:t>
            </a:r>
          </a:p>
          <a:p>
            <a:r>
              <a:rPr lang="en-GB" sz="2000" dirty="0">
                <a:solidFill>
                  <a:schemeClr val="bg1"/>
                </a:solidFill>
              </a:rPr>
              <a:t>Awards system to recognise hard working staff (Nelson 2012)</a:t>
            </a:r>
          </a:p>
          <a:p>
            <a:r>
              <a:rPr lang="en-GB" sz="2000" dirty="0">
                <a:solidFill>
                  <a:schemeClr val="bg1"/>
                </a:solidFill>
              </a:rPr>
              <a:t>Speak at schools to create more awareness and break stigma (Pinfold, Thornicroft et </a:t>
            </a:r>
            <a:r>
              <a:rPr lang="en-GB" sz="2000" dirty="0" err="1">
                <a:solidFill>
                  <a:schemeClr val="bg1"/>
                </a:solidFill>
              </a:rPr>
              <a:t>el</a:t>
            </a:r>
            <a:r>
              <a:rPr lang="en-GB" sz="2000" dirty="0">
                <a:solidFill>
                  <a:schemeClr val="bg1"/>
                </a:solidFill>
              </a:rPr>
              <a:t> 2009)</a:t>
            </a:r>
          </a:p>
          <a:p>
            <a:endParaRPr lang="en-GB" dirty="0">
              <a:solidFill>
                <a:srgbClr val="FF0000"/>
              </a:solidFill>
            </a:endParaRPr>
          </a:p>
        </p:txBody>
      </p:sp>
    </p:spTree>
    <p:extLst>
      <p:ext uri="{BB962C8B-B14F-4D97-AF65-F5344CB8AC3E}">
        <p14:creationId xmlns:p14="http://schemas.microsoft.com/office/powerpoint/2010/main" val="2121245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1C698E-F301-3722-DC4F-1894FDE05012}"/>
              </a:ext>
            </a:extLst>
          </p:cNvPr>
          <p:cNvSpPr>
            <a:spLocks noGrp="1"/>
          </p:cNvSpPr>
          <p:nvPr>
            <p:ph idx="1"/>
          </p:nvPr>
        </p:nvSpPr>
        <p:spPr>
          <a:xfrm>
            <a:off x="1141412" y="346364"/>
            <a:ext cx="9905999" cy="5444837"/>
          </a:xfrm>
        </p:spPr>
        <p:txBody>
          <a:bodyPr/>
          <a:lstStyle/>
          <a:p>
            <a:pPr marL="228600" marR="0" lvl="0" indent="-228600" algn="l" defTabSz="914400" rtl="0" eaLnBrk="1" fontAlgn="auto" latinLnBrk="0" hangingPunct="1">
              <a:lnSpc>
                <a:spcPct val="120000"/>
              </a:lnSpc>
              <a:spcBef>
                <a:spcPts val="1000"/>
              </a:spcBef>
              <a:spcAft>
                <a:spcPts val="0"/>
              </a:spcAft>
              <a:buClrTx/>
              <a:buSzPct val="125000"/>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228600" marR="0" lvl="0" indent="-228600" algn="l" defTabSz="914400" rtl="0" eaLnBrk="1" fontAlgn="auto" latinLnBrk="0" hangingPunct="1">
              <a:lnSpc>
                <a:spcPct val="120000"/>
              </a:lnSpc>
              <a:spcBef>
                <a:spcPts val="1000"/>
              </a:spcBef>
              <a:spcAft>
                <a:spcPts val="0"/>
              </a:spcAft>
              <a:buClrTx/>
              <a:buSzPct val="125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Tw Cen MT" panose="020B0602020104020603"/>
                <a:ea typeface="+mn-ea"/>
                <a:cs typeface="+mn-cs"/>
              </a:rPr>
              <a:t>Offer staff competitive contracts (Grimshaw, Rubery, Ugarte 2015)</a:t>
            </a:r>
          </a:p>
          <a:p>
            <a:pPr marL="228600" marR="0" lvl="0" indent="-228600" algn="l" defTabSz="914400" rtl="0" eaLnBrk="1" fontAlgn="auto" latinLnBrk="0" hangingPunct="1">
              <a:lnSpc>
                <a:spcPct val="120000"/>
              </a:lnSpc>
              <a:spcBef>
                <a:spcPts val="1000"/>
              </a:spcBef>
              <a:spcAft>
                <a:spcPts val="0"/>
              </a:spcAft>
              <a:buClrTx/>
              <a:buSzPct val="125000"/>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l" defTabSz="914400" rtl="0" eaLnBrk="1" fontAlgn="auto" latinLnBrk="0" hangingPunct="1">
              <a:lnSpc>
                <a:spcPct val="120000"/>
              </a:lnSpc>
              <a:spcBef>
                <a:spcPts val="1000"/>
              </a:spcBef>
              <a:spcAft>
                <a:spcPts val="0"/>
              </a:spcAft>
              <a:buClrTx/>
              <a:buSzPct val="125000"/>
              <a:buNone/>
              <a:tabLst/>
              <a:defRPr/>
            </a:pPr>
            <a:endParaRPr kumimoji="0" lang="en-GB" sz="2000" b="0" i="0" u="none" strike="noStrike" kern="1200" cap="none" spc="0" normalizeH="0" baseline="0" noProof="0" dirty="0">
              <a:ln>
                <a:noFill/>
              </a:ln>
              <a:solidFill>
                <a:prstClr val="black"/>
              </a:solidFill>
              <a:effectLst/>
              <a:uLnTx/>
              <a:uFillTx/>
              <a:latin typeface="Tw Cen MT" panose="020B0602020104020603"/>
              <a:ea typeface="+mn-ea"/>
              <a:cs typeface="+mn-cs"/>
            </a:endParaRPr>
          </a:p>
          <a:p>
            <a:endParaRPr lang="en-GB" dirty="0"/>
          </a:p>
        </p:txBody>
      </p:sp>
    </p:spTree>
    <p:extLst>
      <p:ext uri="{BB962C8B-B14F-4D97-AF65-F5344CB8AC3E}">
        <p14:creationId xmlns:p14="http://schemas.microsoft.com/office/powerpoint/2010/main" val="29551800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B3ACA-4759-0803-016B-FA36E0575947}"/>
              </a:ext>
            </a:extLst>
          </p:cNvPr>
          <p:cNvSpPr>
            <a:spLocks noGrp="1"/>
          </p:cNvSpPr>
          <p:nvPr>
            <p:ph type="title"/>
          </p:nvPr>
        </p:nvSpPr>
        <p:spPr>
          <a:xfrm>
            <a:off x="1141413" y="443344"/>
            <a:ext cx="9905998" cy="928255"/>
          </a:xfrm>
        </p:spPr>
        <p:txBody>
          <a:bodyPr>
            <a:normAutofit/>
          </a:bodyPr>
          <a:lstStyle/>
          <a:p>
            <a:r>
              <a:rPr lang="en-GB" sz="2400" cap="none" dirty="0">
                <a:solidFill>
                  <a:schemeClr val="bg1"/>
                </a:solidFill>
              </a:rPr>
              <a:t>Higher pay and remuneration </a:t>
            </a:r>
          </a:p>
        </p:txBody>
      </p:sp>
      <p:graphicFrame>
        <p:nvGraphicFramePr>
          <p:cNvPr id="5" name="Table 5">
            <a:extLst>
              <a:ext uri="{FF2B5EF4-FFF2-40B4-BE49-F238E27FC236}">
                <a16:creationId xmlns:a16="http://schemas.microsoft.com/office/drawing/2014/main" id="{AA02A46E-2B0A-7099-999C-18E2313FEDCB}"/>
              </a:ext>
            </a:extLst>
          </p:cNvPr>
          <p:cNvGraphicFramePr>
            <a:graphicFrameLocks noGrp="1"/>
          </p:cNvGraphicFramePr>
          <p:nvPr>
            <p:ph idx="1"/>
            <p:extLst>
              <p:ext uri="{D42A27DB-BD31-4B8C-83A1-F6EECF244321}">
                <p14:modId xmlns:p14="http://schemas.microsoft.com/office/powerpoint/2010/main" val="3317832860"/>
              </p:ext>
            </p:extLst>
          </p:nvPr>
        </p:nvGraphicFramePr>
        <p:xfrm>
          <a:off x="1143000" y="1205345"/>
          <a:ext cx="9906000" cy="6104312"/>
        </p:xfrm>
        <a:graphic>
          <a:graphicData uri="http://schemas.openxmlformats.org/drawingml/2006/table">
            <a:tbl>
              <a:tblPr firstRow="1" bandRow="1">
                <a:tableStyleId>{5C22544A-7EE6-4342-B048-85BDC9FD1C3A}</a:tableStyleId>
              </a:tblPr>
              <a:tblGrid>
                <a:gridCol w="3302000">
                  <a:extLst>
                    <a:ext uri="{9D8B030D-6E8A-4147-A177-3AD203B41FA5}">
                      <a16:colId xmlns:a16="http://schemas.microsoft.com/office/drawing/2014/main" val="4167477699"/>
                    </a:ext>
                  </a:extLst>
                </a:gridCol>
                <a:gridCol w="3302000">
                  <a:extLst>
                    <a:ext uri="{9D8B030D-6E8A-4147-A177-3AD203B41FA5}">
                      <a16:colId xmlns:a16="http://schemas.microsoft.com/office/drawing/2014/main" val="2572101405"/>
                    </a:ext>
                  </a:extLst>
                </a:gridCol>
                <a:gridCol w="3302000">
                  <a:extLst>
                    <a:ext uri="{9D8B030D-6E8A-4147-A177-3AD203B41FA5}">
                      <a16:colId xmlns:a16="http://schemas.microsoft.com/office/drawing/2014/main" val="117215570"/>
                    </a:ext>
                  </a:extLst>
                </a:gridCol>
              </a:tblGrid>
              <a:tr h="9893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More attractive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PLUS</a:t>
                      </a:r>
                      <a:endParaRPr lang="en-GB" dirty="0"/>
                    </a:p>
                  </a:txBody>
                  <a:tcPr/>
                </a:tc>
                <a:tc>
                  <a:txBody>
                    <a:bodyPr/>
                    <a:lstStyle/>
                    <a:p>
                      <a:r>
                        <a:rPr lang="en-GB" dirty="0">
                          <a:solidFill>
                            <a:schemeClr val="bg1"/>
                          </a:solidFill>
                        </a:rPr>
                        <a:t>salary and</a:t>
                      </a:r>
                    </a:p>
                    <a:p>
                      <a:r>
                        <a:rPr lang="en-GB" dirty="0">
                          <a:solidFill>
                            <a:schemeClr val="bg1"/>
                          </a:solidFill>
                        </a:rPr>
                        <a:t>MINUS</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Remunerations</a:t>
                      </a:r>
                      <a:br>
                        <a:rPr lang="en-GB" dirty="0">
                          <a:solidFill>
                            <a:schemeClr val="bg1"/>
                          </a:solidFill>
                        </a:rPr>
                      </a:br>
                      <a:r>
                        <a:rPr lang="en-GB" dirty="0">
                          <a:solidFill>
                            <a:schemeClr val="bg1"/>
                          </a:solidFill>
                        </a:rPr>
                        <a:t>INTERESTING</a:t>
                      </a:r>
                    </a:p>
                    <a:p>
                      <a:endParaRPr lang="en-GB" dirty="0"/>
                    </a:p>
                  </a:txBody>
                  <a:tcPr/>
                </a:tc>
                <a:extLst>
                  <a:ext uri="{0D108BD9-81ED-4DB2-BD59-A6C34878D82A}">
                    <a16:rowId xmlns:a16="http://schemas.microsoft.com/office/drawing/2014/main" val="3693414746"/>
                  </a:ext>
                </a:extLst>
              </a:tr>
              <a:tr h="9893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Easier to get new staff +4</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Costly -6</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Helps remove job bias as salary is higher +2 </a:t>
                      </a:r>
                    </a:p>
                    <a:p>
                      <a:endParaRPr lang="en-GB" dirty="0"/>
                    </a:p>
                  </a:txBody>
                  <a:tcPr/>
                </a:tc>
                <a:extLst>
                  <a:ext uri="{0D108BD9-81ED-4DB2-BD59-A6C34878D82A}">
                    <a16:rowId xmlns:a16="http://schemas.microsoft.com/office/drawing/2014/main" val="3709626134"/>
                  </a:ext>
                </a:extLst>
              </a:tr>
              <a:tr h="9893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Happier staff +4</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May attract people with little job interest -3</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Can company afford? -5</a:t>
                      </a:r>
                    </a:p>
                    <a:p>
                      <a:endParaRPr lang="en-GB" dirty="0"/>
                    </a:p>
                  </a:txBody>
                  <a:tcPr/>
                </a:tc>
                <a:extLst>
                  <a:ext uri="{0D108BD9-81ED-4DB2-BD59-A6C34878D82A}">
                    <a16:rowId xmlns:a16="http://schemas.microsoft.com/office/drawing/2014/main" val="2483344897"/>
                  </a:ext>
                </a:extLst>
              </a:tr>
              <a:tr h="6925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Job becomes more attractive +3</a:t>
                      </a:r>
                    </a:p>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476073922"/>
                  </a:ext>
                </a:extLst>
              </a:tr>
              <a:tr h="564080">
                <a:tc>
                  <a:txBody>
                    <a:bodyPr/>
                    <a:lstStyle/>
                    <a:p>
                      <a:r>
                        <a:rPr lang="en-GB" dirty="0"/>
                        <a:t>Higher staff retention +4</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623732096"/>
                  </a:ext>
                </a:extLst>
              </a:tr>
              <a:tr h="1879722">
                <a:tc>
                  <a:txBody>
                    <a:bodyPr/>
                    <a:lstStyle/>
                    <a:p>
                      <a:r>
                        <a:rPr lang="en-GB" dirty="0"/>
                        <a:t>More staff motivation + 4</a:t>
                      </a:r>
                    </a:p>
                    <a:p>
                      <a:endParaRPr lang="en-GB" dirty="0"/>
                    </a:p>
                    <a:p>
                      <a:endParaRPr lang="en-GB" dirty="0"/>
                    </a:p>
                    <a:p>
                      <a:endParaRPr lang="en-GB" dirty="0"/>
                    </a:p>
                    <a:p>
                      <a:endParaRPr lang="en-GB" dirty="0"/>
                    </a:p>
                    <a:p>
                      <a:r>
                        <a:rPr lang="en-GB" dirty="0"/>
                        <a:t>+19</a:t>
                      </a:r>
                    </a:p>
                  </a:txBody>
                  <a:tcPr/>
                </a:tc>
                <a:tc>
                  <a:txBody>
                    <a:bodyPr/>
                    <a:lstStyle/>
                    <a:p>
                      <a:endParaRPr lang="en-GB" dirty="0"/>
                    </a:p>
                    <a:p>
                      <a:endParaRPr lang="en-GB" dirty="0"/>
                    </a:p>
                    <a:p>
                      <a:endParaRPr lang="en-GB" dirty="0"/>
                    </a:p>
                    <a:p>
                      <a:endParaRPr lang="en-GB" dirty="0"/>
                    </a:p>
                    <a:p>
                      <a:endParaRPr lang="en-GB" dirty="0"/>
                    </a:p>
                    <a:p>
                      <a:r>
                        <a:rPr lang="en-GB" dirty="0"/>
                        <a:t>-9</a:t>
                      </a:r>
                    </a:p>
                  </a:txBody>
                  <a:tcPr/>
                </a:tc>
                <a:tc>
                  <a:txBody>
                    <a:bodyPr/>
                    <a:lstStyle/>
                    <a:p>
                      <a:endParaRPr lang="en-GB" dirty="0"/>
                    </a:p>
                    <a:p>
                      <a:endParaRPr lang="en-GB" dirty="0"/>
                    </a:p>
                    <a:p>
                      <a:endParaRPr lang="en-GB" dirty="0"/>
                    </a:p>
                    <a:p>
                      <a:endParaRPr lang="en-GB" dirty="0"/>
                    </a:p>
                    <a:p>
                      <a:endParaRPr lang="en-GB" dirty="0"/>
                    </a:p>
                    <a:p>
                      <a:r>
                        <a:rPr lang="en-GB" dirty="0"/>
                        <a:t>-2       Final Tally  +8</a:t>
                      </a:r>
                    </a:p>
                  </a:txBody>
                  <a:tcPr/>
                </a:tc>
                <a:extLst>
                  <a:ext uri="{0D108BD9-81ED-4DB2-BD59-A6C34878D82A}">
                    <a16:rowId xmlns:a16="http://schemas.microsoft.com/office/drawing/2014/main" val="1967302213"/>
                  </a:ext>
                </a:extLst>
              </a:tr>
            </a:tbl>
          </a:graphicData>
        </a:graphic>
      </p:graphicFrame>
    </p:spTree>
    <p:extLst>
      <p:ext uri="{BB962C8B-B14F-4D97-AF65-F5344CB8AC3E}">
        <p14:creationId xmlns:p14="http://schemas.microsoft.com/office/powerpoint/2010/main" val="3769235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F380108-BAA4-B763-2DFB-3E3220E10CCD}"/>
              </a:ext>
            </a:extLst>
          </p:cNvPr>
          <p:cNvSpPr>
            <a:spLocks noGrp="1"/>
          </p:cNvSpPr>
          <p:nvPr>
            <p:ph idx="1"/>
          </p:nvPr>
        </p:nvSpPr>
        <p:spPr>
          <a:xfrm>
            <a:off x="415925" y="125413"/>
            <a:ext cx="11263313" cy="6316662"/>
          </a:xfrm>
        </p:spPr>
        <p:txBody>
          <a:bodyPr/>
          <a:lstStyle/>
          <a:p>
            <a:pPr marL="0" indent="0">
              <a:buNone/>
            </a:pPr>
            <a:r>
              <a:rPr lang="en-GB" dirty="0">
                <a:solidFill>
                  <a:schemeClr val="bg1"/>
                </a:solidFill>
              </a:rPr>
              <a:t>Awards system to recognise hard working staff</a:t>
            </a:r>
          </a:p>
          <a:p>
            <a:pPr marL="0" indent="0">
              <a:buNone/>
            </a:pPr>
            <a:endParaRPr lang="en-GB" dirty="0">
              <a:solidFill>
                <a:schemeClr val="bg1"/>
              </a:solidFill>
            </a:endParaRPr>
          </a:p>
          <a:p>
            <a:endParaRPr lang="en-GB" dirty="0"/>
          </a:p>
        </p:txBody>
      </p:sp>
      <p:graphicFrame>
        <p:nvGraphicFramePr>
          <p:cNvPr id="6" name="Table 6">
            <a:extLst>
              <a:ext uri="{FF2B5EF4-FFF2-40B4-BE49-F238E27FC236}">
                <a16:creationId xmlns:a16="http://schemas.microsoft.com/office/drawing/2014/main" id="{5597A27B-5916-EEED-FB57-291DBA13F019}"/>
              </a:ext>
            </a:extLst>
          </p:cNvPr>
          <p:cNvGraphicFramePr>
            <a:graphicFrameLocks noGrp="1"/>
          </p:cNvGraphicFramePr>
          <p:nvPr>
            <p:extLst>
              <p:ext uri="{D42A27DB-BD31-4B8C-83A1-F6EECF244321}">
                <p14:modId xmlns:p14="http://schemas.microsoft.com/office/powerpoint/2010/main" val="293612276"/>
              </p:ext>
            </p:extLst>
          </p:nvPr>
        </p:nvGraphicFramePr>
        <p:xfrm>
          <a:off x="2032000" y="719666"/>
          <a:ext cx="8128000" cy="370840"/>
        </p:xfrm>
        <a:graphic>
          <a:graphicData uri="http://schemas.openxmlformats.org/drawingml/2006/table">
            <a:tbl>
              <a:tblPr>
                <a:tableStyleId>{5C22544A-7EE6-4342-B048-85BDC9FD1C3A}</a:tableStyleId>
              </a:tblPr>
              <a:tblGrid>
                <a:gridCol w="8128000">
                  <a:extLst>
                    <a:ext uri="{9D8B030D-6E8A-4147-A177-3AD203B41FA5}">
                      <a16:colId xmlns:a16="http://schemas.microsoft.com/office/drawing/2014/main" val="2399827465"/>
                    </a:ext>
                  </a:extLst>
                </a:gridCol>
              </a:tblGrid>
              <a:tr h="370840">
                <a:tc>
                  <a:txBody>
                    <a:bodyPr/>
                    <a:lstStyle/>
                    <a:p>
                      <a:endParaRPr lang="en-GB" dirty="0"/>
                    </a:p>
                  </a:txBody>
                  <a:tcPr/>
                </a:tc>
                <a:extLst>
                  <a:ext uri="{0D108BD9-81ED-4DB2-BD59-A6C34878D82A}">
                    <a16:rowId xmlns:a16="http://schemas.microsoft.com/office/drawing/2014/main" val="1131301385"/>
                  </a:ext>
                </a:extLst>
              </a:tr>
            </a:tbl>
          </a:graphicData>
        </a:graphic>
      </p:graphicFrame>
      <p:graphicFrame>
        <p:nvGraphicFramePr>
          <p:cNvPr id="7" name="Table 7">
            <a:extLst>
              <a:ext uri="{FF2B5EF4-FFF2-40B4-BE49-F238E27FC236}">
                <a16:creationId xmlns:a16="http://schemas.microsoft.com/office/drawing/2014/main" id="{68562949-C0D5-002C-3A73-D7A47EA42B1E}"/>
              </a:ext>
            </a:extLst>
          </p:cNvPr>
          <p:cNvGraphicFramePr>
            <a:graphicFrameLocks noGrp="1"/>
          </p:cNvGraphicFramePr>
          <p:nvPr>
            <p:extLst>
              <p:ext uri="{D42A27DB-BD31-4B8C-83A1-F6EECF244321}">
                <p14:modId xmlns:p14="http://schemas.microsoft.com/office/powerpoint/2010/main" val="2214811208"/>
              </p:ext>
            </p:extLst>
          </p:nvPr>
        </p:nvGraphicFramePr>
        <p:xfrm>
          <a:off x="1288473" y="719664"/>
          <a:ext cx="9490362" cy="5418672"/>
        </p:xfrm>
        <a:graphic>
          <a:graphicData uri="http://schemas.openxmlformats.org/drawingml/2006/table">
            <a:tbl>
              <a:tblPr firstRow="1" bandRow="1">
                <a:tableStyleId>{5C22544A-7EE6-4342-B048-85BDC9FD1C3A}</a:tableStyleId>
              </a:tblPr>
              <a:tblGrid>
                <a:gridCol w="2936495">
                  <a:extLst>
                    <a:ext uri="{9D8B030D-6E8A-4147-A177-3AD203B41FA5}">
                      <a16:colId xmlns:a16="http://schemas.microsoft.com/office/drawing/2014/main" val="571276251"/>
                    </a:ext>
                  </a:extLst>
                </a:gridCol>
                <a:gridCol w="2991914">
                  <a:extLst>
                    <a:ext uri="{9D8B030D-6E8A-4147-A177-3AD203B41FA5}">
                      <a16:colId xmlns:a16="http://schemas.microsoft.com/office/drawing/2014/main" val="2354278419"/>
                    </a:ext>
                  </a:extLst>
                </a:gridCol>
                <a:gridCol w="3561953">
                  <a:extLst>
                    <a:ext uri="{9D8B030D-6E8A-4147-A177-3AD203B41FA5}">
                      <a16:colId xmlns:a16="http://schemas.microsoft.com/office/drawing/2014/main" val="2187916361"/>
                    </a:ext>
                  </a:extLst>
                </a:gridCol>
              </a:tblGrid>
              <a:tr h="774096">
                <a:tc>
                  <a:txBody>
                    <a:bodyPr/>
                    <a:lstStyle/>
                    <a:p>
                      <a:r>
                        <a:rPr lang="en-GB" dirty="0">
                          <a:solidFill>
                            <a:schemeClr val="bg1"/>
                          </a:solidFill>
                        </a:rPr>
                        <a:t>         PLUS</a:t>
                      </a:r>
                    </a:p>
                  </a:txBody>
                  <a:tcPr/>
                </a:tc>
                <a:tc>
                  <a:txBody>
                    <a:bodyPr/>
                    <a:lstStyle/>
                    <a:p>
                      <a:r>
                        <a:rPr lang="en-GB" dirty="0"/>
                        <a:t>       </a:t>
                      </a:r>
                      <a:r>
                        <a:rPr lang="en-GB" dirty="0">
                          <a:solidFill>
                            <a:schemeClr val="bg1"/>
                          </a:solidFill>
                        </a:rPr>
                        <a:t>MINUS</a:t>
                      </a:r>
                    </a:p>
                  </a:txBody>
                  <a:tcPr/>
                </a:tc>
                <a:tc>
                  <a:txBody>
                    <a:bodyPr/>
                    <a:lstStyle/>
                    <a:p>
                      <a:r>
                        <a:rPr lang="en-GB" dirty="0"/>
                        <a:t>      </a:t>
                      </a:r>
                      <a:r>
                        <a:rPr lang="en-GB" dirty="0">
                          <a:solidFill>
                            <a:schemeClr val="bg1"/>
                          </a:solidFill>
                        </a:rPr>
                        <a:t>INTERESTING</a:t>
                      </a:r>
                    </a:p>
                  </a:txBody>
                  <a:tcPr/>
                </a:tc>
                <a:extLst>
                  <a:ext uri="{0D108BD9-81ED-4DB2-BD59-A6C34878D82A}">
                    <a16:rowId xmlns:a16="http://schemas.microsoft.com/office/drawing/2014/main" val="3975110747"/>
                  </a:ext>
                </a:extLst>
              </a:tr>
              <a:tr h="774096">
                <a:tc>
                  <a:txBody>
                    <a:bodyPr/>
                    <a:lstStyle/>
                    <a:p>
                      <a:r>
                        <a:rPr lang="en-GB" dirty="0"/>
                        <a:t>Motivates staff to work harder +5</a:t>
                      </a:r>
                    </a:p>
                  </a:txBody>
                  <a:tcPr/>
                </a:tc>
                <a:tc>
                  <a:txBody>
                    <a:bodyPr/>
                    <a:lstStyle/>
                    <a:p>
                      <a:r>
                        <a:rPr lang="en-GB" dirty="0"/>
                        <a:t>Jealousy -4</a:t>
                      </a:r>
                    </a:p>
                  </a:txBody>
                  <a:tcPr/>
                </a:tc>
                <a:tc>
                  <a:txBody>
                    <a:bodyPr/>
                    <a:lstStyle/>
                    <a:p>
                      <a:r>
                        <a:rPr lang="en-GB" dirty="0"/>
                        <a:t>Help staff to improve CV +2</a:t>
                      </a:r>
                    </a:p>
                  </a:txBody>
                  <a:tcPr/>
                </a:tc>
                <a:extLst>
                  <a:ext uri="{0D108BD9-81ED-4DB2-BD59-A6C34878D82A}">
                    <a16:rowId xmlns:a16="http://schemas.microsoft.com/office/drawing/2014/main" val="3789263189"/>
                  </a:ext>
                </a:extLst>
              </a:tr>
              <a:tr h="774096">
                <a:tc>
                  <a:txBody>
                    <a:bodyPr/>
                    <a:lstStyle/>
                    <a:p>
                      <a:r>
                        <a:rPr lang="en-GB" dirty="0"/>
                        <a:t>Staff feels appreciated +4</a:t>
                      </a:r>
                    </a:p>
                  </a:txBody>
                  <a:tcPr/>
                </a:tc>
                <a:tc>
                  <a:txBody>
                    <a:bodyPr/>
                    <a:lstStyle/>
                    <a:p>
                      <a:r>
                        <a:rPr lang="en-GB" dirty="0"/>
                        <a:t>Conflict may arise -3</a:t>
                      </a:r>
                    </a:p>
                  </a:txBody>
                  <a:tcPr/>
                </a:tc>
                <a:tc>
                  <a:txBody>
                    <a:bodyPr/>
                    <a:lstStyle/>
                    <a:p>
                      <a:r>
                        <a:rPr lang="en-GB" dirty="0"/>
                        <a:t>Award winners may condescend others -3</a:t>
                      </a:r>
                    </a:p>
                  </a:txBody>
                  <a:tcPr/>
                </a:tc>
                <a:extLst>
                  <a:ext uri="{0D108BD9-81ED-4DB2-BD59-A6C34878D82A}">
                    <a16:rowId xmlns:a16="http://schemas.microsoft.com/office/drawing/2014/main" val="3617885374"/>
                  </a:ext>
                </a:extLst>
              </a:tr>
              <a:tr h="774096">
                <a:tc>
                  <a:txBody>
                    <a:bodyPr/>
                    <a:lstStyle/>
                    <a:p>
                      <a:r>
                        <a:rPr lang="en-GB" dirty="0"/>
                        <a:t>Set example for others +4</a:t>
                      </a:r>
                    </a:p>
                  </a:txBody>
                  <a:tcPr/>
                </a:tc>
                <a:tc>
                  <a:txBody>
                    <a:bodyPr/>
                    <a:lstStyle/>
                    <a:p>
                      <a:r>
                        <a:rPr lang="en-GB" dirty="0"/>
                        <a:t>Unhealthy competition may happen -3</a:t>
                      </a:r>
                    </a:p>
                  </a:txBody>
                  <a:tcPr/>
                </a:tc>
                <a:tc>
                  <a:txBody>
                    <a:bodyPr/>
                    <a:lstStyle/>
                    <a:p>
                      <a:endParaRPr lang="en-GB"/>
                    </a:p>
                  </a:txBody>
                  <a:tcPr/>
                </a:tc>
                <a:extLst>
                  <a:ext uri="{0D108BD9-81ED-4DB2-BD59-A6C34878D82A}">
                    <a16:rowId xmlns:a16="http://schemas.microsoft.com/office/drawing/2014/main" val="2009427980"/>
                  </a:ext>
                </a:extLst>
              </a:tr>
              <a:tr h="774096">
                <a:tc>
                  <a:txBody>
                    <a:bodyPr/>
                    <a:lstStyle/>
                    <a:p>
                      <a:r>
                        <a:rPr lang="en-GB" dirty="0"/>
                        <a:t>Easier to chose team leaders</a:t>
                      </a:r>
                    </a:p>
                    <a:p>
                      <a:r>
                        <a:rPr lang="en-GB" dirty="0"/>
                        <a:t>+3</a:t>
                      </a:r>
                    </a:p>
                  </a:txBody>
                  <a:tcPr/>
                </a:tc>
                <a:tc>
                  <a:txBody>
                    <a:bodyPr/>
                    <a:lstStyle/>
                    <a:p>
                      <a:r>
                        <a:rPr lang="en-GB" dirty="0"/>
                        <a:t>May further demotivate slower staff -3</a:t>
                      </a:r>
                    </a:p>
                  </a:txBody>
                  <a:tcPr/>
                </a:tc>
                <a:tc>
                  <a:txBody>
                    <a:bodyPr/>
                    <a:lstStyle/>
                    <a:p>
                      <a:endParaRPr lang="en-GB"/>
                    </a:p>
                  </a:txBody>
                  <a:tcPr/>
                </a:tc>
                <a:extLst>
                  <a:ext uri="{0D108BD9-81ED-4DB2-BD59-A6C34878D82A}">
                    <a16:rowId xmlns:a16="http://schemas.microsoft.com/office/drawing/2014/main" val="2444114678"/>
                  </a:ext>
                </a:extLst>
              </a:tr>
              <a:tr h="774096">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702496259"/>
                  </a:ext>
                </a:extLst>
              </a:tr>
              <a:tr h="774096">
                <a:tc>
                  <a:txBody>
                    <a:bodyPr/>
                    <a:lstStyle/>
                    <a:p>
                      <a:r>
                        <a:rPr lang="en-GB" dirty="0"/>
                        <a:t>+16</a:t>
                      </a:r>
                    </a:p>
                    <a:p>
                      <a:r>
                        <a:rPr lang="en-GB" dirty="0"/>
                        <a:t>Final Tally +2</a:t>
                      </a:r>
                    </a:p>
                  </a:txBody>
                  <a:tcPr/>
                </a:tc>
                <a:tc>
                  <a:txBody>
                    <a:bodyPr/>
                    <a:lstStyle/>
                    <a:p>
                      <a:r>
                        <a:rPr lang="en-GB" dirty="0"/>
                        <a:t>-13</a:t>
                      </a:r>
                    </a:p>
                  </a:txBody>
                  <a:tcPr/>
                </a:tc>
                <a:tc>
                  <a:txBody>
                    <a:bodyPr/>
                    <a:lstStyle/>
                    <a:p>
                      <a:r>
                        <a:rPr lang="en-GB" dirty="0"/>
                        <a:t>-1</a:t>
                      </a:r>
                    </a:p>
                  </a:txBody>
                  <a:tcPr/>
                </a:tc>
                <a:extLst>
                  <a:ext uri="{0D108BD9-81ED-4DB2-BD59-A6C34878D82A}">
                    <a16:rowId xmlns:a16="http://schemas.microsoft.com/office/drawing/2014/main" val="308740804"/>
                  </a:ext>
                </a:extLst>
              </a:tr>
            </a:tbl>
          </a:graphicData>
        </a:graphic>
      </p:graphicFrame>
    </p:spTree>
    <p:extLst>
      <p:ext uri="{BB962C8B-B14F-4D97-AF65-F5344CB8AC3E}">
        <p14:creationId xmlns:p14="http://schemas.microsoft.com/office/powerpoint/2010/main" val="3126467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6BDB1F58-DD8B-CD4F-CD80-091FEDD1B824}"/>
              </a:ext>
            </a:extLst>
          </p:cNvPr>
          <p:cNvSpPr>
            <a:spLocks noGrp="1"/>
          </p:cNvSpPr>
          <p:nvPr>
            <p:ph idx="1"/>
          </p:nvPr>
        </p:nvSpPr>
        <p:spPr>
          <a:xfrm>
            <a:off x="1141413" y="374073"/>
            <a:ext cx="9906000" cy="5417127"/>
          </a:xfrm>
        </p:spPr>
        <p:txBody>
          <a:bodyPr/>
          <a:lstStyle/>
          <a:p>
            <a:pPr marL="0" indent="0">
              <a:buNone/>
            </a:pPr>
            <a:r>
              <a:rPr lang="en-GB" dirty="0">
                <a:solidFill>
                  <a:schemeClr val="bg1"/>
                </a:solidFill>
              </a:rPr>
              <a:t>Speak at schools to create more awareness and break stigma</a:t>
            </a:r>
          </a:p>
          <a:p>
            <a:pPr marL="0" indent="0">
              <a:buNone/>
            </a:pPr>
            <a:endParaRPr lang="en-GB" dirty="0">
              <a:solidFill>
                <a:schemeClr val="bg1"/>
              </a:solidFill>
            </a:endParaRPr>
          </a:p>
          <a:p>
            <a:endParaRPr lang="en-GB" dirty="0"/>
          </a:p>
        </p:txBody>
      </p:sp>
      <p:graphicFrame>
        <p:nvGraphicFramePr>
          <p:cNvPr id="8" name="Table 8">
            <a:extLst>
              <a:ext uri="{FF2B5EF4-FFF2-40B4-BE49-F238E27FC236}">
                <a16:creationId xmlns:a16="http://schemas.microsoft.com/office/drawing/2014/main" id="{F7ECE7F5-2DAA-91B2-2EA8-2EB81CF0054B}"/>
              </a:ext>
            </a:extLst>
          </p:cNvPr>
          <p:cNvGraphicFramePr>
            <a:graphicFrameLocks noGrp="1"/>
          </p:cNvGraphicFramePr>
          <p:nvPr>
            <p:extLst>
              <p:ext uri="{D42A27DB-BD31-4B8C-83A1-F6EECF244321}">
                <p14:modId xmlns:p14="http://schemas.microsoft.com/office/powerpoint/2010/main" val="4187857000"/>
              </p:ext>
            </p:extLst>
          </p:nvPr>
        </p:nvGraphicFramePr>
        <p:xfrm>
          <a:off x="581892" y="1140095"/>
          <a:ext cx="10465521" cy="5343835"/>
        </p:xfrm>
        <a:graphic>
          <a:graphicData uri="http://schemas.openxmlformats.org/drawingml/2006/table">
            <a:tbl>
              <a:tblPr firstRow="1" bandRow="1">
                <a:tableStyleId>{5C22544A-7EE6-4342-B048-85BDC9FD1C3A}</a:tableStyleId>
              </a:tblPr>
              <a:tblGrid>
                <a:gridCol w="3488507">
                  <a:extLst>
                    <a:ext uri="{9D8B030D-6E8A-4147-A177-3AD203B41FA5}">
                      <a16:colId xmlns:a16="http://schemas.microsoft.com/office/drawing/2014/main" val="48475365"/>
                    </a:ext>
                  </a:extLst>
                </a:gridCol>
                <a:gridCol w="3488507">
                  <a:extLst>
                    <a:ext uri="{9D8B030D-6E8A-4147-A177-3AD203B41FA5}">
                      <a16:colId xmlns:a16="http://schemas.microsoft.com/office/drawing/2014/main" val="3516549797"/>
                    </a:ext>
                  </a:extLst>
                </a:gridCol>
                <a:gridCol w="3488507">
                  <a:extLst>
                    <a:ext uri="{9D8B030D-6E8A-4147-A177-3AD203B41FA5}">
                      <a16:colId xmlns:a16="http://schemas.microsoft.com/office/drawing/2014/main" val="1022837824"/>
                    </a:ext>
                  </a:extLst>
                </a:gridCol>
              </a:tblGrid>
              <a:tr h="578953">
                <a:tc>
                  <a:txBody>
                    <a:bodyPr/>
                    <a:lstStyle/>
                    <a:p>
                      <a:r>
                        <a:rPr lang="en-GB" dirty="0">
                          <a:solidFill>
                            <a:schemeClr val="bg1"/>
                          </a:solidFill>
                        </a:rPr>
                        <a:t>        PLUS</a:t>
                      </a:r>
                    </a:p>
                  </a:txBody>
                  <a:tcPr/>
                </a:tc>
                <a:tc>
                  <a:txBody>
                    <a:bodyPr/>
                    <a:lstStyle/>
                    <a:p>
                      <a:r>
                        <a:rPr lang="en-GB" dirty="0">
                          <a:solidFill>
                            <a:schemeClr val="bg1"/>
                          </a:solidFill>
                        </a:rPr>
                        <a:t>   MINUS</a:t>
                      </a:r>
                    </a:p>
                  </a:txBody>
                  <a:tcPr/>
                </a:tc>
                <a:tc>
                  <a:txBody>
                    <a:bodyPr/>
                    <a:lstStyle/>
                    <a:p>
                      <a:r>
                        <a:rPr lang="en-GB" dirty="0">
                          <a:solidFill>
                            <a:schemeClr val="bg1"/>
                          </a:solidFill>
                        </a:rPr>
                        <a:t>    INTERESTING</a:t>
                      </a:r>
                    </a:p>
                  </a:txBody>
                  <a:tcPr/>
                </a:tc>
                <a:extLst>
                  <a:ext uri="{0D108BD9-81ED-4DB2-BD59-A6C34878D82A}">
                    <a16:rowId xmlns:a16="http://schemas.microsoft.com/office/drawing/2014/main" val="3861337038"/>
                  </a:ext>
                </a:extLst>
              </a:tr>
              <a:tr h="794147">
                <a:tc>
                  <a:txBody>
                    <a:bodyPr/>
                    <a:lstStyle/>
                    <a:p>
                      <a:r>
                        <a:rPr lang="en-GB" dirty="0"/>
                        <a:t>Creating awareness to youngsters +4</a:t>
                      </a:r>
                    </a:p>
                  </a:txBody>
                  <a:tcPr/>
                </a:tc>
                <a:tc>
                  <a:txBody>
                    <a:bodyPr/>
                    <a:lstStyle/>
                    <a:p>
                      <a:r>
                        <a:rPr lang="en-GB" dirty="0"/>
                        <a:t>Difficult to access schools -4</a:t>
                      </a:r>
                    </a:p>
                  </a:txBody>
                  <a:tcPr/>
                </a:tc>
                <a:tc>
                  <a:txBody>
                    <a:bodyPr/>
                    <a:lstStyle/>
                    <a:p>
                      <a:r>
                        <a:rPr lang="en-GB" dirty="0"/>
                        <a:t>Staff may demand extra money for this work - 3</a:t>
                      </a:r>
                    </a:p>
                  </a:txBody>
                  <a:tcPr/>
                </a:tc>
                <a:extLst>
                  <a:ext uri="{0D108BD9-81ED-4DB2-BD59-A6C34878D82A}">
                    <a16:rowId xmlns:a16="http://schemas.microsoft.com/office/drawing/2014/main" val="4007845860"/>
                  </a:ext>
                </a:extLst>
              </a:tr>
              <a:tr h="794147">
                <a:tc>
                  <a:txBody>
                    <a:bodyPr/>
                    <a:lstStyle/>
                    <a:p>
                      <a:r>
                        <a:rPr lang="en-GB" dirty="0"/>
                        <a:t>Reaching out to big numbers of people through schools +4</a:t>
                      </a:r>
                    </a:p>
                  </a:txBody>
                  <a:tcPr/>
                </a:tc>
                <a:tc>
                  <a:txBody>
                    <a:bodyPr/>
                    <a:lstStyle/>
                    <a:p>
                      <a:r>
                        <a:rPr lang="en-GB" dirty="0"/>
                        <a:t>Students may not want to listen -3</a:t>
                      </a:r>
                    </a:p>
                  </a:txBody>
                  <a:tcPr/>
                </a:tc>
                <a:tc>
                  <a:txBody>
                    <a:bodyPr/>
                    <a:lstStyle/>
                    <a:p>
                      <a:endParaRPr lang="en-GB" dirty="0"/>
                    </a:p>
                  </a:txBody>
                  <a:tcPr/>
                </a:tc>
                <a:extLst>
                  <a:ext uri="{0D108BD9-81ED-4DB2-BD59-A6C34878D82A}">
                    <a16:rowId xmlns:a16="http://schemas.microsoft.com/office/drawing/2014/main" val="3986188131"/>
                  </a:ext>
                </a:extLst>
              </a:tr>
              <a:tr h="794147">
                <a:tc>
                  <a:txBody>
                    <a:bodyPr/>
                    <a:lstStyle/>
                    <a:p>
                      <a:r>
                        <a:rPr lang="en-GB" dirty="0"/>
                        <a:t>Speaking to youngsters from varied background +4</a:t>
                      </a:r>
                    </a:p>
                  </a:txBody>
                  <a:tcPr/>
                </a:tc>
                <a:tc>
                  <a:txBody>
                    <a:bodyPr/>
                    <a:lstStyle/>
                    <a:p>
                      <a:r>
                        <a:rPr lang="en-GB" dirty="0"/>
                        <a:t>Staff need to be specially trained to speak at schools -3</a:t>
                      </a:r>
                    </a:p>
                  </a:txBody>
                  <a:tcPr/>
                </a:tc>
                <a:tc>
                  <a:txBody>
                    <a:bodyPr/>
                    <a:lstStyle/>
                    <a:p>
                      <a:endParaRPr lang="en-GB"/>
                    </a:p>
                  </a:txBody>
                  <a:tcPr/>
                </a:tc>
                <a:extLst>
                  <a:ext uri="{0D108BD9-81ED-4DB2-BD59-A6C34878D82A}">
                    <a16:rowId xmlns:a16="http://schemas.microsoft.com/office/drawing/2014/main" val="408868691"/>
                  </a:ext>
                </a:extLst>
              </a:tr>
              <a:tr h="794147">
                <a:tc>
                  <a:txBody>
                    <a:bodyPr/>
                    <a:lstStyle/>
                    <a:p>
                      <a:r>
                        <a:rPr lang="en-GB" dirty="0"/>
                        <a:t>Another form of cheaper advertisement +2</a:t>
                      </a:r>
                    </a:p>
                  </a:txBody>
                  <a:tcPr/>
                </a:tc>
                <a:tc>
                  <a:txBody>
                    <a:bodyPr/>
                    <a:lstStyle/>
                    <a:p>
                      <a:r>
                        <a:rPr lang="en-GB" dirty="0"/>
                        <a:t>Time consuming -4</a:t>
                      </a:r>
                    </a:p>
                  </a:txBody>
                  <a:tcPr/>
                </a:tc>
                <a:tc>
                  <a:txBody>
                    <a:bodyPr/>
                    <a:lstStyle/>
                    <a:p>
                      <a:endParaRPr lang="en-GB"/>
                    </a:p>
                  </a:txBody>
                  <a:tcPr/>
                </a:tc>
                <a:extLst>
                  <a:ext uri="{0D108BD9-81ED-4DB2-BD59-A6C34878D82A}">
                    <a16:rowId xmlns:a16="http://schemas.microsoft.com/office/drawing/2014/main" val="1994687056"/>
                  </a:ext>
                </a:extLst>
              </a:tr>
              <a:tr h="794147">
                <a:tc>
                  <a:txBody>
                    <a:bodyPr/>
                    <a:lstStyle/>
                    <a:p>
                      <a:r>
                        <a:rPr lang="en-GB" dirty="0"/>
                        <a:t>Help allay apprehension +3</a:t>
                      </a:r>
                    </a:p>
                  </a:txBody>
                  <a:tcPr/>
                </a:tc>
                <a:tc>
                  <a:txBody>
                    <a:bodyPr/>
                    <a:lstStyle/>
                    <a:p>
                      <a:r>
                        <a:rPr lang="en-GB" dirty="0"/>
                        <a:t>No immediate results. It’s a long-term solution. -5</a:t>
                      </a:r>
                    </a:p>
                  </a:txBody>
                  <a:tcPr/>
                </a:tc>
                <a:tc>
                  <a:txBody>
                    <a:bodyPr/>
                    <a:lstStyle/>
                    <a:p>
                      <a:endParaRPr lang="en-GB"/>
                    </a:p>
                  </a:txBody>
                  <a:tcPr/>
                </a:tc>
                <a:extLst>
                  <a:ext uri="{0D108BD9-81ED-4DB2-BD59-A6C34878D82A}">
                    <a16:rowId xmlns:a16="http://schemas.microsoft.com/office/drawing/2014/main" val="569072600"/>
                  </a:ext>
                </a:extLst>
              </a:tr>
              <a:tr h="794147">
                <a:tc>
                  <a:txBody>
                    <a:bodyPr/>
                    <a:lstStyle/>
                    <a:p>
                      <a:r>
                        <a:rPr lang="en-GB" dirty="0"/>
                        <a:t>+17</a:t>
                      </a:r>
                    </a:p>
                  </a:txBody>
                  <a:tcPr/>
                </a:tc>
                <a:tc>
                  <a:txBody>
                    <a:bodyPr/>
                    <a:lstStyle/>
                    <a:p>
                      <a:r>
                        <a:rPr lang="en-GB" dirty="0"/>
                        <a:t> - 19</a:t>
                      </a:r>
                    </a:p>
                  </a:txBody>
                  <a:tcPr/>
                </a:tc>
                <a:tc>
                  <a:txBody>
                    <a:bodyPr/>
                    <a:lstStyle/>
                    <a:p>
                      <a:r>
                        <a:rPr lang="en-GB" dirty="0"/>
                        <a:t> -</a:t>
                      </a:r>
                      <a:r>
                        <a:rPr lang="en-GB"/>
                        <a:t>3               Final </a:t>
                      </a:r>
                      <a:r>
                        <a:rPr lang="en-GB" dirty="0"/>
                        <a:t>Tally : -5</a:t>
                      </a:r>
                    </a:p>
                  </a:txBody>
                  <a:tcPr/>
                </a:tc>
                <a:extLst>
                  <a:ext uri="{0D108BD9-81ED-4DB2-BD59-A6C34878D82A}">
                    <a16:rowId xmlns:a16="http://schemas.microsoft.com/office/drawing/2014/main" val="1161122851"/>
                  </a:ext>
                </a:extLst>
              </a:tr>
            </a:tbl>
          </a:graphicData>
        </a:graphic>
      </p:graphicFrame>
    </p:spTree>
    <p:extLst>
      <p:ext uri="{BB962C8B-B14F-4D97-AF65-F5344CB8AC3E}">
        <p14:creationId xmlns:p14="http://schemas.microsoft.com/office/powerpoint/2010/main" val="38453537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8AF9DB-EC89-3421-00EE-23988CFFADCA}"/>
              </a:ext>
            </a:extLst>
          </p:cNvPr>
          <p:cNvSpPr>
            <a:spLocks noGrp="1"/>
          </p:cNvSpPr>
          <p:nvPr>
            <p:ph idx="1"/>
          </p:nvPr>
        </p:nvSpPr>
        <p:spPr>
          <a:xfrm>
            <a:off x="628794" y="531524"/>
            <a:ext cx="9905999" cy="5010294"/>
          </a:xfrm>
        </p:spPr>
        <p:txBody>
          <a:bodyPr>
            <a:normAutofit/>
          </a:bodyPr>
          <a:lstStyle/>
          <a:p>
            <a:pPr marL="0" indent="0">
              <a:buNone/>
            </a:pPr>
            <a:r>
              <a:rPr lang="en-GB" sz="2000" b="1" dirty="0">
                <a:solidFill>
                  <a:schemeClr val="bg1"/>
                </a:solidFill>
              </a:rPr>
              <a:t>Best Solution</a:t>
            </a:r>
          </a:p>
          <a:p>
            <a:pPr marL="0" indent="0">
              <a:buNone/>
            </a:pPr>
            <a:r>
              <a:rPr lang="en-GB" sz="2000" dirty="0">
                <a:solidFill>
                  <a:schemeClr val="bg1"/>
                </a:solidFill>
              </a:rPr>
              <a:t>The best solution identified in this scenario is a better pay and remuneration system whereby its benefit factors outweigh all other possible solutions that was identified.</a:t>
            </a:r>
          </a:p>
        </p:txBody>
      </p:sp>
    </p:spTree>
    <p:extLst>
      <p:ext uri="{BB962C8B-B14F-4D97-AF65-F5344CB8AC3E}">
        <p14:creationId xmlns:p14="http://schemas.microsoft.com/office/powerpoint/2010/main" val="28424268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D94DC1-ED9D-0487-1E50-C7283D074811}"/>
              </a:ext>
            </a:extLst>
          </p:cNvPr>
          <p:cNvSpPr>
            <a:spLocks noGrp="1"/>
          </p:cNvSpPr>
          <p:nvPr>
            <p:ph idx="1"/>
          </p:nvPr>
        </p:nvSpPr>
        <p:spPr>
          <a:xfrm>
            <a:off x="1141412" y="540327"/>
            <a:ext cx="9905999" cy="5250874"/>
          </a:xfrm>
        </p:spPr>
        <p:txBody>
          <a:bodyPr>
            <a:normAutofit/>
          </a:bodyPr>
          <a:lstStyle/>
          <a:p>
            <a:pPr marL="0" indent="0">
              <a:buNone/>
            </a:pPr>
            <a:r>
              <a:rPr lang="en-GB" sz="2000" b="1" dirty="0">
                <a:solidFill>
                  <a:schemeClr val="bg1"/>
                </a:solidFill>
              </a:rPr>
              <a:t>Conclusion</a:t>
            </a:r>
          </a:p>
          <a:p>
            <a:pPr marL="0" indent="0">
              <a:buNone/>
            </a:pPr>
            <a:r>
              <a:rPr lang="en-GB" sz="2000" dirty="0">
                <a:solidFill>
                  <a:schemeClr val="bg1"/>
                </a:solidFill>
              </a:rPr>
              <a:t>As a hired consultant for Proper Care healthcare providers, I strongly suggest the organisation increases salary and remuneration of staff in order to retain them and attract new staff. With rising cost of living, a higher pay is what most people are looking for to offset rising expenses and could help overcome staff </a:t>
            </a:r>
            <a:r>
              <a:rPr lang="en-GB" sz="2000">
                <a:solidFill>
                  <a:schemeClr val="bg1"/>
                </a:solidFill>
              </a:rPr>
              <a:t>shortages at </a:t>
            </a:r>
            <a:r>
              <a:rPr lang="en-GB" sz="2000" dirty="0">
                <a:solidFill>
                  <a:schemeClr val="bg1"/>
                </a:solidFill>
              </a:rPr>
              <a:t>least for the next 3 years.</a:t>
            </a:r>
          </a:p>
        </p:txBody>
      </p:sp>
    </p:spTree>
    <p:extLst>
      <p:ext uri="{BB962C8B-B14F-4D97-AF65-F5344CB8AC3E}">
        <p14:creationId xmlns:p14="http://schemas.microsoft.com/office/powerpoint/2010/main" val="12855587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752</TotalTime>
  <Words>1331</Words>
  <Application>Microsoft Office PowerPoint</Application>
  <PresentationFormat>Widescreen</PresentationFormat>
  <Paragraphs>174</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-apple-system</vt:lpstr>
      <vt:lpstr>Arial</vt:lpstr>
      <vt:lpstr>Arial</vt:lpstr>
      <vt:lpstr>Calibri</vt:lpstr>
      <vt:lpstr>GT America Standard</vt:lpstr>
      <vt:lpstr>Tw Cen MT</vt:lpstr>
      <vt:lpstr>Circuit</vt:lpstr>
      <vt:lpstr>           Module : Problem Solving and Decision Making Module Code : BMSW4004_BIRM LEcturer : Besty Jose Student : Nabilla Nambiar Student Number : 2122534 Title : Addressing the problem of staff shortage AT Proper Care, UK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Higher pay and remuneration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Nabilla Nambiar</dc:creator>
  <cp:lastModifiedBy>Nabilla Nambiar</cp:lastModifiedBy>
  <cp:revision>56</cp:revision>
  <dcterms:created xsi:type="dcterms:W3CDTF">2022-06-09T11:03:29Z</dcterms:created>
  <dcterms:modified xsi:type="dcterms:W3CDTF">2022-07-17T10:06:40Z</dcterms:modified>
</cp:coreProperties>
</file>