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8" r:id="rId2"/>
    <p:sldId id="259" r:id="rId3"/>
    <p:sldId id="285" r:id="rId4"/>
    <p:sldId id="287" r:id="rId5"/>
    <p:sldId id="288" r:id="rId6"/>
    <p:sldId id="289" r:id="rId7"/>
    <p:sldId id="290" r:id="rId8"/>
    <p:sldId id="299" r:id="rId9"/>
    <p:sldId id="300" r:id="rId10"/>
    <p:sldId id="291" r:id="rId11"/>
    <p:sldId id="292" r:id="rId12"/>
    <p:sldId id="293" r:id="rId13"/>
    <p:sldId id="294" r:id="rId14"/>
    <p:sldId id="295" r:id="rId15"/>
    <p:sldId id="286" r:id="rId16"/>
    <p:sldId id="296" r:id="rId17"/>
    <p:sldId id="298" r:id="rId18"/>
    <p:sldId id="297" r:id="rId19"/>
    <p:sldId id="26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F3516A-A9A9-0B31-CAA3-C1CC2B0C8758}" v="8" dt="2025-03-19T15:23:08.5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57328" autoAdjust="0"/>
  </p:normalViewPr>
  <p:slideViewPr>
    <p:cSldViewPr snapToGrid="0">
      <p:cViewPr varScale="1">
        <p:scale>
          <a:sx n="53" d="100"/>
          <a:sy n="53" d="100"/>
        </p:scale>
        <p:origin x="1410"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Cooke" userId="S::a.cooke@uwtsd.ac.uk::46c329c9-26b7-4eba-b77b-7474421bfd31" providerId="AD" clId="Web-{8DF3516A-A9A9-0B31-CAA3-C1CC2B0C8758}"/>
    <pc:docChg chg="modSld">
      <pc:chgData name="Alison Cooke" userId="S::a.cooke@uwtsd.ac.uk::46c329c9-26b7-4eba-b77b-7474421bfd31" providerId="AD" clId="Web-{8DF3516A-A9A9-0B31-CAA3-C1CC2B0C8758}" dt="2025-03-19T15:23:06.556" v="4" actId="20577"/>
      <pc:docMkLst>
        <pc:docMk/>
      </pc:docMkLst>
      <pc:sldChg chg="modSp">
        <pc:chgData name="Alison Cooke" userId="S::a.cooke@uwtsd.ac.uk::46c329c9-26b7-4eba-b77b-7474421bfd31" providerId="AD" clId="Web-{8DF3516A-A9A9-0B31-CAA3-C1CC2B0C8758}" dt="2025-03-19T15:23:06.556" v="4" actId="20577"/>
        <pc:sldMkLst>
          <pc:docMk/>
          <pc:sldMk cId="1147549936" sldId="258"/>
        </pc:sldMkLst>
        <pc:spChg chg="mod">
          <ac:chgData name="Alison Cooke" userId="S::a.cooke@uwtsd.ac.uk::46c329c9-26b7-4eba-b77b-7474421bfd31" providerId="AD" clId="Web-{8DF3516A-A9A9-0B31-CAA3-C1CC2B0C8758}" dt="2025-03-19T15:23:01.774" v="0" actId="20577"/>
          <ac:spMkLst>
            <pc:docMk/>
            <pc:sldMk cId="1147549936" sldId="258"/>
            <ac:spMk id="2" creationId="{D471C5F7-4842-6758-51A1-976140EA1062}"/>
          </ac:spMkLst>
        </pc:spChg>
        <pc:spChg chg="mod">
          <ac:chgData name="Alison Cooke" userId="S::a.cooke@uwtsd.ac.uk::46c329c9-26b7-4eba-b77b-7474421bfd31" providerId="AD" clId="Web-{8DF3516A-A9A9-0B31-CAA3-C1CC2B0C8758}" dt="2025-03-19T15:23:06.556" v="4" actId="20577"/>
          <ac:spMkLst>
            <pc:docMk/>
            <pc:sldMk cId="1147549936" sldId="258"/>
            <ac:spMk id="5" creationId="{96FE8A07-45B3-4401-AEF2-C9368D14EA2F}"/>
          </ac:spMkLst>
        </pc:spChg>
      </pc:sldChg>
    </pc:docChg>
  </pc:docChgLst>
  <pc:docChgLst>
    <pc:chgData name="Alison Cooke" userId="S::a.cooke@uwtsd.ac.uk::46c329c9-26b7-4eba-b77b-7474421bfd31" providerId="AD" clId="Web-{B76C4460-AFA9-54BC-1CAB-4A4C9996D5BA}"/>
    <pc:docChg chg="modSld">
      <pc:chgData name="Alison Cooke" userId="S::a.cooke@uwtsd.ac.uk::46c329c9-26b7-4eba-b77b-7474421bfd31" providerId="AD" clId="Web-{B76C4460-AFA9-54BC-1CAB-4A4C9996D5BA}" dt="2024-03-13T16:55:07.910" v="13" actId="20577"/>
      <pc:docMkLst>
        <pc:docMk/>
      </pc:docMkLst>
      <pc:sldChg chg="modSp">
        <pc:chgData name="Alison Cooke" userId="S::a.cooke@uwtsd.ac.uk::46c329c9-26b7-4eba-b77b-7474421bfd31" providerId="AD" clId="Web-{B76C4460-AFA9-54BC-1CAB-4A4C9996D5BA}" dt="2024-03-13T16:55:07.910" v="13" actId="20577"/>
        <pc:sldMkLst>
          <pc:docMk/>
          <pc:sldMk cId="2511280831" sldId="259"/>
        </pc:sldMkLst>
        <pc:spChg chg="mod">
          <ac:chgData name="Alison Cooke" userId="S::a.cooke@uwtsd.ac.uk::46c329c9-26b7-4eba-b77b-7474421bfd31" providerId="AD" clId="Web-{B76C4460-AFA9-54BC-1CAB-4A4C9996D5BA}" dt="2024-03-13T16:55:07.910" v="13" actId="20577"/>
          <ac:spMkLst>
            <pc:docMk/>
            <pc:sldMk cId="2511280831" sldId="259"/>
            <ac:spMk id="3" creationId="{658C690E-5CBE-4BDA-BD72-E432396BE4C6}"/>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C6C6793-E234-432F-AA4E-A6846858FDDC}" type="doc">
      <dgm:prSet loTypeId="urn:microsoft.com/office/officeart/2011/layout/CircleProcess" loCatId="process" qsTypeId="urn:microsoft.com/office/officeart/2005/8/quickstyle/simple1" qsCatId="simple" csTypeId="urn:microsoft.com/office/officeart/2005/8/colors/colorful3" csCatId="colorful" phldr="1"/>
      <dgm:spPr/>
      <dgm:t>
        <a:bodyPr/>
        <a:lstStyle/>
        <a:p>
          <a:endParaRPr lang="en-GB"/>
        </a:p>
      </dgm:t>
    </dgm:pt>
    <dgm:pt modelId="{C5FF3333-0808-42CF-BDD7-1602F93A647C}">
      <dgm:prSet phldrT="[Text]"/>
      <dgm:spPr/>
      <dgm:t>
        <a:bodyPr/>
        <a:lstStyle/>
        <a:p>
          <a:r>
            <a:rPr lang="en-GB" dirty="0"/>
            <a:t>Position</a:t>
          </a:r>
        </a:p>
      </dgm:t>
    </dgm:pt>
    <dgm:pt modelId="{73C3AE46-80FD-4C0C-BEA4-9F5511248D83}" type="parTrans" cxnId="{F68188E8-6F9C-4736-B203-C57233861E67}">
      <dgm:prSet/>
      <dgm:spPr/>
      <dgm:t>
        <a:bodyPr/>
        <a:lstStyle/>
        <a:p>
          <a:endParaRPr lang="en-GB"/>
        </a:p>
      </dgm:t>
    </dgm:pt>
    <dgm:pt modelId="{7CB8509D-C29E-4608-AB54-CCC3424D71F2}" type="sibTrans" cxnId="{F68188E8-6F9C-4736-B203-C57233861E67}">
      <dgm:prSet/>
      <dgm:spPr/>
      <dgm:t>
        <a:bodyPr/>
        <a:lstStyle/>
        <a:p>
          <a:endParaRPr lang="en-GB"/>
        </a:p>
      </dgm:t>
    </dgm:pt>
    <dgm:pt modelId="{0EC80A10-FD58-4E5C-B054-9DCED0A59351}">
      <dgm:prSet phldrT="[Text]"/>
      <dgm:spPr/>
      <dgm:t>
        <a:bodyPr/>
        <a:lstStyle/>
        <a:p>
          <a:r>
            <a:rPr lang="en-GB" dirty="0"/>
            <a:t>Perspective</a:t>
          </a:r>
        </a:p>
      </dgm:t>
    </dgm:pt>
    <dgm:pt modelId="{6F6E8498-1496-45A5-ADBE-CC38455FDD80}" type="parTrans" cxnId="{4AE18AC6-CB6F-469A-B784-F93E3371D642}">
      <dgm:prSet/>
      <dgm:spPr/>
      <dgm:t>
        <a:bodyPr/>
        <a:lstStyle/>
        <a:p>
          <a:endParaRPr lang="en-GB"/>
        </a:p>
      </dgm:t>
    </dgm:pt>
    <dgm:pt modelId="{83258C5F-432A-4BCF-84FB-6235CBE78B47}" type="sibTrans" cxnId="{4AE18AC6-CB6F-469A-B784-F93E3371D642}">
      <dgm:prSet/>
      <dgm:spPr/>
      <dgm:t>
        <a:bodyPr/>
        <a:lstStyle/>
        <a:p>
          <a:endParaRPr lang="en-GB"/>
        </a:p>
      </dgm:t>
    </dgm:pt>
    <dgm:pt modelId="{4EA593A1-DAE9-49B3-BE19-0EE66BA38CA3}">
      <dgm:prSet phldrT="[Text]"/>
      <dgm:spPr/>
      <dgm:t>
        <a:bodyPr/>
        <a:lstStyle/>
        <a:p>
          <a:r>
            <a:rPr lang="en-GB" dirty="0"/>
            <a:t>Point of view</a:t>
          </a:r>
        </a:p>
      </dgm:t>
    </dgm:pt>
    <dgm:pt modelId="{BA1DF868-00C1-4FC0-A985-05E1C98309AD}" type="parTrans" cxnId="{59EFDA25-A481-493E-907E-1BC535D2A70A}">
      <dgm:prSet/>
      <dgm:spPr/>
      <dgm:t>
        <a:bodyPr/>
        <a:lstStyle/>
        <a:p>
          <a:endParaRPr lang="en-GB"/>
        </a:p>
      </dgm:t>
    </dgm:pt>
    <dgm:pt modelId="{A6CF8C84-536B-4F5A-BE4B-9D840CB74026}" type="sibTrans" cxnId="{59EFDA25-A481-493E-907E-1BC535D2A70A}">
      <dgm:prSet/>
      <dgm:spPr/>
      <dgm:t>
        <a:bodyPr/>
        <a:lstStyle/>
        <a:p>
          <a:endParaRPr lang="en-GB"/>
        </a:p>
      </dgm:t>
    </dgm:pt>
    <dgm:pt modelId="{20C1EA33-E47A-4DE7-AE42-630D0B5E7B20}" type="pres">
      <dgm:prSet presAssocID="{3C6C6793-E234-432F-AA4E-A6846858FDDC}" presName="Name0" presStyleCnt="0">
        <dgm:presLayoutVars>
          <dgm:chMax val="11"/>
          <dgm:chPref val="11"/>
          <dgm:dir/>
          <dgm:resizeHandles/>
        </dgm:presLayoutVars>
      </dgm:prSet>
      <dgm:spPr/>
    </dgm:pt>
    <dgm:pt modelId="{0A0F24C5-B2BC-444D-B4B6-BF7839744584}" type="pres">
      <dgm:prSet presAssocID="{4EA593A1-DAE9-49B3-BE19-0EE66BA38CA3}" presName="Accent3" presStyleCnt="0"/>
      <dgm:spPr/>
    </dgm:pt>
    <dgm:pt modelId="{823428D9-321A-4D4D-9655-D0AF1760DBDD}" type="pres">
      <dgm:prSet presAssocID="{4EA593A1-DAE9-49B3-BE19-0EE66BA38CA3}" presName="Accent" presStyleLbl="node1" presStyleIdx="0" presStyleCnt="3"/>
      <dgm:spPr/>
    </dgm:pt>
    <dgm:pt modelId="{47FCC3B9-ACA2-4DFB-817E-29F55E9B7730}" type="pres">
      <dgm:prSet presAssocID="{4EA593A1-DAE9-49B3-BE19-0EE66BA38CA3}" presName="ParentBackground3" presStyleCnt="0"/>
      <dgm:spPr/>
    </dgm:pt>
    <dgm:pt modelId="{5A41F3BB-70A0-4EC4-8F4D-745C16FFCA1D}" type="pres">
      <dgm:prSet presAssocID="{4EA593A1-DAE9-49B3-BE19-0EE66BA38CA3}" presName="ParentBackground" presStyleLbl="fgAcc1" presStyleIdx="0" presStyleCnt="3"/>
      <dgm:spPr/>
    </dgm:pt>
    <dgm:pt modelId="{A55D526E-D807-4618-8C41-95FAA37C7725}" type="pres">
      <dgm:prSet presAssocID="{4EA593A1-DAE9-49B3-BE19-0EE66BA38CA3}" presName="Parent3" presStyleLbl="revTx" presStyleIdx="0" presStyleCnt="0">
        <dgm:presLayoutVars>
          <dgm:chMax val="1"/>
          <dgm:chPref val="1"/>
          <dgm:bulletEnabled val="1"/>
        </dgm:presLayoutVars>
      </dgm:prSet>
      <dgm:spPr/>
    </dgm:pt>
    <dgm:pt modelId="{C0F3538E-3384-46A6-ABD2-047CC4B31A04}" type="pres">
      <dgm:prSet presAssocID="{0EC80A10-FD58-4E5C-B054-9DCED0A59351}" presName="Accent2" presStyleCnt="0"/>
      <dgm:spPr/>
    </dgm:pt>
    <dgm:pt modelId="{6CE02B9B-F6F1-4670-8080-6540322DA096}" type="pres">
      <dgm:prSet presAssocID="{0EC80A10-FD58-4E5C-B054-9DCED0A59351}" presName="Accent" presStyleLbl="node1" presStyleIdx="1" presStyleCnt="3"/>
      <dgm:spPr/>
    </dgm:pt>
    <dgm:pt modelId="{68CCE63B-3B4E-48C6-B80D-E0E3C18F91D6}" type="pres">
      <dgm:prSet presAssocID="{0EC80A10-FD58-4E5C-B054-9DCED0A59351}" presName="ParentBackground2" presStyleCnt="0"/>
      <dgm:spPr/>
    </dgm:pt>
    <dgm:pt modelId="{3C582AAF-77AC-4D92-B0A1-8F97087F3148}" type="pres">
      <dgm:prSet presAssocID="{0EC80A10-FD58-4E5C-B054-9DCED0A59351}" presName="ParentBackground" presStyleLbl="fgAcc1" presStyleIdx="1" presStyleCnt="3"/>
      <dgm:spPr/>
    </dgm:pt>
    <dgm:pt modelId="{63D7C9B8-BF0E-479C-A818-A0FECAAD4009}" type="pres">
      <dgm:prSet presAssocID="{0EC80A10-FD58-4E5C-B054-9DCED0A59351}" presName="Parent2" presStyleLbl="revTx" presStyleIdx="0" presStyleCnt="0">
        <dgm:presLayoutVars>
          <dgm:chMax val="1"/>
          <dgm:chPref val="1"/>
          <dgm:bulletEnabled val="1"/>
        </dgm:presLayoutVars>
      </dgm:prSet>
      <dgm:spPr/>
    </dgm:pt>
    <dgm:pt modelId="{BA9767D3-DE6A-4A70-9142-DF5B53BF6FF4}" type="pres">
      <dgm:prSet presAssocID="{C5FF3333-0808-42CF-BDD7-1602F93A647C}" presName="Accent1" presStyleCnt="0"/>
      <dgm:spPr/>
    </dgm:pt>
    <dgm:pt modelId="{DE469AB7-EABA-4878-A4FD-A4FBC5EFC025}" type="pres">
      <dgm:prSet presAssocID="{C5FF3333-0808-42CF-BDD7-1602F93A647C}" presName="Accent" presStyleLbl="node1" presStyleIdx="2" presStyleCnt="3"/>
      <dgm:spPr/>
    </dgm:pt>
    <dgm:pt modelId="{9AE48E41-0D80-4F77-A41F-A230218A58E4}" type="pres">
      <dgm:prSet presAssocID="{C5FF3333-0808-42CF-BDD7-1602F93A647C}" presName="ParentBackground1" presStyleCnt="0"/>
      <dgm:spPr/>
    </dgm:pt>
    <dgm:pt modelId="{F75A3338-21DF-4329-926F-C4B267F97568}" type="pres">
      <dgm:prSet presAssocID="{C5FF3333-0808-42CF-BDD7-1602F93A647C}" presName="ParentBackground" presStyleLbl="fgAcc1" presStyleIdx="2" presStyleCnt="3"/>
      <dgm:spPr/>
    </dgm:pt>
    <dgm:pt modelId="{0F1B0153-A9F0-485A-93D5-D0E7362E4CE4}" type="pres">
      <dgm:prSet presAssocID="{C5FF3333-0808-42CF-BDD7-1602F93A647C}" presName="Parent1" presStyleLbl="revTx" presStyleIdx="0" presStyleCnt="0">
        <dgm:presLayoutVars>
          <dgm:chMax val="1"/>
          <dgm:chPref val="1"/>
          <dgm:bulletEnabled val="1"/>
        </dgm:presLayoutVars>
      </dgm:prSet>
      <dgm:spPr/>
    </dgm:pt>
  </dgm:ptLst>
  <dgm:cxnLst>
    <dgm:cxn modelId="{2410B404-05E7-47ED-977A-C41B957D4247}" type="presOf" srcId="{3C6C6793-E234-432F-AA4E-A6846858FDDC}" destId="{20C1EA33-E47A-4DE7-AE42-630D0B5E7B20}" srcOrd="0" destOrd="0" presId="urn:microsoft.com/office/officeart/2011/layout/CircleProcess"/>
    <dgm:cxn modelId="{59EFDA25-A481-493E-907E-1BC535D2A70A}" srcId="{3C6C6793-E234-432F-AA4E-A6846858FDDC}" destId="{4EA593A1-DAE9-49B3-BE19-0EE66BA38CA3}" srcOrd="2" destOrd="0" parTransId="{BA1DF868-00C1-4FC0-A985-05E1C98309AD}" sibTransId="{A6CF8C84-536B-4F5A-BE4B-9D840CB74026}"/>
    <dgm:cxn modelId="{6EDB612D-79AB-47F1-8D17-F6CE403B7091}" type="presOf" srcId="{C5FF3333-0808-42CF-BDD7-1602F93A647C}" destId="{0F1B0153-A9F0-485A-93D5-D0E7362E4CE4}" srcOrd="1" destOrd="0" presId="urn:microsoft.com/office/officeart/2011/layout/CircleProcess"/>
    <dgm:cxn modelId="{33AC4F5D-2F5C-4388-A465-56A92DDEA367}" type="presOf" srcId="{0EC80A10-FD58-4E5C-B054-9DCED0A59351}" destId="{3C582AAF-77AC-4D92-B0A1-8F97087F3148}" srcOrd="0" destOrd="0" presId="urn:microsoft.com/office/officeart/2011/layout/CircleProcess"/>
    <dgm:cxn modelId="{FED2EA89-CB94-4A81-8525-BEEF76099E30}" type="presOf" srcId="{4EA593A1-DAE9-49B3-BE19-0EE66BA38CA3}" destId="{A55D526E-D807-4618-8C41-95FAA37C7725}" srcOrd="1" destOrd="0" presId="urn:microsoft.com/office/officeart/2011/layout/CircleProcess"/>
    <dgm:cxn modelId="{C74AE497-5A8D-4A6D-9B6C-E6588E33BA97}" type="presOf" srcId="{4EA593A1-DAE9-49B3-BE19-0EE66BA38CA3}" destId="{5A41F3BB-70A0-4EC4-8F4D-745C16FFCA1D}" srcOrd="0" destOrd="0" presId="urn:microsoft.com/office/officeart/2011/layout/CircleProcess"/>
    <dgm:cxn modelId="{5100C2A4-C080-4A4D-A541-AE6B43905FD6}" type="presOf" srcId="{C5FF3333-0808-42CF-BDD7-1602F93A647C}" destId="{F75A3338-21DF-4329-926F-C4B267F97568}" srcOrd="0" destOrd="0" presId="urn:microsoft.com/office/officeart/2011/layout/CircleProcess"/>
    <dgm:cxn modelId="{F5D5A5B8-40FB-469E-B898-6C503DBE8786}" type="presOf" srcId="{0EC80A10-FD58-4E5C-B054-9DCED0A59351}" destId="{63D7C9B8-BF0E-479C-A818-A0FECAAD4009}" srcOrd="1" destOrd="0" presId="urn:microsoft.com/office/officeart/2011/layout/CircleProcess"/>
    <dgm:cxn modelId="{4AE18AC6-CB6F-469A-B784-F93E3371D642}" srcId="{3C6C6793-E234-432F-AA4E-A6846858FDDC}" destId="{0EC80A10-FD58-4E5C-B054-9DCED0A59351}" srcOrd="1" destOrd="0" parTransId="{6F6E8498-1496-45A5-ADBE-CC38455FDD80}" sibTransId="{83258C5F-432A-4BCF-84FB-6235CBE78B47}"/>
    <dgm:cxn modelId="{F68188E8-6F9C-4736-B203-C57233861E67}" srcId="{3C6C6793-E234-432F-AA4E-A6846858FDDC}" destId="{C5FF3333-0808-42CF-BDD7-1602F93A647C}" srcOrd="0" destOrd="0" parTransId="{73C3AE46-80FD-4C0C-BEA4-9F5511248D83}" sibTransId="{7CB8509D-C29E-4608-AB54-CCC3424D71F2}"/>
    <dgm:cxn modelId="{99C92B2F-A5A4-4306-B7CE-045FB41EBFE6}" type="presParOf" srcId="{20C1EA33-E47A-4DE7-AE42-630D0B5E7B20}" destId="{0A0F24C5-B2BC-444D-B4B6-BF7839744584}" srcOrd="0" destOrd="0" presId="urn:microsoft.com/office/officeart/2011/layout/CircleProcess"/>
    <dgm:cxn modelId="{9A0E61B3-14DA-4D2A-8F7E-554AA2596464}" type="presParOf" srcId="{0A0F24C5-B2BC-444D-B4B6-BF7839744584}" destId="{823428D9-321A-4D4D-9655-D0AF1760DBDD}" srcOrd="0" destOrd="0" presId="urn:microsoft.com/office/officeart/2011/layout/CircleProcess"/>
    <dgm:cxn modelId="{569E8D64-EB83-40A4-83E3-DE1003E0BF56}" type="presParOf" srcId="{20C1EA33-E47A-4DE7-AE42-630D0B5E7B20}" destId="{47FCC3B9-ACA2-4DFB-817E-29F55E9B7730}" srcOrd="1" destOrd="0" presId="urn:microsoft.com/office/officeart/2011/layout/CircleProcess"/>
    <dgm:cxn modelId="{0554A569-ABFA-4DB9-8A8A-704CD43F64DC}" type="presParOf" srcId="{47FCC3B9-ACA2-4DFB-817E-29F55E9B7730}" destId="{5A41F3BB-70A0-4EC4-8F4D-745C16FFCA1D}" srcOrd="0" destOrd="0" presId="urn:microsoft.com/office/officeart/2011/layout/CircleProcess"/>
    <dgm:cxn modelId="{8D1E2BEF-CEFC-4030-AB41-03440791817D}" type="presParOf" srcId="{20C1EA33-E47A-4DE7-AE42-630D0B5E7B20}" destId="{A55D526E-D807-4618-8C41-95FAA37C7725}" srcOrd="2" destOrd="0" presId="urn:microsoft.com/office/officeart/2011/layout/CircleProcess"/>
    <dgm:cxn modelId="{43AE3D17-AD0C-426E-923E-662C8D420A77}" type="presParOf" srcId="{20C1EA33-E47A-4DE7-AE42-630D0B5E7B20}" destId="{C0F3538E-3384-46A6-ABD2-047CC4B31A04}" srcOrd="3" destOrd="0" presId="urn:microsoft.com/office/officeart/2011/layout/CircleProcess"/>
    <dgm:cxn modelId="{49113501-5DD1-474C-9AA5-48838F8AD7FE}" type="presParOf" srcId="{C0F3538E-3384-46A6-ABD2-047CC4B31A04}" destId="{6CE02B9B-F6F1-4670-8080-6540322DA096}" srcOrd="0" destOrd="0" presId="urn:microsoft.com/office/officeart/2011/layout/CircleProcess"/>
    <dgm:cxn modelId="{BE03730C-07A0-43D2-8992-4984B7990F85}" type="presParOf" srcId="{20C1EA33-E47A-4DE7-AE42-630D0B5E7B20}" destId="{68CCE63B-3B4E-48C6-B80D-E0E3C18F91D6}" srcOrd="4" destOrd="0" presId="urn:microsoft.com/office/officeart/2011/layout/CircleProcess"/>
    <dgm:cxn modelId="{2C148CB3-668B-45BE-86FF-1FC227F5FE55}" type="presParOf" srcId="{68CCE63B-3B4E-48C6-B80D-E0E3C18F91D6}" destId="{3C582AAF-77AC-4D92-B0A1-8F97087F3148}" srcOrd="0" destOrd="0" presId="urn:microsoft.com/office/officeart/2011/layout/CircleProcess"/>
    <dgm:cxn modelId="{113E3B86-274B-4386-ABF9-8EFCD4F91CAC}" type="presParOf" srcId="{20C1EA33-E47A-4DE7-AE42-630D0B5E7B20}" destId="{63D7C9B8-BF0E-479C-A818-A0FECAAD4009}" srcOrd="5" destOrd="0" presId="urn:microsoft.com/office/officeart/2011/layout/CircleProcess"/>
    <dgm:cxn modelId="{059D6FEF-1092-41DE-8F7F-440C37984516}" type="presParOf" srcId="{20C1EA33-E47A-4DE7-AE42-630D0B5E7B20}" destId="{BA9767D3-DE6A-4A70-9142-DF5B53BF6FF4}" srcOrd="6" destOrd="0" presId="urn:microsoft.com/office/officeart/2011/layout/CircleProcess"/>
    <dgm:cxn modelId="{89B2A246-D940-4A5C-B841-2A66163E4899}" type="presParOf" srcId="{BA9767D3-DE6A-4A70-9142-DF5B53BF6FF4}" destId="{DE469AB7-EABA-4878-A4FD-A4FBC5EFC025}" srcOrd="0" destOrd="0" presId="urn:microsoft.com/office/officeart/2011/layout/CircleProcess"/>
    <dgm:cxn modelId="{A9C7B4FB-05A4-402D-BD18-9C3B21C7ECDD}" type="presParOf" srcId="{20C1EA33-E47A-4DE7-AE42-630D0B5E7B20}" destId="{9AE48E41-0D80-4F77-A41F-A230218A58E4}" srcOrd="7" destOrd="0" presId="urn:microsoft.com/office/officeart/2011/layout/CircleProcess"/>
    <dgm:cxn modelId="{D0002A85-DFD6-4531-A9BE-C8ACE8BF98D8}" type="presParOf" srcId="{9AE48E41-0D80-4F77-A41F-A230218A58E4}" destId="{F75A3338-21DF-4329-926F-C4B267F97568}" srcOrd="0" destOrd="0" presId="urn:microsoft.com/office/officeart/2011/layout/CircleProcess"/>
    <dgm:cxn modelId="{5137D4BC-08D6-4EA2-8FEA-26AB9FE4C04A}" type="presParOf" srcId="{20C1EA33-E47A-4DE7-AE42-630D0B5E7B20}" destId="{0F1B0153-A9F0-485A-93D5-D0E7362E4CE4}"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4E95758-4E56-4D73-A7D8-F158ED6EF5FF}" type="doc">
      <dgm:prSet loTypeId="urn:microsoft.com/office/officeart/2005/8/layout/arrow3" loCatId="relationship" qsTypeId="urn:microsoft.com/office/officeart/2005/8/quickstyle/simple1" qsCatId="simple" csTypeId="urn:microsoft.com/office/officeart/2005/8/colors/colorful3" csCatId="colorful" phldr="1"/>
      <dgm:spPr/>
      <dgm:t>
        <a:bodyPr/>
        <a:lstStyle/>
        <a:p>
          <a:endParaRPr lang="en-GB"/>
        </a:p>
      </dgm:t>
    </dgm:pt>
    <dgm:pt modelId="{53C3AF2A-B1B7-44D6-B901-A3590C8A6433}">
      <dgm:prSet phldrT="[Text]"/>
      <dgm:spPr/>
      <dgm:t>
        <a:bodyPr/>
        <a:lstStyle/>
        <a:p>
          <a:r>
            <a:rPr lang="en-GB" dirty="0"/>
            <a:t>INDUCTIVE Reasoning</a:t>
          </a:r>
        </a:p>
      </dgm:t>
    </dgm:pt>
    <dgm:pt modelId="{A2B67452-AF56-4144-8477-F95F0452E1B4}" type="parTrans" cxnId="{780460EB-3BD4-40A0-920A-55DE95D5FB71}">
      <dgm:prSet/>
      <dgm:spPr/>
      <dgm:t>
        <a:bodyPr/>
        <a:lstStyle/>
        <a:p>
          <a:endParaRPr lang="en-GB"/>
        </a:p>
      </dgm:t>
    </dgm:pt>
    <dgm:pt modelId="{BDF18715-EEC0-4DDD-8222-A4D001C33047}" type="sibTrans" cxnId="{780460EB-3BD4-40A0-920A-55DE95D5FB71}">
      <dgm:prSet/>
      <dgm:spPr/>
      <dgm:t>
        <a:bodyPr/>
        <a:lstStyle/>
        <a:p>
          <a:endParaRPr lang="en-GB"/>
        </a:p>
      </dgm:t>
    </dgm:pt>
    <dgm:pt modelId="{36ADC0F9-397E-4154-A601-3B75A7F36F0F}">
      <dgm:prSet phldrT="[Text]"/>
      <dgm:spPr/>
      <dgm:t>
        <a:bodyPr/>
        <a:lstStyle/>
        <a:p>
          <a:r>
            <a:rPr lang="en-GB" dirty="0"/>
            <a:t>DEDUCTIVE Reasoning</a:t>
          </a:r>
        </a:p>
      </dgm:t>
    </dgm:pt>
    <dgm:pt modelId="{62F043C0-CAEA-413A-A1DC-B5A891B1D4DE}" type="parTrans" cxnId="{75F08B28-96D5-4722-BB49-FCEBFE683530}">
      <dgm:prSet/>
      <dgm:spPr/>
      <dgm:t>
        <a:bodyPr/>
        <a:lstStyle/>
        <a:p>
          <a:endParaRPr lang="en-GB"/>
        </a:p>
      </dgm:t>
    </dgm:pt>
    <dgm:pt modelId="{FFAE6B9D-4FED-4F99-8078-D39FE34F9EBE}" type="sibTrans" cxnId="{75F08B28-96D5-4722-BB49-FCEBFE683530}">
      <dgm:prSet/>
      <dgm:spPr/>
      <dgm:t>
        <a:bodyPr/>
        <a:lstStyle/>
        <a:p>
          <a:endParaRPr lang="en-GB"/>
        </a:p>
      </dgm:t>
    </dgm:pt>
    <dgm:pt modelId="{6B50FDC0-B905-42DF-8750-66E3F3A82824}" type="pres">
      <dgm:prSet presAssocID="{C4E95758-4E56-4D73-A7D8-F158ED6EF5FF}" presName="compositeShape" presStyleCnt="0">
        <dgm:presLayoutVars>
          <dgm:chMax val="2"/>
          <dgm:dir/>
          <dgm:resizeHandles val="exact"/>
        </dgm:presLayoutVars>
      </dgm:prSet>
      <dgm:spPr/>
    </dgm:pt>
    <dgm:pt modelId="{C8B4CE0F-2B4F-4890-8DC4-6C8A834876B7}" type="pres">
      <dgm:prSet presAssocID="{C4E95758-4E56-4D73-A7D8-F158ED6EF5FF}" presName="divider" presStyleLbl="fgShp" presStyleIdx="0" presStyleCnt="1"/>
      <dgm:spPr/>
    </dgm:pt>
    <dgm:pt modelId="{C962491C-D0EE-4725-B4C7-9A2C5BAC2EA4}" type="pres">
      <dgm:prSet presAssocID="{53C3AF2A-B1B7-44D6-B901-A3590C8A6433}" presName="downArrow" presStyleLbl="node1" presStyleIdx="0" presStyleCnt="2"/>
      <dgm:spPr/>
    </dgm:pt>
    <dgm:pt modelId="{41822795-120A-4ACC-A242-22D2CBAB437F}" type="pres">
      <dgm:prSet presAssocID="{53C3AF2A-B1B7-44D6-B901-A3590C8A6433}" presName="downArrowText" presStyleLbl="revTx" presStyleIdx="0" presStyleCnt="2">
        <dgm:presLayoutVars>
          <dgm:bulletEnabled val="1"/>
        </dgm:presLayoutVars>
      </dgm:prSet>
      <dgm:spPr/>
    </dgm:pt>
    <dgm:pt modelId="{DC72ED45-7064-48A5-885F-433E0CE247FF}" type="pres">
      <dgm:prSet presAssocID="{36ADC0F9-397E-4154-A601-3B75A7F36F0F}" presName="upArrow" presStyleLbl="node1" presStyleIdx="1" presStyleCnt="2"/>
      <dgm:spPr/>
    </dgm:pt>
    <dgm:pt modelId="{500A0E1A-FA35-44EC-9C1E-5C6EAD032066}" type="pres">
      <dgm:prSet presAssocID="{36ADC0F9-397E-4154-A601-3B75A7F36F0F}" presName="upArrowText" presStyleLbl="revTx" presStyleIdx="1" presStyleCnt="2">
        <dgm:presLayoutVars>
          <dgm:bulletEnabled val="1"/>
        </dgm:presLayoutVars>
      </dgm:prSet>
      <dgm:spPr/>
    </dgm:pt>
  </dgm:ptLst>
  <dgm:cxnLst>
    <dgm:cxn modelId="{B7121226-EDCA-4B3A-8553-0394BBD6520E}" type="presOf" srcId="{C4E95758-4E56-4D73-A7D8-F158ED6EF5FF}" destId="{6B50FDC0-B905-42DF-8750-66E3F3A82824}" srcOrd="0" destOrd="0" presId="urn:microsoft.com/office/officeart/2005/8/layout/arrow3"/>
    <dgm:cxn modelId="{75F08B28-96D5-4722-BB49-FCEBFE683530}" srcId="{C4E95758-4E56-4D73-A7D8-F158ED6EF5FF}" destId="{36ADC0F9-397E-4154-A601-3B75A7F36F0F}" srcOrd="1" destOrd="0" parTransId="{62F043C0-CAEA-413A-A1DC-B5A891B1D4DE}" sibTransId="{FFAE6B9D-4FED-4F99-8078-D39FE34F9EBE}"/>
    <dgm:cxn modelId="{5E25BF62-28A2-49CF-BD2B-01315E92E09E}" type="presOf" srcId="{36ADC0F9-397E-4154-A601-3B75A7F36F0F}" destId="{500A0E1A-FA35-44EC-9C1E-5C6EAD032066}" srcOrd="0" destOrd="0" presId="urn:microsoft.com/office/officeart/2005/8/layout/arrow3"/>
    <dgm:cxn modelId="{BBAE59DA-F14D-4328-8BDC-3ECDC4EA3114}" type="presOf" srcId="{53C3AF2A-B1B7-44D6-B901-A3590C8A6433}" destId="{41822795-120A-4ACC-A242-22D2CBAB437F}" srcOrd="0" destOrd="0" presId="urn:microsoft.com/office/officeart/2005/8/layout/arrow3"/>
    <dgm:cxn modelId="{780460EB-3BD4-40A0-920A-55DE95D5FB71}" srcId="{C4E95758-4E56-4D73-A7D8-F158ED6EF5FF}" destId="{53C3AF2A-B1B7-44D6-B901-A3590C8A6433}" srcOrd="0" destOrd="0" parTransId="{A2B67452-AF56-4144-8477-F95F0452E1B4}" sibTransId="{BDF18715-EEC0-4DDD-8222-A4D001C33047}"/>
    <dgm:cxn modelId="{AC10977C-3376-4B73-9260-74DA358A07B2}" type="presParOf" srcId="{6B50FDC0-B905-42DF-8750-66E3F3A82824}" destId="{C8B4CE0F-2B4F-4890-8DC4-6C8A834876B7}" srcOrd="0" destOrd="0" presId="urn:microsoft.com/office/officeart/2005/8/layout/arrow3"/>
    <dgm:cxn modelId="{3D0606E8-41FB-440E-9263-57294AAD2C60}" type="presParOf" srcId="{6B50FDC0-B905-42DF-8750-66E3F3A82824}" destId="{C962491C-D0EE-4725-B4C7-9A2C5BAC2EA4}" srcOrd="1" destOrd="0" presId="urn:microsoft.com/office/officeart/2005/8/layout/arrow3"/>
    <dgm:cxn modelId="{2A3EA899-EFD3-49A0-81CE-C4ACC8A25DF3}" type="presParOf" srcId="{6B50FDC0-B905-42DF-8750-66E3F3A82824}" destId="{41822795-120A-4ACC-A242-22D2CBAB437F}" srcOrd="2" destOrd="0" presId="urn:microsoft.com/office/officeart/2005/8/layout/arrow3"/>
    <dgm:cxn modelId="{4A9E6706-1339-4ADF-A68C-9231DB13ECED}" type="presParOf" srcId="{6B50FDC0-B905-42DF-8750-66E3F3A82824}" destId="{DC72ED45-7064-48A5-885F-433E0CE247FF}" srcOrd="3" destOrd="0" presId="urn:microsoft.com/office/officeart/2005/8/layout/arrow3"/>
    <dgm:cxn modelId="{D31407E7-CE3D-4604-8781-97A4F78E12F1}" type="presParOf" srcId="{6B50FDC0-B905-42DF-8750-66E3F3A82824}" destId="{500A0E1A-FA35-44EC-9C1E-5C6EAD032066}" srcOrd="4" destOrd="0" presId="urn:microsoft.com/office/officeart/2005/8/layout/arrow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62309EE-9301-4C53-A166-81BC86DB09A4}"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en-GB"/>
        </a:p>
      </dgm:t>
    </dgm:pt>
    <dgm:pt modelId="{7D8EE727-F249-44C2-A7E0-1E7D26FA8FFD}">
      <dgm:prSet phldrT="[Text]"/>
      <dgm:spPr/>
      <dgm:t>
        <a:bodyPr/>
        <a:lstStyle/>
        <a:p>
          <a:r>
            <a:rPr lang="en-GB" dirty="0"/>
            <a:t>Toulmin Method</a:t>
          </a:r>
        </a:p>
      </dgm:t>
    </dgm:pt>
    <dgm:pt modelId="{28D7940E-E250-41D7-B4B1-0024C2762A75}" type="parTrans" cxnId="{F911258D-9CCA-45BC-B019-ACAFDD639C1A}">
      <dgm:prSet/>
      <dgm:spPr/>
      <dgm:t>
        <a:bodyPr/>
        <a:lstStyle/>
        <a:p>
          <a:endParaRPr lang="en-GB"/>
        </a:p>
      </dgm:t>
    </dgm:pt>
    <dgm:pt modelId="{9693F722-9481-4F73-BAA1-9715B10ED87D}" type="sibTrans" cxnId="{F911258D-9CCA-45BC-B019-ACAFDD639C1A}">
      <dgm:prSet/>
      <dgm:spPr/>
      <dgm:t>
        <a:bodyPr/>
        <a:lstStyle/>
        <a:p>
          <a:endParaRPr lang="en-GB"/>
        </a:p>
      </dgm:t>
    </dgm:pt>
    <dgm:pt modelId="{62B81ADB-C9ED-44EE-A9C9-A117E6353B24}">
      <dgm:prSet phldrT="[Text]"/>
      <dgm:spPr/>
      <dgm:t>
        <a:bodyPr/>
        <a:lstStyle/>
        <a:p>
          <a:r>
            <a:rPr lang="en-GB" dirty="0"/>
            <a:t>Claim, Grounds, Bridge, Foundation, Counterclaim, rebuttal</a:t>
          </a:r>
        </a:p>
      </dgm:t>
    </dgm:pt>
    <dgm:pt modelId="{EACAF055-675F-41A6-B18F-B7124A2BE814}" type="parTrans" cxnId="{08272053-BA24-4ED5-AD4B-CC22345E6058}">
      <dgm:prSet/>
      <dgm:spPr/>
      <dgm:t>
        <a:bodyPr/>
        <a:lstStyle/>
        <a:p>
          <a:endParaRPr lang="en-GB"/>
        </a:p>
      </dgm:t>
    </dgm:pt>
    <dgm:pt modelId="{A07D4137-223D-4786-9004-689A1D5BFE98}" type="sibTrans" cxnId="{08272053-BA24-4ED5-AD4B-CC22345E6058}">
      <dgm:prSet/>
      <dgm:spPr/>
      <dgm:t>
        <a:bodyPr/>
        <a:lstStyle/>
        <a:p>
          <a:endParaRPr lang="en-GB"/>
        </a:p>
      </dgm:t>
    </dgm:pt>
    <dgm:pt modelId="{48D0E2B2-DEB9-481C-92AD-D20D38EE4431}">
      <dgm:prSet phldrT="[Text]"/>
      <dgm:spPr/>
      <dgm:t>
        <a:bodyPr/>
        <a:lstStyle/>
        <a:p>
          <a:r>
            <a:rPr lang="en-GB" dirty="0"/>
            <a:t>Classical method</a:t>
          </a:r>
        </a:p>
      </dgm:t>
    </dgm:pt>
    <dgm:pt modelId="{42A35623-FCD4-4905-86AD-C1E151B2911D}" type="parTrans" cxnId="{E7B52C9F-FDD4-4A53-83C5-39418ED979C0}">
      <dgm:prSet/>
      <dgm:spPr/>
      <dgm:t>
        <a:bodyPr/>
        <a:lstStyle/>
        <a:p>
          <a:endParaRPr lang="en-GB"/>
        </a:p>
      </dgm:t>
    </dgm:pt>
    <dgm:pt modelId="{2A9C52F4-F84C-4828-BAC5-111CCE53CC52}" type="sibTrans" cxnId="{E7B52C9F-FDD4-4A53-83C5-39418ED979C0}">
      <dgm:prSet/>
      <dgm:spPr/>
      <dgm:t>
        <a:bodyPr/>
        <a:lstStyle/>
        <a:p>
          <a:endParaRPr lang="en-GB"/>
        </a:p>
      </dgm:t>
    </dgm:pt>
    <dgm:pt modelId="{08519B05-37D3-4F56-97C9-5B0AD16139BA}">
      <dgm:prSet phldrT="[Text]"/>
      <dgm:spPr/>
      <dgm:t>
        <a:bodyPr/>
        <a:lstStyle/>
        <a:p>
          <a:r>
            <a:rPr lang="en-GB" dirty="0"/>
            <a:t>Introduction, background, proposition, proof, refutation, conclusion</a:t>
          </a:r>
        </a:p>
      </dgm:t>
    </dgm:pt>
    <dgm:pt modelId="{1CAE4AF3-778F-4306-8F58-574BF682EF4C}" type="parTrans" cxnId="{A48F3231-8636-46CC-B5D7-D99DC9F1461B}">
      <dgm:prSet/>
      <dgm:spPr/>
      <dgm:t>
        <a:bodyPr/>
        <a:lstStyle/>
        <a:p>
          <a:endParaRPr lang="en-GB"/>
        </a:p>
      </dgm:t>
    </dgm:pt>
    <dgm:pt modelId="{8C848641-A035-4178-AAB3-3B0A5F9040CD}" type="sibTrans" cxnId="{A48F3231-8636-46CC-B5D7-D99DC9F1461B}">
      <dgm:prSet/>
      <dgm:spPr/>
      <dgm:t>
        <a:bodyPr/>
        <a:lstStyle/>
        <a:p>
          <a:endParaRPr lang="en-GB"/>
        </a:p>
      </dgm:t>
    </dgm:pt>
    <dgm:pt modelId="{6083640E-6651-4313-A6E6-D41A88758137}">
      <dgm:prSet/>
      <dgm:spPr/>
      <dgm:t>
        <a:bodyPr/>
        <a:lstStyle/>
        <a:p>
          <a:r>
            <a:rPr lang="en-GB" dirty="0"/>
            <a:t>Rogerian Method</a:t>
          </a:r>
        </a:p>
      </dgm:t>
    </dgm:pt>
    <dgm:pt modelId="{43BA21EF-4280-441C-8C17-BF33A95CAF1D}" type="parTrans" cxnId="{CB9CA33A-D079-4A7B-B4E5-997986C84A9A}">
      <dgm:prSet/>
      <dgm:spPr/>
      <dgm:t>
        <a:bodyPr/>
        <a:lstStyle/>
        <a:p>
          <a:endParaRPr lang="en-GB"/>
        </a:p>
      </dgm:t>
    </dgm:pt>
    <dgm:pt modelId="{4CAE6DEC-6B80-4B07-94E2-8652FC38550D}" type="sibTrans" cxnId="{CB9CA33A-D079-4A7B-B4E5-997986C84A9A}">
      <dgm:prSet/>
      <dgm:spPr/>
      <dgm:t>
        <a:bodyPr/>
        <a:lstStyle/>
        <a:p>
          <a:endParaRPr lang="en-GB"/>
        </a:p>
      </dgm:t>
    </dgm:pt>
    <dgm:pt modelId="{A9F60083-4CF0-4286-8CBC-118B4F085384}">
      <dgm:prSet/>
      <dgm:spPr/>
      <dgm:t>
        <a:bodyPr/>
        <a:lstStyle/>
        <a:p>
          <a:endParaRPr lang="en-GB" dirty="0"/>
        </a:p>
      </dgm:t>
    </dgm:pt>
    <dgm:pt modelId="{0D740BA5-E5FE-457A-8A53-A4D75789107F}" type="parTrans" cxnId="{77ED55AB-6237-4B63-839D-EECC88FE6DDD}">
      <dgm:prSet/>
      <dgm:spPr/>
      <dgm:t>
        <a:bodyPr/>
        <a:lstStyle/>
        <a:p>
          <a:endParaRPr lang="en-GB"/>
        </a:p>
      </dgm:t>
    </dgm:pt>
    <dgm:pt modelId="{F3F5D3E6-C51D-422C-8272-9BB2D1C66258}" type="sibTrans" cxnId="{77ED55AB-6237-4B63-839D-EECC88FE6DDD}">
      <dgm:prSet/>
      <dgm:spPr/>
      <dgm:t>
        <a:bodyPr/>
        <a:lstStyle/>
        <a:p>
          <a:endParaRPr lang="en-GB"/>
        </a:p>
      </dgm:t>
    </dgm:pt>
    <dgm:pt modelId="{7A8502E3-9262-4791-8B6F-4217761849A1}">
      <dgm:prSet/>
      <dgm:spPr/>
      <dgm:t>
        <a:bodyPr/>
        <a:lstStyle/>
        <a:p>
          <a:r>
            <a:rPr lang="en-GB" dirty="0"/>
            <a:t>Introduction, opposing view, statement of validity, position, context , benefits</a:t>
          </a:r>
        </a:p>
      </dgm:t>
    </dgm:pt>
    <dgm:pt modelId="{8D8A7230-360E-4D1B-BBF3-500AC4974712}" type="parTrans" cxnId="{27B153D5-CFB2-422F-87A7-76E12AD275A1}">
      <dgm:prSet/>
      <dgm:spPr/>
      <dgm:t>
        <a:bodyPr/>
        <a:lstStyle/>
        <a:p>
          <a:endParaRPr lang="en-GB"/>
        </a:p>
      </dgm:t>
    </dgm:pt>
    <dgm:pt modelId="{1463B8A8-900A-4519-9DCE-D454E75F2398}" type="sibTrans" cxnId="{27B153D5-CFB2-422F-87A7-76E12AD275A1}">
      <dgm:prSet/>
      <dgm:spPr/>
      <dgm:t>
        <a:bodyPr/>
        <a:lstStyle/>
        <a:p>
          <a:endParaRPr lang="en-GB"/>
        </a:p>
      </dgm:t>
    </dgm:pt>
    <dgm:pt modelId="{D7AF5A03-D1ED-4CAB-BD9B-9CD3589382C1}" type="pres">
      <dgm:prSet presAssocID="{662309EE-9301-4C53-A166-81BC86DB09A4}" presName="linear" presStyleCnt="0">
        <dgm:presLayoutVars>
          <dgm:animLvl val="lvl"/>
          <dgm:resizeHandles val="exact"/>
        </dgm:presLayoutVars>
      </dgm:prSet>
      <dgm:spPr/>
    </dgm:pt>
    <dgm:pt modelId="{381829F6-6656-43C4-937F-6221B4536D6B}" type="pres">
      <dgm:prSet presAssocID="{7D8EE727-F249-44C2-A7E0-1E7D26FA8FFD}" presName="parentText" presStyleLbl="node1" presStyleIdx="0" presStyleCnt="3">
        <dgm:presLayoutVars>
          <dgm:chMax val="0"/>
          <dgm:bulletEnabled val="1"/>
        </dgm:presLayoutVars>
      </dgm:prSet>
      <dgm:spPr/>
    </dgm:pt>
    <dgm:pt modelId="{D3D9C292-139C-4998-AD79-1A0FA21BFB0B}" type="pres">
      <dgm:prSet presAssocID="{7D8EE727-F249-44C2-A7E0-1E7D26FA8FFD}" presName="childText" presStyleLbl="revTx" presStyleIdx="0" presStyleCnt="3">
        <dgm:presLayoutVars>
          <dgm:bulletEnabled val="1"/>
        </dgm:presLayoutVars>
      </dgm:prSet>
      <dgm:spPr/>
    </dgm:pt>
    <dgm:pt modelId="{D41D5939-B2A0-4F96-9251-0AC1A95562A6}" type="pres">
      <dgm:prSet presAssocID="{48D0E2B2-DEB9-481C-92AD-D20D38EE4431}" presName="parentText" presStyleLbl="node1" presStyleIdx="1" presStyleCnt="3">
        <dgm:presLayoutVars>
          <dgm:chMax val="0"/>
          <dgm:bulletEnabled val="1"/>
        </dgm:presLayoutVars>
      </dgm:prSet>
      <dgm:spPr/>
    </dgm:pt>
    <dgm:pt modelId="{F157811C-040F-481B-898E-93275869D0A7}" type="pres">
      <dgm:prSet presAssocID="{48D0E2B2-DEB9-481C-92AD-D20D38EE4431}" presName="childText" presStyleLbl="revTx" presStyleIdx="1" presStyleCnt="3">
        <dgm:presLayoutVars>
          <dgm:bulletEnabled val="1"/>
        </dgm:presLayoutVars>
      </dgm:prSet>
      <dgm:spPr/>
    </dgm:pt>
    <dgm:pt modelId="{EC69525C-5B93-4865-AE05-0BBDB6EC06F7}" type="pres">
      <dgm:prSet presAssocID="{6083640E-6651-4313-A6E6-D41A88758137}" presName="parentText" presStyleLbl="node1" presStyleIdx="2" presStyleCnt="3">
        <dgm:presLayoutVars>
          <dgm:chMax val="0"/>
          <dgm:bulletEnabled val="1"/>
        </dgm:presLayoutVars>
      </dgm:prSet>
      <dgm:spPr/>
    </dgm:pt>
    <dgm:pt modelId="{7384D4C5-A35D-431A-AC6D-33B33692A973}" type="pres">
      <dgm:prSet presAssocID="{6083640E-6651-4313-A6E6-D41A88758137}" presName="childText" presStyleLbl="revTx" presStyleIdx="2" presStyleCnt="3" custScaleY="64419">
        <dgm:presLayoutVars>
          <dgm:bulletEnabled val="1"/>
        </dgm:presLayoutVars>
      </dgm:prSet>
      <dgm:spPr/>
    </dgm:pt>
  </dgm:ptLst>
  <dgm:cxnLst>
    <dgm:cxn modelId="{AC3FAE10-4F65-4574-9778-90365B0C2034}" type="presOf" srcId="{A9F60083-4CF0-4286-8CBC-118B4F085384}" destId="{7384D4C5-A35D-431A-AC6D-33B33692A973}" srcOrd="0" destOrd="0" presId="urn:microsoft.com/office/officeart/2005/8/layout/vList2"/>
    <dgm:cxn modelId="{A48F3231-8636-46CC-B5D7-D99DC9F1461B}" srcId="{48D0E2B2-DEB9-481C-92AD-D20D38EE4431}" destId="{08519B05-37D3-4F56-97C9-5B0AD16139BA}" srcOrd="0" destOrd="0" parTransId="{1CAE4AF3-778F-4306-8F58-574BF682EF4C}" sibTransId="{8C848641-A035-4178-AAB3-3B0A5F9040CD}"/>
    <dgm:cxn modelId="{38F08A38-EDC4-4B37-B917-94829D2789BA}" type="presOf" srcId="{7A8502E3-9262-4791-8B6F-4217761849A1}" destId="{7384D4C5-A35D-431A-AC6D-33B33692A973}" srcOrd="0" destOrd="1" presId="urn:microsoft.com/office/officeart/2005/8/layout/vList2"/>
    <dgm:cxn modelId="{CB9CA33A-D079-4A7B-B4E5-997986C84A9A}" srcId="{662309EE-9301-4C53-A166-81BC86DB09A4}" destId="{6083640E-6651-4313-A6E6-D41A88758137}" srcOrd="2" destOrd="0" parTransId="{43BA21EF-4280-441C-8C17-BF33A95CAF1D}" sibTransId="{4CAE6DEC-6B80-4B07-94E2-8652FC38550D}"/>
    <dgm:cxn modelId="{1FF74E64-A7FF-40E9-93E1-79C7C7FD7B3A}" type="presOf" srcId="{7D8EE727-F249-44C2-A7E0-1E7D26FA8FFD}" destId="{381829F6-6656-43C4-937F-6221B4536D6B}" srcOrd="0" destOrd="0" presId="urn:microsoft.com/office/officeart/2005/8/layout/vList2"/>
    <dgm:cxn modelId="{08272053-BA24-4ED5-AD4B-CC22345E6058}" srcId="{7D8EE727-F249-44C2-A7E0-1E7D26FA8FFD}" destId="{62B81ADB-C9ED-44EE-A9C9-A117E6353B24}" srcOrd="0" destOrd="0" parTransId="{EACAF055-675F-41A6-B18F-B7124A2BE814}" sibTransId="{A07D4137-223D-4786-9004-689A1D5BFE98}"/>
    <dgm:cxn modelId="{F2509C78-CCE0-4A31-BD5F-B547C5E9F2FA}" type="presOf" srcId="{08519B05-37D3-4F56-97C9-5B0AD16139BA}" destId="{F157811C-040F-481B-898E-93275869D0A7}" srcOrd="0" destOrd="0" presId="urn:microsoft.com/office/officeart/2005/8/layout/vList2"/>
    <dgm:cxn modelId="{9C7D637F-E562-40AD-9D58-32966957BFB2}" type="presOf" srcId="{6083640E-6651-4313-A6E6-D41A88758137}" destId="{EC69525C-5B93-4865-AE05-0BBDB6EC06F7}" srcOrd="0" destOrd="0" presId="urn:microsoft.com/office/officeart/2005/8/layout/vList2"/>
    <dgm:cxn modelId="{F911258D-9CCA-45BC-B019-ACAFDD639C1A}" srcId="{662309EE-9301-4C53-A166-81BC86DB09A4}" destId="{7D8EE727-F249-44C2-A7E0-1E7D26FA8FFD}" srcOrd="0" destOrd="0" parTransId="{28D7940E-E250-41D7-B4B1-0024C2762A75}" sibTransId="{9693F722-9481-4F73-BAA1-9715B10ED87D}"/>
    <dgm:cxn modelId="{E7B52C9F-FDD4-4A53-83C5-39418ED979C0}" srcId="{662309EE-9301-4C53-A166-81BC86DB09A4}" destId="{48D0E2B2-DEB9-481C-92AD-D20D38EE4431}" srcOrd="1" destOrd="0" parTransId="{42A35623-FCD4-4905-86AD-C1E151B2911D}" sibTransId="{2A9C52F4-F84C-4828-BAC5-111CCE53CC52}"/>
    <dgm:cxn modelId="{9B967BA9-27C3-41F0-B981-6A2F50FF0EC0}" type="presOf" srcId="{662309EE-9301-4C53-A166-81BC86DB09A4}" destId="{D7AF5A03-D1ED-4CAB-BD9B-9CD3589382C1}" srcOrd="0" destOrd="0" presId="urn:microsoft.com/office/officeart/2005/8/layout/vList2"/>
    <dgm:cxn modelId="{77ED55AB-6237-4B63-839D-EECC88FE6DDD}" srcId="{6083640E-6651-4313-A6E6-D41A88758137}" destId="{A9F60083-4CF0-4286-8CBC-118B4F085384}" srcOrd="0" destOrd="0" parTransId="{0D740BA5-E5FE-457A-8A53-A4D75789107F}" sibTransId="{F3F5D3E6-C51D-422C-8272-9BB2D1C66258}"/>
    <dgm:cxn modelId="{8ADDC4C6-FD5A-43E6-987B-B17B782F1053}" type="presOf" srcId="{62B81ADB-C9ED-44EE-A9C9-A117E6353B24}" destId="{D3D9C292-139C-4998-AD79-1A0FA21BFB0B}" srcOrd="0" destOrd="0" presId="urn:microsoft.com/office/officeart/2005/8/layout/vList2"/>
    <dgm:cxn modelId="{27B153D5-CFB2-422F-87A7-76E12AD275A1}" srcId="{6083640E-6651-4313-A6E6-D41A88758137}" destId="{7A8502E3-9262-4791-8B6F-4217761849A1}" srcOrd="1" destOrd="0" parTransId="{8D8A7230-360E-4D1B-BBF3-500AC4974712}" sibTransId="{1463B8A8-900A-4519-9DCE-D454E75F2398}"/>
    <dgm:cxn modelId="{7E91C3E5-A55D-49D2-80F2-A86EF16C9BF3}" type="presOf" srcId="{48D0E2B2-DEB9-481C-92AD-D20D38EE4431}" destId="{D41D5939-B2A0-4F96-9251-0AC1A95562A6}" srcOrd="0" destOrd="0" presId="urn:microsoft.com/office/officeart/2005/8/layout/vList2"/>
    <dgm:cxn modelId="{D34A62FB-24DD-4BB6-95EB-F5DAD04A9276}" type="presParOf" srcId="{D7AF5A03-D1ED-4CAB-BD9B-9CD3589382C1}" destId="{381829F6-6656-43C4-937F-6221B4536D6B}" srcOrd="0" destOrd="0" presId="urn:microsoft.com/office/officeart/2005/8/layout/vList2"/>
    <dgm:cxn modelId="{446CA388-2DF9-47DB-8530-574EAAE8BD92}" type="presParOf" srcId="{D7AF5A03-D1ED-4CAB-BD9B-9CD3589382C1}" destId="{D3D9C292-139C-4998-AD79-1A0FA21BFB0B}" srcOrd="1" destOrd="0" presId="urn:microsoft.com/office/officeart/2005/8/layout/vList2"/>
    <dgm:cxn modelId="{6CE1C4CA-7322-40F6-BF8F-22401A640E3B}" type="presParOf" srcId="{D7AF5A03-D1ED-4CAB-BD9B-9CD3589382C1}" destId="{D41D5939-B2A0-4F96-9251-0AC1A95562A6}" srcOrd="2" destOrd="0" presId="urn:microsoft.com/office/officeart/2005/8/layout/vList2"/>
    <dgm:cxn modelId="{3A301EAF-DEE5-4931-8A2E-E392A12FE217}" type="presParOf" srcId="{D7AF5A03-D1ED-4CAB-BD9B-9CD3589382C1}" destId="{F157811C-040F-481B-898E-93275869D0A7}" srcOrd="3" destOrd="0" presId="urn:microsoft.com/office/officeart/2005/8/layout/vList2"/>
    <dgm:cxn modelId="{1596AE8F-636C-4B03-A0F7-77E17C4C2B9C}" type="presParOf" srcId="{D7AF5A03-D1ED-4CAB-BD9B-9CD3589382C1}" destId="{EC69525C-5B93-4865-AE05-0BBDB6EC06F7}" srcOrd="4" destOrd="0" presId="urn:microsoft.com/office/officeart/2005/8/layout/vList2"/>
    <dgm:cxn modelId="{15AD469B-C396-47BE-A614-C4AAF3F75439}" type="presParOf" srcId="{D7AF5A03-D1ED-4CAB-BD9B-9CD3589382C1}" destId="{7384D4C5-A35D-431A-AC6D-33B33692A973}" srcOrd="5"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23830D2-9712-4329-A8CF-1F062B684731}" type="doc">
      <dgm:prSet loTypeId="urn:microsoft.com/office/officeart/2005/8/layout/hProcess9" loCatId="process" qsTypeId="urn:microsoft.com/office/officeart/2005/8/quickstyle/simple1" qsCatId="simple" csTypeId="urn:microsoft.com/office/officeart/2005/8/colors/colorful3" csCatId="colorful" phldr="1"/>
      <dgm:spPr/>
    </dgm:pt>
    <dgm:pt modelId="{9F0E448F-7EC0-4F34-8596-8B8B3384D54C}">
      <dgm:prSet phldrT="[Text]"/>
      <dgm:spPr/>
      <dgm:t>
        <a:bodyPr/>
        <a:lstStyle/>
        <a:p>
          <a:r>
            <a:rPr lang="en-GB" dirty="0"/>
            <a:t>Claim</a:t>
          </a:r>
        </a:p>
      </dgm:t>
    </dgm:pt>
    <dgm:pt modelId="{46357422-4E82-4576-8834-DED1D845B7AB}" type="parTrans" cxnId="{40BC7795-B414-48D3-8304-E5EF9E84B1E0}">
      <dgm:prSet/>
      <dgm:spPr/>
      <dgm:t>
        <a:bodyPr/>
        <a:lstStyle/>
        <a:p>
          <a:endParaRPr lang="en-GB"/>
        </a:p>
      </dgm:t>
    </dgm:pt>
    <dgm:pt modelId="{30637EAC-042C-4F6D-BB95-A65CA6F22B04}" type="sibTrans" cxnId="{40BC7795-B414-48D3-8304-E5EF9E84B1E0}">
      <dgm:prSet/>
      <dgm:spPr/>
      <dgm:t>
        <a:bodyPr/>
        <a:lstStyle/>
        <a:p>
          <a:endParaRPr lang="en-GB"/>
        </a:p>
      </dgm:t>
    </dgm:pt>
    <dgm:pt modelId="{A8C7C987-5969-4D68-B6D9-DD37B7B1E88B}">
      <dgm:prSet phldrT="[Text]"/>
      <dgm:spPr/>
      <dgm:t>
        <a:bodyPr/>
        <a:lstStyle/>
        <a:p>
          <a:r>
            <a:rPr lang="en-GB" dirty="0"/>
            <a:t>Proof</a:t>
          </a:r>
        </a:p>
      </dgm:t>
    </dgm:pt>
    <dgm:pt modelId="{900D4309-737C-4CA9-AA43-0E6543156412}" type="parTrans" cxnId="{D0AB460C-6052-423A-B474-033910050837}">
      <dgm:prSet/>
      <dgm:spPr/>
      <dgm:t>
        <a:bodyPr/>
        <a:lstStyle/>
        <a:p>
          <a:endParaRPr lang="en-GB"/>
        </a:p>
      </dgm:t>
    </dgm:pt>
    <dgm:pt modelId="{407976A9-A2C3-4F7E-B562-D7E30E318C12}" type="sibTrans" cxnId="{D0AB460C-6052-423A-B474-033910050837}">
      <dgm:prSet/>
      <dgm:spPr/>
      <dgm:t>
        <a:bodyPr/>
        <a:lstStyle/>
        <a:p>
          <a:endParaRPr lang="en-GB"/>
        </a:p>
      </dgm:t>
    </dgm:pt>
    <dgm:pt modelId="{F48A5E1F-9259-457B-A2EA-11BDFD0A068F}">
      <dgm:prSet phldrT="[Text]"/>
      <dgm:spPr/>
      <dgm:t>
        <a:bodyPr/>
        <a:lstStyle/>
        <a:p>
          <a:r>
            <a:rPr lang="en-GB" dirty="0"/>
            <a:t>Objections</a:t>
          </a:r>
        </a:p>
      </dgm:t>
    </dgm:pt>
    <dgm:pt modelId="{CD8BAA8E-7350-47E4-BCEB-0EEADDDA902A}" type="parTrans" cxnId="{48926E1C-83CF-465E-8E4C-B84153B45967}">
      <dgm:prSet/>
      <dgm:spPr/>
      <dgm:t>
        <a:bodyPr/>
        <a:lstStyle/>
        <a:p>
          <a:endParaRPr lang="en-GB"/>
        </a:p>
      </dgm:t>
    </dgm:pt>
    <dgm:pt modelId="{F5342815-FA30-463D-B80A-1C1A2B3DFF0E}" type="sibTrans" cxnId="{48926E1C-83CF-465E-8E4C-B84153B45967}">
      <dgm:prSet/>
      <dgm:spPr/>
      <dgm:t>
        <a:bodyPr/>
        <a:lstStyle/>
        <a:p>
          <a:endParaRPr lang="en-GB"/>
        </a:p>
      </dgm:t>
    </dgm:pt>
    <dgm:pt modelId="{7BF4FC21-4A25-46B8-B130-4F4783447F5B}">
      <dgm:prSet/>
      <dgm:spPr/>
      <dgm:t>
        <a:bodyPr/>
        <a:lstStyle/>
        <a:p>
          <a:r>
            <a:rPr lang="en-GB" dirty="0"/>
            <a:t>Conclusion</a:t>
          </a:r>
        </a:p>
      </dgm:t>
    </dgm:pt>
    <dgm:pt modelId="{9B1EC3ED-1BAD-4E94-8E9E-90FB3C1F1338}" type="parTrans" cxnId="{E89A4759-38C4-4D02-9EA2-29125CADAF3F}">
      <dgm:prSet/>
      <dgm:spPr/>
    </dgm:pt>
    <dgm:pt modelId="{673FF281-B091-455A-8541-FB1DEEDE6AD2}" type="sibTrans" cxnId="{E89A4759-38C4-4D02-9EA2-29125CADAF3F}">
      <dgm:prSet/>
      <dgm:spPr/>
    </dgm:pt>
    <dgm:pt modelId="{D8A65FAD-4694-426D-9F5C-38465938BCB5}" type="pres">
      <dgm:prSet presAssocID="{723830D2-9712-4329-A8CF-1F062B684731}" presName="CompostProcess" presStyleCnt="0">
        <dgm:presLayoutVars>
          <dgm:dir/>
          <dgm:resizeHandles val="exact"/>
        </dgm:presLayoutVars>
      </dgm:prSet>
      <dgm:spPr/>
    </dgm:pt>
    <dgm:pt modelId="{5E537643-5056-42AC-A373-AE966D6240A9}" type="pres">
      <dgm:prSet presAssocID="{723830D2-9712-4329-A8CF-1F062B684731}" presName="arrow" presStyleLbl="bgShp" presStyleIdx="0" presStyleCnt="1"/>
      <dgm:spPr/>
    </dgm:pt>
    <dgm:pt modelId="{954C33A6-EE71-42F4-B1DB-89B42F9923BA}" type="pres">
      <dgm:prSet presAssocID="{723830D2-9712-4329-A8CF-1F062B684731}" presName="linearProcess" presStyleCnt="0"/>
      <dgm:spPr/>
    </dgm:pt>
    <dgm:pt modelId="{16CD7BDC-3C5F-486B-92E9-AF8FCCB48C01}" type="pres">
      <dgm:prSet presAssocID="{9F0E448F-7EC0-4F34-8596-8B8B3384D54C}" presName="textNode" presStyleLbl="node1" presStyleIdx="0" presStyleCnt="4">
        <dgm:presLayoutVars>
          <dgm:bulletEnabled val="1"/>
        </dgm:presLayoutVars>
      </dgm:prSet>
      <dgm:spPr/>
    </dgm:pt>
    <dgm:pt modelId="{AF438E44-4354-4297-8047-7F60B01B860D}" type="pres">
      <dgm:prSet presAssocID="{30637EAC-042C-4F6D-BB95-A65CA6F22B04}" presName="sibTrans" presStyleCnt="0"/>
      <dgm:spPr/>
    </dgm:pt>
    <dgm:pt modelId="{5C616BCB-0CAA-4F13-8F16-01EC35B423B3}" type="pres">
      <dgm:prSet presAssocID="{A8C7C987-5969-4D68-B6D9-DD37B7B1E88B}" presName="textNode" presStyleLbl="node1" presStyleIdx="1" presStyleCnt="4">
        <dgm:presLayoutVars>
          <dgm:bulletEnabled val="1"/>
        </dgm:presLayoutVars>
      </dgm:prSet>
      <dgm:spPr/>
    </dgm:pt>
    <dgm:pt modelId="{CF066B1F-88EA-47B7-82A8-3AB32C7F6CCC}" type="pres">
      <dgm:prSet presAssocID="{407976A9-A2C3-4F7E-B562-D7E30E318C12}" presName="sibTrans" presStyleCnt="0"/>
      <dgm:spPr/>
    </dgm:pt>
    <dgm:pt modelId="{E2D7F3A0-6CD3-4F3C-8499-1DE375578637}" type="pres">
      <dgm:prSet presAssocID="{F48A5E1F-9259-457B-A2EA-11BDFD0A068F}" presName="textNode" presStyleLbl="node1" presStyleIdx="2" presStyleCnt="4">
        <dgm:presLayoutVars>
          <dgm:bulletEnabled val="1"/>
        </dgm:presLayoutVars>
      </dgm:prSet>
      <dgm:spPr/>
    </dgm:pt>
    <dgm:pt modelId="{9E4DA1C9-43EF-495F-9C1C-BDF0FD687184}" type="pres">
      <dgm:prSet presAssocID="{F5342815-FA30-463D-B80A-1C1A2B3DFF0E}" presName="sibTrans" presStyleCnt="0"/>
      <dgm:spPr/>
    </dgm:pt>
    <dgm:pt modelId="{FF8CE774-1A01-46B8-8B72-39CBE78696C0}" type="pres">
      <dgm:prSet presAssocID="{7BF4FC21-4A25-46B8-B130-4F4783447F5B}" presName="textNode" presStyleLbl="node1" presStyleIdx="3" presStyleCnt="4">
        <dgm:presLayoutVars>
          <dgm:bulletEnabled val="1"/>
        </dgm:presLayoutVars>
      </dgm:prSet>
      <dgm:spPr/>
    </dgm:pt>
  </dgm:ptLst>
  <dgm:cxnLst>
    <dgm:cxn modelId="{D0AB460C-6052-423A-B474-033910050837}" srcId="{723830D2-9712-4329-A8CF-1F062B684731}" destId="{A8C7C987-5969-4D68-B6D9-DD37B7B1E88B}" srcOrd="1" destOrd="0" parTransId="{900D4309-737C-4CA9-AA43-0E6543156412}" sibTransId="{407976A9-A2C3-4F7E-B562-D7E30E318C12}"/>
    <dgm:cxn modelId="{48926E1C-83CF-465E-8E4C-B84153B45967}" srcId="{723830D2-9712-4329-A8CF-1F062B684731}" destId="{F48A5E1F-9259-457B-A2EA-11BDFD0A068F}" srcOrd="2" destOrd="0" parTransId="{CD8BAA8E-7350-47E4-BCEB-0EEADDDA902A}" sibTransId="{F5342815-FA30-463D-B80A-1C1A2B3DFF0E}"/>
    <dgm:cxn modelId="{5EC90763-A6B9-4296-9033-8B718E8548FF}" type="presOf" srcId="{7BF4FC21-4A25-46B8-B130-4F4783447F5B}" destId="{FF8CE774-1A01-46B8-8B72-39CBE78696C0}" srcOrd="0" destOrd="0" presId="urn:microsoft.com/office/officeart/2005/8/layout/hProcess9"/>
    <dgm:cxn modelId="{9FAAF54B-D9F4-4BAC-8C78-15CD4E87B3EE}" type="presOf" srcId="{723830D2-9712-4329-A8CF-1F062B684731}" destId="{D8A65FAD-4694-426D-9F5C-38465938BCB5}" srcOrd="0" destOrd="0" presId="urn:microsoft.com/office/officeart/2005/8/layout/hProcess9"/>
    <dgm:cxn modelId="{E89A4759-38C4-4D02-9EA2-29125CADAF3F}" srcId="{723830D2-9712-4329-A8CF-1F062B684731}" destId="{7BF4FC21-4A25-46B8-B130-4F4783447F5B}" srcOrd="3" destOrd="0" parTransId="{9B1EC3ED-1BAD-4E94-8E9E-90FB3C1F1338}" sibTransId="{673FF281-B091-455A-8541-FB1DEEDE6AD2}"/>
    <dgm:cxn modelId="{40BC7795-B414-48D3-8304-E5EF9E84B1E0}" srcId="{723830D2-9712-4329-A8CF-1F062B684731}" destId="{9F0E448F-7EC0-4F34-8596-8B8B3384D54C}" srcOrd="0" destOrd="0" parTransId="{46357422-4E82-4576-8834-DED1D845B7AB}" sibTransId="{30637EAC-042C-4F6D-BB95-A65CA6F22B04}"/>
    <dgm:cxn modelId="{C58370B1-7FDA-4FD6-B76B-A6B490F80BFB}" type="presOf" srcId="{A8C7C987-5969-4D68-B6D9-DD37B7B1E88B}" destId="{5C616BCB-0CAA-4F13-8F16-01EC35B423B3}" srcOrd="0" destOrd="0" presId="urn:microsoft.com/office/officeart/2005/8/layout/hProcess9"/>
    <dgm:cxn modelId="{C5A55DF1-F5AA-4D80-B019-69CFE96E8730}" type="presOf" srcId="{9F0E448F-7EC0-4F34-8596-8B8B3384D54C}" destId="{16CD7BDC-3C5F-486B-92E9-AF8FCCB48C01}" srcOrd="0" destOrd="0" presId="urn:microsoft.com/office/officeart/2005/8/layout/hProcess9"/>
    <dgm:cxn modelId="{3FB7F4FC-B728-4DB8-90A8-DB3B4FA6B978}" type="presOf" srcId="{F48A5E1F-9259-457B-A2EA-11BDFD0A068F}" destId="{E2D7F3A0-6CD3-4F3C-8499-1DE375578637}" srcOrd="0" destOrd="0" presId="urn:microsoft.com/office/officeart/2005/8/layout/hProcess9"/>
    <dgm:cxn modelId="{40E28E4B-793D-49AE-AFFE-6FF85801E8F4}" type="presParOf" srcId="{D8A65FAD-4694-426D-9F5C-38465938BCB5}" destId="{5E537643-5056-42AC-A373-AE966D6240A9}" srcOrd="0" destOrd="0" presId="urn:microsoft.com/office/officeart/2005/8/layout/hProcess9"/>
    <dgm:cxn modelId="{AA30515C-6C78-4E0E-A60F-DD5F33A9BE87}" type="presParOf" srcId="{D8A65FAD-4694-426D-9F5C-38465938BCB5}" destId="{954C33A6-EE71-42F4-B1DB-89B42F9923BA}" srcOrd="1" destOrd="0" presId="urn:microsoft.com/office/officeart/2005/8/layout/hProcess9"/>
    <dgm:cxn modelId="{D92F0CF0-0EF4-42A8-BCE4-74D8B95EBB90}" type="presParOf" srcId="{954C33A6-EE71-42F4-B1DB-89B42F9923BA}" destId="{16CD7BDC-3C5F-486B-92E9-AF8FCCB48C01}" srcOrd="0" destOrd="0" presId="urn:microsoft.com/office/officeart/2005/8/layout/hProcess9"/>
    <dgm:cxn modelId="{79F33A23-0A90-49D9-B7E1-AA5DC14EB743}" type="presParOf" srcId="{954C33A6-EE71-42F4-B1DB-89B42F9923BA}" destId="{AF438E44-4354-4297-8047-7F60B01B860D}" srcOrd="1" destOrd="0" presId="urn:microsoft.com/office/officeart/2005/8/layout/hProcess9"/>
    <dgm:cxn modelId="{5DEAC466-E233-4E03-827C-A3A9D28CDE1F}" type="presParOf" srcId="{954C33A6-EE71-42F4-B1DB-89B42F9923BA}" destId="{5C616BCB-0CAA-4F13-8F16-01EC35B423B3}" srcOrd="2" destOrd="0" presId="urn:microsoft.com/office/officeart/2005/8/layout/hProcess9"/>
    <dgm:cxn modelId="{4ACF7ED2-1AAD-4766-BD85-D9D29A5C26FD}" type="presParOf" srcId="{954C33A6-EE71-42F4-B1DB-89B42F9923BA}" destId="{CF066B1F-88EA-47B7-82A8-3AB32C7F6CCC}" srcOrd="3" destOrd="0" presId="urn:microsoft.com/office/officeart/2005/8/layout/hProcess9"/>
    <dgm:cxn modelId="{90930AD3-B769-4C53-955E-66781856EFC4}" type="presParOf" srcId="{954C33A6-EE71-42F4-B1DB-89B42F9923BA}" destId="{E2D7F3A0-6CD3-4F3C-8499-1DE375578637}" srcOrd="4" destOrd="0" presId="urn:microsoft.com/office/officeart/2005/8/layout/hProcess9"/>
    <dgm:cxn modelId="{EDA1FF2F-6661-488E-8F6B-01169EA5955D}" type="presParOf" srcId="{954C33A6-EE71-42F4-B1DB-89B42F9923BA}" destId="{9E4DA1C9-43EF-495F-9C1C-BDF0FD687184}" srcOrd="5" destOrd="0" presId="urn:microsoft.com/office/officeart/2005/8/layout/hProcess9"/>
    <dgm:cxn modelId="{30D0C269-96C8-4591-AD7F-3E29A5F9CA56}" type="presParOf" srcId="{954C33A6-EE71-42F4-B1DB-89B42F9923BA}" destId="{FF8CE774-1A01-46B8-8B72-39CBE78696C0}"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3428D9-321A-4D4D-9655-D0AF1760DBDD}">
      <dsp:nvSpPr>
        <dsp:cNvPr id="0" name=""/>
        <dsp:cNvSpPr/>
      </dsp:nvSpPr>
      <dsp:spPr>
        <a:xfrm>
          <a:off x="4721910" y="1264892"/>
          <a:ext cx="2059780" cy="2060161"/>
        </a:xfrm>
        <a:prstGeom prst="ellips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A41F3BB-70A0-4EC4-8F4D-745C16FFCA1D}">
      <dsp:nvSpPr>
        <dsp:cNvPr id="0" name=""/>
        <dsp:cNvSpPr/>
      </dsp:nvSpPr>
      <dsp:spPr>
        <a:xfrm>
          <a:off x="4790301" y="1333576"/>
          <a:ext cx="1922998" cy="1922793"/>
        </a:xfrm>
        <a:prstGeom prst="ellipse">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Point of view</a:t>
          </a:r>
        </a:p>
      </dsp:txBody>
      <dsp:txXfrm>
        <a:off x="5065207" y="1608312"/>
        <a:ext cx="1373187" cy="1373320"/>
      </dsp:txXfrm>
    </dsp:sp>
    <dsp:sp modelId="{6CE02B9B-F6F1-4670-8080-6540322DA096}">
      <dsp:nvSpPr>
        <dsp:cNvPr id="0" name=""/>
        <dsp:cNvSpPr/>
      </dsp:nvSpPr>
      <dsp:spPr>
        <a:xfrm rot="2700000">
          <a:off x="2595548" y="1267382"/>
          <a:ext cx="2054819" cy="2054819"/>
        </a:xfrm>
        <a:prstGeom prst="teardrop">
          <a:avLst>
            <a:gd name="adj" fmla="val 100000"/>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582AAF-77AC-4D92-B0A1-8F97087F3148}">
      <dsp:nvSpPr>
        <dsp:cNvPr id="0" name=""/>
        <dsp:cNvSpPr/>
      </dsp:nvSpPr>
      <dsp:spPr>
        <a:xfrm>
          <a:off x="2661459" y="1333576"/>
          <a:ext cx="1922998" cy="1922793"/>
        </a:xfrm>
        <a:prstGeom prst="ellipse">
          <a:avLst/>
        </a:prstGeom>
        <a:solidFill>
          <a:schemeClr val="lt1">
            <a:alpha val="90000"/>
            <a:hueOff val="0"/>
            <a:satOff val="0"/>
            <a:lumOff val="0"/>
            <a:alphaOff val="0"/>
          </a:schemeClr>
        </a:solidFill>
        <a:ln w="25400" cap="flat" cmpd="sng" algn="ctr">
          <a:solidFill>
            <a:schemeClr val="accent3">
              <a:hueOff val="5625132"/>
              <a:satOff val="-8440"/>
              <a:lumOff val="-137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Perspective</a:t>
          </a:r>
        </a:p>
      </dsp:txBody>
      <dsp:txXfrm>
        <a:off x="2936365" y="1608312"/>
        <a:ext cx="1373187" cy="1373320"/>
      </dsp:txXfrm>
    </dsp:sp>
    <dsp:sp modelId="{DE469AB7-EABA-4878-A4FD-A4FBC5EFC025}">
      <dsp:nvSpPr>
        <dsp:cNvPr id="0" name=""/>
        <dsp:cNvSpPr/>
      </dsp:nvSpPr>
      <dsp:spPr>
        <a:xfrm rot="2700000">
          <a:off x="466706" y="1267382"/>
          <a:ext cx="2054819" cy="2054819"/>
        </a:xfrm>
        <a:prstGeom prst="teardrop">
          <a:avLst>
            <a:gd name="adj" fmla="val 100000"/>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75A3338-21DF-4329-926F-C4B267F97568}">
      <dsp:nvSpPr>
        <dsp:cNvPr id="0" name=""/>
        <dsp:cNvSpPr/>
      </dsp:nvSpPr>
      <dsp:spPr>
        <a:xfrm>
          <a:off x="532617" y="1333576"/>
          <a:ext cx="1922998" cy="1922793"/>
        </a:xfrm>
        <a:prstGeom prst="ellipse">
          <a:avLst/>
        </a:prstGeom>
        <a:solidFill>
          <a:schemeClr val="lt1">
            <a:alpha val="90000"/>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Position</a:t>
          </a:r>
        </a:p>
      </dsp:txBody>
      <dsp:txXfrm>
        <a:off x="807522" y="1608312"/>
        <a:ext cx="1373187" cy="13733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B4CE0F-2B4F-4890-8DC4-6C8A834876B7}">
      <dsp:nvSpPr>
        <dsp:cNvPr id="0" name=""/>
        <dsp:cNvSpPr/>
      </dsp:nvSpPr>
      <dsp:spPr>
        <a:xfrm rot="21300000">
          <a:off x="16524" y="1688265"/>
          <a:ext cx="5351751" cy="612856"/>
        </a:xfrm>
        <a:prstGeom prst="mathMinus">
          <a:avLst/>
        </a:prstGeom>
        <a:solidFill>
          <a:schemeClr val="accent3">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962491C-D0EE-4725-B4C7-9A2C5BAC2EA4}">
      <dsp:nvSpPr>
        <dsp:cNvPr id="0" name=""/>
        <dsp:cNvSpPr/>
      </dsp:nvSpPr>
      <dsp:spPr>
        <a:xfrm>
          <a:off x="646176" y="199469"/>
          <a:ext cx="1615440" cy="1595755"/>
        </a:xfrm>
        <a:prstGeom prst="downArrow">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1822795-120A-4ACC-A242-22D2CBAB437F}">
      <dsp:nvSpPr>
        <dsp:cNvPr id="0" name=""/>
        <dsp:cNvSpPr/>
      </dsp:nvSpPr>
      <dsp:spPr>
        <a:xfrm>
          <a:off x="2853944" y="0"/>
          <a:ext cx="1723136" cy="16755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kern="1200" dirty="0"/>
            <a:t>INDUCTIVE Reasoning</a:t>
          </a:r>
        </a:p>
      </dsp:txBody>
      <dsp:txXfrm>
        <a:off x="2853944" y="0"/>
        <a:ext cx="1723136" cy="1675542"/>
      </dsp:txXfrm>
    </dsp:sp>
    <dsp:sp modelId="{DC72ED45-7064-48A5-885F-433E0CE247FF}">
      <dsp:nvSpPr>
        <dsp:cNvPr id="0" name=""/>
        <dsp:cNvSpPr/>
      </dsp:nvSpPr>
      <dsp:spPr>
        <a:xfrm>
          <a:off x="3123184" y="2194163"/>
          <a:ext cx="1615440" cy="1595755"/>
        </a:xfrm>
        <a:prstGeom prst="upArrow">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0A0E1A-FA35-44EC-9C1E-5C6EAD032066}">
      <dsp:nvSpPr>
        <dsp:cNvPr id="0" name=""/>
        <dsp:cNvSpPr/>
      </dsp:nvSpPr>
      <dsp:spPr>
        <a:xfrm>
          <a:off x="807720" y="2313845"/>
          <a:ext cx="1723136" cy="16755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kern="1200" dirty="0"/>
            <a:t>DEDUCTIVE Reasoning</a:t>
          </a:r>
        </a:p>
      </dsp:txBody>
      <dsp:txXfrm>
        <a:off x="807720" y="2313845"/>
        <a:ext cx="1723136" cy="167554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1829F6-6656-43C4-937F-6221B4536D6B}">
      <dsp:nvSpPr>
        <dsp:cNvPr id="0" name=""/>
        <dsp:cNvSpPr/>
      </dsp:nvSpPr>
      <dsp:spPr>
        <a:xfrm>
          <a:off x="0" y="28052"/>
          <a:ext cx="10972800" cy="77220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Toulmin Method</a:t>
          </a:r>
        </a:p>
      </dsp:txBody>
      <dsp:txXfrm>
        <a:off x="37696" y="65748"/>
        <a:ext cx="10897408" cy="696808"/>
      </dsp:txXfrm>
    </dsp:sp>
    <dsp:sp modelId="{D3D9C292-139C-4998-AD79-1A0FA21BFB0B}">
      <dsp:nvSpPr>
        <dsp:cNvPr id="0" name=""/>
        <dsp:cNvSpPr/>
      </dsp:nvSpPr>
      <dsp:spPr>
        <a:xfrm>
          <a:off x="0" y="800252"/>
          <a:ext cx="10972800" cy="496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8386" tIns="22860" rIns="128016" bIns="22860" numCol="1" spcCol="1270" anchor="t" anchorCtr="0">
          <a:noAutofit/>
        </a:bodyPr>
        <a:lstStyle/>
        <a:p>
          <a:pPr marL="114300" lvl="1" indent="-114300" algn="l" defTabSz="622300">
            <a:lnSpc>
              <a:spcPct val="90000"/>
            </a:lnSpc>
            <a:spcBef>
              <a:spcPct val="0"/>
            </a:spcBef>
            <a:spcAft>
              <a:spcPct val="20000"/>
            </a:spcAft>
            <a:buChar char="•"/>
          </a:pPr>
          <a:r>
            <a:rPr lang="en-GB" sz="1400" kern="1200" dirty="0"/>
            <a:t>Claim, Grounds, Bridge, Foundation, Counterclaim, rebuttal</a:t>
          </a:r>
        </a:p>
      </dsp:txBody>
      <dsp:txXfrm>
        <a:off x="0" y="800252"/>
        <a:ext cx="10972800" cy="496800"/>
      </dsp:txXfrm>
    </dsp:sp>
    <dsp:sp modelId="{D41D5939-B2A0-4F96-9251-0AC1A95562A6}">
      <dsp:nvSpPr>
        <dsp:cNvPr id="0" name=""/>
        <dsp:cNvSpPr/>
      </dsp:nvSpPr>
      <dsp:spPr>
        <a:xfrm>
          <a:off x="0" y="1297052"/>
          <a:ext cx="10972800" cy="772200"/>
        </a:xfrm>
        <a:prstGeom prst="round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Classical method</a:t>
          </a:r>
        </a:p>
      </dsp:txBody>
      <dsp:txXfrm>
        <a:off x="37696" y="1334748"/>
        <a:ext cx="10897408" cy="696808"/>
      </dsp:txXfrm>
    </dsp:sp>
    <dsp:sp modelId="{F157811C-040F-481B-898E-93275869D0A7}">
      <dsp:nvSpPr>
        <dsp:cNvPr id="0" name=""/>
        <dsp:cNvSpPr/>
      </dsp:nvSpPr>
      <dsp:spPr>
        <a:xfrm>
          <a:off x="0" y="2069252"/>
          <a:ext cx="10972800" cy="496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8386" tIns="22860" rIns="128016" bIns="22860" numCol="1" spcCol="1270" anchor="t" anchorCtr="0">
          <a:noAutofit/>
        </a:bodyPr>
        <a:lstStyle/>
        <a:p>
          <a:pPr marL="114300" lvl="1" indent="-114300" algn="l" defTabSz="622300">
            <a:lnSpc>
              <a:spcPct val="90000"/>
            </a:lnSpc>
            <a:spcBef>
              <a:spcPct val="0"/>
            </a:spcBef>
            <a:spcAft>
              <a:spcPct val="20000"/>
            </a:spcAft>
            <a:buChar char="•"/>
          </a:pPr>
          <a:r>
            <a:rPr lang="en-GB" sz="1400" kern="1200" dirty="0"/>
            <a:t>Introduction, background, proposition, proof, refutation, conclusion</a:t>
          </a:r>
        </a:p>
      </dsp:txBody>
      <dsp:txXfrm>
        <a:off x="0" y="2069252"/>
        <a:ext cx="10972800" cy="496800"/>
      </dsp:txXfrm>
    </dsp:sp>
    <dsp:sp modelId="{EC69525C-5B93-4865-AE05-0BBDB6EC06F7}">
      <dsp:nvSpPr>
        <dsp:cNvPr id="0" name=""/>
        <dsp:cNvSpPr/>
      </dsp:nvSpPr>
      <dsp:spPr>
        <a:xfrm>
          <a:off x="0" y="2566052"/>
          <a:ext cx="10972800" cy="772200"/>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Rogerian Method</a:t>
          </a:r>
        </a:p>
      </dsp:txBody>
      <dsp:txXfrm>
        <a:off x="37696" y="2603748"/>
        <a:ext cx="10897408" cy="696808"/>
      </dsp:txXfrm>
    </dsp:sp>
    <dsp:sp modelId="{7384D4C5-A35D-431A-AC6D-33B33692A973}">
      <dsp:nvSpPr>
        <dsp:cNvPr id="0" name=""/>
        <dsp:cNvSpPr/>
      </dsp:nvSpPr>
      <dsp:spPr>
        <a:xfrm>
          <a:off x="0" y="3338252"/>
          <a:ext cx="10972800" cy="5500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8386" tIns="22860" rIns="128016" bIns="22860" numCol="1" spcCol="1270" anchor="t" anchorCtr="0">
          <a:noAutofit/>
        </a:bodyPr>
        <a:lstStyle/>
        <a:p>
          <a:pPr marL="114300" lvl="1" indent="-114300" algn="l" defTabSz="622300">
            <a:lnSpc>
              <a:spcPct val="90000"/>
            </a:lnSpc>
            <a:spcBef>
              <a:spcPct val="0"/>
            </a:spcBef>
            <a:spcAft>
              <a:spcPct val="20000"/>
            </a:spcAft>
            <a:buChar char="•"/>
          </a:pPr>
          <a:endParaRPr lang="en-GB" sz="1400" kern="1200" dirty="0"/>
        </a:p>
        <a:p>
          <a:pPr marL="114300" lvl="1" indent="-114300" algn="l" defTabSz="622300">
            <a:lnSpc>
              <a:spcPct val="90000"/>
            </a:lnSpc>
            <a:spcBef>
              <a:spcPct val="0"/>
            </a:spcBef>
            <a:spcAft>
              <a:spcPct val="20000"/>
            </a:spcAft>
            <a:buChar char="•"/>
          </a:pPr>
          <a:r>
            <a:rPr lang="en-GB" sz="1400" kern="1200" dirty="0"/>
            <a:t>Introduction, opposing view, statement of validity, position, context , benefits</a:t>
          </a:r>
        </a:p>
      </dsp:txBody>
      <dsp:txXfrm>
        <a:off x="0" y="3338252"/>
        <a:ext cx="10972800" cy="55005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537643-5056-42AC-A373-AE966D6240A9}">
      <dsp:nvSpPr>
        <dsp:cNvPr id="0" name=""/>
        <dsp:cNvSpPr/>
      </dsp:nvSpPr>
      <dsp:spPr>
        <a:xfrm>
          <a:off x="822959" y="0"/>
          <a:ext cx="9326880" cy="3916363"/>
        </a:xfrm>
        <a:prstGeom prst="rightArrow">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CD7BDC-3C5F-486B-92E9-AF8FCCB48C01}">
      <dsp:nvSpPr>
        <dsp:cNvPr id="0" name=""/>
        <dsp:cNvSpPr/>
      </dsp:nvSpPr>
      <dsp:spPr>
        <a:xfrm>
          <a:off x="8304" y="1174908"/>
          <a:ext cx="2509197" cy="1566545"/>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dirty="0"/>
            <a:t>Claim</a:t>
          </a:r>
        </a:p>
      </dsp:txBody>
      <dsp:txXfrm>
        <a:off x="84776" y="1251380"/>
        <a:ext cx="2356253" cy="1413601"/>
      </dsp:txXfrm>
    </dsp:sp>
    <dsp:sp modelId="{5C616BCB-0CAA-4F13-8F16-01EC35B423B3}">
      <dsp:nvSpPr>
        <dsp:cNvPr id="0" name=""/>
        <dsp:cNvSpPr/>
      </dsp:nvSpPr>
      <dsp:spPr>
        <a:xfrm>
          <a:off x="2823969" y="1174908"/>
          <a:ext cx="2509197" cy="1566545"/>
        </a:xfrm>
        <a:prstGeom prst="roundRect">
          <a:avLst/>
        </a:prstGeom>
        <a:solidFill>
          <a:schemeClr val="accent3">
            <a:hueOff val="3750088"/>
            <a:satOff val="-5627"/>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dirty="0"/>
            <a:t>Proof</a:t>
          </a:r>
        </a:p>
      </dsp:txBody>
      <dsp:txXfrm>
        <a:off x="2900441" y="1251380"/>
        <a:ext cx="2356253" cy="1413601"/>
      </dsp:txXfrm>
    </dsp:sp>
    <dsp:sp modelId="{E2D7F3A0-6CD3-4F3C-8499-1DE375578637}">
      <dsp:nvSpPr>
        <dsp:cNvPr id="0" name=""/>
        <dsp:cNvSpPr/>
      </dsp:nvSpPr>
      <dsp:spPr>
        <a:xfrm>
          <a:off x="5639633" y="1174908"/>
          <a:ext cx="2509197" cy="1566545"/>
        </a:xfrm>
        <a:prstGeom prst="roundRect">
          <a:avLst/>
        </a:prstGeom>
        <a:solidFill>
          <a:schemeClr val="accent3">
            <a:hueOff val="7500176"/>
            <a:satOff val="-11253"/>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dirty="0"/>
            <a:t>Objections</a:t>
          </a:r>
        </a:p>
      </dsp:txBody>
      <dsp:txXfrm>
        <a:off x="5716105" y="1251380"/>
        <a:ext cx="2356253" cy="1413601"/>
      </dsp:txXfrm>
    </dsp:sp>
    <dsp:sp modelId="{FF8CE774-1A01-46B8-8B72-39CBE78696C0}">
      <dsp:nvSpPr>
        <dsp:cNvPr id="0" name=""/>
        <dsp:cNvSpPr/>
      </dsp:nvSpPr>
      <dsp:spPr>
        <a:xfrm>
          <a:off x="8455297" y="1174908"/>
          <a:ext cx="2509197" cy="1566545"/>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dirty="0"/>
            <a:t>Conclusion</a:t>
          </a:r>
        </a:p>
      </dsp:txBody>
      <dsp:txXfrm>
        <a:off x="8531769" y="1251380"/>
        <a:ext cx="2356253" cy="1413601"/>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4BDD37-A329-47E8-BF86-D458012D0B0E}" type="datetimeFigureOut">
              <a:rPr lang="en-GB" smtClean="0"/>
              <a:t>19/03/2025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Bit of a re-cap to start with to put things into context</a:t>
            </a:r>
          </a:p>
          <a:p>
            <a:endParaRPr lang="en-GB" dirty="0"/>
          </a:p>
          <a:p>
            <a:r>
              <a:rPr lang="en-GB" b="1" dirty="0"/>
              <a:t>So what do we mean by an ‘argument’ in general terms?</a:t>
            </a:r>
          </a:p>
          <a:p>
            <a:r>
              <a:rPr lang="en-GB" dirty="0"/>
              <a:t>Open to class</a:t>
            </a:r>
          </a:p>
          <a:p>
            <a:r>
              <a:rPr lang="en-GB" dirty="0"/>
              <a:t>Ans – a disagreement or dispute over something</a:t>
            </a:r>
          </a:p>
          <a:p>
            <a:r>
              <a:rPr lang="en-GB" dirty="0"/>
              <a:t>An exchange of diverging or opposite views sometimes heated in nature</a:t>
            </a:r>
          </a:p>
          <a:p>
            <a:r>
              <a:rPr lang="en-GB" dirty="0"/>
              <a:t>Therefore the idea of an argument  may conjure up an image of two people yelling at each other or screaming in anger over a specific matter, however an argument is very different especially within academia.</a:t>
            </a:r>
          </a:p>
          <a:p>
            <a:endParaRPr lang="en-GB" dirty="0"/>
          </a:p>
          <a:p>
            <a:r>
              <a:rPr lang="en-GB" dirty="0"/>
              <a:t>The word argument comes from the Latin word ‘arguer’ which means to make clear</a:t>
            </a:r>
          </a:p>
        </p:txBody>
      </p:sp>
      <p:sp>
        <p:nvSpPr>
          <p:cNvPr id="4" name="Slide Number Placeholder 3"/>
          <p:cNvSpPr>
            <a:spLocks noGrp="1"/>
          </p:cNvSpPr>
          <p:nvPr>
            <p:ph type="sldNum" sz="quarter" idx="5"/>
          </p:nvPr>
        </p:nvSpPr>
        <p:spPr/>
        <p:txBody>
          <a:bodyPr/>
          <a:lstStyle/>
          <a:p>
            <a:fld id="{D2EC847A-7DAE-4150-8492-BD754CE2926B}" type="slidenum">
              <a:rPr lang="en-GB" smtClean="0"/>
              <a:t>3</a:t>
            </a:fld>
            <a:endParaRPr lang="en-GB"/>
          </a:p>
        </p:txBody>
      </p:sp>
    </p:spTree>
    <p:extLst>
      <p:ext uri="{BB962C8B-B14F-4D97-AF65-F5344CB8AC3E}">
        <p14:creationId xmlns:p14="http://schemas.microsoft.com/office/powerpoint/2010/main" val="6579469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i="1" dirty="0"/>
              <a:t>So having identified what is an argument in general terms lets move on to asking What is an academic argument?</a:t>
            </a:r>
          </a:p>
          <a:p>
            <a:pPr marL="0" indent="0">
              <a:buNone/>
            </a:pPr>
            <a:endParaRPr lang="en-GB" dirty="0"/>
          </a:p>
          <a:p>
            <a:pPr marL="0" indent="0">
              <a:buNone/>
            </a:pPr>
            <a:r>
              <a:rPr lang="en-GB" dirty="0"/>
              <a:t>Open to class to respond</a:t>
            </a:r>
          </a:p>
          <a:p>
            <a:pPr marL="0" indent="0">
              <a:buNone/>
            </a:pPr>
            <a:endParaRPr lang="en-GB" dirty="0"/>
          </a:p>
          <a:p>
            <a:pPr marL="0" indent="0">
              <a:buNone/>
            </a:pPr>
            <a:r>
              <a:rPr lang="en-GB" dirty="0"/>
              <a:t>The overall aim of academic work is to express a point of view on a subject and support it with evidence.</a:t>
            </a:r>
          </a:p>
          <a:p>
            <a:pPr marL="0" indent="0">
              <a:buNone/>
            </a:pPr>
            <a:r>
              <a:rPr lang="en-GB" dirty="0"/>
              <a:t>So an academic argument  </a:t>
            </a:r>
            <a:r>
              <a:rPr lang="en-GB" b="1" dirty="0"/>
              <a:t>can be defined as An attempt to persuade others (of the validity of a conclusion) by offering at least one reason that supports that conclusion</a:t>
            </a:r>
            <a:r>
              <a:rPr lang="en-GB" dirty="0"/>
              <a:t>.</a:t>
            </a:r>
          </a:p>
          <a:p>
            <a:pPr marL="0" indent="0">
              <a:buNone/>
            </a:pPr>
            <a:endParaRPr lang="en-GB" dirty="0"/>
          </a:p>
          <a:p>
            <a:pPr marL="0" indent="0">
              <a:buNone/>
            </a:pPr>
            <a:r>
              <a:rPr lang="en-GB" sz="1050" i="1" dirty="0"/>
              <a:t>i.e. an argument begins with an issue, which is followed by a line of thinking/reasoning, leads to a conclusion</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4</a:t>
            </a:fld>
            <a:endParaRPr lang="en-GB"/>
          </a:p>
        </p:txBody>
      </p:sp>
    </p:spTree>
    <p:extLst>
      <p:ext uri="{BB962C8B-B14F-4D97-AF65-F5344CB8AC3E}">
        <p14:creationId xmlns:p14="http://schemas.microsoft.com/office/powerpoint/2010/main" val="3515964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An academic argument is</a:t>
            </a:r>
          </a:p>
          <a:p>
            <a:r>
              <a:rPr lang="en-GB" dirty="0"/>
              <a:t>Your stance</a:t>
            </a:r>
          </a:p>
          <a:p>
            <a:r>
              <a:rPr lang="en-GB" dirty="0"/>
              <a:t>Your claim, </a:t>
            </a:r>
          </a:p>
          <a:p>
            <a:r>
              <a:rPr lang="en-GB" dirty="0"/>
              <a:t>Or Your take on a topic</a:t>
            </a:r>
          </a:p>
          <a:p>
            <a:endParaRPr lang="en-GB" dirty="0"/>
          </a:p>
          <a:p>
            <a:r>
              <a:rPr lang="en-GB" dirty="0"/>
              <a:t>This stance, claim or take on a topic/subject is your contribution to the current conversation on your topic and provides your readers with a </a:t>
            </a:r>
            <a:r>
              <a:rPr lang="en-GB" b="1" dirty="0"/>
              <a:t>position, perspective and /or point of view on your topic</a:t>
            </a:r>
          </a:p>
          <a:p>
            <a:r>
              <a:rPr lang="en-GB" b="0" dirty="0"/>
              <a:t>An academic argument is also based in the research that you do with regards to your position, perspective and point of view and is often referred to as evidence based argument. This means that your argument is supported with findings from sources that you read</a:t>
            </a:r>
          </a:p>
          <a:p>
            <a:r>
              <a:rPr lang="en-GB" b="0" dirty="0"/>
              <a:t>Differences of opinion can generate debate which furthers our knowledge. Reflect back on your degree programme, each module has encouraged you to engage in critical thinking to examine interpretations,, to defend them, to refute them or to provide your own view.</a:t>
            </a:r>
          </a:p>
          <a:p>
            <a:endParaRPr lang="en-GB" b="0" dirty="0"/>
          </a:p>
        </p:txBody>
      </p:sp>
      <p:sp>
        <p:nvSpPr>
          <p:cNvPr id="4" name="Slide Number Placeholder 3"/>
          <p:cNvSpPr>
            <a:spLocks noGrp="1"/>
          </p:cNvSpPr>
          <p:nvPr>
            <p:ph type="sldNum" sz="quarter" idx="5"/>
          </p:nvPr>
        </p:nvSpPr>
        <p:spPr/>
        <p:txBody>
          <a:bodyPr/>
          <a:lstStyle/>
          <a:p>
            <a:fld id="{D2EC847A-7DAE-4150-8492-BD754CE2926B}" type="slidenum">
              <a:rPr lang="en-GB" smtClean="0"/>
              <a:t>5</a:t>
            </a:fld>
            <a:endParaRPr lang="en-GB"/>
          </a:p>
        </p:txBody>
      </p:sp>
    </p:spTree>
    <p:extLst>
      <p:ext uri="{BB962C8B-B14F-4D97-AF65-F5344CB8AC3E}">
        <p14:creationId xmlns:p14="http://schemas.microsoft.com/office/powerpoint/2010/main" val="30336715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 academic argument is NOT</a:t>
            </a:r>
          </a:p>
          <a:p>
            <a:r>
              <a:rPr lang="en-GB" dirty="0"/>
              <a:t>A fight</a:t>
            </a:r>
          </a:p>
          <a:p>
            <a:r>
              <a:rPr lang="en-GB" dirty="0"/>
              <a:t>A battle or a negative confrontation</a:t>
            </a:r>
          </a:p>
          <a:p>
            <a:r>
              <a:rPr lang="en-GB" dirty="0"/>
              <a:t>Nor is it focused on just one person’s opinion</a:t>
            </a:r>
          </a:p>
          <a:p>
            <a:endParaRPr lang="en-GB" dirty="0"/>
          </a:p>
          <a:p>
            <a:r>
              <a:rPr lang="en-GB" dirty="0"/>
              <a:t>So non –academic arguments do not , in most cases include supported/evidenced facts, straight forward logic or have an end goal in mind.</a:t>
            </a:r>
          </a:p>
        </p:txBody>
      </p:sp>
      <p:sp>
        <p:nvSpPr>
          <p:cNvPr id="4" name="Slide Number Placeholder 3"/>
          <p:cNvSpPr>
            <a:spLocks noGrp="1"/>
          </p:cNvSpPr>
          <p:nvPr>
            <p:ph type="sldNum" sz="quarter" idx="5"/>
          </p:nvPr>
        </p:nvSpPr>
        <p:spPr/>
        <p:txBody>
          <a:bodyPr/>
          <a:lstStyle/>
          <a:p>
            <a:fld id="{D2EC847A-7DAE-4150-8492-BD754CE2926B}" type="slidenum">
              <a:rPr lang="en-GB" smtClean="0"/>
              <a:t>6</a:t>
            </a:fld>
            <a:endParaRPr lang="en-GB"/>
          </a:p>
        </p:txBody>
      </p:sp>
    </p:spTree>
    <p:extLst>
      <p:ext uri="{BB962C8B-B14F-4D97-AF65-F5344CB8AC3E}">
        <p14:creationId xmlns:p14="http://schemas.microsoft.com/office/powerpoint/2010/main" val="38125798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Arguments and ideas lie at the heart of most academic writing.</a:t>
            </a:r>
          </a:p>
          <a:p>
            <a:r>
              <a:rPr lang="en-GB" dirty="0"/>
              <a:t>Most academic essays ( lie your dissertation) usually follow an established organisational structure that helps the author to express their ideas in a clear way and the reader to follow the thread of their argument</a:t>
            </a:r>
          </a:p>
          <a:p>
            <a:endParaRPr lang="en-GB" dirty="0"/>
          </a:p>
          <a:p>
            <a:r>
              <a:rPr lang="en-GB" dirty="0"/>
              <a:t>Any academic writing structure – whether an essay, report, research is guided by its content and argument – so the skill of getting a clear and articulate argument across is an important part of the writing process.</a:t>
            </a:r>
          </a:p>
        </p:txBody>
      </p:sp>
      <p:sp>
        <p:nvSpPr>
          <p:cNvPr id="4" name="Slide Number Placeholder 3"/>
          <p:cNvSpPr>
            <a:spLocks noGrp="1"/>
          </p:cNvSpPr>
          <p:nvPr>
            <p:ph type="sldNum" sz="quarter" idx="5"/>
          </p:nvPr>
        </p:nvSpPr>
        <p:spPr/>
        <p:txBody>
          <a:bodyPr/>
          <a:lstStyle/>
          <a:p>
            <a:fld id="{D2EC847A-7DAE-4150-8492-BD754CE2926B}" type="slidenum">
              <a:rPr lang="en-GB" smtClean="0"/>
              <a:t>7</a:t>
            </a:fld>
            <a:endParaRPr lang="en-GB"/>
          </a:p>
        </p:txBody>
      </p:sp>
    </p:spTree>
    <p:extLst>
      <p:ext uri="{BB962C8B-B14F-4D97-AF65-F5344CB8AC3E}">
        <p14:creationId xmlns:p14="http://schemas.microsoft.com/office/powerpoint/2010/main" val="38370271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various types of argument structures and most will fall into one of two primary categories – INDUCTIVE &amp; DEDUCTIVE. – based on the type of reasoning they present. These are terms that you will be more familiar with when we looked at methodology</a:t>
            </a:r>
          </a:p>
          <a:p>
            <a:endParaRPr lang="en-GB" dirty="0"/>
          </a:p>
          <a:p>
            <a:r>
              <a:rPr lang="en-GB" dirty="0"/>
              <a:t>INDUCTIVE reasoning refers to the act of drawing broad conclusions from evidence gathered through specific scenarios</a:t>
            </a:r>
          </a:p>
          <a:p>
            <a:r>
              <a:rPr lang="en-GB" dirty="0"/>
              <a:t>DEDUCTIVE refers to the act of supporting a larger conclusion with evidence from specific scenarios. Some </a:t>
            </a:r>
            <a:r>
              <a:rPr lang="en-GB" dirty="0" err="1"/>
              <a:t>argumetst</a:t>
            </a:r>
            <a:r>
              <a:rPr lang="en-GB" dirty="0"/>
              <a:t> will consist of elements of both and researchers often use DEDUCTIVE reasoning to present their findings to prove/disprove a theory with certainty.</a:t>
            </a:r>
          </a:p>
          <a:p>
            <a:endParaRPr lang="en-GB" dirty="0"/>
          </a:p>
          <a:p>
            <a:r>
              <a:rPr lang="en-GB" dirty="0"/>
              <a:t>So for an argument to be persuasive it must follow a format that a reader can follow with ease. There are number of structures to consider I’m not going to go into detail but just provide a quick overview of the structure of the 3 types</a:t>
            </a:r>
          </a:p>
        </p:txBody>
      </p:sp>
      <p:sp>
        <p:nvSpPr>
          <p:cNvPr id="4" name="Slide Number Placeholder 3"/>
          <p:cNvSpPr>
            <a:spLocks noGrp="1"/>
          </p:cNvSpPr>
          <p:nvPr>
            <p:ph type="sldNum" sz="quarter" idx="5"/>
          </p:nvPr>
        </p:nvSpPr>
        <p:spPr/>
        <p:txBody>
          <a:bodyPr/>
          <a:lstStyle/>
          <a:p>
            <a:fld id="{D2EC847A-7DAE-4150-8492-BD754CE2926B}" type="slidenum">
              <a:rPr lang="en-GB" smtClean="0"/>
              <a:t>8</a:t>
            </a:fld>
            <a:endParaRPr lang="en-GB"/>
          </a:p>
        </p:txBody>
      </p:sp>
    </p:spTree>
    <p:extLst>
      <p:ext uri="{BB962C8B-B14F-4D97-AF65-F5344CB8AC3E}">
        <p14:creationId xmlns:p14="http://schemas.microsoft.com/office/powerpoint/2010/main" val="14251083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TOULMIN Method </a:t>
            </a:r>
            <a:r>
              <a:rPr lang="en-GB" dirty="0"/>
              <a:t>– is an argumentative structure first outlined by its author Stephen TOULMIN. It focuses on supporting the various key claims of an argument using factual evidence.</a:t>
            </a:r>
          </a:p>
          <a:p>
            <a:r>
              <a:rPr lang="en-GB" dirty="0"/>
              <a:t>Its structure is within 6 stages – </a:t>
            </a:r>
          </a:p>
          <a:p>
            <a:pPr lvl="1"/>
            <a:r>
              <a:rPr lang="en-GB" dirty="0"/>
              <a:t>CLAIM – explanation or basis of argument</a:t>
            </a:r>
          </a:p>
          <a:p>
            <a:pPr lvl="1"/>
            <a:r>
              <a:rPr lang="en-GB" dirty="0"/>
              <a:t>GROUNDS – presentation of evidence to support the claim</a:t>
            </a:r>
          </a:p>
          <a:p>
            <a:pPr lvl="1"/>
            <a:r>
              <a:rPr lang="en-GB" dirty="0"/>
              <a:t>BRIDGE – discussion of the evidence and how it supports the claim</a:t>
            </a:r>
          </a:p>
          <a:p>
            <a:pPr lvl="1"/>
            <a:r>
              <a:rPr lang="en-GB" dirty="0"/>
              <a:t>FOUNDATION – presentation of additional logic or reasoning that supports the connections from the earlier stage</a:t>
            </a:r>
          </a:p>
          <a:p>
            <a:pPr lvl="1"/>
            <a:r>
              <a:rPr lang="en-GB" dirty="0"/>
              <a:t>COUNTERCLAIM- discussion of opposing viewpoints</a:t>
            </a:r>
          </a:p>
          <a:p>
            <a:pPr lvl="1"/>
            <a:r>
              <a:rPr lang="en-GB" dirty="0"/>
              <a:t>REBUTTAL – response to refute counterclaim through evidence</a:t>
            </a:r>
          </a:p>
          <a:p>
            <a:pPr lvl="0"/>
            <a:r>
              <a:rPr lang="en-GB" b="1" dirty="0"/>
              <a:t>CLASSICAL method </a:t>
            </a:r>
            <a:r>
              <a:rPr lang="en-GB" dirty="0"/>
              <a:t>– focuses on the clear definition of an argument and presentation of evidence that leads an audience to draw conclusions seamlessly</a:t>
            </a:r>
          </a:p>
          <a:p>
            <a:pPr lvl="0"/>
            <a:r>
              <a:rPr lang="en-GB" dirty="0"/>
              <a:t>It also has 6 stages</a:t>
            </a:r>
          </a:p>
          <a:p>
            <a:pPr lvl="0"/>
            <a:r>
              <a:rPr lang="en-GB" dirty="0"/>
              <a:t>Introduction, Background, proposition, proof, Refutation and conclusion</a:t>
            </a:r>
          </a:p>
          <a:p>
            <a:pPr lvl="0"/>
            <a:r>
              <a:rPr lang="en-GB" b="1" dirty="0"/>
              <a:t>ROGERIAN method </a:t>
            </a:r>
            <a:r>
              <a:rPr lang="en-GB" dirty="0"/>
              <a:t>– this </a:t>
            </a:r>
            <a:r>
              <a:rPr lang="en-GB" dirty="0" err="1"/>
              <a:t>si</a:t>
            </a:r>
            <a:r>
              <a:rPr lang="en-GB" dirty="0"/>
              <a:t> popular for the discussion of controversial issues and focuses on identifying a neutral perspective or compromise that opposing perspectives can agree upon.</a:t>
            </a:r>
          </a:p>
          <a:p>
            <a:pPr lvl="0"/>
            <a:r>
              <a:rPr lang="en-GB" dirty="0"/>
              <a:t>Again a 6 step structure – Introduction, Opposing view, statement of validity, position, context and benefits</a:t>
            </a:r>
          </a:p>
        </p:txBody>
      </p:sp>
      <p:sp>
        <p:nvSpPr>
          <p:cNvPr id="4" name="Slide Number Placeholder 3"/>
          <p:cNvSpPr>
            <a:spLocks noGrp="1"/>
          </p:cNvSpPr>
          <p:nvPr>
            <p:ph type="sldNum" sz="quarter" idx="5"/>
          </p:nvPr>
        </p:nvSpPr>
        <p:spPr/>
        <p:txBody>
          <a:bodyPr/>
          <a:lstStyle/>
          <a:p>
            <a:fld id="{D2EC847A-7DAE-4150-8492-BD754CE2926B}" type="slidenum">
              <a:rPr lang="en-GB" smtClean="0"/>
              <a:t>9</a:t>
            </a:fld>
            <a:endParaRPr lang="en-GB"/>
          </a:p>
        </p:txBody>
      </p:sp>
    </p:spTree>
    <p:extLst>
      <p:ext uri="{BB962C8B-B14F-4D97-AF65-F5344CB8AC3E}">
        <p14:creationId xmlns:p14="http://schemas.microsoft.com/office/powerpoint/2010/main" val="21997017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look at a simple structure of an argument and the break it down</a:t>
            </a:r>
          </a:p>
          <a:p>
            <a:endParaRPr lang="en-GB" dirty="0"/>
          </a:p>
          <a:p>
            <a:r>
              <a:rPr lang="en-GB" dirty="0"/>
              <a:t>So there are 4 main steps to consider within this structure</a:t>
            </a:r>
          </a:p>
          <a:p>
            <a:r>
              <a:rPr lang="en-GB" dirty="0"/>
              <a:t>The claim</a:t>
            </a:r>
          </a:p>
          <a:p>
            <a:r>
              <a:rPr lang="en-GB" dirty="0"/>
              <a:t>The proof</a:t>
            </a:r>
          </a:p>
          <a:p>
            <a:r>
              <a:rPr lang="en-GB" dirty="0"/>
              <a:t>The Objections and finally</a:t>
            </a:r>
          </a:p>
          <a:p>
            <a:r>
              <a:rPr lang="en-GB" dirty="0"/>
              <a:t>The conclusion</a:t>
            </a:r>
          </a:p>
        </p:txBody>
      </p:sp>
      <p:sp>
        <p:nvSpPr>
          <p:cNvPr id="4" name="Slide Number Placeholder 3"/>
          <p:cNvSpPr>
            <a:spLocks noGrp="1"/>
          </p:cNvSpPr>
          <p:nvPr>
            <p:ph type="sldNum" sz="quarter" idx="5"/>
          </p:nvPr>
        </p:nvSpPr>
        <p:spPr/>
        <p:txBody>
          <a:bodyPr/>
          <a:lstStyle/>
          <a:p>
            <a:fld id="{D2EC847A-7DAE-4150-8492-BD754CE2926B}" type="slidenum">
              <a:rPr lang="en-GB" smtClean="0"/>
              <a:t>10</a:t>
            </a:fld>
            <a:endParaRPr lang="en-GB"/>
          </a:p>
        </p:txBody>
      </p:sp>
    </p:spTree>
    <p:extLst>
      <p:ext uri="{BB962C8B-B14F-4D97-AF65-F5344CB8AC3E}">
        <p14:creationId xmlns:p14="http://schemas.microsoft.com/office/powerpoint/2010/main" val="19461764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At the heart of all arguments is a CLAIM – it is the main premise that you are interested in proving, and offers you the opportunity to put forward your perspective on the issue.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You premise is what you are basing your argument on – so it could be an idea or theory on which a statement or question is based or something that you suppose is true and that you use that as a basis for developing an idea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Establishing your claim one of the most important parts of any academic writing, essay , dissertation or other research paper. It should therefore be concise, direct and easily understood by your audience.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Some will say that a good claim should be bold, exciting and most importantly worth arguing over.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 version of your claim will probably be included or referred to early on in your document – probably the introduction.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11</a:t>
            </a:fld>
            <a:endParaRPr lang="en-GB"/>
          </a:p>
        </p:txBody>
      </p:sp>
    </p:spTree>
    <p:extLst>
      <p:ext uri="{BB962C8B-B14F-4D97-AF65-F5344CB8AC3E}">
        <p14:creationId xmlns:p14="http://schemas.microsoft.com/office/powerpoint/2010/main" val="23986073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convince your reader of your claim you will need to provide some proof.</a:t>
            </a:r>
          </a:p>
          <a:p>
            <a:r>
              <a:rPr lang="en-GB" dirty="0"/>
              <a:t>Your proof will be in the form of evidence, data, sources and examples all of which need to be fully referenced in the UWTSD Harvard style. Try to focus on offering facts rather than anecdotal information – hence the value of referencing your sources.</a:t>
            </a:r>
          </a:p>
          <a:p>
            <a:endParaRPr lang="en-GB" dirty="0"/>
          </a:p>
          <a:p>
            <a:r>
              <a:rPr lang="en-GB" dirty="0"/>
              <a:t>Its important to recognise that relevant evidence does not automatically prove a claim. There is usually some work to be done on your part to convince your reader that there is a connection – that is… HOW and WHY this evidence informs your thinking</a:t>
            </a:r>
          </a:p>
          <a:p>
            <a:endParaRPr lang="en-GB" dirty="0"/>
          </a:p>
          <a:p>
            <a:r>
              <a:rPr lang="en-GB" dirty="0"/>
              <a:t>This part of the argument is sometimes called a WARRANT</a:t>
            </a:r>
          </a:p>
        </p:txBody>
      </p:sp>
      <p:sp>
        <p:nvSpPr>
          <p:cNvPr id="4" name="Slide Number Placeholder 3"/>
          <p:cNvSpPr>
            <a:spLocks noGrp="1"/>
          </p:cNvSpPr>
          <p:nvPr>
            <p:ph type="sldNum" sz="quarter" idx="5"/>
          </p:nvPr>
        </p:nvSpPr>
        <p:spPr/>
        <p:txBody>
          <a:bodyPr/>
          <a:lstStyle/>
          <a:p>
            <a:fld id="{D2EC847A-7DAE-4150-8492-BD754CE2926B}" type="slidenum">
              <a:rPr lang="en-GB" smtClean="0"/>
              <a:t>12</a:t>
            </a:fld>
            <a:endParaRPr lang="en-GB"/>
          </a:p>
        </p:txBody>
      </p:sp>
    </p:spTree>
    <p:extLst>
      <p:ext uri="{BB962C8B-B14F-4D97-AF65-F5344CB8AC3E}">
        <p14:creationId xmlns:p14="http://schemas.microsoft.com/office/powerpoint/2010/main" val="38920063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After offering adequate evidence to support your claim , an important part of the process is to seek out alternative points of view and potential objections</a:t>
            </a:r>
          </a:p>
          <a:p>
            <a:endParaRPr lang="en-GB" dirty="0"/>
          </a:p>
          <a:p>
            <a:r>
              <a:rPr lang="en-GB" dirty="0"/>
              <a:t>There is a tendency to be drawn to ideas that explicitly and implicitly support your own ways of thinking – sometimes called the ‘echo chamber’ which can result in narrow or flawed arguments.</a:t>
            </a:r>
          </a:p>
          <a:p>
            <a:r>
              <a:rPr lang="en-GB" dirty="0"/>
              <a:t>Do plenty of research until you feel that you have enough data to support each of your main points. Cite sources/studies to improve your credibility BUT importantly  withhold your own personal opinions and biases – let your evidence speak for itself.</a:t>
            </a:r>
          </a:p>
          <a:p>
            <a:endParaRPr lang="en-GB" dirty="0"/>
          </a:p>
          <a:p>
            <a:r>
              <a:rPr lang="en-GB" dirty="0"/>
              <a:t>By deliberately engaging with objections or alternative points of views  and building them into our own thinking we can develop more balanced and rounded arguments, helps you maintain objective and adds credibility to your argument overall</a:t>
            </a:r>
          </a:p>
        </p:txBody>
      </p:sp>
      <p:sp>
        <p:nvSpPr>
          <p:cNvPr id="4" name="Slide Number Placeholder 3"/>
          <p:cNvSpPr>
            <a:spLocks noGrp="1"/>
          </p:cNvSpPr>
          <p:nvPr>
            <p:ph type="sldNum" sz="quarter" idx="5"/>
          </p:nvPr>
        </p:nvSpPr>
        <p:spPr/>
        <p:txBody>
          <a:bodyPr/>
          <a:lstStyle/>
          <a:p>
            <a:fld id="{D2EC847A-7DAE-4150-8492-BD754CE2926B}" type="slidenum">
              <a:rPr lang="en-GB" smtClean="0"/>
              <a:t>13</a:t>
            </a:fld>
            <a:endParaRPr lang="en-GB"/>
          </a:p>
        </p:txBody>
      </p:sp>
    </p:spTree>
    <p:extLst>
      <p:ext uri="{BB962C8B-B14F-4D97-AF65-F5344CB8AC3E}">
        <p14:creationId xmlns:p14="http://schemas.microsoft.com/office/powerpoint/2010/main" val="41366889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Your conclusion will draw on this process of research and thinking to present a balanced summary of the argument, using cautious language as appropriate to the  strength of your findings. No harm in re-instating your argument and very briefly summarising the evidence you have already presented.</a:t>
            </a:r>
          </a:p>
          <a:p>
            <a:r>
              <a:rPr lang="en-GB" dirty="0"/>
              <a:t>The tone and style of your writing can be more important than you think especially when you may be criticising someone </a:t>
            </a:r>
            <a:r>
              <a:rPr lang="en-GB" dirty="0" err="1"/>
              <a:t>elses’s</a:t>
            </a:r>
            <a:r>
              <a:rPr lang="en-GB" dirty="0"/>
              <a:t> perspective. Be respectful when choosing your words and phrases. Using an aggressive tone reflects worst on the writer than the target even if you are trying to rebut a bad view.</a:t>
            </a:r>
          </a:p>
          <a:p>
            <a:r>
              <a:rPr lang="en-GB" dirty="0"/>
              <a:t>Use the conclusion to persuade your reader regarding your arguments and conclusions – you may be able to link it back to your research aim, objectives and overall question</a:t>
            </a:r>
          </a:p>
          <a:p>
            <a:endParaRPr lang="en-GB" dirty="0"/>
          </a:p>
          <a:p>
            <a:r>
              <a:rPr lang="en-GB" dirty="0"/>
              <a:t>You may even be able to use this conclusion as an opportunity to make some predictions or recommendations, suggest some practical applications or identify openings for further research</a:t>
            </a:r>
          </a:p>
        </p:txBody>
      </p:sp>
      <p:sp>
        <p:nvSpPr>
          <p:cNvPr id="4" name="Slide Number Placeholder 3"/>
          <p:cNvSpPr>
            <a:spLocks noGrp="1"/>
          </p:cNvSpPr>
          <p:nvPr>
            <p:ph type="sldNum" sz="quarter" idx="5"/>
          </p:nvPr>
        </p:nvSpPr>
        <p:spPr/>
        <p:txBody>
          <a:bodyPr/>
          <a:lstStyle/>
          <a:p>
            <a:fld id="{D2EC847A-7DAE-4150-8492-BD754CE2926B}" type="slidenum">
              <a:rPr lang="en-GB" smtClean="0"/>
              <a:t>14</a:t>
            </a:fld>
            <a:endParaRPr lang="en-GB"/>
          </a:p>
        </p:txBody>
      </p:sp>
    </p:spTree>
    <p:extLst>
      <p:ext uri="{BB962C8B-B14F-4D97-AF65-F5344CB8AC3E}">
        <p14:creationId xmlns:p14="http://schemas.microsoft.com/office/powerpoint/2010/main" val="32108485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How do we therefore evaluate the evidence </a:t>
            </a:r>
            <a:r>
              <a:rPr lang="en-US" dirty="0" err="1">
                <a:cs typeface="Calibri"/>
              </a:rPr>
              <a:t>fo</a:t>
            </a:r>
            <a:r>
              <a:rPr lang="en-US" dirty="0">
                <a:cs typeface="Calibri"/>
              </a:rPr>
              <a:t> an argument that we have come across in our reading/our </a:t>
            </a:r>
            <a:r>
              <a:rPr lang="en-US" dirty="0" err="1">
                <a:cs typeface="Calibri"/>
              </a:rPr>
              <a:t>resarch</a:t>
            </a:r>
            <a:r>
              <a:rPr lang="en-US" dirty="0">
                <a:cs typeface="Calibri"/>
              </a:rPr>
              <a:t> to see if we agree/disagree or to establish its validity</a:t>
            </a:r>
          </a:p>
          <a:p>
            <a:endParaRPr lang="en-US" dirty="0">
              <a:cs typeface="Calibri"/>
            </a:endParaRPr>
          </a:p>
          <a:p>
            <a:r>
              <a:rPr lang="en-US" dirty="0" err="1">
                <a:cs typeface="Calibri"/>
              </a:rPr>
              <a:t>Aauthor</a:t>
            </a:r>
            <a:r>
              <a:rPr lang="en-US" dirty="0">
                <a:cs typeface="Calibri"/>
              </a:rPr>
              <a:t> – who are they, google them so see  are they affiliated to any </a:t>
            </a:r>
            <a:r>
              <a:rPr lang="en-US" dirty="0" err="1">
                <a:cs typeface="Calibri"/>
              </a:rPr>
              <a:t>UNi</a:t>
            </a:r>
            <a:r>
              <a:rPr lang="en-US" dirty="0">
                <a:cs typeface="Calibri"/>
              </a:rPr>
              <a:t> </a:t>
            </a:r>
            <a:r>
              <a:rPr lang="en-US" dirty="0" err="1">
                <a:cs typeface="Calibri"/>
              </a:rPr>
              <a:t>etc</a:t>
            </a:r>
            <a:r>
              <a:rPr lang="en-US" dirty="0">
                <a:cs typeface="Calibri"/>
              </a:rPr>
              <a:t>, </a:t>
            </a:r>
          </a:p>
          <a:p>
            <a:r>
              <a:rPr lang="en-US" dirty="0" err="1">
                <a:cs typeface="Calibri"/>
              </a:rPr>
              <a:t>SPecialist</a:t>
            </a:r>
            <a:r>
              <a:rPr lang="en-US" dirty="0">
                <a:cs typeface="Calibri"/>
              </a:rPr>
              <a:t> knowledge – what 's in their bio's, what have they written before, are they affiliated to any </a:t>
            </a:r>
            <a:r>
              <a:rPr lang="en-US" dirty="0" err="1">
                <a:cs typeface="Calibri"/>
              </a:rPr>
              <a:t>organisations</a:t>
            </a:r>
          </a:p>
          <a:p>
            <a:r>
              <a:rPr lang="en-US" dirty="0">
                <a:cs typeface="Calibri"/>
              </a:rPr>
              <a:t>Bias and hidden agenda – do they have any, sometimes it comes through in their writing, or you may find that they are affiliated to </a:t>
            </a:r>
          </a:p>
          <a:p>
            <a:r>
              <a:rPr lang="en-US" dirty="0">
                <a:cs typeface="Calibri"/>
              </a:rPr>
              <a:t>Ambiguity – in their writing, does it pose more questions that are not addressed </a:t>
            </a:r>
            <a:r>
              <a:rPr lang="en-US" dirty="0" err="1">
                <a:cs typeface="Calibri"/>
              </a:rPr>
              <a:t>adequaterly</a:t>
            </a:r>
            <a:r>
              <a:rPr lang="en-US" dirty="0">
                <a:cs typeface="Calibri"/>
              </a:rPr>
              <a:t> or not at all</a:t>
            </a:r>
          </a:p>
          <a:p>
            <a:r>
              <a:rPr lang="en-US" dirty="0">
                <a:cs typeface="Calibri"/>
              </a:rPr>
              <a:t>Inconsistency – do they provide an alternative view in other academic work , if so what </a:t>
            </a:r>
            <a:r>
              <a:rPr lang="en-US" dirty="0" err="1">
                <a:cs typeface="Calibri"/>
              </a:rPr>
              <a:t>si</a:t>
            </a:r>
            <a:r>
              <a:rPr lang="en-US" dirty="0">
                <a:cs typeface="Calibri"/>
              </a:rPr>
              <a:t> that based on </a:t>
            </a:r>
          </a:p>
          <a:p>
            <a:r>
              <a:rPr lang="en-US" dirty="0">
                <a:cs typeface="Calibri"/>
              </a:rPr>
              <a:t>Fact/opinion - is it based on fact or on opinion. Don't forget fact an be evidenced, opinion cannot</a:t>
            </a:r>
          </a:p>
        </p:txBody>
      </p:sp>
      <p:sp>
        <p:nvSpPr>
          <p:cNvPr id="4" name="Slide Number Placeholder 3"/>
          <p:cNvSpPr>
            <a:spLocks noGrp="1"/>
          </p:cNvSpPr>
          <p:nvPr>
            <p:ph type="sldNum" sz="quarter" idx="5"/>
          </p:nvPr>
        </p:nvSpPr>
        <p:spPr/>
        <p:txBody>
          <a:bodyPr/>
          <a:lstStyle/>
          <a:p>
            <a:fld id="{AE9A0E93-3C3A-4EFD-8771-40EFB653E409}" type="slidenum">
              <a:rPr lang="en-GB" smtClean="0"/>
              <a:t>15</a:t>
            </a:fld>
            <a:endParaRPr lang="en-GB"/>
          </a:p>
        </p:txBody>
      </p:sp>
    </p:spTree>
    <p:extLst>
      <p:ext uri="{BB962C8B-B14F-4D97-AF65-F5344CB8AC3E}">
        <p14:creationId xmlns:p14="http://schemas.microsoft.com/office/powerpoint/2010/main" val="39332816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 bold and make sure that your argument is something worth arguing over</a:t>
            </a:r>
          </a:p>
          <a:p>
            <a:r>
              <a:rPr lang="en-GB" dirty="0"/>
              <a:t>Watch for </a:t>
            </a:r>
            <a:r>
              <a:rPr lang="en-GB" b="1" dirty="0"/>
              <a:t>logical misconceptions</a:t>
            </a:r>
            <a:r>
              <a:rPr lang="en-GB" dirty="0"/>
              <a:t>. Just because you have some evidence it doesn’t automatically prove your argument. You need to explain HOW and WHY your evidence is sufficient, valid and reliable. I’ve put a handout onto </a:t>
            </a:r>
            <a:r>
              <a:rPr lang="en-GB" dirty="0" err="1"/>
              <a:t>moodle</a:t>
            </a:r>
            <a:r>
              <a:rPr lang="en-GB" dirty="0"/>
              <a:t> for you regarding these</a:t>
            </a:r>
          </a:p>
          <a:p>
            <a:endParaRPr lang="en-GB" dirty="0"/>
          </a:p>
          <a:p>
            <a:r>
              <a:rPr lang="en-GB" dirty="0"/>
              <a:t>For example – missing the point, making general assumptions about a whole group or range of cases based on an inadequate sample, </a:t>
            </a:r>
          </a:p>
          <a:p>
            <a:endParaRPr lang="en-GB" dirty="0"/>
          </a:p>
          <a:p>
            <a:r>
              <a:rPr lang="en-GB" dirty="0"/>
              <a:t>Engage with opposing viewpoints to ensure that you have considered all possible counter-arguments</a:t>
            </a:r>
          </a:p>
          <a:p>
            <a:r>
              <a:rPr lang="en-GB" dirty="0"/>
              <a:t>Don’t be afraid to go beyond the source material to draw your own informed conclusions</a:t>
            </a:r>
          </a:p>
        </p:txBody>
      </p:sp>
      <p:sp>
        <p:nvSpPr>
          <p:cNvPr id="4" name="Slide Number Placeholder 3"/>
          <p:cNvSpPr>
            <a:spLocks noGrp="1"/>
          </p:cNvSpPr>
          <p:nvPr>
            <p:ph type="sldNum" sz="quarter" idx="5"/>
          </p:nvPr>
        </p:nvSpPr>
        <p:spPr/>
        <p:txBody>
          <a:bodyPr/>
          <a:lstStyle/>
          <a:p>
            <a:fld id="{D2EC847A-7DAE-4150-8492-BD754CE2926B}" type="slidenum">
              <a:rPr lang="en-GB" smtClean="0"/>
              <a:t>16</a:t>
            </a:fld>
            <a:endParaRPr lang="en-GB"/>
          </a:p>
        </p:txBody>
      </p:sp>
    </p:spTree>
    <p:extLst>
      <p:ext uri="{BB962C8B-B14F-4D97-AF65-F5344CB8AC3E}">
        <p14:creationId xmlns:p14="http://schemas.microsoft.com/office/powerpoint/2010/main" val="28863489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a few resources available to you on the internet to help you when you are compiling your arguments in draft – this </a:t>
            </a:r>
            <a:r>
              <a:rPr lang="en-GB" dirty="0" err="1"/>
              <a:t>si</a:t>
            </a:r>
            <a:r>
              <a:rPr lang="en-GB" dirty="0"/>
              <a:t> just one which is taken from the University of Sheffield.</a:t>
            </a:r>
          </a:p>
          <a:p>
            <a:r>
              <a:rPr lang="en-GB" dirty="0"/>
              <a:t>It guides you through the different step – claim, proof, warrant, objections and conclusion</a:t>
            </a:r>
          </a:p>
        </p:txBody>
      </p:sp>
      <p:sp>
        <p:nvSpPr>
          <p:cNvPr id="4" name="Slide Number Placeholder 3"/>
          <p:cNvSpPr>
            <a:spLocks noGrp="1"/>
          </p:cNvSpPr>
          <p:nvPr>
            <p:ph type="sldNum" sz="quarter" idx="5"/>
          </p:nvPr>
        </p:nvSpPr>
        <p:spPr/>
        <p:txBody>
          <a:bodyPr/>
          <a:lstStyle/>
          <a:p>
            <a:fld id="{D2EC847A-7DAE-4150-8492-BD754CE2926B}" type="slidenum">
              <a:rPr lang="en-GB" smtClean="0"/>
              <a:t>17</a:t>
            </a:fld>
            <a:endParaRPr lang="en-GB"/>
          </a:p>
        </p:txBody>
      </p:sp>
    </p:spTree>
    <p:extLst>
      <p:ext uri="{BB962C8B-B14F-4D97-AF65-F5344CB8AC3E}">
        <p14:creationId xmlns:p14="http://schemas.microsoft.com/office/powerpoint/2010/main" val="1046463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 for slides – University of Sheffield</a:t>
            </a:r>
          </a:p>
          <a:p>
            <a:r>
              <a:rPr lang="en-GB" dirty="0"/>
              <a:t>                               University of Cork</a:t>
            </a:r>
          </a:p>
          <a:p>
            <a:endParaRPr lang="en-GB" dirty="0"/>
          </a:p>
          <a:p>
            <a:r>
              <a:rPr lang="en-GB" dirty="0"/>
              <a:t>Useful </a:t>
            </a:r>
            <a:r>
              <a:rPr lang="en-GB" dirty="0" err="1"/>
              <a:t>youtube</a:t>
            </a:r>
            <a:r>
              <a:rPr lang="en-GB" dirty="0"/>
              <a:t> videos</a:t>
            </a:r>
          </a:p>
        </p:txBody>
      </p:sp>
      <p:sp>
        <p:nvSpPr>
          <p:cNvPr id="4" name="Slide Number Placeholder 3"/>
          <p:cNvSpPr>
            <a:spLocks noGrp="1"/>
          </p:cNvSpPr>
          <p:nvPr>
            <p:ph type="sldNum" sz="quarter" idx="5"/>
          </p:nvPr>
        </p:nvSpPr>
        <p:spPr/>
        <p:txBody>
          <a:bodyPr/>
          <a:lstStyle/>
          <a:p>
            <a:fld id="{D2EC847A-7DAE-4150-8492-BD754CE2926B}" type="slidenum">
              <a:rPr lang="en-GB" smtClean="0"/>
              <a:t>18</a:t>
            </a:fld>
            <a:endParaRPr lang="en-GB"/>
          </a:p>
        </p:txBody>
      </p:sp>
    </p:spTree>
    <p:extLst>
      <p:ext uri="{BB962C8B-B14F-4D97-AF65-F5344CB8AC3E}">
        <p14:creationId xmlns:p14="http://schemas.microsoft.com/office/powerpoint/2010/main" val="27681900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19/03/2025</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19/03/2025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19/03/2025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19/03/2025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19/03/2025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19/03/2025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19/03/2025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19/03/2025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19/03/2025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19/03/2025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19/03/2025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19/03/2025</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3.tmp"/><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digitalmedia.sheffield.ac.uk/media/making+an+Academic+Argument/1_wlhwqk8w" TargetMode="External"/><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14.png"/><Relationship Id="rId5" Type="http://schemas.openxmlformats.org/officeDocument/2006/relationships/hyperlink" Target="https://www.youtube.com/watch?v=PvhQ-eNuJ8I" TargetMode="External"/><Relationship Id="rId4" Type="http://schemas.openxmlformats.org/officeDocument/2006/relationships/hyperlink" Target="https://www.youtube.com/watch?v=1ngOFH3qfic"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194560" y="1733551"/>
            <a:ext cx="4130040"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white"/>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sp>
        <p:nvSpPr>
          <p:cNvPr id="5" name="Title 4">
            <a:extLst>
              <a:ext uri="{FF2B5EF4-FFF2-40B4-BE49-F238E27FC236}">
                <a16:creationId xmlns:a16="http://schemas.microsoft.com/office/drawing/2014/main" id="{96FE8A07-45B3-4401-AEF2-C9368D14EA2F}"/>
              </a:ext>
            </a:extLst>
          </p:cNvPr>
          <p:cNvSpPr>
            <a:spLocks noGrp="1"/>
          </p:cNvSpPr>
          <p:nvPr>
            <p:ph type="ctrTitle"/>
          </p:nvPr>
        </p:nvSpPr>
        <p:spPr>
          <a:xfrm>
            <a:off x="6954415" y="2028598"/>
            <a:ext cx="3793098" cy="2954219"/>
          </a:xfrm>
        </p:spPr>
        <p:txBody>
          <a:bodyPr>
            <a:normAutofit fontScale="90000"/>
          </a:bodyPr>
          <a:lstStyle/>
          <a:p>
            <a:br>
              <a:rPr lang="en-GB" b="1" dirty="0">
                <a:solidFill>
                  <a:schemeClr val="bg1"/>
                </a:solidFill>
              </a:rPr>
            </a:br>
            <a:r>
              <a:rPr lang="en-GB" sz="3600" b="1" dirty="0">
                <a:solidFill>
                  <a:srgbClr val="002060"/>
                </a:solidFill>
              </a:rPr>
              <a:t>MSc Policing (Operational &amp; Strategic Leadership)</a:t>
            </a:r>
            <a:br>
              <a:rPr lang="en-GB" sz="3600" b="1" dirty="0">
                <a:solidFill>
                  <a:srgbClr val="002060"/>
                </a:solidFill>
              </a:rPr>
            </a:br>
            <a:br>
              <a:rPr lang="en-GB" sz="3600" b="1" dirty="0">
                <a:solidFill>
                  <a:srgbClr val="002060"/>
                </a:solidFill>
              </a:rPr>
            </a:br>
            <a:r>
              <a:rPr lang="en-GB" sz="3600" b="1" dirty="0">
                <a:solidFill>
                  <a:srgbClr val="002060"/>
                </a:solidFill>
              </a:rPr>
              <a:t>Academic Argument</a:t>
            </a:r>
            <a:br>
              <a:rPr lang="en-GB" sz="3600" b="1" dirty="0">
                <a:solidFill>
                  <a:srgbClr val="002060"/>
                </a:solidFill>
              </a:rPr>
            </a:br>
            <a:br>
              <a:rPr lang="en-GB" b="1" dirty="0">
                <a:solidFill>
                  <a:schemeClr val="bg1"/>
                </a:solidFill>
              </a:rPr>
            </a:br>
            <a:br>
              <a:rPr lang="en-GB" b="1" dirty="0">
                <a:solidFill>
                  <a:schemeClr val="bg1"/>
                </a:solidFill>
              </a:rPr>
            </a:br>
            <a:endParaRPr lang="en-GB" b="1" dirty="0">
              <a:solidFill>
                <a:schemeClr val="bg1"/>
              </a:solidFill>
            </a:endParaRPr>
          </a:p>
        </p:txBody>
      </p:sp>
      <p:sp>
        <p:nvSpPr>
          <p:cNvPr id="2" name="TextBox 1">
            <a:extLst>
              <a:ext uri="{FF2B5EF4-FFF2-40B4-BE49-F238E27FC236}">
                <a16:creationId xmlns:a16="http://schemas.microsoft.com/office/drawing/2014/main" id="{D471C5F7-4842-6758-51A1-976140EA1062}"/>
              </a:ext>
            </a:extLst>
          </p:cNvPr>
          <p:cNvSpPr txBox="1"/>
          <p:nvPr/>
        </p:nvSpPr>
        <p:spPr>
          <a:xfrm>
            <a:off x="1962309" y="1425774"/>
            <a:ext cx="3431325" cy="4308872"/>
          </a:xfrm>
          <a:prstGeom prst="rect">
            <a:avLst/>
          </a:prstGeom>
          <a:noFill/>
        </p:spPr>
        <p:txBody>
          <a:bodyPr wrap="square" lIns="91440" tIns="45720" rIns="91440" bIns="45720" rtlCol="0" anchor="t">
            <a:spAutoFit/>
          </a:bodyPr>
          <a:lstStyle/>
          <a:p>
            <a:pPr algn="ctr"/>
            <a:r>
              <a:rPr lang="en-GB" sz="3200" b="1" dirty="0">
                <a:solidFill>
                  <a:schemeClr val="bg1"/>
                </a:solidFill>
              </a:rPr>
              <a:t>MSc </a:t>
            </a:r>
            <a:r>
              <a:rPr lang="en-GB" sz="3200" b="1" dirty="0" err="1">
                <a:solidFill>
                  <a:schemeClr val="bg1"/>
                </a:solidFill>
              </a:rPr>
              <a:t>Plisomona</a:t>
            </a:r>
            <a:endParaRPr lang="en-GB" sz="3200" b="1" dirty="0">
              <a:solidFill>
                <a:schemeClr val="bg1"/>
              </a:solidFill>
            </a:endParaRPr>
          </a:p>
          <a:p>
            <a:pPr algn="ctr"/>
            <a:r>
              <a:rPr lang="en-GB" sz="3200" b="1" dirty="0">
                <a:solidFill>
                  <a:schemeClr val="bg1"/>
                </a:solidFill>
              </a:rPr>
              <a:t>( Arweiniad </a:t>
            </a:r>
            <a:r>
              <a:rPr lang="en-GB" sz="3200" b="1" dirty="0" err="1">
                <a:solidFill>
                  <a:schemeClr val="bg1"/>
                </a:solidFill>
              </a:rPr>
              <a:t>Weithredol</a:t>
            </a:r>
            <a:r>
              <a:rPr lang="en-GB" sz="3200" b="1" dirty="0">
                <a:solidFill>
                  <a:schemeClr val="bg1"/>
                </a:solidFill>
              </a:rPr>
              <a:t> &amp; </a:t>
            </a:r>
            <a:r>
              <a:rPr lang="en-GB" sz="3200" b="1" dirty="0" err="1">
                <a:solidFill>
                  <a:schemeClr val="bg1"/>
                </a:solidFill>
              </a:rPr>
              <a:t>Strategol</a:t>
            </a:r>
            <a:r>
              <a:rPr lang="en-GB" sz="3200" b="1" dirty="0">
                <a:solidFill>
                  <a:schemeClr val="bg1"/>
                </a:solidFill>
              </a:rPr>
              <a:t>)</a:t>
            </a:r>
          </a:p>
          <a:p>
            <a:pPr algn="ctr"/>
            <a:endParaRPr lang="en-GB" sz="3200" b="1" dirty="0">
              <a:solidFill>
                <a:schemeClr val="bg1"/>
              </a:solidFill>
            </a:endParaRPr>
          </a:p>
          <a:p>
            <a:pPr algn="ctr"/>
            <a:r>
              <a:rPr lang="en-GB" sz="3200" b="1" dirty="0" err="1">
                <a:solidFill>
                  <a:schemeClr val="bg1"/>
                </a:solidFill>
              </a:rPr>
              <a:t>Dadl</a:t>
            </a:r>
            <a:r>
              <a:rPr lang="en-GB" sz="3200" b="1" dirty="0">
                <a:solidFill>
                  <a:schemeClr val="bg1"/>
                </a:solidFill>
              </a:rPr>
              <a:t> </a:t>
            </a:r>
            <a:r>
              <a:rPr lang="en-GB" sz="3200" b="1" dirty="0" err="1">
                <a:solidFill>
                  <a:schemeClr val="bg1"/>
                </a:solidFill>
              </a:rPr>
              <a:t>Academaidd</a:t>
            </a:r>
            <a:endParaRPr lang="en-GB" sz="3200" b="1" dirty="0">
              <a:solidFill>
                <a:schemeClr val="bg1"/>
              </a:solidFill>
            </a:endParaRPr>
          </a:p>
          <a:p>
            <a:pPr algn="ctr"/>
            <a:endParaRPr lang="en-GB" sz="3200" b="1" dirty="0">
              <a:solidFill>
                <a:schemeClr val="bg1"/>
              </a:solidFill>
            </a:endParaRPr>
          </a:p>
          <a:p>
            <a:endParaRPr lang="en-GB" b="1" dirty="0"/>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rgbClr val="002060"/>
          </a:solidFill>
        </p:spPr>
        <p:txBody>
          <a:bodyPr/>
          <a:lstStyle/>
          <a:p>
            <a:r>
              <a:rPr lang="en-GB" dirty="0">
                <a:solidFill>
                  <a:schemeClr val="bg1"/>
                </a:solidFill>
              </a:rPr>
              <a:t>Lesson </a:t>
            </a:r>
          </a:p>
        </p:txBody>
      </p:sp>
      <p:sp>
        <p:nvSpPr>
          <p:cNvPr id="3" name="Content Placeholder 2">
            <a:extLst>
              <a:ext uri="{FF2B5EF4-FFF2-40B4-BE49-F238E27FC236}">
                <a16:creationId xmlns:a16="http://schemas.microsoft.com/office/drawing/2014/main" id="{658C690E-5CBE-4BDA-BD72-E432396BE4C6}"/>
              </a:ext>
            </a:extLst>
          </p:cNvPr>
          <p:cNvSpPr>
            <a:spLocks noGrp="1"/>
          </p:cNvSpPr>
          <p:nvPr>
            <p:ph sz="half" idx="1"/>
          </p:nvPr>
        </p:nvSpPr>
        <p:spPr/>
        <p:txBody>
          <a:bodyPr vert="horz" lIns="91440" tIns="45720" rIns="91440" bIns="45720" rtlCol="0" anchor="t">
            <a:normAutofit/>
          </a:bodyPr>
          <a:lstStyle/>
          <a:p>
            <a:r>
              <a:rPr lang="en-GB" dirty="0"/>
              <a:t>Understand what is meant by argument in academic terms</a:t>
            </a:r>
          </a:p>
          <a:p>
            <a:r>
              <a:rPr lang="en-GB" dirty="0"/>
              <a:t>Identify the elements of good academic argument and suggested structures</a:t>
            </a:r>
          </a:p>
          <a:p>
            <a:r>
              <a:rPr lang="en-GB" dirty="0"/>
              <a:t>Provide additional resources</a:t>
            </a:r>
          </a:p>
          <a:p>
            <a:pPr marL="0" indent="0">
              <a:buNone/>
            </a:pPr>
            <a:endParaRPr lang="en-GB" dirty="0"/>
          </a:p>
          <a:p>
            <a:pPr marL="0" indent="0">
              <a:buNone/>
            </a:pPr>
            <a:endParaRPr lang="en-GB" dirty="0"/>
          </a:p>
        </p:txBody>
      </p:sp>
      <p:pic>
        <p:nvPicPr>
          <p:cNvPr id="4" name="Content Placeholder 3">
            <a:extLst>
              <a:ext uri="{FF2B5EF4-FFF2-40B4-BE49-F238E27FC236}">
                <a16:creationId xmlns:a16="http://schemas.microsoft.com/office/drawing/2014/main" id="{19105710-64B2-37AB-4A99-CAD052A837CA}"/>
              </a:ext>
            </a:extLst>
          </p:cNvPr>
          <p:cNvPicPr>
            <a:picLocks noGrp="1" noChangeAspect="1"/>
          </p:cNvPicPr>
          <p:nvPr>
            <p:ph sz="half" idx="2"/>
          </p:nvPr>
        </p:nvPicPr>
        <p:blipFill>
          <a:blip r:embed="rId2"/>
          <a:stretch>
            <a:fillRect/>
          </a:stretch>
        </p:blipFill>
        <p:spPr>
          <a:xfrm>
            <a:off x="6771861" y="1886676"/>
            <a:ext cx="4479235" cy="3240659"/>
          </a:xfrm>
          <a:prstGeom prst="rect">
            <a:avLst/>
          </a:prstGeom>
        </p:spPr>
      </p:pic>
    </p:spTree>
    <p:extLst>
      <p:ext uri="{BB962C8B-B14F-4D97-AF65-F5344CB8AC3E}">
        <p14:creationId xmlns:p14="http://schemas.microsoft.com/office/powerpoint/2010/main" val="2511280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A74C15E-4E28-4EED-874F-5E0404ADE08E}"/>
              </a:ext>
            </a:extLst>
          </p:cNvPr>
          <p:cNvSpPr>
            <a:spLocks noGrp="1"/>
          </p:cNvSpPr>
          <p:nvPr>
            <p:ph type="title"/>
          </p:nvPr>
        </p:nvSpPr>
        <p:spPr>
          <a:solidFill>
            <a:srgbClr val="002060"/>
          </a:solidFill>
        </p:spPr>
        <p:txBody>
          <a:bodyPr/>
          <a:lstStyle/>
          <a:p>
            <a:r>
              <a:rPr lang="en-GB" dirty="0">
                <a:solidFill>
                  <a:schemeClr val="bg1"/>
                </a:solidFill>
              </a:rPr>
              <a:t>What is an ‘argument’?</a:t>
            </a:r>
          </a:p>
        </p:txBody>
      </p:sp>
      <p:sp>
        <p:nvSpPr>
          <p:cNvPr id="5" name="Content Placeholder 4">
            <a:extLst>
              <a:ext uri="{FF2B5EF4-FFF2-40B4-BE49-F238E27FC236}">
                <a16:creationId xmlns:a16="http://schemas.microsoft.com/office/drawing/2014/main" id="{6F352896-A019-4713-9271-C773267E213C}"/>
              </a:ext>
            </a:extLst>
          </p:cNvPr>
          <p:cNvSpPr>
            <a:spLocks noGrp="1"/>
          </p:cNvSpPr>
          <p:nvPr>
            <p:ph sz="half" idx="1"/>
          </p:nvPr>
        </p:nvSpPr>
        <p:spPr/>
        <p:txBody>
          <a:bodyPr>
            <a:normAutofit/>
          </a:bodyPr>
          <a:lstStyle/>
          <a:p>
            <a:pPr marL="0" indent="0">
              <a:buNone/>
            </a:pPr>
            <a:r>
              <a:rPr lang="en-GB" b="1" i="1" dirty="0"/>
              <a:t>What is an argument?</a:t>
            </a:r>
          </a:p>
          <a:p>
            <a:pPr marL="0" indent="0">
              <a:buNone/>
            </a:pPr>
            <a:endParaRPr lang="en-GB" dirty="0"/>
          </a:p>
          <a:p>
            <a:r>
              <a:rPr lang="en-GB" dirty="0"/>
              <a:t>Disagreement or dispute</a:t>
            </a:r>
          </a:p>
          <a:p>
            <a:r>
              <a:rPr lang="en-GB" dirty="0"/>
              <a:t>An exchange of diverging or opposite views</a:t>
            </a:r>
          </a:p>
          <a:p>
            <a:r>
              <a:rPr lang="en-GB" dirty="0"/>
              <a:t>Derives from Latin word ‘arguer’</a:t>
            </a:r>
          </a:p>
          <a:p>
            <a:endParaRPr lang="en-GB" dirty="0"/>
          </a:p>
        </p:txBody>
      </p:sp>
      <p:sp>
        <p:nvSpPr>
          <p:cNvPr id="6" name="Content Placeholder 5">
            <a:extLst>
              <a:ext uri="{FF2B5EF4-FFF2-40B4-BE49-F238E27FC236}">
                <a16:creationId xmlns:a16="http://schemas.microsoft.com/office/drawing/2014/main" id="{53A18B29-2442-47F7-BDEF-29553EE7C58D}"/>
              </a:ext>
            </a:extLst>
          </p:cNvPr>
          <p:cNvSpPr>
            <a:spLocks noGrp="1"/>
          </p:cNvSpPr>
          <p:nvPr>
            <p:ph sz="half" idx="2"/>
          </p:nvPr>
        </p:nvSpPr>
        <p:spPr/>
        <p:txBody>
          <a:bodyPr>
            <a:normAutofit/>
          </a:bodyPr>
          <a:lstStyle/>
          <a:p>
            <a:endParaRPr lang="en-GB" dirty="0"/>
          </a:p>
        </p:txBody>
      </p:sp>
      <p:pic>
        <p:nvPicPr>
          <p:cNvPr id="7" name="Picture 2">
            <a:extLst>
              <a:ext uri="{FF2B5EF4-FFF2-40B4-BE49-F238E27FC236}">
                <a16:creationId xmlns:a16="http://schemas.microsoft.com/office/drawing/2014/main" id="{9548B1EB-E240-4AB6-B2D3-E3FE181A20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8130" y="2353682"/>
            <a:ext cx="3095625" cy="2482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7386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1000"/>
                                        <p:tgtEl>
                                          <p:spTgt spid="5">
                                            <p:txEl>
                                              <p:pRg st="3" end="3"/>
                                            </p:txEl>
                                          </p:spTgt>
                                        </p:tgtEl>
                                      </p:cBhvr>
                                    </p:animEffect>
                                    <p:anim calcmode="lin" valueType="num">
                                      <p:cBhvr>
                                        <p:cTn id="2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Effect transition="in" filter="fade">
                                      <p:cBhvr>
                                        <p:cTn id="28" dur="1000"/>
                                        <p:tgtEl>
                                          <p:spTgt spid="5">
                                            <p:txEl>
                                              <p:pRg st="4" end="4"/>
                                            </p:txEl>
                                          </p:spTgt>
                                        </p:tgtEl>
                                      </p:cBhvr>
                                    </p:animEffect>
                                    <p:anim calcmode="lin" valueType="num">
                                      <p:cBhvr>
                                        <p:cTn id="29"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nodePh="1">
                                  <p:stCondLst>
                                    <p:cond delay="0"/>
                                  </p:stCondLst>
                                  <p:endCondLst>
                                    <p:cond evt="begin" delay="0">
                                      <p:tn val="33"/>
                                    </p:cond>
                                  </p:endCondLst>
                                  <p:childTnLst>
                                    <p:set>
                                      <p:cBhvr>
                                        <p:cTn id="34" dur="1" fill="hold">
                                          <p:stCondLst>
                                            <p:cond delay="0"/>
                                          </p:stCondLst>
                                        </p:cTn>
                                        <p:tgtEl>
                                          <p:spTgt spid="6">
                                            <p:txEl>
                                              <p:pRg st="0" end="0"/>
                                            </p:txEl>
                                          </p:spTgt>
                                        </p:tgtEl>
                                        <p:attrNameLst>
                                          <p:attrName>style.visibility</p:attrName>
                                        </p:attrNameLst>
                                      </p:cBhvr>
                                      <p:to>
                                        <p:strVal val="visible"/>
                                      </p:to>
                                    </p:set>
                                    <p:animEffect transition="in" filter="fade">
                                      <p:cBhvr>
                                        <p:cTn id="35" dur="1000"/>
                                        <p:tgtEl>
                                          <p:spTgt spid="6">
                                            <p:txEl>
                                              <p:pRg st="0" end="0"/>
                                            </p:txEl>
                                          </p:spTgt>
                                        </p:tgtEl>
                                      </p:cBhvr>
                                    </p:animEffect>
                                    <p:anim calcmode="lin" valueType="num">
                                      <p:cBhvr>
                                        <p:cTn id="36"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93625-C814-AD09-9974-65B0B574DF03}"/>
              </a:ext>
            </a:extLst>
          </p:cNvPr>
          <p:cNvSpPr>
            <a:spLocks noGrp="1"/>
          </p:cNvSpPr>
          <p:nvPr>
            <p:ph type="title"/>
          </p:nvPr>
        </p:nvSpPr>
        <p:spPr>
          <a:solidFill>
            <a:srgbClr val="002060"/>
          </a:solidFill>
        </p:spPr>
        <p:txBody>
          <a:bodyPr/>
          <a:lstStyle/>
          <a:p>
            <a:r>
              <a:rPr lang="en-GB" dirty="0">
                <a:solidFill>
                  <a:schemeClr val="bg1"/>
                </a:solidFill>
              </a:rPr>
              <a:t>What is an ‘Academic argument’?</a:t>
            </a:r>
          </a:p>
        </p:txBody>
      </p:sp>
      <p:sp>
        <p:nvSpPr>
          <p:cNvPr id="3" name="Content Placeholder 2">
            <a:extLst>
              <a:ext uri="{FF2B5EF4-FFF2-40B4-BE49-F238E27FC236}">
                <a16:creationId xmlns:a16="http://schemas.microsoft.com/office/drawing/2014/main" id="{E4353E36-E3A5-E7FA-4072-06D40E2952B6}"/>
              </a:ext>
            </a:extLst>
          </p:cNvPr>
          <p:cNvSpPr>
            <a:spLocks noGrp="1"/>
          </p:cNvSpPr>
          <p:nvPr>
            <p:ph sz="half" idx="1"/>
          </p:nvPr>
        </p:nvSpPr>
        <p:spPr/>
        <p:txBody>
          <a:bodyPr>
            <a:normAutofit fontScale="92500" lnSpcReduction="10000"/>
          </a:bodyPr>
          <a:lstStyle/>
          <a:p>
            <a:pPr marL="0" indent="0">
              <a:buNone/>
            </a:pPr>
            <a:r>
              <a:rPr lang="en-GB" b="1" i="1" dirty="0"/>
              <a:t>What is an academic argument?</a:t>
            </a:r>
          </a:p>
          <a:p>
            <a:pPr marL="0" indent="0">
              <a:buNone/>
            </a:pPr>
            <a:endParaRPr lang="en-GB" dirty="0"/>
          </a:p>
          <a:p>
            <a:pPr marL="0" indent="0">
              <a:buNone/>
            </a:pPr>
            <a:r>
              <a:rPr lang="en-GB" dirty="0"/>
              <a:t>An attempt to persuade others (of the validity of a conclusion) by offering at least one reason that supports that conclusion.</a:t>
            </a:r>
          </a:p>
          <a:p>
            <a:pPr marL="0" indent="0">
              <a:buNone/>
            </a:pPr>
            <a:endParaRPr lang="en-GB" dirty="0"/>
          </a:p>
          <a:p>
            <a:pPr marL="0" indent="0">
              <a:buNone/>
            </a:pPr>
            <a:r>
              <a:rPr lang="en-GB" sz="2000" i="1" dirty="0"/>
              <a:t>i.e. an argument begins with an issue, which is followed by a line of thinking/reasoning, leads to a conclusion</a:t>
            </a:r>
          </a:p>
          <a:p>
            <a:endParaRPr lang="en-GB" dirty="0"/>
          </a:p>
        </p:txBody>
      </p:sp>
      <p:pic>
        <p:nvPicPr>
          <p:cNvPr id="5" name="Content Placeholder 4">
            <a:extLst>
              <a:ext uri="{FF2B5EF4-FFF2-40B4-BE49-F238E27FC236}">
                <a16:creationId xmlns:a16="http://schemas.microsoft.com/office/drawing/2014/main" id="{931F8E22-1E2B-5F18-18CA-F56A28CE30F4}"/>
              </a:ext>
            </a:extLst>
          </p:cNvPr>
          <p:cNvPicPr>
            <a:picLocks noGrp="1" noChangeAspect="1"/>
          </p:cNvPicPr>
          <p:nvPr>
            <p:ph sz="half" idx="2"/>
          </p:nvPr>
        </p:nvPicPr>
        <p:blipFill>
          <a:blip r:embed="rId3"/>
          <a:stretch>
            <a:fillRect/>
          </a:stretch>
        </p:blipFill>
        <p:spPr>
          <a:xfrm>
            <a:off x="5994400" y="2130430"/>
            <a:ext cx="5722317" cy="2686698"/>
          </a:xfrm>
          <a:prstGeom prst="rect">
            <a:avLst/>
          </a:prstGeom>
        </p:spPr>
      </p:pic>
    </p:spTree>
    <p:extLst>
      <p:ext uri="{BB962C8B-B14F-4D97-AF65-F5344CB8AC3E}">
        <p14:creationId xmlns:p14="http://schemas.microsoft.com/office/powerpoint/2010/main" val="314869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2C21E-C107-6444-8698-D88F1E5C1A2C}"/>
              </a:ext>
            </a:extLst>
          </p:cNvPr>
          <p:cNvSpPr>
            <a:spLocks noGrp="1"/>
          </p:cNvSpPr>
          <p:nvPr>
            <p:ph type="title"/>
          </p:nvPr>
        </p:nvSpPr>
        <p:spPr>
          <a:solidFill>
            <a:srgbClr val="002060"/>
          </a:solidFill>
        </p:spPr>
        <p:txBody>
          <a:bodyPr/>
          <a:lstStyle/>
          <a:p>
            <a:r>
              <a:rPr lang="en-GB" dirty="0">
                <a:solidFill>
                  <a:schemeClr val="bg1"/>
                </a:solidFill>
              </a:rPr>
              <a:t>Academic argument</a:t>
            </a:r>
          </a:p>
        </p:txBody>
      </p:sp>
      <p:sp>
        <p:nvSpPr>
          <p:cNvPr id="3" name="Content Placeholder 2">
            <a:extLst>
              <a:ext uri="{FF2B5EF4-FFF2-40B4-BE49-F238E27FC236}">
                <a16:creationId xmlns:a16="http://schemas.microsoft.com/office/drawing/2014/main" id="{EBA56A1C-ADC7-578B-B728-30BD8808AB5D}"/>
              </a:ext>
            </a:extLst>
          </p:cNvPr>
          <p:cNvSpPr>
            <a:spLocks noGrp="1"/>
          </p:cNvSpPr>
          <p:nvPr>
            <p:ph sz="half" idx="1"/>
          </p:nvPr>
        </p:nvSpPr>
        <p:spPr/>
        <p:txBody>
          <a:bodyPr/>
          <a:lstStyle/>
          <a:p>
            <a:pPr marL="0" indent="0">
              <a:buNone/>
            </a:pPr>
            <a:r>
              <a:rPr lang="en-GB" dirty="0"/>
              <a:t>An academic argument is</a:t>
            </a:r>
          </a:p>
          <a:p>
            <a:r>
              <a:rPr lang="en-GB" dirty="0"/>
              <a:t>Your stance</a:t>
            </a:r>
          </a:p>
          <a:p>
            <a:r>
              <a:rPr lang="en-GB" dirty="0"/>
              <a:t>Your claim, </a:t>
            </a:r>
          </a:p>
          <a:p>
            <a:r>
              <a:rPr lang="en-GB" dirty="0"/>
              <a:t>Or Your take on a topic</a:t>
            </a:r>
          </a:p>
        </p:txBody>
      </p:sp>
      <p:graphicFrame>
        <p:nvGraphicFramePr>
          <p:cNvPr id="5" name="Content Placeholder 4">
            <a:extLst>
              <a:ext uri="{FF2B5EF4-FFF2-40B4-BE49-F238E27FC236}">
                <a16:creationId xmlns:a16="http://schemas.microsoft.com/office/drawing/2014/main" id="{AD6F302E-8898-3FDB-5AC4-27DE228C8E01}"/>
              </a:ext>
            </a:extLst>
          </p:cNvPr>
          <p:cNvGraphicFramePr>
            <a:graphicFrameLocks noGrp="1"/>
          </p:cNvGraphicFramePr>
          <p:nvPr>
            <p:ph sz="half" idx="2"/>
            <p:extLst>
              <p:ext uri="{D42A27DB-BD31-4B8C-83A1-F6EECF244321}">
                <p14:modId xmlns:p14="http://schemas.microsoft.com/office/powerpoint/2010/main" val="3224278658"/>
              </p:ext>
            </p:extLst>
          </p:nvPr>
        </p:nvGraphicFramePr>
        <p:xfrm>
          <a:off x="4759569" y="1600199"/>
          <a:ext cx="6822831" cy="45895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25432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7655F-51BD-1EBC-FDFB-CE5CE9C2ECDF}"/>
              </a:ext>
            </a:extLst>
          </p:cNvPr>
          <p:cNvSpPr>
            <a:spLocks noGrp="1"/>
          </p:cNvSpPr>
          <p:nvPr>
            <p:ph type="title"/>
          </p:nvPr>
        </p:nvSpPr>
        <p:spPr>
          <a:solidFill>
            <a:srgbClr val="002060"/>
          </a:solidFill>
        </p:spPr>
        <p:txBody>
          <a:bodyPr/>
          <a:lstStyle/>
          <a:p>
            <a:r>
              <a:rPr lang="en-GB" dirty="0">
                <a:solidFill>
                  <a:schemeClr val="bg1"/>
                </a:solidFill>
              </a:rPr>
              <a:t>Academic argument is NOT..</a:t>
            </a:r>
          </a:p>
        </p:txBody>
      </p:sp>
      <p:sp>
        <p:nvSpPr>
          <p:cNvPr id="3" name="Content Placeholder 2">
            <a:extLst>
              <a:ext uri="{FF2B5EF4-FFF2-40B4-BE49-F238E27FC236}">
                <a16:creationId xmlns:a16="http://schemas.microsoft.com/office/drawing/2014/main" id="{96CE8C54-4DD5-62A1-2452-D3F6202D92C7}"/>
              </a:ext>
            </a:extLst>
          </p:cNvPr>
          <p:cNvSpPr>
            <a:spLocks noGrp="1"/>
          </p:cNvSpPr>
          <p:nvPr>
            <p:ph sz="half" idx="1"/>
          </p:nvPr>
        </p:nvSpPr>
        <p:spPr/>
        <p:txBody>
          <a:bodyPr/>
          <a:lstStyle/>
          <a:p>
            <a:r>
              <a:rPr lang="en-GB" dirty="0"/>
              <a:t>A fight</a:t>
            </a:r>
          </a:p>
          <a:p>
            <a:r>
              <a:rPr lang="en-GB" dirty="0"/>
              <a:t>Battle </a:t>
            </a:r>
          </a:p>
          <a:p>
            <a:r>
              <a:rPr lang="en-GB" dirty="0"/>
              <a:t>negative confrontation</a:t>
            </a:r>
          </a:p>
          <a:p>
            <a:r>
              <a:rPr lang="en-GB" dirty="0"/>
              <a:t>Focused on one person’s opinion</a:t>
            </a:r>
          </a:p>
          <a:p>
            <a:endParaRPr lang="en-GB" dirty="0"/>
          </a:p>
        </p:txBody>
      </p:sp>
      <p:pic>
        <p:nvPicPr>
          <p:cNvPr id="5" name="Content Placeholder 4">
            <a:extLst>
              <a:ext uri="{FF2B5EF4-FFF2-40B4-BE49-F238E27FC236}">
                <a16:creationId xmlns:a16="http://schemas.microsoft.com/office/drawing/2014/main" id="{DC63EF0C-0C10-EB3B-2663-525321C49BA6}"/>
              </a:ext>
            </a:extLst>
          </p:cNvPr>
          <p:cNvPicPr>
            <a:picLocks noGrp="1" noChangeAspect="1"/>
          </p:cNvPicPr>
          <p:nvPr>
            <p:ph sz="half" idx="2"/>
          </p:nvPr>
        </p:nvPicPr>
        <p:blipFill>
          <a:blip r:embed="rId3"/>
          <a:stretch>
            <a:fillRect/>
          </a:stretch>
        </p:blipFill>
        <p:spPr>
          <a:xfrm>
            <a:off x="6604000" y="1600201"/>
            <a:ext cx="4978400" cy="3728995"/>
          </a:xfrm>
          <a:prstGeom prst="rect">
            <a:avLst/>
          </a:prstGeom>
        </p:spPr>
      </p:pic>
    </p:spTree>
    <p:extLst>
      <p:ext uri="{BB962C8B-B14F-4D97-AF65-F5344CB8AC3E}">
        <p14:creationId xmlns:p14="http://schemas.microsoft.com/office/powerpoint/2010/main" val="42859043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B3959-7B3C-B936-DC4C-0B52040D018E}"/>
              </a:ext>
            </a:extLst>
          </p:cNvPr>
          <p:cNvSpPr>
            <a:spLocks noGrp="1"/>
          </p:cNvSpPr>
          <p:nvPr>
            <p:ph type="title"/>
          </p:nvPr>
        </p:nvSpPr>
        <p:spPr>
          <a:solidFill>
            <a:srgbClr val="002060"/>
          </a:solidFill>
        </p:spPr>
        <p:txBody>
          <a:bodyPr/>
          <a:lstStyle/>
          <a:p>
            <a:r>
              <a:rPr lang="en-GB" dirty="0">
                <a:solidFill>
                  <a:schemeClr val="bg1"/>
                </a:solidFill>
              </a:rPr>
              <a:t>The importance of academic argument</a:t>
            </a:r>
          </a:p>
        </p:txBody>
      </p:sp>
      <p:sp>
        <p:nvSpPr>
          <p:cNvPr id="3" name="Content Placeholder 2">
            <a:extLst>
              <a:ext uri="{FF2B5EF4-FFF2-40B4-BE49-F238E27FC236}">
                <a16:creationId xmlns:a16="http://schemas.microsoft.com/office/drawing/2014/main" id="{D516D14F-EA38-8B6E-BF3B-B6482BDA424B}"/>
              </a:ext>
            </a:extLst>
          </p:cNvPr>
          <p:cNvSpPr>
            <a:spLocks noGrp="1"/>
          </p:cNvSpPr>
          <p:nvPr>
            <p:ph sz="half" idx="1"/>
          </p:nvPr>
        </p:nvSpPr>
        <p:spPr/>
        <p:txBody>
          <a:bodyPr/>
          <a:lstStyle/>
          <a:p>
            <a:r>
              <a:rPr lang="en-GB" dirty="0"/>
              <a:t>Arguments lie at the heart of academic writing</a:t>
            </a:r>
          </a:p>
          <a:p>
            <a:r>
              <a:rPr lang="en-GB" dirty="0"/>
              <a:t>Established structures to assist the writer to express ideas and</a:t>
            </a:r>
          </a:p>
          <a:p>
            <a:r>
              <a:rPr lang="en-GB" dirty="0"/>
              <a:t>Reader to follow line of argument</a:t>
            </a:r>
          </a:p>
          <a:p>
            <a:r>
              <a:rPr lang="en-GB" dirty="0"/>
              <a:t>Argument is an important part of writing process</a:t>
            </a:r>
          </a:p>
        </p:txBody>
      </p:sp>
      <p:pic>
        <p:nvPicPr>
          <p:cNvPr id="8" name="Content Placeholder 7">
            <a:extLst>
              <a:ext uri="{FF2B5EF4-FFF2-40B4-BE49-F238E27FC236}">
                <a16:creationId xmlns:a16="http://schemas.microsoft.com/office/drawing/2014/main" id="{BF8B6FBE-9559-6360-A5FD-DC071CB126E4}"/>
              </a:ext>
            </a:extLst>
          </p:cNvPr>
          <p:cNvPicPr>
            <a:picLocks noGrp="1" noChangeAspect="1"/>
          </p:cNvPicPr>
          <p:nvPr>
            <p:ph sz="half" idx="2"/>
          </p:nvPr>
        </p:nvPicPr>
        <p:blipFill>
          <a:blip r:embed="rId3"/>
          <a:stretch>
            <a:fillRect/>
          </a:stretch>
        </p:blipFill>
        <p:spPr>
          <a:xfrm>
            <a:off x="7399704" y="1959739"/>
            <a:ext cx="3854450" cy="3269964"/>
          </a:xfrm>
          <a:prstGeom prst="rect">
            <a:avLst/>
          </a:prstGeom>
        </p:spPr>
      </p:pic>
    </p:spTree>
    <p:extLst>
      <p:ext uri="{BB962C8B-B14F-4D97-AF65-F5344CB8AC3E}">
        <p14:creationId xmlns:p14="http://schemas.microsoft.com/office/powerpoint/2010/main" val="1494054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3B90C-D95C-0D90-BF1D-0C41F243D3DA}"/>
              </a:ext>
            </a:extLst>
          </p:cNvPr>
          <p:cNvSpPr>
            <a:spLocks noGrp="1"/>
          </p:cNvSpPr>
          <p:nvPr>
            <p:ph type="title"/>
          </p:nvPr>
        </p:nvSpPr>
        <p:spPr>
          <a:solidFill>
            <a:srgbClr val="002060"/>
          </a:solidFill>
        </p:spPr>
        <p:txBody>
          <a:bodyPr/>
          <a:lstStyle/>
          <a:p>
            <a:r>
              <a:rPr lang="en-GB" dirty="0">
                <a:solidFill>
                  <a:schemeClr val="bg1"/>
                </a:solidFill>
              </a:rPr>
              <a:t>Types of Argument structures</a:t>
            </a:r>
          </a:p>
        </p:txBody>
      </p:sp>
      <p:graphicFrame>
        <p:nvGraphicFramePr>
          <p:cNvPr id="4" name="Content Placeholder 3">
            <a:extLst>
              <a:ext uri="{FF2B5EF4-FFF2-40B4-BE49-F238E27FC236}">
                <a16:creationId xmlns:a16="http://schemas.microsoft.com/office/drawing/2014/main" id="{1F669A4C-FBC3-E004-3B66-47085096886F}"/>
              </a:ext>
            </a:extLst>
          </p:cNvPr>
          <p:cNvGraphicFramePr>
            <a:graphicFrameLocks noGrp="1"/>
          </p:cNvGraphicFramePr>
          <p:nvPr>
            <p:ph sz="half" idx="1"/>
            <p:extLst>
              <p:ext uri="{D42A27DB-BD31-4B8C-83A1-F6EECF244321}">
                <p14:modId xmlns:p14="http://schemas.microsoft.com/office/powerpoint/2010/main" val="909228873"/>
              </p:ext>
            </p:extLst>
          </p:nvPr>
        </p:nvGraphicFramePr>
        <p:xfrm>
          <a:off x="609600" y="1600200"/>
          <a:ext cx="5384800" cy="39893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Content Placeholder 4">
            <a:extLst>
              <a:ext uri="{FF2B5EF4-FFF2-40B4-BE49-F238E27FC236}">
                <a16:creationId xmlns:a16="http://schemas.microsoft.com/office/drawing/2014/main" id="{630E2F3A-1A72-6347-D643-20523FEDC23E}"/>
              </a:ext>
            </a:extLst>
          </p:cNvPr>
          <p:cNvSpPr>
            <a:spLocks noGrp="1"/>
          </p:cNvSpPr>
          <p:nvPr>
            <p:ph sz="half" idx="2"/>
          </p:nvPr>
        </p:nvSpPr>
        <p:spPr/>
        <p:txBody>
          <a:bodyPr/>
          <a:lstStyle/>
          <a:p>
            <a:r>
              <a:rPr lang="en-GB" b="1" dirty="0">
                <a:highlight>
                  <a:srgbClr val="00FF00"/>
                </a:highlight>
              </a:rPr>
              <a:t>INDUCTIVE</a:t>
            </a:r>
            <a:r>
              <a:rPr lang="en-GB" dirty="0"/>
              <a:t> – act of drawing broad conclusions from evidence gathered through specific scenarios</a:t>
            </a:r>
          </a:p>
          <a:p>
            <a:r>
              <a:rPr lang="en-GB" b="1" dirty="0">
                <a:solidFill>
                  <a:schemeClr val="bg1"/>
                </a:solidFill>
                <a:highlight>
                  <a:srgbClr val="800080"/>
                </a:highlight>
              </a:rPr>
              <a:t>DEDUCTIVE</a:t>
            </a:r>
            <a:r>
              <a:rPr lang="en-GB" b="1" dirty="0">
                <a:highlight>
                  <a:srgbClr val="800080"/>
                </a:highlight>
              </a:rPr>
              <a:t> </a:t>
            </a:r>
            <a:r>
              <a:rPr lang="en-GB" dirty="0"/>
              <a:t>– act of supporting a conclusion with evidence from specific scenarios</a:t>
            </a:r>
          </a:p>
        </p:txBody>
      </p:sp>
    </p:spTree>
    <p:extLst>
      <p:ext uri="{BB962C8B-B14F-4D97-AF65-F5344CB8AC3E}">
        <p14:creationId xmlns:p14="http://schemas.microsoft.com/office/powerpoint/2010/main" val="33300266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66F6E-8753-B3EC-6D13-329D8DDAECA5}"/>
              </a:ext>
            </a:extLst>
          </p:cNvPr>
          <p:cNvSpPr>
            <a:spLocks noGrp="1"/>
          </p:cNvSpPr>
          <p:nvPr>
            <p:ph type="title"/>
          </p:nvPr>
        </p:nvSpPr>
        <p:spPr>
          <a:solidFill>
            <a:srgbClr val="002060"/>
          </a:solidFill>
        </p:spPr>
        <p:txBody>
          <a:bodyPr/>
          <a:lstStyle/>
          <a:p>
            <a:r>
              <a:rPr lang="en-GB" dirty="0">
                <a:solidFill>
                  <a:schemeClr val="bg1"/>
                </a:solidFill>
              </a:rPr>
              <a:t>Argument Methods</a:t>
            </a:r>
          </a:p>
        </p:txBody>
      </p:sp>
      <p:graphicFrame>
        <p:nvGraphicFramePr>
          <p:cNvPr id="5" name="Content Placeholder 4">
            <a:extLst>
              <a:ext uri="{FF2B5EF4-FFF2-40B4-BE49-F238E27FC236}">
                <a16:creationId xmlns:a16="http://schemas.microsoft.com/office/drawing/2014/main" id="{75B81B57-B233-576D-C9F2-5A91C674462C}"/>
              </a:ext>
            </a:extLst>
          </p:cNvPr>
          <p:cNvGraphicFramePr>
            <a:graphicFrameLocks noGrp="1"/>
          </p:cNvGraphicFramePr>
          <p:nvPr>
            <p:ph idx="1"/>
            <p:extLst>
              <p:ext uri="{D42A27DB-BD31-4B8C-83A1-F6EECF244321}">
                <p14:modId xmlns:p14="http://schemas.microsoft.com/office/powerpoint/2010/main" val="1378124991"/>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222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DDEC1-51F1-1F78-D216-8DCC983C9D8C}"/>
              </a:ext>
            </a:extLst>
          </p:cNvPr>
          <p:cNvSpPr>
            <a:spLocks noGrp="1"/>
          </p:cNvSpPr>
          <p:nvPr>
            <p:ph type="title"/>
          </p:nvPr>
        </p:nvSpPr>
        <p:spPr>
          <a:solidFill>
            <a:srgbClr val="002060"/>
          </a:solidFill>
        </p:spPr>
        <p:txBody>
          <a:bodyPr/>
          <a:lstStyle/>
          <a:p>
            <a:r>
              <a:rPr lang="en-GB" dirty="0">
                <a:solidFill>
                  <a:schemeClr val="bg1"/>
                </a:solidFill>
              </a:rPr>
              <a:t>Simple Structure of an argument</a:t>
            </a:r>
          </a:p>
        </p:txBody>
      </p:sp>
      <p:graphicFrame>
        <p:nvGraphicFramePr>
          <p:cNvPr id="6" name="Content Placeholder 5">
            <a:extLst>
              <a:ext uri="{FF2B5EF4-FFF2-40B4-BE49-F238E27FC236}">
                <a16:creationId xmlns:a16="http://schemas.microsoft.com/office/drawing/2014/main" id="{D514024C-6581-66B2-22DA-7B051F5E9FF5}"/>
              </a:ext>
            </a:extLst>
          </p:cNvPr>
          <p:cNvGraphicFramePr>
            <a:graphicFrameLocks noGrp="1"/>
          </p:cNvGraphicFramePr>
          <p:nvPr>
            <p:ph idx="1"/>
            <p:extLst>
              <p:ext uri="{D42A27DB-BD31-4B8C-83A1-F6EECF244321}">
                <p14:modId xmlns:p14="http://schemas.microsoft.com/office/powerpoint/2010/main" val="4008870278"/>
              </p:ext>
            </p:extLst>
          </p:nvPr>
        </p:nvGraphicFramePr>
        <p:xfrm>
          <a:off x="609600" y="1600200"/>
          <a:ext cx="10972800" cy="3916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514539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25D45-3460-BE2D-DC40-F47013ABC2CA}"/>
              </a:ext>
            </a:extLst>
          </p:cNvPr>
          <p:cNvSpPr>
            <a:spLocks noGrp="1"/>
          </p:cNvSpPr>
          <p:nvPr>
            <p:ph type="title"/>
          </p:nvPr>
        </p:nvSpPr>
        <p:spPr>
          <a:solidFill>
            <a:srgbClr val="002060"/>
          </a:solidFill>
        </p:spPr>
        <p:txBody>
          <a:bodyPr/>
          <a:lstStyle/>
          <a:p>
            <a:r>
              <a:rPr lang="en-GB" dirty="0">
                <a:solidFill>
                  <a:schemeClr val="bg1"/>
                </a:solidFill>
              </a:rPr>
              <a:t>The Claim</a:t>
            </a:r>
          </a:p>
        </p:txBody>
      </p:sp>
      <p:sp>
        <p:nvSpPr>
          <p:cNvPr id="3" name="Content Placeholder 2">
            <a:extLst>
              <a:ext uri="{FF2B5EF4-FFF2-40B4-BE49-F238E27FC236}">
                <a16:creationId xmlns:a16="http://schemas.microsoft.com/office/drawing/2014/main" id="{E1223206-0B93-CFE2-5876-57CF7CD06F17}"/>
              </a:ext>
            </a:extLst>
          </p:cNvPr>
          <p:cNvSpPr>
            <a:spLocks noGrp="1"/>
          </p:cNvSpPr>
          <p:nvPr>
            <p:ph sz="half" idx="1"/>
          </p:nvPr>
        </p:nvSpPr>
        <p:spPr>
          <a:solidFill>
            <a:schemeClr val="accent3">
              <a:lumMod val="60000"/>
              <a:lumOff val="40000"/>
            </a:schemeClr>
          </a:solidFill>
        </p:spPr>
        <p:txBody>
          <a:bodyPr/>
          <a:lstStyle/>
          <a:p>
            <a:r>
              <a:rPr lang="en-GB" dirty="0"/>
              <a:t>At the heart of all arguments – it is the main premise that you are interested in proving</a:t>
            </a:r>
          </a:p>
          <a:p>
            <a:r>
              <a:rPr lang="en-GB" dirty="0"/>
              <a:t>Should be worth arguing over</a:t>
            </a:r>
          </a:p>
        </p:txBody>
      </p:sp>
      <p:pic>
        <p:nvPicPr>
          <p:cNvPr id="5" name="Content Placeholder 4">
            <a:extLst>
              <a:ext uri="{FF2B5EF4-FFF2-40B4-BE49-F238E27FC236}">
                <a16:creationId xmlns:a16="http://schemas.microsoft.com/office/drawing/2014/main" id="{B8BBADDA-81F3-B230-AAEF-88F94AFB753C}"/>
              </a:ext>
            </a:extLst>
          </p:cNvPr>
          <p:cNvPicPr>
            <a:picLocks noGrp="1" noChangeAspect="1"/>
          </p:cNvPicPr>
          <p:nvPr>
            <p:ph sz="half" idx="2"/>
          </p:nvPr>
        </p:nvPicPr>
        <p:blipFill>
          <a:blip r:embed="rId3"/>
          <a:stretch>
            <a:fillRect/>
          </a:stretch>
        </p:blipFill>
        <p:spPr>
          <a:xfrm>
            <a:off x="6471138" y="2031024"/>
            <a:ext cx="5111262" cy="2913184"/>
          </a:xfrm>
          <a:prstGeom prst="rect">
            <a:avLst/>
          </a:prstGeom>
        </p:spPr>
      </p:pic>
    </p:spTree>
    <p:extLst>
      <p:ext uri="{BB962C8B-B14F-4D97-AF65-F5344CB8AC3E}">
        <p14:creationId xmlns:p14="http://schemas.microsoft.com/office/powerpoint/2010/main" val="1218049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BD20D3-8651-7C22-DAC7-BE11EC774497}"/>
              </a:ext>
            </a:extLst>
          </p:cNvPr>
          <p:cNvSpPr>
            <a:spLocks noGrp="1"/>
          </p:cNvSpPr>
          <p:nvPr>
            <p:ph type="title"/>
          </p:nvPr>
        </p:nvSpPr>
        <p:spPr>
          <a:solidFill>
            <a:srgbClr val="002060"/>
          </a:solidFill>
        </p:spPr>
        <p:txBody>
          <a:bodyPr/>
          <a:lstStyle/>
          <a:p>
            <a:r>
              <a:rPr lang="en-GB" dirty="0">
                <a:solidFill>
                  <a:schemeClr val="bg1"/>
                </a:solidFill>
              </a:rPr>
              <a:t>The Proof</a:t>
            </a:r>
          </a:p>
        </p:txBody>
      </p:sp>
      <p:pic>
        <p:nvPicPr>
          <p:cNvPr id="5" name="Content Placeholder 4">
            <a:extLst>
              <a:ext uri="{FF2B5EF4-FFF2-40B4-BE49-F238E27FC236}">
                <a16:creationId xmlns:a16="http://schemas.microsoft.com/office/drawing/2014/main" id="{EF708FCD-360D-4CB9-39CE-CA363AEB24DC}"/>
              </a:ext>
            </a:extLst>
          </p:cNvPr>
          <p:cNvPicPr>
            <a:picLocks noGrp="1" noChangeAspect="1"/>
          </p:cNvPicPr>
          <p:nvPr>
            <p:ph sz="half" idx="1"/>
          </p:nvPr>
        </p:nvPicPr>
        <p:blipFill>
          <a:blip r:embed="rId3"/>
          <a:stretch>
            <a:fillRect/>
          </a:stretch>
        </p:blipFill>
        <p:spPr>
          <a:xfrm>
            <a:off x="910168" y="1822939"/>
            <a:ext cx="4288348" cy="3212122"/>
          </a:xfrm>
          <a:prstGeom prst="rect">
            <a:avLst/>
          </a:prstGeom>
        </p:spPr>
      </p:pic>
      <p:sp>
        <p:nvSpPr>
          <p:cNvPr id="4" name="Content Placeholder 3">
            <a:extLst>
              <a:ext uri="{FF2B5EF4-FFF2-40B4-BE49-F238E27FC236}">
                <a16:creationId xmlns:a16="http://schemas.microsoft.com/office/drawing/2014/main" id="{CC7DCFF1-7F43-5667-3E83-B85BF21D6995}"/>
              </a:ext>
            </a:extLst>
          </p:cNvPr>
          <p:cNvSpPr>
            <a:spLocks noGrp="1"/>
          </p:cNvSpPr>
          <p:nvPr>
            <p:ph sz="half" idx="2"/>
          </p:nvPr>
        </p:nvSpPr>
        <p:spPr>
          <a:solidFill>
            <a:srgbClr val="92D050"/>
          </a:solidFill>
        </p:spPr>
        <p:txBody>
          <a:bodyPr/>
          <a:lstStyle/>
          <a:p>
            <a:r>
              <a:rPr lang="en-GB" dirty="0"/>
              <a:t>To convince your reader you need ‘proof’</a:t>
            </a:r>
          </a:p>
          <a:p>
            <a:r>
              <a:rPr lang="en-GB" dirty="0"/>
              <a:t>Evidence, data, sources, examples</a:t>
            </a:r>
          </a:p>
          <a:p>
            <a:r>
              <a:rPr lang="en-GB" dirty="0"/>
              <a:t>How &amp; Why</a:t>
            </a:r>
          </a:p>
          <a:p>
            <a:r>
              <a:rPr lang="en-GB" dirty="0"/>
              <a:t>UWTSD Harvard</a:t>
            </a:r>
          </a:p>
        </p:txBody>
      </p:sp>
    </p:spTree>
    <p:extLst>
      <p:ext uri="{BB962C8B-B14F-4D97-AF65-F5344CB8AC3E}">
        <p14:creationId xmlns:p14="http://schemas.microsoft.com/office/powerpoint/2010/main" val="1405265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C3A9-2EA2-1B2F-B838-A78C6510AC41}"/>
              </a:ext>
            </a:extLst>
          </p:cNvPr>
          <p:cNvSpPr>
            <a:spLocks noGrp="1"/>
          </p:cNvSpPr>
          <p:nvPr>
            <p:ph type="title"/>
          </p:nvPr>
        </p:nvSpPr>
        <p:spPr>
          <a:solidFill>
            <a:srgbClr val="002060"/>
          </a:solidFill>
        </p:spPr>
        <p:txBody>
          <a:bodyPr/>
          <a:lstStyle/>
          <a:p>
            <a:r>
              <a:rPr lang="en-GB" dirty="0">
                <a:solidFill>
                  <a:schemeClr val="bg1"/>
                </a:solidFill>
              </a:rPr>
              <a:t>Objections</a:t>
            </a:r>
          </a:p>
        </p:txBody>
      </p:sp>
      <p:sp>
        <p:nvSpPr>
          <p:cNvPr id="3" name="Content Placeholder 2">
            <a:extLst>
              <a:ext uri="{FF2B5EF4-FFF2-40B4-BE49-F238E27FC236}">
                <a16:creationId xmlns:a16="http://schemas.microsoft.com/office/drawing/2014/main" id="{D5F607C3-D1A2-9755-DBA1-3AC937614EBA}"/>
              </a:ext>
            </a:extLst>
          </p:cNvPr>
          <p:cNvSpPr>
            <a:spLocks noGrp="1"/>
          </p:cNvSpPr>
          <p:nvPr>
            <p:ph sz="half" idx="1"/>
          </p:nvPr>
        </p:nvSpPr>
        <p:spPr>
          <a:solidFill>
            <a:schemeClr val="tx2">
              <a:lumMod val="40000"/>
              <a:lumOff val="60000"/>
            </a:schemeClr>
          </a:solidFill>
        </p:spPr>
        <p:txBody>
          <a:bodyPr/>
          <a:lstStyle/>
          <a:p>
            <a:r>
              <a:rPr lang="en-GB" dirty="0"/>
              <a:t>Seek out alternative points of views and potential objections</a:t>
            </a:r>
          </a:p>
          <a:p>
            <a:r>
              <a:rPr lang="en-GB" dirty="0"/>
              <a:t>Beware of ‘echo chamber’</a:t>
            </a:r>
          </a:p>
          <a:p>
            <a:r>
              <a:rPr lang="en-GB" dirty="0"/>
              <a:t>Deliberate engagement with objections – build into our thinking</a:t>
            </a:r>
          </a:p>
        </p:txBody>
      </p:sp>
      <p:pic>
        <p:nvPicPr>
          <p:cNvPr id="5" name="Content Placeholder 4">
            <a:extLst>
              <a:ext uri="{FF2B5EF4-FFF2-40B4-BE49-F238E27FC236}">
                <a16:creationId xmlns:a16="http://schemas.microsoft.com/office/drawing/2014/main" id="{C01F351F-FC18-D169-4630-5ACA0AEF1A21}"/>
              </a:ext>
            </a:extLst>
          </p:cNvPr>
          <p:cNvPicPr>
            <a:picLocks noGrp="1" noChangeAspect="1"/>
          </p:cNvPicPr>
          <p:nvPr>
            <p:ph sz="half" idx="2"/>
          </p:nvPr>
        </p:nvPicPr>
        <p:blipFill>
          <a:blip r:embed="rId3"/>
          <a:stretch>
            <a:fillRect/>
          </a:stretch>
        </p:blipFill>
        <p:spPr>
          <a:xfrm>
            <a:off x="6197602" y="2139461"/>
            <a:ext cx="5464322" cy="2579077"/>
          </a:xfrm>
          <a:prstGeom prst="rect">
            <a:avLst/>
          </a:prstGeom>
        </p:spPr>
      </p:pic>
    </p:spTree>
    <p:extLst>
      <p:ext uri="{BB962C8B-B14F-4D97-AF65-F5344CB8AC3E}">
        <p14:creationId xmlns:p14="http://schemas.microsoft.com/office/powerpoint/2010/main" val="1360785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BF2E5-2E3D-1FF3-E3E7-037FA030DAED}"/>
              </a:ext>
            </a:extLst>
          </p:cNvPr>
          <p:cNvSpPr>
            <a:spLocks noGrp="1"/>
          </p:cNvSpPr>
          <p:nvPr>
            <p:ph type="title"/>
          </p:nvPr>
        </p:nvSpPr>
        <p:spPr>
          <a:solidFill>
            <a:srgbClr val="002060"/>
          </a:solidFill>
        </p:spPr>
        <p:txBody>
          <a:bodyPr/>
          <a:lstStyle/>
          <a:p>
            <a:r>
              <a:rPr lang="en-GB" dirty="0">
                <a:solidFill>
                  <a:schemeClr val="bg1"/>
                </a:solidFill>
              </a:rPr>
              <a:t>Conclusions</a:t>
            </a:r>
          </a:p>
        </p:txBody>
      </p:sp>
      <p:pic>
        <p:nvPicPr>
          <p:cNvPr id="5" name="Content Placeholder 4">
            <a:extLst>
              <a:ext uri="{FF2B5EF4-FFF2-40B4-BE49-F238E27FC236}">
                <a16:creationId xmlns:a16="http://schemas.microsoft.com/office/drawing/2014/main" id="{31DFC156-74B9-75FA-DA4E-9D2A94F7C3BC}"/>
              </a:ext>
            </a:extLst>
          </p:cNvPr>
          <p:cNvPicPr>
            <a:picLocks noGrp="1" noChangeAspect="1"/>
          </p:cNvPicPr>
          <p:nvPr>
            <p:ph sz="half" idx="1"/>
          </p:nvPr>
        </p:nvPicPr>
        <p:blipFill>
          <a:blip r:embed="rId3"/>
          <a:stretch>
            <a:fillRect/>
          </a:stretch>
        </p:blipFill>
        <p:spPr>
          <a:xfrm>
            <a:off x="1078523" y="1910458"/>
            <a:ext cx="3849687" cy="3295205"/>
          </a:xfrm>
          <a:prstGeom prst="rect">
            <a:avLst/>
          </a:prstGeom>
        </p:spPr>
      </p:pic>
      <p:sp>
        <p:nvSpPr>
          <p:cNvPr id="4" name="Content Placeholder 3">
            <a:extLst>
              <a:ext uri="{FF2B5EF4-FFF2-40B4-BE49-F238E27FC236}">
                <a16:creationId xmlns:a16="http://schemas.microsoft.com/office/drawing/2014/main" id="{B5DB8032-B220-0272-ADDE-CE241EA4C797}"/>
              </a:ext>
            </a:extLst>
          </p:cNvPr>
          <p:cNvSpPr>
            <a:spLocks noGrp="1"/>
          </p:cNvSpPr>
          <p:nvPr>
            <p:ph sz="half" idx="2"/>
          </p:nvPr>
        </p:nvSpPr>
        <p:spPr>
          <a:solidFill>
            <a:schemeClr val="accent4">
              <a:lumMod val="60000"/>
              <a:lumOff val="40000"/>
            </a:schemeClr>
          </a:solidFill>
        </p:spPr>
        <p:txBody>
          <a:bodyPr/>
          <a:lstStyle/>
          <a:p>
            <a:r>
              <a:rPr lang="en-GB" dirty="0"/>
              <a:t>Present a balanced summary</a:t>
            </a:r>
          </a:p>
          <a:p>
            <a:r>
              <a:rPr lang="en-GB" dirty="0"/>
              <a:t>Opportunity to make recommendations</a:t>
            </a:r>
          </a:p>
        </p:txBody>
      </p:sp>
    </p:spTree>
    <p:extLst>
      <p:ext uri="{BB962C8B-B14F-4D97-AF65-F5344CB8AC3E}">
        <p14:creationId xmlns:p14="http://schemas.microsoft.com/office/powerpoint/2010/main" val="3502591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AEC3B-2F7B-40A8-8BE0-B0E8C9DC6BC8}"/>
              </a:ext>
            </a:extLst>
          </p:cNvPr>
          <p:cNvSpPr>
            <a:spLocks noGrp="1"/>
          </p:cNvSpPr>
          <p:nvPr>
            <p:ph type="title"/>
          </p:nvPr>
        </p:nvSpPr>
        <p:spPr>
          <a:solidFill>
            <a:srgbClr val="002060"/>
          </a:solidFill>
        </p:spPr>
        <p:txBody>
          <a:bodyPr/>
          <a:lstStyle/>
          <a:p>
            <a:r>
              <a:rPr lang="en-GB">
                <a:solidFill>
                  <a:schemeClr val="bg1"/>
                </a:solidFill>
              </a:rPr>
              <a:t>Evaluating the evidence of an argument</a:t>
            </a:r>
          </a:p>
        </p:txBody>
      </p:sp>
      <p:sp>
        <p:nvSpPr>
          <p:cNvPr id="3" name="Content Placeholder 2">
            <a:extLst>
              <a:ext uri="{FF2B5EF4-FFF2-40B4-BE49-F238E27FC236}">
                <a16:creationId xmlns:a16="http://schemas.microsoft.com/office/drawing/2014/main" id="{F5929821-5648-4973-9A57-587B7CCB3E95}"/>
              </a:ext>
            </a:extLst>
          </p:cNvPr>
          <p:cNvSpPr>
            <a:spLocks noGrp="1"/>
          </p:cNvSpPr>
          <p:nvPr>
            <p:ph sz="half" idx="1"/>
          </p:nvPr>
        </p:nvSpPr>
        <p:spPr/>
        <p:txBody>
          <a:bodyPr/>
          <a:lstStyle/>
          <a:p>
            <a:r>
              <a:rPr lang="en-GB"/>
              <a:t>The author</a:t>
            </a:r>
          </a:p>
          <a:p>
            <a:r>
              <a:rPr lang="en-GB"/>
              <a:t>Specialist knowledge</a:t>
            </a:r>
          </a:p>
          <a:p>
            <a:r>
              <a:rPr lang="en-GB"/>
              <a:t>Bias and hidden agendas</a:t>
            </a:r>
          </a:p>
          <a:p>
            <a:r>
              <a:rPr lang="en-GB"/>
              <a:t>Ambiguity</a:t>
            </a:r>
          </a:p>
          <a:p>
            <a:r>
              <a:rPr lang="en-GB"/>
              <a:t>Inconsistency</a:t>
            </a:r>
          </a:p>
          <a:p>
            <a:r>
              <a:rPr lang="en-GB"/>
              <a:t>Fact or opinion</a:t>
            </a:r>
          </a:p>
          <a:p>
            <a:endParaRPr lang="en-GB"/>
          </a:p>
        </p:txBody>
      </p:sp>
      <p:sp>
        <p:nvSpPr>
          <p:cNvPr id="4" name="Content Placeholder 3">
            <a:extLst>
              <a:ext uri="{FF2B5EF4-FFF2-40B4-BE49-F238E27FC236}">
                <a16:creationId xmlns:a16="http://schemas.microsoft.com/office/drawing/2014/main" id="{61C4AB31-2724-438C-BB98-526002AC53C5}"/>
              </a:ext>
            </a:extLst>
          </p:cNvPr>
          <p:cNvSpPr>
            <a:spLocks noGrp="1"/>
          </p:cNvSpPr>
          <p:nvPr>
            <p:ph sz="half" idx="2"/>
          </p:nvPr>
        </p:nvSpPr>
        <p:spPr/>
        <p:txBody>
          <a:bodyPr/>
          <a:lstStyle/>
          <a:p>
            <a:endParaRPr lang="en-GB"/>
          </a:p>
        </p:txBody>
      </p:sp>
      <p:pic>
        <p:nvPicPr>
          <p:cNvPr id="6" name="Picture 2" descr="A picture containing text&#10;&#10;Description automatically generated">
            <a:extLst>
              <a:ext uri="{FF2B5EF4-FFF2-40B4-BE49-F238E27FC236}">
                <a16:creationId xmlns:a16="http://schemas.microsoft.com/office/drawing/2014/main" id="{510B1322-4DA4-71EB-7D05-A2B4A5FC85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7129" y="1628297"/>
            <a:ext cx="4603750" cy="36647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9372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6E214-A511-AD23-5711-7E20F21E2FA0}"/>
              </a:ext>
            </a:extLst>
          </p:cNvPr>
          <p:cNvSpPr>
            <a:spLocks noGrp="1"/>
          </p:cNvSpPr>
          <p:nvPr>
            <p:ph type="title"/>
          </p:nvPr>
        </p:nvSpPr>
        <p:spPr>
          <a:solidFill>
            <a:srgbClr val="002060"/>
          </a:solidFill>
        </p:spPr>
        <p:txBody>
          <a:bodyPr/>
          <a:lstStyle/>
          <a:p>
            <a:r>
              <a:rPr lang="en-GB" dirty="0">
                <a:solidFill>
                  <a:schemeClr val="bg1"/>
                </a:solidFill>
              </a:rPr>
              <a:t>Hints and Tips</a:t>
            </a:r>
          </a:p>
        </p:txBody>
      </p:sp>
      <p:pic>
        <p:nvPicPr>
          <p:cNvPr id="4" name="Content Placeholder 3">
            <a:extLst>
              <a:ext uri="{FF2B5EF4-FFF2-40B4-BE49-F238E27FC236}">
                <a16:creationId xmlns:a16="http://schemas.microsoft.com/office/drawing/2014/main" id="{832F4B67-7D6E-B164-7E09-07DCA6B0695E}"/>
              </a:ext>
            </a:extLst>
          </p:cNvPr>
          <p:cNvPicPr>
            <a:picLocks noGrp="1" noChangeAspect="1"/>
          </p:cNvPicPr>
          <p:nvPr>
            <p:ph sz="half" idx="1"/>
          </p:nvPr>
        </p:nvPicPr>
        <p:blipFill>
          <a:blip r:embed="rId3"/>
          <a:stretch>
            <a:fillRect/>
          </a:stretch>
        </p:blipFill>
        <p:spPr>
          <a:xfrm>
            <a:off x="1348967" y="2070597"/>
            <a:ext cx="3811210" cy="2869444"/>
          </a:xfrm>
          <a:prstGeom prst="rect">
            <a:avLst/>
          </a:prstGeom>
        </p:spPr>
      </p:pic>
      <p:sp>
        <p:nvSpPr>
          <p:cNvPr id="5" name="Content Placeholder 4">
            <a:extLst>
              <a:ext uri="{FF2B5EF4-FFF2-40B4-BE49-F238E27FC236}">
                <a16:creationId xmlns:a16="http://schemas.microsoft.com/office/drawing/2014/main" id="{F503B860-0036-721E-C393-ACA5890DAFFA}"/>
              </a:ext>
            </a:extLst>
          </p:cNvPr>
          <p:cNvSpPr>
            <a:spLocks noGrp="1"/>
          </p:cNvSpPr>
          <p:nvPr>
            <p:ph sz="half" idx="2"/>
          </p:nvPr>
        </p:nvSpPr>
        <p:spPr/>
        <p:txBody>
          <a:bodyPr>
            <a:normAutofit fontScale="92500"/>
          </a:bodyPr>
          <a:lstStyle/>
          <a:p>
            <a:r>
              <a:rPr lang="en-GB" dirty="0"/>
              <a:t>Make sure your argument is worth arguing about</a:t>
            </a:r>
          </a:p>
          <a:p>
            <a:r>
              <a:rPr lang="en-GB" dirty="0"/>
              <a:t>Explain HOW and WHY your evidence is sufficient valid and reliable</a:t>
            </a:r>
          </a:p>
          <a:p>
            <a:r>
              <a:rPr lang="en-GB" dirty="0"/>
              <a:t>Engage with opposing views – consider all counter-arguments</a:t>
            </a:r>
          </a:p>
          <a:p>
            <a:r>
              <a:rPr lang="en-GB" dirty="0"/>
              <a:t>Go beyond source material if needed</a:t>
            </a:r>
          </a:p>
        </p:txBody>
      </p:sp>
    </p:spTree>
    <p:extLst>
      <p:ext uri="{BB962C8B-B14F-4D97-AF65-F5344CB8AC3E}">
        <p14:creationId xmlns:p14="http://schemas.microsoft.com/office/powerpoint/2010/main" val="31509415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32C47-0B4E-C1A1-5E5D-8DF0AE3BC5E6}"/>
              </a:ext>
            </a:extLst>
          </p:cNvPr>
          <p:cNvSpPr>
            <a:spLocks noGrp="1"/>
          </p:cNvSpPr>
          <p:nvPr>
            <p:ph type="title"/>
          </p:nvPr>
        </p:nvSpPr>
        <p:spPr>
          <a:xfrm>
            <a:off x="609600" y="274638"/>
            <a:ext cx="2450471" cy="1143000"/>
          </a:xfrm>
          <a:solidFill>
            <a:srgbClr val="002060"/>
          </a:solidFill>
        </p:spPr>
        <p:txBody>
          <a:bodyPr>
            <a:normAutofit/>
          </a:bodyPr>
          <a:lstStyle/>
          <a:p>
            <a:r>
              <a:rPr lang="en-GB" sz="2000" dirty="0">
                <a:solidFill>
                  <a:schemeClr val="bg1"/>
                </a:solidFill>
              </a:rPr>
              <a:t>Using a template to assist in drafts</a:t>
            </a:r>
          </a:p>
        </p:txBody>
      </p:sp>
      <p:pic>
        <p:nvPicPr>
          <p:cNvPr id="5" name="Content Placeholder 4" descr="A screenshot of a diagram&#10;&#10;Description automatically generated">
            <a:extLst>
              <a:ext uri="{FF2B5EF4-FFF2-40B4-BE49-F238E27FC236}">
                <a16:creationId xmlns:a16="http://schemas.microsoft.com/office/drawing/2014/main" id="{16E08414-43EC-DF2C-5122-0A1C3E94E4A5}"/>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634434" y="97240"/>
            <a:ext cx="5390884" cy="6663520"/>
          </a:xfrm>
        </p:spPr>
      </p:pic>
    </p:spTree>
    <p:extLst>
      <p:ext uri="{BB962C8B-B14F-4D97-AF65-F5344CB8AC3E}">
        <p14:creationId xmlns:p14="http://schemas.microsoft.com/office/powerpoint/2010/main" val="7447455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41CD0-841B-D34B-A3CB-75A37DB0DF9C}"/>
              </a:ext>
            </a:extLst>
          </p:cNvPr>
          <p:cNvSpPr>
            <a:spLocks noGrp="1"/>
          </p:cNvSpPr>
          <p:nvPr>
            <p:ph type="title"/>
          </p:nvPr>
        </p:nvSpPr>
        <p:spPr>
          <a:solidFill>
            <a:srgbClr val="002060"/>
          </a:solidFill>
        </p:spPr>
        <p:txBody>
          <a:bodyPr/>
          <a:lstStyle/>
          <a:p>
            <a:r>
              <a:rPr lang="en-GB" dirty="0">
                <a:solidFill>
                  <a:schemeClr val="bg1"/>
                </a:solidFill>
              </a:rPr>
              <a:t>References &amp; Useful sources</a:t>
            </a:r>
          </a:p>
        </p:txBody>
      </p:sp>
      <p:sp>
        <p:nvSpPr>
          <p:cNvPr id="4" name="Content Placeholder 3">
            <a:extLst>
              <a:ext uri="{FF2B5EF4-FFF2-40B4-BE49-F238E27FC236}">
                <a16:creationId xmlns:a16="http://schemas.microsoft.com/office/drawing/2014/main" id="{63814259-9939-7C08-15D7-A56287A16C3C}"/>
              </a:ext>
            </a:extLst>
          </p:cNvPr>
          <p:cNvSpPr>
            <a:spLocks noGrp="1"/>
          </p:cNvSpPr>
          <p:nvPr>
            <p:ph sz="half" idx="1"/>
          </p:nvPr>
        </p:nvSpPr>
        <p:spPr/>
        <p:txBody>
          <a:bodyPr/>
          <a:lstStyle/>
          <a:p>
            <a:r>
              <a:rPr lang="en-GB" dirty="0"/>
              <a:t>Sheffield University</a:t>
            </a:r>
          </a:p>
          <a:p>
            <a:r>
              <a:rPr lang="en-GB" dirty="0"/>
              <a:t>University of Cork</a:t>
            </a:r>
          </a:p>
          <a:p>
            <a:endParaRPr lang="en-GB" dirty="0"/>
          </a:p>
          <a:p>
            <a:endParaRPr lang="en-GB" dirty="0"/>
          </a:p>
          <a:p>
            <a:r>
              <a:rPr lang="en-GB" dirty="0"/>
              <a:t>Check out Moodle</a:t>
            </a:r>
          </a:p>
          <a:p>
            <a:endParaRPr lang="en-GB" dirty="0"/>
          </a:p>
        </p:txBody>
      </p:sp>
      <p:sp>
        <p:nvSpPr>
          <p:cNvPr id="5" name="Content Placeholder 4">
            <a:extLst>
              <a:ext uri="{FF2B5EF4-FFF2-40B4-BE49-F238E27FC236}">
                <a16:creationId xmlns:a16="http://schemas.microsoft.com/office/drawing/2014/main" id="{F36E45D9-2D64-8009-87C5-7DB21D604D1E}"/>
              </a:ext>
            </a:extLst>
          </p:cNvPr>
          <p:cNvSpPr>
            <a:spLocks noGrp="1"/>
          </p:cNvSpPr>
          <p:nvPr>
            <p:ph sz="half" idx="2"/>
          </p:nvPr>
        </p:nvSpPr>
        <p:spPr/>
        <p:txBody>
          <a:bodyPr/>
          <a:lstStyle/>
          <a:p>
            <a:r>
              <a:rPr lang="en-GB" dirty="0">
                <a:hlinkClick r:id="rId3"/>
              </a:rPr>
              <a:t>https://digitalmedia.Sheffield.ac.uk/media/making+an+Academic+Argument/1_wlhwqk8w</a:t>
            </a:r>
            <a:endParaRPr lang="en-GB" dirty="0"/>
          </a:p>
          <a:p>
            <a:r>
              <a:rPr lang="en-GB" dirty="0">
                <a:hlinkClick r:id="rId4"/>
              </a:rPr>
              <a:t>How to create an academic argument (youtube.com)</a:t>
            </a:r>
            <a:endParaRPr lang="en-GB" dirty="0"/>
          </a:p>
          <a:p>
            <a:r>
              <a:rPr lang="en-GB" dirty="0">
                <a:hlinkClick r:id="rId5"/>
              </a:rPr>
              <a:t>Structuring an argument (youtube.com)</a:t>
            </a:r>
            <a:endParaRPr lang="en-GB" dirty="0"/>
          </a:p>
          <a:p>
            <a:endParaRPr lang="en-GB" dirty="0"/>
          </a:p>
          <a:p>
            <a:endParaRPr lang="en-GB" dirty="0"/>
          </a:p>
          <a:p>
            <a:endParaRPr lang="en-GB" dirty="0"/>
          </a:p>
        </p:txBody>
      </p:sp>
      <p:pic>
        <p:nvPicPr>
          <p:cNvPr id="3" name="Picture 2">
            <a:extLst>
              <a:ext uri="{FF2B5EF4-FFF2-40B4-BE49-F238E27FC236}">
                <a16:creationId xmlns:a16="http://schemas.microsoft.com/office/drawing/2014/main" id="{AC46BEC6-8D3E-482D-49BE-0247C41E6517}"/>
              </a:ext>
            </a:extLst>
          </p:cNvPr>
          <p:cNvPicPr>
            <a:picLocks noChangeAspect="1"/>
          </p:cNvPicPr>
          <p:nvPr/>
        </p:nvPicPr>
        <p:blipFill>
          <a:blip r:embed="rId6"/>
          <a:stretch>
            <a:fillRect/>
          </a:stretch>
        </p:blipFill>
        <p:spPr>
          <a:xfrm>
            <a:off x="3939341" y="4082170"/>
            <a:ext cx="1724025" cy="1409700"/>
          </a:xfrm>
          <a:prstGeom prst="rect">
            <a:avLst/>
          </a:prstGeom>
        </p:spPr>
      </p:pic>
    </p:spTree>
    <p:extLst>
      <p:ext uri="{BB962C8B-B14F-4D97-AF65-F5344CB8AC3E}">
        <p14:creationId xmlns:p14="http://schemas.microsoft.com/office/powerpoint/2010/main" val="1408961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7C4F-2371-4021-AFD6-46B3F392E5C5}"/>
              </a:ext>
            </a:extLst>
          </p:cNvPr>
          <p:cNvSpPr>
            <a:spLocks noGrp="1"/>
          </p:cNvSpPr>
          <p:nvPr>
            <p:ph type="title"/>
          </p:nvPr>
        </p:nvSpPr>
        <p:spPr/>
        <p:txBody>
          <a:bodyPr/>
          <a:lstStyle/>
          <a:p>
            <a:r>
              <a:rPr lang="en-GB" dirty="0"/>
              <a:t>Questions/</a:t>
            </a:r>
            <a:r>
              <a:rPr lang="en-GB" dirty="0" err="1"/>
              <a:t>cwestyniau</a:t>
            </a:r>
            <a:endParaRPr lang="en-GB" dirty="0"/>
          </a:p>
        </p:txBody>
      </p:sp>
      <p:pic>
        <p:nvPicPr>
          <p:cNvPr id="4" name="Content Placeholder 3">
            <a:extLst>
              <a:ext uri="{FF2B5EF4-FFF2-40B4-BE49-F238E27FC236}">
                <a16:creationId xmlns:a16="http://schemas.microsoft.com/office/drawing/2014/main" id="{A5F4C11E-FFFB-4BEA-89BE-4FA20D4DAFF6}"/>
              </a:ext>
            </a:extLst>
          </p:cNvPr>
          <p:cNvPicPr>
            <a:picLocks noGrp="1" noChangeAspect="1"/>
          </p:cNvPicPr>
          <p:nvPr>
            <p:ph idx="1"/>
          </p:nvPr>
        </p:nvPicPr>
        <p:blipFill>
          <a:blip r:embed="rId2"/>
          <a:stretch>
            <a:fillRect/>
          </a:stretch>
        </p:blipFill>
        <p:spPr>
          <a:xfrm>
            <a:off x="3651077" y="1733308"/>
            <a:ext cx="4889846" cy="3114884"/>
          </a:xfrm>
          <a:prstGeom prst="rect">
            <a:avLst/>
          </a:prstGeom>
        </p:spPr>
      </p:pic>
    </p:spTree>
    <p:extLst>
      <p:ext uri="{BB962C8B-B14F-4D97-AF65-F5344CB8AC3E}">
        <p14:creationId xmlns:p14="http://schemas.microsoft.com/office/powerpoint/2010/main" val="2141641234"/>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2302</Words>
  <Application>Microsoft Office PowerPoint</Application>
  <PresentationFormat>Widescreen</PresentationFormat>
  <Paragraphs>220</Paragraphs>
  <Slides>19</Slides>
  <Notes>17</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Theme1.thmx first page pp</vt:lpstr>
      <vt:lpstr> MSc Policing (Operational &amp; Strategic Leadership)  Academic Argument   </vt:lpstr>
      <vt:lpstr>Lesson </vt:lpstr>
      <vt:lpstr>What is an ‘argument’?</vt:lpstr>
      <vt:lpstr>What is an ‘Academic argument’?</vt:lpstr>
      <vt:lpstr>Academic argument</vt:lpstr>
      <vt:lpstr>Academic argument is NOT..</vt:lpstr>
      <vt:lpstr>The importance of academic argument</vt:lpstr>
      <vt:lpstr>Types of Argument structures</vt:lpstr>
      <vt:lpstr>Argument Methods</vt:lpstr>
      <vt:lpstr>Simple Structure of an argument</vt:lpstr>
      <vt:lpstr>The Claim</vt:lpstr>
      <vt:lpstr>The Proof</vt:lpstr>
      <vt:lpstr>Objections</vt:lpstr>
      <vt:lpstr>Conclusions</vt:lpstr>
      <vt:lpstr>Evaluating the evidence of an argument</vt:lpstr>
      <vt:lpstr>Hints and Tips</vt:lpstr>
      <vt:lpstr>Using a template to assist in drafts</vt:lpstr>
      <vt:lpstr>References &amp; Useful sources</vt:lpstr>
      <vt:lpstr>Questions/cwestyniau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BSc Professional Investigation 13.10.2021 Induction</dc:title>
  <dc:creator>Alison</dc:creator>
  <cp:lastModifiedBy>Alison Cooke</cp:lastModifiedBy>
  <cp:revision>20</cp:revision>
  <dcterms:created xsi:type="dcterms:W3CDTF">2021-10-13T07:56:41Z</dcterms:created>
  <dcterms:modified xsi:type="dcterms:W3CDTF">2025-03-19T15:23:12Z</dcterms:modified>
</cp:coreProperties>
</file>