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329" autoAdjust="0"/>
  </p:normalViewPr>
  <p:slideViewPr>
    <p:cSldViewPr snapToGrid="0">
      <p:cViewPr varScale="1">
        <p:scale>
          <a:sx n="55" d="100"/>
          <a:sy n="55" d="100"/>
        </p:scale>
        <p:origin x="12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500A5-F8E9-4D48-BE3A-06045FC42C99}"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66262-7432-4FE6-BBD4-D5DCF7423074}" type="slidenum">
              <a:rPr lang="en-GB" smtClean="0"/>
              <a:t>‹#›</a:t>
            </a:fld>
            <a:endParaRPr lang="en-GB"/>
          </a:p>
        </p:txBody>
      </p:sp>
    </p:spTree>
    <p:extLst>
      <p:ext uri="{BB962C8B-B14F-4D97-AF65-F5344CB8AC3E}">
        <p14:creationId xmlns:p14="http://schemas.microsoft.com/office/powerpoint/2010/main" val="2927564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gives an</a:t>
            </a:r>
            <a:r>
              <a:rPr lang="en-GB" baseline="0" dirty="0"/>
              <a:t> overview of the contents to be discussed throughout this presentation. Different themes to be discussed in the presentation include recruitment and selection, culture, diversity, equality, and performance management.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2</a:t>
            </a:fld>
            <a:endParaRPr lang="en-GB"/>
          </a:p>
        </p:txBody>
      </p:sp>
    </p:spTree>
    <p:extLst>
      <p:ext uri="{BB962C8B-B14F-4D97-AF65-F5344CB8AC3E}">
        <p14:creationId xmlns:p14="http://schemas.microsoft.com/office/powerpoint/2010/main" val="1318551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a:t>
            </a:r>
            <a:r>
              <a:rPr lang="en-GB" baseline="0" dirty="0"/>
              <a:t> explained different practices involved in employee recruitment. Two main types of recruitment methods are internal and external recruitment. For external recruitment organisation can use platforms such as Glassdoor, Indeed and LinkedIn. For internal recruitment organisation can consider introducing a referral programme and employee promotion.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3</a:t>
            </a:fld>
            <a:endParaRPr lang="en-GB"/>
          </a:p>
        </p:txBody>
      </p:sp>
    </p:spTree>
    <p:extLst>
      <p:ext uri="{BB962C8B-B14F-4D97-AF65-F5344CB8AC3E}">
        <p14:creationId xmlns:p14="http://schemas.microsoft.com/office/powerpoint/2010/main" val="201914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centers</a:t>
            </a:r>
            <a:r>
              <a:rPr lang="en-GB" baseline="0" dirty="0"/>
              <a:t> assist in </a:t>
            </a:r>
            <a:r>
              <a:rPr lang="en-US" sz="1200" b="0" i="0" kern="1200" dirty="0">
                <a:solidFill>
                  <a:schemeClr val="tx1"/>
                </a:solidFill>
                <a:effectLst/>
                <a:latin typeface="+mn-lt"/>
                <a:ea typeface="+mn-ea"/>
                <a:cs typeface="+mn-cs"/>
              </a:rPr>
              <a:t>identifying the best candidates in the sourcing and screening process. An assessment center consists of a standardized evaluation of behavior based on multiple evaluations including: job-related simulations, interviews, and/or psychological tests. Psychometric tests are an objective way to measure the potential ability of candidates to perform well in a job role</a:t>
            </a:r>
            <a:endParaRPr lang="en-GB" b="0" dirty="0"/>
          </a:p>
        </p:txBody>
      </p:sp>
      <p:sp>
        <p:nvSpPr>
          <p:cNvPr id="4" name="Slide Number Placeholder 3"/>
          <p:cNvSpPr>
            <a:spLocks noGrp="1"/>
          </p:cNvSpPr>
          <p:nvPr>
            <p:ph type="sldNum" sz="quarter" idx="10"/>
          </p:nvPr>
        </p:nvSpPr>
        <p:spPr/>
        <p:txBody>
          <a:bodyPr/>
          <a:lstStyle/>
          <a:p>
            <a:fld id="{5D366262-7432-4FE6-BBD4-D5DCF7423074}" type="slidenum">
              <a:rPr lang="en-GB" smtClean="0"/>
              <a:t>4</a:t>
            </a:fld>
            <a:endParaRPr lang="en-GB"/>
          </a:p>
        </p:txBody>
      </p:sp>
    </p:spTree>
    <p:extLst>
      <p:ext uri="{BB962C8B-B14F-4D97-AF65-F5344CB8AC3E}">
        <p14:creationId xmlns:p14="http://schemas.microsoft.com/office/powerpoint/2010/main" val="3260727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a:t>
            </a:r>
            <a:r>
              <a:rPr lang="en-GB" baseline="0" dirty="0"/>
              <a:t> include the suggestion about developing a diverse and inclusive culture in the organisations. Hotel International is recommended to develop an equal opportunity policy under Equality Act 2010. The organisation should also offer training to its employees about equal opportunity.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5</a:t>
            </a:fld>
            <a:endParaRPr lang="en-GB"/>
          </a:p>
        </p:txBody>
      </p:sp>
    </p:spTree>
    <p:extLst>
      <p:ext uri="{BB962C8B-B14F-4D97-AF65-F5344CB8AC3E}">
        <p14:creationId xmlns:p14="http://schemas.microsoft.com/office/powerpoint/2010/main" val="3826957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a:t>
            </a:r>
            <a:r>
              <a:rPr lang="en-GB" baseline="0" dirty="0"/>
              <a:t> recommend some of the best practices through which an organisation can ensure equality in the workplace. According to Equality Act, 2010, all organisations are restricted to discriminate among employees based on age, sex, religion, culture, disability and race etc.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6</a:t>
            </a:fld>
            <a:endParaRPr lang="en-GB"/>
          </a:p>
        </p:txBody>
      </p:sp>
    </p:spTree>
    <p:extLst>
      <p:ext uri="{BB962C8B-B14F-4D97-AF65-F5344CB8AC3E}">
        <p14:creationId xmlns:p14="http://schemas.microsoft.com/office/powerpoint/2010/main" val="1646349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slide highlight the key elements which should be considered for employee performance management.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7</a:t>
            </a:fld>
            <a:endParaRPr lang="en-GB"/>
          </a:p>
        </p:txBody>
      </p:sp>
    </p:spTree>
    <p:extLst>
      <p:ext uri="{BB962C8B-B14F-4D97-AF65-F5344CB8AC3E}">
        <p14:creationId xmlns:p14="http://schemas.microsoft.com/office/powerpoint/2010/main" val="3426961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concluding</a:t>
            </a:r>
            <a:r>
              <a:rPr lang="en-GB" baseline="0" dirty="0"/>
              <a:t> slide which outline the main topics discussed in the presentation. </a:t>
            </a:r>
            <a:endParaRPr lang="en-GB" dirty="0"/>
          </a:p>
        </p:txBody>
      </p:sp>
      <p:sp>
        <p:nvSpPr>
          <p:cNvPr id="4" name="Slide Number Placeholder 3"/>
          <p:cNvSpPr>
            <a:spLocks noGrp="1"/>
          </p:cNvSpPr>
          <p:nvPr>
            <p:ph type="sldNum" sz="quarter" idx="10"/>
          </p:nvPr>
        </p:nvSpPr>
        <p:spPr/>
        <p:txBody>
          <a:bodyPr/>
          <a:lstStyle/>
          <a:p>
            <a:fld id="{5D366262-7432-4FE6-BBD4-D5DCF7423074}" type="slidenum">
              <a:rPr lang="en-GB" smtClean="0"/>
              <a:t>8</a:t>
            </a:fld>
            <a:endParaRPr lang="en-GB"/>
          </a:p>
        </p:txBody>
      </p:sp>
    </p:spTree>
    <p:extLst>
      <p:ext uri="{BB962C8B-B14F-4D97-AF65-F5344CB8AC3E}">
        <p14:creationId xmlns:p14="http://schemas.microsoft.com/office/powerpoint/2010/main" val="1144828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223FBA2-001B-435F-84D6-9563F1D65784}"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A29BD-86CF-433A-AC89-30E6D6DFE3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651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23FBA2-001B-435F-84D6-9563F1D65784}"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4153434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23FBA2-001B-435F-84D6-9563F1D65784}"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A29BD-86CF-433A-AC89-30E6D6DFE3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5862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23FBA2-001B-435F-84D6-9563F1D65784}"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3981126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23FBA2-001B-435F-84D6-9563F1D65784}"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3187823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23FBA2-001B-435F-84D6-9563F1D65784}"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414488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23FBA2-001B-435F-84D6-9563F1D65784}"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1334886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23FBA2-001B-435F-84D6-9563F1D65784}"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673037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23FBA2-001B-435F-84D6-9563F1D65784}"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A29BD-86CF-433A-AC89-30E6D6DFE3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067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23FBA2-001B-435F-84D6-9563F1D65784}"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A29BD-86CF-433A-AC89-30E6D6DFE34E}" type="slidenum">
              <a:rPr lang="en-GB" smtClean="0"/>
              <a:t>‹#›</a:t>
            </a:fld>
            <a:endParaRPr lang="en-GB"/>
          </a:p>
        </p:txBody>
      </p:sp>
    </p:spTree>
    <p:extLst>
      <p:ext uri="{BB962C8B-B14F-4D97-AF65-F5344CB8AC3E}">
        <p14:creationId xmlns:p14="http://schemas.microsoft.com/office/powerpoint/2010/main" val="961553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23FBA2-001B-435F-84D6-9563F1D65784}"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A29BD-86CF-433A-AC89-30E6D6DFE34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968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223FBA2-001B-435F-84D6-9563F1D65784}" type="datetimeFigureOut">
              <a:rPr lang="en-GB" smtClean="0"/>
              <a:t>05/03/2020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71A29BD-86CF-433A-AC89-30E6D6DFE34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511169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ipd.asia/knowledge/factsheets/performance-management-intr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5074437"/>
            <a:ext cx="7772400" cy="1463040"/>
          </a:xfrm>
        </p:spPr>
        <p:txBody>
          <a:bodyPr>
            <a:normAutofit/>
          </a:bodyPr>
          <a:lstStyle/>
          <a:p>
            <a:r>
              <a:rPr lang="en-US" sz="4000" b="1" dirty="0"/>
              <a:t>Personal Resourcing and Development</a:t>
            </a:r>
            <a:endParaRPr lang="en-GB" sz="4000" b="1" dirty="0"/>
          </a:p>
        </p:txBody>
      </p:sp>
      <p:sp>
        <p:nvSpPr>
          <p:cNvPr id="3" name="Subtitle 2"/>
          <p:cNvSpPr>
            <a:spLocks noGrp="1"/>
          </p:cNvSpPr>
          <p:nvPr>
            <p:ph type="subTitle" idx="1"/>
          </p:nvPr>
        </p:nvSpPr>
        <p:spPr/>
        <p:txBody>
          <a:bodyPr/>
          <a:lstStyle/>
          <a:p>
            <a:r>
              <a:rPr lang="en-GB" dirty="0"/>
              <a:t>Submitted By: MD </a:t>
            </a:r>
            <a:r>
              <a:rPr lang="en-GB" dirty="0" err="1"/>
              <a:t>Shueal</a:t>
            </a:r>
            <a:r>
              <a:rPr lang="en-GB" dirty="0"/>
              <a:t> </a:t>
            </a:r>
          </a:p>
          <a:p>
            <a:r>
              <a:rPr lang="en-GB" dirty="0"/>
              <a:t>Student ID</a:t>
            </a:r>
            <a:r>
              <a:rPr lang="en-GB"/>
              <a:t>: 1815857</a:t>
            </a:r>
            <a:endParaRPr lang="en-GB" dirty="0"/>
          </a:p>
        </p:txBody>
      </p:sp>
    </p:spTree>
    <p:extLst>
      <p:ext uri="{BB962C8B-B14F-4D97-AF65-F5344CB8AC3E}">
        <p14:creationId xmlns:p14="http://schemas.microsoft.com/office/powerpoint/2010/main" val="3521325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lstStyle/>
          <a:p>
            <a:r>
              <a:rPr lang="en-GB" dirty="0"/>
              <a:t>This presentation is based on selecting the best practices about:</a:t>
            </a:r>
          </a:p>
          <a:p>
            <a:pPr marL="457200" indent="-457200">
              <a:buFont typeface="+mj-lt"/>
              <a:buAutoNum type="arabicPeriod"/>
            </a:pPr>
            <a:r>
              <a:rPr lang="en-GB" dirty="0"/>
              <a:t>Recruitment method</a:t>
            </a:r>
          </a:p>
          <a:p>
            <a:pPr marL="457200" indent="-457200">
              <a:buFont typeface="+mj-lt"/>
              <a:buAutoNum type="arabicPeriod"/>
            </a:pPr>
            <a:r>
              <a:rPr lang="en-GB" dirty="0"/>
              <a:t>Selection Method</a:t>
            </a:r>
          </a:p>
          <a:p>
            <a:pPr marL="457200" indent="-457200">
              <a:buFont typeface="+mj-lt"/>
              <a:buAutoNum type="arabicPeriod"/>
            </a:pPr>
            <a:r>
              <a:rPr lang="en-GB" dirty="0"/>
              <a:t>Organisational Culture and Diversity</a:t>
            </a:r>
          </a:p>
          <a:p>
            <a:pPr marL="457200" indent="-457200">
              <a:buFont typeface="+mj-lt"/>
              <a:buAutoNum type="arabicPeriod"/>
            </a:pPr>
            <a:r>
              <a:rPr lang="en-GB" dirty="0"/>
              <a:t>Equality in the workplace</a:t>
            </a:r>
          </a:p>
          <a:p>
            <a:pPr marL="457200" indent="-457200">
              <a:buFont typeface="+mj-lt"/>
              <a:buAutoNum type="arabicPeriod"/>
            </a:pPr>
            <a:r>
              <a:rPr lang="en-GB" dirty="0"/>
              <a:t>Methods for Performance Management</a:t>
            </a:r>
          </a:p>
          <a:p>
            <a:pPr marL="457200" indent="-457200">
              <a:buFont typeface="+mj-lt"/>
              <a:buAutoNum type="arabicPeriod"/>
            </a:pPr>
            <a:r>
              <a:rPr lang="en-GB" dirty="0"/>
              <a:t>Recommendations for Hotel International </a:t>
            </a:r>
          </a:p>
          <a:p>
            <a:endParaRPr lang="en-GB" dirty="0"/>
          </a:p>
        </p:txBody>
      </p:sp>
    </p:spTree>
    <p:extLst>
      <p:ext uri="{BB962C8B-B14F-4D97-AF65-F5344CB8AC3E}">
        <p14:creationId xmlns:p14="http://schemas.microsoft.com/office/powerpoint/2010/main" val="626733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 best practices </a:t>
            </a:r>
          </a:p>
        </p:txBody>
      </p:sp>
      <p:sp>
        <p:nvSpPr>
          <p:cNvPr id="3" name="Content Placeholder 2"/>
          <p:cNvSpPr>
            <a:spLocks noGrp="1"/>
          </p:cNvSpPr>
          <p:nvPr>
            <p:ph idx="1"/>
          </p:nvPr>
        </p:nvSpPr>
        <p:spPr/>
        <p:txBody>
          <a:bodyPr/>
          <a:lstStyle/>
          <a:p>
            <a:r>
              <a:rPr lang="en-GB" b="1" u="sng" dirty="0"/>
              <a:t>External Recruitment – From outside organisation</a:t>
            </a:r>
          </a:p>
          <a:p>
            <a:pPr>
              <a:buFont typeface="Arial" panose="020B0604020202020204" pitchFamily="34" charset="0"/>
              <a:buChar char="•"/>
            </a:pPr>
            <a:r>
              <a:rPr lang="en-GB" dirty="0"/>
              <a:t>Using online platforms such as Indeed, Glassdoor and LinkedIn</a:t>
            </a:r>
          </a:p>
          <a:p>
            <a:pPr>
              <a:buFont typeface="Arial" panose="020B0604020202020204" pitchFamily="34" charset="0"/>
              <a:buChar char="•"/>
            </a:pPr>
            <a:r>
              <a:rPr lang="en-GB" dirty="0"/>
              <a:t>Focus on employer branding and consider diversity elements in job advertisement</a:t>
            </a:r>
          </a:p>
          <a:p>
            <a:pPr>
              <a:buFont typeface="Arial" panose="020B0604020202020204" pitchFamily="34" charset="0"/>
              <a:buChar char="•"/>
            </a:pPr>
            <a:r>
              <a:rPr lang="en-US" dirty="0"/>
              <a:t>Use assessments tools and metrics to evaluate recruitment (employee turnover, selection rate and acceptance rate).</a:t>
            </a:r>
            <a:endParaRPr lang="en-GB" b="1" u="sng" dirty="0"/>
          </a:p>
          <a:p>
            <a:r>
              <a:rPr lang="en-GB" b="1" u="sng" dirty="0"/>
              <a:t>Internal Recruitment – Promoting from within.</a:t>
            </a:r>
          </a:p>
          <a:p>
            <a:pPr>
              <a:buFont typeface="Arial" panose="020B0604020202020204" pitchFamily="34" charset="0"/>
              <a:buChar char="•"/>
            </a:pPr>
            <a:r>
              <a:rPr lang="en-US" dirty="0"/>
              <a:t>Maintain a strong employee referral programme</a:t>
            </a:r>
            <a:endParaRPr lang="en-GB" dirty="0"/>
          </a:p>
          <a:p>
            <a:pPr>
              <a:buFont typeface="Arial" panose="020B0604020202020204" pitchFamily="34" charset="0"/>
              <a:buChar char="•"/>
            </a:pPr>
            <a:r>
              <a:rPr lang="en-GB" dirty="0"/>
              <a:t>Employee promotions </a:t>
            </a:r>
            <a:endParaRPr lang="en-US" dirty="0"/>
          </a:p>
        </p:txBody>
      </p:sp>
    </p:spTree>
    <p:extLst>
      <p:ext uri="{BB962C8B-B14F-4D97-AF65-F5344CB8AC3E}">
        <p14:creationId xmlns:p14="http://schemas.microsoft.com/office/powerpoint/2010/main" val="57848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Selection </a:t>
            </a:r>
          </a:p>
        </p:txBody>
      </p:sp>
      <p:sp>
        <p:nvSpPr>
          <p:cNvPr id="3" name="Content Placeholder 2"/>
          <p:cNvSpPr>
            <a:spLocks noGrp="1"/>
          </p:cNvSpPr>
          <p:nvPr>
            <p:ph idx="1"/>
          </p:nvPr>
        </p:nvSpPr>
        <p:spPr>
          <a:xfrm>
            <a:off x="1024128" y="2286000"/>
            <a:ext cx="7173941" cy="3862552"/>
          </a:xfrm>
        </p:spPr>
        <p:txBody>
          <a:bodyPr/>
          <a:lstStyle/>
          <a:p>
            <a:r>
              <a:rPr lang="en-GB" b="1" u="sng" dirty="0"/>
              <a:t>Using assessment Centers</a:t>
            </a:r>
          </a:p>
          <a:p>
            <a:r>
              <a:rPr lang="en-GB" dirty="0"/>
              <a:t>Assessment center is a process in which candidates is evaluated with the help of various selection exercises. Different exercises include role playing, leadership group discussion and simulation.</a:t>
            </a:r>
          </a:p>
          <a:p>
            <a:r>
              <a:rPr lang="en-US" dirty="0"/>
              <a:t> </a:t>
            </a:r>
            <a:r>
              <a:rPr lang="en-GB" b="1" u="sng" dirty="0"/>
              <a:t>Psychometric Testing</a:t>
            </a:r>
          </a:p>
          <a:p>
            <a:r>
              <a:rPr lang="en-GB" dirty="0"/>
              <a:t>Psychometric testing is used in assessment centers for identifying the behaviours, attitudes, skills and abilities of employees. These tests include aptitude test, behaviour test, and numerical test.</a:t>
            </a:r>
          </a:p>
          <a:p>
            <a:endParaRPr lang="en-GB" i="1" dirty="0"/>
          </a:p>
        </p:txBody>
      </p:sp>
      <p:pic>
        <p:nvPicPr>
          <p:cNvPr id="4" name="Picture 3"/>
          <p:cNvPicPr>
            <a:picLocks noChangeAspect="1"/>
          </p:cNvPicPr>
          <p:nvPr/>
        </p:nvPicPr>
        <p:blipFill>
          <a:blip r:embed="rId3"/>
          <a:stretch>
            <a:fillRect/>
          </a:stretch>
        </p:blipFill>
        <p:spPr>
          <a:xfrm>
            <a:off x="8198069" y="2572900"/>
            <a:ext cx="3257772" cy="2409004"/>
          </a:xfrm>
          <a:prstGeom prst="rect">
            <a:avLst/>
          </a:prstGeom>
        </p:spPr>
      </p:pic>
    </p:spTree>
    <p:extLst>
      <p:ext uri="{BB962C8B-B14F-4D97-AF65-F5344CB8AC3E}">
        <p14:creationId xmlns:p14="http://schemas.microsoft.com/office/powerpoint/2010/main" val="4169060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Cultural and Diversity </a:t>
            </a:r>
          </a:p>
        </p:txBody>
      </p:sp>
      <p:sp>
        <p:nvSpPr>
          <p:cNvPr id="3" name="Content Placeholder 2"/>
          <p:cNvSpPr>
            <a:spLocks noGrp="1"/>
          </p:cNvSpPr>
          <p:nvPr>
            <p:ph idx="1"/>
          </p:nvPr>
        </p:nvSpPr>
        <p:spPr>
          <a:xfrm>
            <a:off x="1024129" y="2286000"/>
            <a:ext cx="7142410" cy="3689131"/>
          </a:xfrm>
        </p:spPr>
        <p:txBody>
          <a:bodyPr>
            <a:normAutofit fontScale="92500" lnSpcReduction="10000"/>
          </a:bodyPr>
          <a:lstStyle/>
          <a:p>
            <a:r>
              <a:rPr lang="en-GB" dirty="0"/>
              <a:t>In order to develop an organisational culture which value diversity, the best practices include: </a:t>
            </a:r>
          </a:p>
          <a:p>
            <a:r>
              <a:rPr lang="en-GB" b="1" dirty="0"/>
              <a:t>Equal Opportunity Policy</a:t>
            </a:r>
          </a:p>
          <a:p>
            <a:r>
              <a:rPr lang="en-GB" dirty="0"/>
              <a:t>Develop equal opportunity policy for eliminating discrimination based on age, sex, religions, culture, beliefs, sexual orientation and disability.</a:t>
            </a:r>
          </a:p>
          <a:p>
            <a:r>
              <a:rPr lang="en-GB" b="1" dirty="0"/>
              <a:t>Training on Equal Opportunity</a:t>
            </a:r>
          </a:p>
          <a:p>
            <a:r>
              <a:rPr lang="en-GB" dirty="0"/>
              <a:t>Employees in the organisation should be provided with training on equal opportunity to help them understand their rights and duties. Different topics for training must cover disability, sexual harassment and discrimination based on age, religion and pregnancy. </a:t>
            </a:r>
          </a:p>
          <a:p>
            <a:endParaRPr lang="en-GB" b="1" dirty="0"/>
          </a:p>
        </p:txBody>
      </p:sp>
      <p:pic>
        <p:nvPicPr>
          <p:cNvPr id="4" name="Picture 3"/>
          <p:cNvPicPr>
            <a:picLocks noChangeAspect="1"/>
          </p:cNvPicPr>
          <p:nvPr/>
        </p:nvPicPr>
        <p:blipFill>
          <a:blip r:embed="rId3"/>
          <a:stretch>
            <a:fillRect/>
          </a:stretch>
        </p:blipFill>
        <p:spPr>
          <a:xfrm>
            <a:off x="8476922" y="2712982"/>
            <a:ext cx="3301280" cy="2268921"/>
          </a:xfrm>
          <a:prstGeom prst="rect">
            <a:avLst/>
          </a:prstGeom>
        </p:spPr>
      </p:pic>
    </p:spTree>
    <p:extLst>
      <p:ext uri="{BB962C8B-B14F-4D97-AF65-F5344CB8AC3E}">
        <p14:creationId xmlns:p14="http://schemas.microsoft.com/office/powerpoint/2010/main" val="2683615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t>
            </a:r>
          </a:p>
        </p:txBody>
      </p:sp>
      <p:sp>
        <p:nvSpPr>
          <p:cNvPr id="3" name="Content Placeholder 2"/>
          <p:cNvSpPr>
            <a:spLocks noGrp="1"/>
          </p:cNvSpPr>
          <p:nvPr>
            <p:ph idx="1"/>
          </p:nvPr>
        </p:nvSpPr>
        <p:spPr>
          <a:xfrm>
            <a:off x="1024128" y="2286000"/>
            <a:ext cx="6322603" cy="2916621"/>
          </a:xfrm>
        </p:spPr>
        <p:txBody>
          <a:bodyPr/>
          <a:lstStyle/>
          <a:p>
            <a:r>
              <a:rPr lang="en-GB" dirty="0"/>
              <a:t>Compliance with Equality Act, 2010</a:t>
            </a:r>
          </a:p>
          <a:p>
            <a:r>
              <a:rPr lang="en-GB" dirty="0"/>
              <a:t>Expand applicant pool and consider hiring people from diverse backgrounds</a:t>
            </a:r>
          </a:p>
          <a:p>
            <a:r>
              <a:rPr lang="en-GB" dirty="0"/>
              <a:t>Make sure all candidate have access to job opportunities. </a:t>
            </a:r>
          </a:p>
          <a:p>
            <a:r>
              <a:rPr lang="en-GB" dirty="0"/>
              <a:t>Reflecting diversity and equality in job advertisements. </a:t>
            </a:r>
          </a:p>
          <a:p>
            <a:endParaRPr lang="en-GB" dirty="0"/>
          </a:p>
        </p:txBody>
      </p:sp>
      <p:pic>
        <p:nvPicPr>
          <p:cNvPr id="4" name="Picture 3"/>
          <p:cNvPicPr>
            <a:picLocks noChangeAspect="1"/>
          </p:cNvPicPr>
          <p:nvPr/>
        </p:nvPicPr>
        <p:blipFill>
          <a:blip r:embed="rId3"/>
          <a:stretch>
            <a:fillRect/>
          </a:stretch>
        </p:blipFill>
        <p:spPr>
          <a:xfrm>
            <a:off x="7840717" y="2301766"/>
            <a:ext cx="3841531" cy="2029559"/>
          </a:xfrm>
          <a:prstGeom prst="rect">
            <a:avLst/>
          </a:prstGeom>
        </p:spPr>
      </p:pic>
    </p:spTree>
    <p:extLst>
      <p:ext uri="{BB962C8B-B14F-4D97-AF65-F5344CB8AC3E}">
        <p14:creationId xmlns:p14="http://schemas.microsoft.com/office/powerpoint/2010/main" val="3972679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t>
            </a:r>
          </a:p>
        </p:txBody>
      </p:sp>
      <p:sp>
        <p:nvSpPr>
          <p:cNvPr id="3" name="Content Placeholder 2"/>
          <p:cNvSpPr>
            <a:spLocks noGrp="1"/>
          </p:cNvSpPr>
          <p:nvPr>
            <p:ph idx="1"/>
          </p:nvPr>
        </p:nvSpPr>
        <p:spPr>
          <a:xfrm>
            <a:off x="1024129" y="2286000"/>
            <a:ext cx="6732505" cy="3484179"/>
          </a:xfrm>
        </p:spPr>
        <p:txBody>
          <a:bodyPr>
            <a:normAutofit fontScale="92500"/>
          </a:bodyPr>
          <a:lstStyle/>
          <a:p>
            <a:r>
              <a:rPr lang="en-GB" dirty="0"/>
              <a:t>The key elements of employee performance management must include</a:t>
            </a:r>
          </a:p>
          <a:p>
            <a:pPr marL="457200" indent="-457200">
              <a:buFont typeface="+mj-lt"/>
              <a:buAutoNum type="arabicPeriod"/>
            </a:pPr>
            <a:r>
              <a:rPr lang="en-GB" dirty="0"/>
              <a:t>Employee learning and development – Continuous efforts for boosting employee performance.</a:t>
            </a:r>
          </a:p>
          <a:p>
            <a:pPr marL="457200" indent="-457200">
              <a:buFont typeface="+mj-lt"/>
              <a:buAutoNum type="arabicPeriod"/>
            </a:pPr>
            <a:r>
              <a:rPr lang="en-GB" dirty="0"/>
              <a:t>Coaching – Shared understanding about what is expected of employees</a:t>
            </a:r>
          </a:p>
          <a:p>
            <a:pPr marL="457200" indent="-457200">
              <a:buFont typeface="+mj-lt"/>
              <a:buAutoNum type="arabicPeriod"/>
            </a:pPr>
            <a:r>
              <a:rPr lang="en-GB" dirty="0"/>
              <a:t>Mentoring –Assisting employees to adjust in new roles </a:t>
            </a:r>
          </a:p>
          <a:p>
            <a:pPr marL="457200" indent="-457200">
              <a:buFont typeface="+mj-lt"/>
              <a:buAutoNum type="arabicPeriod"/>
            </a:pPr>
            <a:r>
              <a:rPr lang="en-GB" dirty="0"/>
              <a:t>Performance related-pay –Financial rewards for workers who have reached particular performance standards. </a:t>
            </a:r>
          </a:p>
          <a:p>
            <a:endParaRPr lang="en-GB" dirty="0"/>
          </a:p>
        </p:txBody>
      </p:sp>
      <p:pic>
        <p:nvPicPr>
          <p:cNvPr id="4" name="Picture 3"/>
          <p:cNvPicPr>
            <a:picLocks noChangeAspect="1"/>
          </p:cNvPicPr>
          <p:nvPr/>
        </p:nvPicPr>
        <p:blipFill>
          <a:blip r:embed="rId3"/>
          <a:stretch>
            <a:fillRect/>
          </a:stretch>
        </p:blipFill>
        <p:spPr>
          <a:xfrm>
            <a:off x="8434553" y="2499820"/>
            <a:ext cx="3298398" cy="1946055"/>
          </a:xfrm>
          <a:prstGeom prst="rect">
            <a:avLst/>
          </a:prstGeom>
        </p:spPr>
      </p:pic>
    </p:spTree>
    <p:extLst>
      <p:ext uri="{BB962C8B-B14F-4D97-AF65-F5344CB8AC3E}">
        <p14:creationId xmlns:p14="http://schemas.microsoft.com/office/powerpoint/2010/main" val="3312776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This presentation discussed different recommendations and best practices related to employee recruitment and selection, diversity and equality in the workplace and managing employee performance. </a:t>
            </a:r>
          </a:p>
        </p:txBody>
      </p:sp>
    </p:spTree>
    <p:extLst>
      <p:ext uri="{BB962C8B-B14F-4D97-AF65-F5344CB8AC3E}">
        <p14:creationId xmlns:p14="http://schemas.microsoft.com/office/powerpoint/2010/main" val="1877613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Ali, S., Burns, C. &amp; Grant, L., 2013. Equality and diversity in the health service: An evidence‐led culture change. </a:t>
            </a:r>
            <a:r>
              <a:rPr lang="en-GB" i="1" dirty="0"/>
              <a:t>Journal of Psychological Issues in Organizational Culture,, </a:t>
            </a:r>
            <a:r>
              <a:rPr lang="en-GB" dirty="0"/>
              <a:t>3(1), pp. 190-209.</a:t>
            </a:r>
          </a:p>
          <a:p>
            <a:r>
              <a:rPr lang="en-GB" dirty="0" err="1"/>
              <a:t>Bernardin</a:t>
            </a:r>
            <a:r>
              <a:rPr lang="en-GB" dirty="0"/>
              <a:t>, H. J., Russell, J. E. &amp; </a:t>
            </a:r>
            <a:r>
              <a:rPr lang="en-GB" dirty="0" err="1"/>
              <a:t>Bernardin</a:t>
            </a:r>
            <a:r>
              <a:rPr lang="en-GB" dirty="0"/>
              <a:t>, H. J., 2007. </a:t>
            </a:r>
            <a:r>
              <a:rPr lang="en-GB" i="1" dirty="0"/>
              <a:t>Human resource management: An experiential approach. </a:t>
            </a:r>
            <a:r>
              <a:rPr lang="en-GB" dirty="0"/>
              <a:t>New York: McGraw-Hill.</a:t>
            </a:r>
          </a:p>
          <a:p>
            <a:r>
              <a:rPr lang="en-GB" dirty="0"/>
              <a:t>CIPD, 2019. </a:t>
            </a:r>
            <a:r>
              <a:rPr lang="en-GB" i="1" dirty="0"/>
              <a:t>Performance management: An introduction. </a:t>
            </a:r>
            <a:r>
              <a:rPr lang="en-GB" dirty="0"/>
              <a:t>[Online] </a:t>
            </a:r>
            <a:br>
              <a:rPr lang="en-GB" dirty="0"/>
            </a:br>
            <a:r>
              <a:rPr lang="en-GB" dirty="0"/>
              <a:t>Available at: </a:t>
            </a:r>
            <a:r>
              <a:rPr lang="en-GB" u="sng" dirty="0">
                <a:hlinkClick r:id="rId2"/>
              </a:rPr>
              <a:t>https://www.cipd.asia/knowledge/factsheets/performance-management-intro</a:t>
            </a:r>
            <a:r>
              <a:rPr lang="en-GB" dirty="0"/>
              <a:t> [Accessed 02 Mar 2020].</a:t>
            </a:r>
          </a:p>
          <a:p>
            <a:r>
              <a:rPr lang="en-GB" dirty="0"/>
              <a:t>Cripps, B., 2017. </a:t>
            </a:r>
            <a:r>
              <a:rPr lang="en-GB" i="1" dirty="0"/>
              <a:t>Psychometric testing: Critical perspectives. </a:t>
            </a:r>
            <a:r>
              <a:rPr lang="en-GB" dirty="0"/>
              <a:t>London: John Wiley &amp; Sons.</a:t>
            </a:r>
          </a:p>
          <a:p>
            <a:r>
              <a:rPr lang="en-GB" dirty="0" err="1"/>
              <a:t>Saratun</a:t>
            </a:r>
            <a:r>
              <a:rPr lang="en-GB" dirty="0"/>
              <a:t>, M., 2016. Performance management to enhance employee engagement for corporate sustainability. </a:t>
            </a:r>
            <a:r>
              <a:rPr lang="en-GB" i="1" dirty="0"/>
              <a:t>Asia-Pacific Journal of Business Administration, </a:t>
            </a:r>
            <a:r>
              <a:rPr lang="en-GB" dirty="0"/>
              <a:t>8(1), p. 84–102</a:t>
            </a:r>
            <a:endParaRPr lang="en-US" dirty="0"/>
          </a:p>
          <a:p>
            <a:endParaRPr lang="en-US" dirty="0"/>
          </a:p>
          <a:p>
            <a:endParaRPr lang="en-GB" dirty="0"/>
          </a:p>
          <a:p>
            <a:endParaRPr lang="en-GB" dirty="0"/>
          </a:p>
        </p:txBody>
      </p:sp>
    </p:spTree>
    <p:extLst>
      <p:ext uri="{BB962C8B-B14F-4D97-AF65-F5344CB8AC3E}">
        <p14:creationId xmlns:p14="http://schemas.microsoft.com/office/powerpoint/2010/main" val="30367533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92</TotalTime>
  <Words>832</Words>
  <Application>Microsoft Office PowerPoint</Application>
  <PresentationFormat>Widescreen</PresentationFormat>
  <Paragraphs>64</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Tw Cen MT Condensed</vt:lpstr>
      <vt:lpstr>Wingdings 3</vt:lpstr>
      <vt:lpstr>Integral</vt:lpstr>
      <vt:lpstr>Personal Resourcing and Development</vt:lpstr>
      <vt:lpstr>Introduction </vt:lpstr>
      <vt:lpstr>Recruitment best practices </vt:lpstr>
      <vt:lpstr>Employee Selection </vt:lpstr>
      <vt:lpstr>Organisational Cultural and Diversity </vt:lpstr>
      <vt:lpstr>Equality </vt:lpstr>
      <vt:lpstr>Performance Management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Resourcing and Development</dc:title>
  <dc:creator>Hp .</dc:creator>
  <cp:lastModifiedBy>yasir chowdhury</cp:lastModifiedBy>
  <cp:revision>10</cp:revision>
  <dcterms:created xsi:type="dcterms:W3CDTF">2020-03-02T11:42:03Z</dcterms:created>
  <dcterms:modified xsi:type="dcterms:W3CDTF">2020-03-05T00:08:19Z</dcterms:modified>
</cp:coreProperties>
</file>