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56" r:id="rId5"/>
    <p:sldId id="291" r:id="rId6"/>
    <p:sldId id="283" r:id="rId7"/>
    <p:sldId id="284" r:id="rId8"/>
    <p:sldId id="285" r:id="rId9"/>
    <p:sldId id="286" r:id="rId10"/>
    <p:sldId id="287" r:id="rId11"/>
    <p:sldId id="288" r:id="rId12"/>
    <p:sldId id="292" r:id="rId13"/>
    <p:sldId id="289" r:id="rId14"/>
    <p:sldId id="290" r:id="rId15"/>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005"/>
        <p:guide pos="2163"/>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recious Omorotiowan (2030735)" userId="d91b4081-6d51-4d03-9fa5-2cd6fd3ec6f0" providerId="ADAL" clId="{D91EE2CC-9A4F-4D40-87F3-5E9FAA9CFD70}"/>
    <pc:docChg chg="modSld">
      <pc:chgData name="Precious Omorotiowan (2030735)" userId="d91b4081-6d51-4d03-9fa5-2cd6fd3ec6f0" providerId="ADAL" clId="{D91EE2CC-9A4F-4D40-87F3-5E9FAA9CFD70}" dt="2025-12-03T16:23:10.552" v="4" actId="20577"/>
      <pc:docMkLst>
        <pc:docMk/>
      </pc:docMkLst>
      <pc:sldChg chg="modSp mod">
        <pc:chgData name="Precious Omorotiowan (2030735)" userId="d91b4081-6d51-4d03-9fa5-2cd6fd3ec6f0" providerId="ADAL" clId="{D91EE2CC-9A4F-4D40-87F3-5E9FAA9CFD70}" dt="2025-12-03T16:23:10.552" v="4" actId="20577"/>
        <pc:sldMkLst>
          <pc:docMk/>
          <pc:sldMk cId="0" sldId="287"/>
        </pc:sldMkLst>
        <pc:spChg chg="mod">
          <ac:chgData name="Precious Omorotiowan (2030735)" userId="d91b4081-6d51-4d03-9fa5-2cd6fd3ec6f0" providerId="ADAL" clId="{D91EE2CC-9A4F-4D40-87F3-5E9FAA9CFD70}" dt="2025-12-03T16:23:10.552" v="4" actId="20577"/>
          <ac:spMkLst>
            <pc:docMk/>
            <pc:sldMk cId="0" sldId="287"/>
            <ac:spMk id="14339" creationId="{577AA4FB-CF16-906A-1E5D-0F18E53BF9E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DBF5FCF-C341-C740-B06E-4014C90C8A81}"/>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24925A56-B75A-7624-821A-2EC0CF87D384}"/>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0A15954E-C987-4D92-9CB3-7C8C23CDD78F}" type="datetimeFigureOut">
              <a:rPr lang="en-GB"/>
              <a:pPr>
                <a:defRPr/>
              </a:pPr>
              <a:t>03/12/2025</a:t>
            </a:fld>
            <a:endParaRPr lang="en-GB"/>
          </a:p>
        </p:txBody>
      </p:sp>
      <p:sp>
        <p:nvSpPr>
          <p:cNvPr id="4" name="Footer Placeholder 3">
            <a:extLst>
              <a:ext uri="{FF2B5EF4-FFF2-40B4-BE49-F238E27FC236}">
                <a16:creationId xmlns:a16="http://schemas.microsoft.com/office/drawing/2014/main" id="{8D7953AB-EF7E-640C-9005-F343FFC22947}"/>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229EAEC0-5740-AEA3-A734-F2A8AD07AFEA}"/>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97118931-74FE-46A1-918E-3F8B63299CB2}"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FB1F27C-A3D0-3942-08EE-D31AFB6314F9}"/>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C0227D7B-9411-F2C8-C544-061F872C00EC}"/>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326C6D45-65E3-4436-8882-E65B62290CA8}" type="datetimeFigureOut">
              <a:rPr lang="en-US"/>
              <a:pPr>
                <a:defRPr/>
              </a:pPr>
              <a:t>12/3/25</a:t>
            </a:fld>
            <a:endParaRPr lang="en-US"/>
          </a:p>
        </p:txBody>
      </p:sp>
      <p:sp>
        <p:nvSpPr>
          <p:cNvPr id="4" name="Slide Image Placeholder 3">
            <a:extLst>
              <a:ext uri="{FF2B5EF4-FFF2-40B4-BE49-F238E27FC236}">
                <a16:creationId xmlns:a16="http://schemas.microsoft.com/office/drawing/2014/main" id="{4DCBB3C5-C8B9-B692-DA24-0F0834FE5E35}"/>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69E618FC-5B72-D316-ED23-E6BE42FAB5B7}"/>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BE26D9F8-211A-C71A-3692-349AD18E5C0A}"/>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90AEAD5E-B1C7-FE02-7B17-8422F970360B}"/>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59B590F0-B7FA-43BE-B931-9F473BF9EB02}"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1ADEF78A-6EBD-B73F-FD4D-6467067D8D8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7071E294-008E-EBBC-B163-15911555FE4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28588B1C-8BB5-B340-5058-BC0EC97E7E9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20F8C59F-C5D9-44C6-94C0-171A8BD9638C}"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2D740F83-ECB8-61CA-9520-C09A1F4FC17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02D16961-1558-4751-F3B6-28D013317AE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023AA200-655F-9CD8-7991-4AA844234F4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DEAD27B7-421A-4018-AB3A-01EBC5513020}"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0DB6BB-57A8-6161-F63A-36A4AD71ACB9}"/>
              </a:ext>
            </a:extLst>
          </p:cNvPr>
          <p:cNvSpPr>
            <a:spLocks noGrp="1"/>
          </p:cNvSpPr>
          <p:nvPr>
            <p:ph type="dt" sz="half" idx="10"/>
          </p:nvPr>
        </p:nvSpPr>
        <p:spPr>
          <a:xfrm>
            <a:off x="395288" y="6524625"/>
            <a:ext cx="971550" cy="219075"/>
          </a:xfrm>
        </p:spPr>
        <p:txBody>
          <a:bodyPr/>
          <a:lstStyle>
            <a:lvl1pPr>
              <a:defRPr/>
            </a:lvl1pPr>
          </a:lstStyle>
          <a:p>
            <a:pPr>
              <a:defRPr/>
            </a:pPr>
            <a:fld id="{F7F96A39-D221-4528-ABCD-79A1585F49CD}" type="datetimeFigureOut">
              <a:rPr lang="en-GB"/>
              <a:pPr>
                <a:defRPr/>
              </a:pPr>
              <a:t>03/12/2025</a:t>
            </a:fld>
            <a:endParaRPr lang="en-GB"/>
          </a:p>
        </p:txBody>
      </p:sp>
      <p:sp>
        <p:nvSpPr>
          <p:cNvPr id="5" name="Footer Placeholder 4">
            <a:extLst>
              <a:ext uri="{FF2B5EF4-FFF2-40B4-BE49-F238E27FC236}">
                <a16:creationId xmlns:a16="http://schemas.microsoft.com/office/drawing/2014/main" id="{9611D0B7-460C-02B2-3499-D8DEE1A17253}"/>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323F2F1C-FFBA-9814-ECA6-52B12586BB11}"/>
              </a:ext>
            </a:extLst>
          </p:cNvPr>
          <p:cNvSpPr>
            <a:spLocks noGrp="1"/>
          </p:cNvSpPr>
          <p:nvPr>
            <p:ph type="sldNum" sz="quarter" idx="12"/>
          </p:nvPr>
        </p:nvSpPr>
        <p:spPr/>
        <p:txBody>
          <a:bodyPr/>
          <a:lstStyle>
            <a:lvl1pPr>
              <a:defRPr/>
            </a:lvl1pPr>
          </a:lstStyle>
          <a:p>
            <a:pPr>
              <a:defRPr/>
            </a:pPr>
            <a:fld id="{8E1AED69-D2CE-47E5-B605-D3423AFC795B}" type="slidenum">
              <a:rPr lang="en-GB"/>
              <a:pPr>
                <a:defRPr/>
              </a:pPr>
              <a:t>‹#›</a:t>
            </a:fld>
            <a:endParaRPr lang="en-GB"/>
          </a:p>
        </p:txBody>
      </p:sp>
    </p:spTree>
    <p:extLst>
      <p:ext uri="{BB962C8B-B14F-4D97-AF65-F5344CB8AC3E}">
        <p14:creationId xmlns:p14="http://schemas.microsoft.com/office/powerpoint/2010/main" val="29788672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6122EB-4B61-C506-BBAB-F73A555BA803}"/>
              </a:ext>
            </a:extLst>
          </p:cNvPr>
          <p:cNvSpPr>
            <a:spLocks noGrp="1"/>
          </p:cNvSpPr>
          <p:nvPr>
            <p:ph type="dt" sz="half" idx="10"/>
          </p:nvPr>
        </p:nvSpPr>
        <p:spPr/>
        <p:txBody>
          <a:bodyPr/>
          <a:lstStyle>
            <a:lvl1pPr>
              <a:defRPr/>
            </a:lvl1pPr>
          </a:lstStyle>
          <a:p>
            <a:pPr>
              <a:defRPr/>
            </a:pPr>
            <a:fld id="{1080B8BA-E274-4EDC-9E7E-830C8E84734D}" type="datetimeFigureOut">
              <a:rPr lang="en-GB"/>
              <a:pPr>
                <a:defRPr/>
              </a:pPr>
              <a:t>03/12/2025</a:t>
            </a:fld>
            <a:endParaRPr lang="en-GB"/>
          </a:p>
        </p:txBody>
      </p:sp>
      <p:sp>
        <p:nvSpPr>
          <p:cNvPr id="5" name="Footer Placeholder 4">
            <a:extLst>
              <a:ext uri="{FF2B5EF4-FFF2-40B4-BE49-F238E27FC236}">
                <a16:creationId xmlns:a16="http://schemas.microsoft.com/office/drawing/2014/main" id="{48BDAA77-70CF-010C-6072-5C691E6B5641}"/>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49C5BB24-08B1-375C-1C59-0D27961C6EB5}"/>
              </a:ext>
            </a:extLst>
          </p:cNvPr>
          <p:cNvSpPr>
            <a:spLocks noGrp="1"/>
          </p:cNvSpPr>
          <p:nvPr>
            <p:ph type="sldNum" sz="quarter" idx="12"/>
          </p:nvPr>
        </p:nvSpPr>
        <p:spPr/>
        <p:txBody>
          <a:bodyPr/>
          <a:lstStyle>
            <a:lvl1pPr>
              <a:defRPr/>
            </a:lvl1pPr>
          </a:lstStyle>
          <a:p>
            <a:pPr>
              <a:defRPr/>
            </a:pPr>
            <a:fld id="{D7101E60-7515-4C1A-8208-270E1875C9EE}" type="slidenum">
              <a:rPr lang="en-GB"/>
              <a:pPr>
                <a:defRPr/>
              </a:pPr>
              <a:t>‹#›</a:t>
            </a:fld>
            <a:endParaRPr lang="en-GB"/>
          </a:p>
        </p:txBody>
      </p:sp>
    </p:spTree>
    <p:extLst>
      <p:ext uri="{BB962C8B-B14F-4D97-AF65-F5344CB8AC3E}">
        <p14:creationId xmlns:p14="http://schemas.microsoft.com/office/powerpoint/2010/main" val="4270420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A00D2DE-4AF9-AC0E-4BD2-45983A7D073C}"/>
              </a:ext>
            </a:extLst>
          </p:cNvPr>
          <p:cNvSpPr>
            <a:spLocks noGrp="1"/>
          </p:cNvSpPr>
          <p:nvPr>
            <p:ph type="dt" sz="half" idx="10"/>
          </p:nvPr>
        </p:nvSpPr>
        <p:spPr/>
        <p:txBody>
          <a:bodyPr/>
          <a:lstStyle>
            <a:lvl1pPr>
              <a:defRPr/>
            </a:lvl1pPr>
          </a:lstStyle>
          <a:p>
            <a:pPr>
              <a:defRPr/>
            </a:pPr>
            <a:fld id="{600AA9EA-AD1F-4A25-B09B-330EAD09EA93}" type="datetimeFigureOut">
              <a:rPr lang="en-GB"/>
              <a:pPr>
                <a:defRPr/>
              </a:pPr>
              <a:t>03/12/2025</a:t>
            </a:fld>
            <a:endParaRPr lang="en-GB"/>
          </a:p>
        </p:txBody>
      </p:sp>
      <p:sp>
        <p:nvSpPr>
          <p:cNvPr id="5" name="Slide Number Placeholder 5">
            <a:extLst>
              <a:ext uri="{FF2B5EF4-FFF2-40B4-BE49-F238E27FC236}">
                <a16:creationId xmlns:a16="http://schemas.microsoft.com/office/drawing/2014/main" id="{3CC4B838-0F9F-8E2E-4CA0-2841184C9D94}"/>
              </a:ext>
            </a:extLst>
          </p:cNvPr>
          <p:cNvSpPr>
            <a:spLocks noGrp="1"/>
          </p:cNvSpPr>
          <p:nvPr>
            <p:ph type="sldNum" sz="quarter" idx="11"/>
          </p:nvPr>
        </p:nvSpPr>
        <p:spPr/>
        <p:txBody>
          <a:bodyPr/>
          <a:lstStyle>
            <a:lvl1pPr>
              <a:defRPr/>
            </a:lvl1pPr>
          </a:lstStyle>
          <a:p>
            <a:pPr>
              <a:defRPr/>
            </a:pPr>
            <a:fld id="{CCD61502-910B-4764-B2F6-00BD4C0E2683}" type="slidenum">
              <a:rPr lang="en-GB"/>
              <a:pPr>
                <a:defRPr/>
              </a:pPr>
              <a:t>‹#›</a:t>
            </a:fld>
            <a:endParaRPr lang="en-GB"/>
          </a:p>
        </p:txBody>
      </p:sp>
    </p:spTree>
    <p:extLst>
      <p:ext uri="{BB962C8B-B14F-4D97-AF65-F5344CB8AC3E}">
        <p14:creationId xmlns:p14="http://schemas.microsoft.com/office/powerpoint/2010/main" val="14118598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F13DCAC-C493-3FF6-51C4-7FC7E6F8CC27}"/>
              </a:ext>
            </a:extLst>
          </p:cNvPr>
          <p:cNvSpPr>
            <a:spLocks noGrp="1"/>
          </p:cNvSpPr>
          <p:nvPr>
            <p:ph type="dt" sz="half" idx="10"/>
          </p:nvPr>
        </p:nvSpPr>
        <p:spPr/>
        <p:txBody>
          <a:bodyPr/>
          <a:lstStyle>
            <a:lvl1pPr>
              <a:defRPr/>
            </a:lvl1pPr>
          </a:lstStyle>
          <a:p>
            <a:pPr>
              <a:defRPr/>
            </a:pPr>
            <a:fld id="{0544343D-2AE0-40B4-B0EF-3540C371F4B8}" type="datetimeFigureOut">
              <a:rPr lang="en-GB"/>
              <a:pPr>
                <a:defRPr/>
              </a:pPr>
              <a:t>03/12/2025</a:t>
            </a:fld>
            <a:endParaRPr lang="en-GB"/>
          </a:p>
        </p:txBody>
      </p:sp>
      <p:sp>
        <p:nvSpPr>
          <p:cNvPr id="6" name="Slide Number Placeholder 5">
            <a:extLst>
              <a:ext uri="{FF2B5EF4-FFF2-40B4-BE49-F238E27FC236}">
                <a16:creationId xmlns:a16="http://schemas.microsoft.com/office/drawing/2014/main" id="{FA30A71F-0D42-A719-8C0A-92B1F537A3FA}"/>
              </a:ext>
            </a:extLst>
          </p:cNvPr>
          <p:cNvSpPr>
            <a:spLocks noGrp="1"/>
          </p:cNvSpPr>
          <p:nvPr>
            <p:ph type="sldNum" sz="quarter" idx="11"/>
          </p:nvPr>
        </p:nvSpPr>
        <p:spPr/>
        <p:txBody>
          <a:bodyPr/>
          <a:lstStyle>
            <a:lvl1pPr>
              <a:defRPr/>
            </a:lvl1pPr>
          </a:lstStyle>
          <a:p>
            <a:pPr>
              <a:defRPr/>
            </a:pPr>
            <a:fld id="{1141F309-6638-4525-BEEA-72516D00A73B}" type="slidenum">
              <a:rPr lang="en-GB"/>
              <a:pPr>
                <a:defRPr/>
              </a:pPr>
              <a:t>‹#›</a:t>
            </a:fld>
            <a:endParaRPr lang="en-GB"/>
          </a:p>
        </p:txBody>
      </p:sp>
    </p:spTree>
    <p:extLst>
      <p:ext uri="{BB962C8B-B14F-4D97-AF65-F5344CB8AC3E}">
        <p14:creationId xmlns:p14="http://schemas.microsoft.com/office/powerpoint/2010/main" val="2653106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584B1C41-C9E2-B548-9A00-A43ACC736365}"/>
              </a:ext>
            </a:extLst>
          </p:cNvPr>
          <p:cNvSpPr>
            <a:spLocks noGrp="1"/>
          </p:cNvSpPr>
          <p:nvPr>
            <p:ph type="dt" sz="half" idx="10"/>
          </p:nvPr>
        </p:nvSpPr>
        <p:spPr/>
        <p:txBody>
          <a:bodyPr/>
          <a:lstStyle>
            <a:lvl1pPr>
              <a:defRPr/>
            </a:lvl1pPr>
          </a:lstStyle>
          <a:p>
            <a:pPr>
              <a:defRPr/>
            </a:pPr>
            <a:fld id="{1BB3A36A-6A6E-4E3D-8599-5485E7A192F0}" type="datetimeFigureOut">
              <a:rPr lang="en-GB"/>
              <a:pPr>
                <a:defRPr/>
              </a:pPr>
              <a:t>03/12/2025</a:t>
            </a:fld>
            <a:endParaRPr lang="en-GB"/>
          </a:p>
        </p:txBody>
      </p:sp>
      <p:sp>
        <p:nvSpPr>
          <p:cNvPr id="8" name="Slide Number Placeholder 5">
            <a:extLst>
              <a:ext uri="{FF2B5EF4-FFF2-40B4-BE49-F238E27FC236}">
                <a16:creationId xmlns:a16="http://schemas.microsoft.com/office/drawing/2014/main" id="{17770642-8910-CE7F-D6C8-0AA2003E9DB4}"/>
              </a:ext>
            </a:extLst>
          </p:cNvPr>
          <p:cNvSpPr>
            <a:spLocks noGrp="1"/>
          </p:cNvSpPr>
          <p:nvPr>
            <p:ph type="sldNum" sz="quarter" idx="11"/>
          </p:nvPr>
        </p:nvSpPr>
        <p:spPr/>
        <p:txBody>
          <a:bodyPr/>
          <a:lstStyle>
            <a:lvl1pPr>
              <a:defRPr/>
            </a:lvl1pPr>
          </a:lstStyle>
          <a:p>
            <a:pPr>
              <a:defRPr/>
            </a:pPr>
            <a:fld id="{49674664-040E-4F89-9F85-588FFF18C345}" type="slidenum">
              <a:rPr lang="en-GB"/>
              <a:pPr>
                <a:defRPr/>
              </a:pPr>
              <a:t>‹#›</a:t>
            </a:fld>
            <a:endParaRPr lang="en-GB"/>
          </a:p>
        </p:txBody>
      </p:sp>
    </p:spTree>
    <p:extLst>
      <p:ext uri="{BB962C8B-B14F-4D97-AF65-F5344CB8AC3E}">
        <p14:creationId xmlns:p14="http://schemas.microsoft.com/office/powerpoint/2010/main" val="3144644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EA413FD-B890-3428-5A0E-B2B072A22210}"/>
              </a:ext>
            </a:extLst>
          </p:cNvPr>
          <p:cNvSpPr>
            <a:spLocks noGrp="1"/>
          </p:cNvSpPr>
          <p:nvPr>
            <p:ph type="dt" sz="half" idx="10"/>
          </p:nvPr>
        </p:nvSpPr>
        <p:spPr/>
        <p:txBody>
          <a:bodyPr/>
          <a:lstStyle>
            <a:lvl1pPr>
              <a:defRPr/>
            </a:lvl1pPr>
          </a:lstStyle>
          <a:p>
            <a:pPr>
              <a:defRPr/>
            </a:pPr>
            <a:fld id="{F72A9D5A-3562-4F71-8C22-E42D30CC672D}" type="datetimeFigureOut">
              <a:rPr lang="en-GB"/>
              <a:pPr>
                <a:defRPr/>
              </a:pPr>
              <a:t>03/12/2025</a:t>
            </a:fld>
            <a:endParaRPr lang="en-GB"/>
          </a:p>
        </p:txBody>
      </p:sp>
      <p:sp>
        <p:nvSpPr>
          <p:cNvPr id="4" name="Slide Number Placeholder 5">
            <a:extLst>
              <a:ext uri="{FF2B5EF4-FFF2-40B4-BE49-F238E27FC236}">
                <a16:creationId xmlns:a16="http://schemas.microsoft.com/office/drawing/2014/main" id="{77F0AE33-6712-A7D9-688E-8D2E60E487CE}"/>
              </a:ext>
            </a:extLst>
          </p:cNvPr>
          <p:cNvSpPr>
            <a:spLocks noGrp="1"/>
          </p:cNvSpPr>
          <p:nvPr>
            <p:ph type="sldNum" sz="quarter" idx="11"/>
          </p:nvPr>
        </p:nvSpPr>
        <p:spPr/>
        <p:txBody>
          <a:bodyPr/>
          <a:lstStyle>
            <a:lvl1pPr>
              <a:defRPr/>
            </a:lvl1pPr>
          </a:lstStyle>
          <a:p>
            <a:pPr>
              <a:defRPr/>
            </a:pPr>
            <a:fld id="{ED729E82-129E-4854-AEE3-3852F1CAEB02}" type="slidenum">
              <a:rPr lang="en-GB"/>
              <a:pPr>
                <a:defRPr/>
              </a:pPr>
              <a:t>‹#›</a:t>
            </a:fld>
            <a:endParaRPr lang="en-GB"/>
          </a:p>
        </p:txBody>
      </p:sp>
    </p:spTree>
    <p:extLst>
      <p:ext uri="{BB962C8B-B14F-4D97-AF65-F5344CB8AC3E}">
        <p14:creationId xmlns:p14="http://schemas.microsoft.com/office/powerpoint/2010/main" val="2236565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819787D-0D8F-34FC-9E64-1A71D476AFDC}"/>
              </a:ext>
            </a:extLst>
          </p:cNvPr>
          <p:cNvSpPr>
            <a:spLocks noGrp="1"/>
          </p:cNvSpPr>
          <p:nvPr>
            <p:ph type="dt" sz="half" idx="10"/>
          </p:nvPr>
        </p:nvSpPr>
        <p:spPr/>
        <p:txBody>
          <a:bodyPr/>
          <a:lstStyle>
            <a:lvl1pPr>
              <a:defRPr/>
            </a:lvl1pPr>
          </a:lstStyle>
          <a:p>
            <a:pPr>
              <a:defRPr/>
            </a:pPr>
            <a:fld id="{A01277C6-818C-48E9-80F7-EC17DF85A692}" type="datetimeFigureOut">
              <a:rPr lang="en-GB"/>
              <a:pPr>
                <a:defRPr/>
              </a:pPr>
              <a:t>03/12/2025</a:t>
            </a:fld>
            <a:endParaRPr lang="en-GB"/>
          </a:p>
        </p:txBody>
      </p:sp>
      <p:sp>
        <p:nvSpPr>
          <p:cNvPr id="3" name="Slide Number Placeholder 5">
            <a:extLst>
              <a:ext uri="{FF2B5EF4-FFF2-40B4-BE49-F238E27FC236}">
                <a16:creationId xmlns:a16="http://schemas.microsoft.com/office/drawing/2014/main" id="{A693664D-6791-56F2-1EFF-EFF5A9D07DD7}"/>
              </a:ext>
            </a:extLst>
          </p:cNvPr>
          <p:cNvSpPr>
            <a:spLocks noGrp="1"/>
          </p:cNvSpPr>
          <p:nvPr>
            <p:ph type="sldNum" sz="quarter" idx="11"/>
          </p:nvPr>
        </p:nvSpPr>
        <p:spPr/>
        <p:txBody>
          <a:bodyPr/>
          <a:lstStyle>
            <a:lvl1pPr>
              <a:defRPr/>
            </a:lvl1pPr>
          </a:lstStyle>
          <a:p>
            <a:pPr>
              <a:defRPr/>
            </a:pPr>
            <a:fld id="{449291A2-D73F-4B40-9F53-F2ABA1C1CC20}" type="slidenum">
              <a:rPr lang="en-GB"/>
              <a:pPr>
                <a:defRPr/>
              </a:pPr>
              <a:t>‹#›</a:t>
            </a:fld>
            <a:endParaRPr lang="en-GB"/>
          </a:p>
        </p:txBody>
      </p:sp>
    </p:spTree>
    <p:extLst>
      <p:ext uri="{BB962C8B-B14F-4D97-AF65-F5344CB8AC3E}">
        <p14:creationId xmlns:p14="http://schemas.microsoft.com/office/powerpoint/2010/main" val="2272877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CA4CFFC9-4179-5744-AF1B-7831B51F87BB}"/>
              </a:ext>
            </a:extLst>
          </p:cNvPr>
          <p:cNvSpPr>
            <a:spLocks noGrp="1"/>
          </p:cNvSpPr>
          <p:nvPr>
            <p:ph type="dt" sz="half" idx="10"/>
          </p:nvPr>
        </p:nvSpPr>
        <p:spPr/>
        <p:txBody>
          <a:bodyPr/>
          <a:lstStyle>
            <a:lvl1pPr>
              <a:defRPr/>
            </a:lvl1pPr>
          </a:lstStyle>
          <a:p>
            <a:pPr>
              <a:defRPr/>
            </a:pPr>
            <a:fld id="{67FD042C-0F5E-4229-B79E-2933D25A5FB2}" type="datetimeFigureOut">
              <a:rPr lang="en-GB"/>
              <a:pPr>
                <a:defRPr/>
              </a:pPr>
              <a:t>03/12/2025</a:t>
            </a:fld>
            <a:endParaRPr lang="en-GB"/>
          </a:p>
        </p:txBody>
      </p:sp>
      <p:sp>
        <p:nvSpPr>
          <p:cNvPr id="6" name="Slide Number Placeholder 5">
            <a:extLst>
              <a:ext uri="{FF2B5EF4-FFF2-40B4-BE49-F238E27FC236}">
                <a16:creationId xmlns:a16="http://schemas.microsoft.com/office/drawing/2014/main" id="{79F6E130-F01D-43AD-584E-C09EC0812863}"/>
              </a:ext>
            </a:extLst>
          </p:cNvPr>
          <p:cNvSpPr>
            <a:spLocks noGrp="1"/>
          </p:cNvSpPr>
          <p:nvPr>
            <p:ph type="sldNum" sz="quarter" idx="11"/>
          </p:nvPr>
        </p:nvSpPr>
        <p:spPr/>
        <p:txBody>
          <a:bodyPr/>
          <a:lstStyle>
            <a:lvl1pPr>
              <a:defRPr/>
            </a:lvl1pPr>
          </a:lstStyle>
          <a:p>
            <a:pPr>
              <a:defRPr/>
            </a:pPr>
            <a:fld id="{2D1AF48D-462A-47BE-BCE4-EE82C79EC6A5}" type="slidenum">
              <a:rPr lang="en-GB"/>
              <a:pPr>
                <a:defRPr/>
              </a:pPr>
              <a:t>‹#›</a:t>
            </a:fld>
            <a:endParaRPr lang="en-GB"/>
          </a:p>
        </p:txBody>
      </p:sp>
    </p:spTree>
    <p:extLst>
      <p:ext uri="{BB962C8B-B14F-4D97-AF65-F5344CB8AC3E}">
        <p14:creationId xmlns:p14="http://schemas.microsoft.com/office/powerpoint/2010/main" val="877874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B37A94-F8DB-A7BD-1737-EE9C67916E60}"/>
              </a:ext>
            </a:extLst>
          </p:cNvPr>
          <p:cNvSpPr>
            <a:spLocks noGrp="1"/>
          </p:cNvSpPr>
          <p:nvPr>
            <p:ph type="dt" sz="half" idx="10"/>
          </p:nvPr>
        </p:nvSpPr>
        <p:spPr/>
        <p:txBody>
          <a:bodyPr/>
          <a:lstStyle>
            <a:lvl1pPr>
              <a:defRPr/>
            </a:lvl1pPr>
          </a:lstStyle>
          <a:p>
            <a:pPr>
              <a:defRPr/>
            </a:pPr>
            <a:fld id="{D1021B8F-18FE-4FF5-8EF4-C3545F1CE523}" type="datetimeFigureOut">
              <a:rPr lang="en-GB"/>
              <a:pPr>
                <a:defRPr/>
              </a:pPr>
              <a:t>03/12/2025</a:t>
            </a:fld>
            <a:endParaRPr lang="en-GB"/>
          </a:p>
        </p:txBody>
      </p:sp>
      <p:sp>
        <p:nvSpPr>
          <p:cNvPr id="6" name="Slide Number Placeholder 5">
            <a:extLst>
              <a:ext uri="{FF2B5EF4-FFF2-40B4-BE49-F238E27FC236}">
                <a16:creationId xmlns:a16="http://schemas.microsoft.com/office/drawing/2014/main" id="{74140BEE-412A-B6C6-DA07-CB0F3F95A63F}"/>
              </a:ext>
            </a:extLst>
          </p:cNvPr>
          <p:cNvSpPr>
            <a:spLocks noGrp="1"/>
          </p:cNvSpPr>
          <p:nvPr>
            <p:ph type="sldNum" sz="quarter" idx="11"/>
          </p:nvPr>
        </p:nvSpPr>
        <p:spPr/>
        <p:txBody>
          <a:bodyPr/>
          <a:lstStyle>
            <a:lvl1pPr>
              <a:defRPr/>
            </a:lvl1pPr>
          </a:lstStyle>
          <a:p>
            <a:pPr>
              <a:defRPr/>
            </a:pPr>
            <a:fld id="{BBC09217-4015-482F-8EE9-A25CD47B7340}" type="slidenum">
              <a:rPr lang="en-GB"/>
              <a:pPr>
                <a:defRPr/>
              </a:pPr>
              <a:t>‹#›</a:t>
            </a:fld>
            <a:endParaRPr lang="en-GB"/>
          </a:p>
        </p:txBody>
      </p:sp>
    </p:spTree>
    <p:extLst>
      <p:ext uri="{BB962C8B-B14F-4D97-AF65-F5344CB8AC3E}">
        <p14:creationId xmlns:p14="http://schemas.microsoft.com/office/powerpoint/2010/main" val="641048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5545B2-BE3B-474E-DE6D-E0173077EAD7}"/>
              </a:ext>
            </a:extLst>
          </p:cNvPr>
          <p:cNvSpPr>
            <a:spLocks noGrp="1"/>
          </p:cNvSpPr>
          <p:nvPr>
            <p:ph type="dt" sz="half" idx="10"/>
          </p:nvPr>
        </p:nvSpPr>
        <p:spPr/>
        <p:txBody>
          <a:bodyPr/>
          <a:lstStyle>
            <a:lvl1pPr>
              <a:defRPr/>
            </a:lvl1pPr>
          </a:lstStyle>
          <a:p>
            <a:pPr>
              <a:defRPr/>
            </a:pPr>
            <a:fld id="{ABDA90D9-613A-45EF-8AB4-1A41BA356E01}" type="datetimeFigureOut">
              <a:rPr lang="en-GB"/>
              <a:pPr>
                <a:defRPr/>
              </a:pPr>
              <a:t>03/12/2025</a:t>
            </a:fld>
            <a:endParaRPr lang="en-GB"/>
          </a:p>
        </p:txBody>
      </p:sp>
      <p:sp>
        <p:nvSpPr>
          <p:cNvPr id="5" name="Slide Number Placeholder 5">
            <a:extLst>
              <a:ext uri="{FF2B5EF4-FFF2-40B4-BE49-F238E27FC236}">
                <a16:creationId xmlns:a16="http://schemas.microsoft.com/office/drawing/2014/main" id="{B08B6E02-AE2F-5054-BA00-90CFEECD9634}"/>
              </a:ext>
            </a:extLst>
          </p:cNvPr>
          <p:cNvSpPr>
            <a:spLocks noGrp="1"/>
          </p:cNvSpPr>
          <p:nvPr>
            <p:ph type="sldNum" sz="quarter" idx="11"/>
          </p:nvPr>
        </p:nvSpPr>
        <p:spPr/>
        <p:txBody>
          <a:bodyPr/>
          <a:lstStyle>
            <a:lvl1pPr>
              <a:defRPr/>
            </a:lvl1pPr>
          </a:lstStyle>
          <a:p>
            <a:pPr>
              <a:defRPr/>
            </a:pPr>
            <a:fld id="{1F9E9F4A-B316-4030-A643-60B2943C691F}" type="slidenum">
              <a:rPr lang="en-GB"/>
              <a:pPr>
                <a:defRPr/>
              </a:pPr>
              <a:t>‹#›</a:t>
            </a:fld>
            <a:endParaRPr lang="en-GB"/>
          </a:p>
        </p:txBody>
      </p:sp>
    </p:spTree>
    <p:extLst>
      <p:ext uri="{BB962C8B-B14F-4D97-AF65-F5344CB8AC3E}">
        <p14:creationId xmlns:p14="http://schemas.microsoft.com/office/powerpoint/2010/main" val="1040569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1A315-FDF2-4A77-B9FC-0C984E479E00}"/>
              </a:ext>
            </a:extLst>
          </p:cNvPr>
          <p:cNvSpPr>
            <a:spLocks noGrp="1"/>
          </p:cNvSpPr>
          <p:nvPr>
            <p:ph type="dt" sz="half" idx="10"/>
          </p:nvPr>
        </p:nvSpPr>
        <p:spPr/>
        <p:txBody>
          <a:bodyPr/>
          <a:lstStyle>
            <a:lvl1pPr>
              <a:defRPr/>
            </a:lvl1pPr>
          </a:lstStyle>
          <a:p>
            <a:pPr>
              <a:defRPr/>
            </a:pPr>
            <a:fld id="{DB561426-7631-4979-87CD-5680BD17CA2B}" type="datetimeFigureOut">
              <a:rPr lang="en-GB"/>
              <a:pPr>
                <a:defRPr/>
              </a:pPr>
              <a:t>03/12/2025</a:t>
            </a:fld>
            <a:endParaRPr lang="en-GB"/>
          </a:p>
        </p:txBody>
      </p:sp>
      <p:sp>
        <p:nvSpPr>
          <p:cNvPr id="5" name="Slide Number Placeholder 5">
            <a:extLst>
              <a:ext uri="{FF2B5EF4-FFF2-40B4-BE49-F238E27FC236}">
                <a16:creationId xmlns:a16="http://schemas.microsoft.com/office/drawing/2014/main" id="{715833D8-6720-159B-9084-C490E564934C}"/>
              </a:ext>
            </a:extLst>
          </p:cNvPr>
          <p:cNvSpPr>
            <a:spLocks noGrp="1"/>
          </p:cNvSpPr>
          <p:nvPr>
            <p:ph type="sldNum" sz="quarter" idx="11"/>
          </p:nvPr>
        </p:nvSpPr>
        <p:spPr/>
        <p:txBody>
          <a:bodyPr/>
          <a:lstStyle>
            <a:lvl1pPr>
              <a:defRPr/>
            </a:lvl1pPr>
          </a:lstStyle>
          <a:p>
            <a:pPr>
              <a:defRPr/>
            </a:pPr>
            <a:fld id="{BB440E81-A179-4D94-85B7-B4567A323BAD}" type="slidenum">
              <a:rPr lang="en-GB"/>
              <a:pPr>
                <a:defRPr/>
              </a:pPr>
              <a:t>‹#›</a:t>
            </a:fld>
            <a:endParaRPr lang="en-GB"/>
          </a:p>
        </p:txBody>
      </p:sp>
    </p:spTree>
    <p:extLst>
      <p:ext uri="{BB962C8B-B14F-4D97-AF65-F5344CB8AC3E}">
        <p14:creationId xmlns:p14="http://schemas.microsoft.com/office/powerpoint/2010/main" val="2190251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47E56FB-9605-9F58-2F15-DD331765A368}"/>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568E90D-FEF2-82B7-C147-A828E7159214}"/>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1E49B67-53DA-3B8D-1140-4B1277700F8D}"/>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E0CDC9FA-F8BA-4D2C-B58A-C317C12C5C18}" type="datetimeFigureOut">
              <a:rPr lang="en-GB"/>
              <a:pPr>
                <a:defRPr/>
              </a:pPr>
              <a:t>03/12/2025</a:t>
            </a:fld>
            <a:endParaRPr lang="en-GB"/>
          </a:p>
        </p:txBody>
      </p:sp>
      <p:sp>
        <p:nvSpPr>
          <p:cNvPr id="6" name="Slide Number Placeholder 5">
            <a:extLst>
              <a:ext uri="{FF2B5EF4-FFF2-40B4-BE49-F238E27FC236}">
                <a16:creationId xmlns:a16="http://schemas.microsoft.com/office/drawing/2014/main" id="{D96D60B8-14F6-4DB5-637A-0837C918DF8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A724287A-6824-4366-A6EB-D36EE3051EFD}"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www.bing.com/videos/riverview/relatedvideo?q=How+to+use+the+SureSafeGO+Family+Monitored+Personal+Alarm&amp;&amp;mid=8B8EB5220D315EEA6E938B8EB5220D315EEA6E93&amp;mcid=D6E710827115406F9AB07DC4B6717D27&amp;FORM=VAMGZC"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thegoodcaregroup.com/live-in-care/dementia-care/assistive-technology-for-dementia/" TargetMode="External"/><Relationship Id="rId3" Type="http://schemas.openxmlformats.org/officeDocument/2006/relationships/hyperlink" Target="https://www.gov.uk/government/publications/a-plan-for-digital-health-and-social-care/a-plan-for-digital-health-and-social-care" TargetMode="External"/><Relationship Id="rId7" Type="http://schemas.openxmlformats.org/officeDocument/2006/relationships/hyperlink" Target="https://perfectalert.co.uk/blog/how-does-gps-tracking-for-dementia-work/" TargetMode="External"/><Relationship Id="rId12" Type="http://schemas.openxmlformats.org/officeDocument/2006/relationships/hyperlink" Target="https://www.cprguardian.com/blogs/latest-dementia-news-and-updates/gps-technology-and-its-impact-on-elderly-independence-a-closer-look?srsltid=AfmBOoqs5xDITC9xDwdyIDECDFS9Bpc2ssRnPzDIpDxqu-6RFqOQbDY" TargetMode="External"/><Relationship Id="rId2" Type="http://schemas.openxmlformats.org/officeDocument/2006/relationships/hyperlink" Target="https://www.alzheimers.org.uk/get-support/living-with-dementia/how-technology-can-help" TargetMode="External"/><Relationship Id="rId1" Type="http://schemas.openxmlformats.org/officeDocument/2006/relationships/slideLayout" Target="../slideLayouts/slideLayout2.xml"/><Relationship Id="rId6" Type="http://schemas.openxmlformats.org/officeDocument/2006/relationships/hyperlink" Target="https://personalalarms.org/products/suresafe-dementia-tracker?srsltid=AfmBOorpuOUBWz77PPs1Oxy3lZc71b76T61c1GIv40XawXlqfLe_2R_H" TargetMode="External"/><Relationship Id="rId11" Type="http://schemas.openxmlformats.org/officeDocument/2006/relationships/hyperlink" Target="https://www.southampton.ac.uk/news/2018/04/gps-trackers-dementia.page" TargetMode="External"/><Relationship Id="rId5" Type="http://schemas.openxmlformats.org/officeDocument/2006/relationships/hyperlink" Target="https://personalalarms.org/features/dementia-tracker" TargetMode="External"/><Relationship Id="rId10" Type="http://schemas.openxmlformats.org/officeDocument/2006/relationships/hyperlink" Target="https://www.cqc.org.uk/publications" TargetMode="External"/><Relationship Id="rId4" Type="http://schemas.openxmlformats.org/officeDocument/2006/relationships/hyperlink" Target="https://www.bd.com/en-uk/products-and-solutions/solutions/bd-signature-programmes?utm_source=google&amp;utm_medium=cpc&amp;utm_campaign=202511-BDX26-EMEA_EN-Cross-AW-SigPro-PM_PaidAd-Google-Search&amp;gad_source=1&amp;gad_campaignid=23224072041&amp;gbraid=0AAAAADJN3ICKB1hlJGvAxwYS2eYYnVf2B" TargetMode="External"/><Relationship Id="rId9" Type="http://schemas.openxmlformats.org/officeDocument/2006/relationships/hyperlink" Target="https://digital.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4683B9F-5F21-6873-87E0-37017B81420D}"/>
              </a:ext>
            </a:extLst>
          </p:cNvPr>
          <p:cNvSpPr/>
          <p:nvPr/>
        </p:nvSpPr>
        <p:spPr>
          <a:xfrm>
            <a:off x="1006308" y="3579395"/>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2" name="Title 1">
            <a:extLst>
              <a:ext uri="{FF2B5EF4-FFF2-40B4-BE49-F238E27FC236}">
                <a16:creationId xmlns:a16="http://schemas.microsoft.com/office/drawing/2014/main" id="{4F839928-EE83-7B10-BC84-5B9355885084}"/>
              </a:ext>
            </a:extLst>
          </p:cNvPr>
          <p:cNvSpPr>
            <a:spLocks noGrp="1"/>
          </p:cNvSpPr>
          <p:nvPr>
            <p:ph type="ctrTitle"/>
          </p:nvPr>
        </p:nvSpPr>
        <p:spPr>
          <a:xfrm>
            <a:off x="611188" y="1304925"/>
            <a:ext cx="8353425" cy="4248150"/>
          </a:xfrm>
        </p:spPr>
        <p:txBody>
          <a:bodyPr rtlCol="0">
            <a:normAutofit/>
          </a:bodyPr>
          <a:lstStyle/>
          <a:p>
            <a:pPr eaLnBrk="1" fontAlgn="auto" hangingPunct="1">
              <a:spcAft>
                <a:spcPts val="0"/>
              </a:spcAft>
              <a:defRPr/>
            </a:pPr>
            <a:r>
              <a:rPr lang="en-GB" sz="4000" b="1">
                <a:solidFill>
                  <a:schemeClr val="accent2">
                    <a:lumMod val="20000"/>
                    <a:lumOff val="80000"/>
                  </a:schemeClr>
                </a:solidFill>
              </a:rPr>
              <a:t>Digital Transformation in the Health and Care Professions (BMHP6026)</a:t>
            </a:r>
            <a:br>
              <a:rPr lang="en-GB" sz="3200" b="1">
                <a:solidFill>
                  <a:schemeClr val="accent2">
                    <a:lumMod val="20000"/>
                    <a:lumOff val="80000"/>
                  </a:schemeClr>
                </a:solidFill>
              </a:rPr>
            </a:br>
            <a:r>
              <a:rPr lang="en-GB" sz="3200" b="1">
                <a:solidFill>
                  <a:schemeClr val="accent2">
                    <a:lumMod val="20000"/>
                    <a:lumOff val="80000"/>
                  </a:schemeClr>
                </a:solidFill>
              </a:rPr>
              <a:t>Component 2 Assessment </a:t>
            </a:r>
            <a:br>
              <a:rPr lang="en-GB" sz="3200" b="1">
                <a:solidFill>
                  <a:schemeClr val="accent2">
                    <a:lumMod val="20000"/>
                    <a:lumOff val="80000"/>
                  </a:schemeClr>
                </a:solidFill>
              </a:rPr>
            </a:br>
            <a:br>
              <a:rPr lang="en-GB" sz="3200" b="1">
                <a:solidFill>
                  <a:schemeClr val="accent2">
                    <a:lumMod val="20000"/>
                    <a:lumOff val="80000"/>
                  </a:schemeClr>
                </a:solidFill>
              </a:rPr>
            </a:br>
            <a:r>
              <a:rPr lang="en-GB" sz="3200" b="1">
                <a:solidFill>
                  <a:schemeClr val="accent2">
                    <a:lumMod val="20000"/>
                    <a:lumOff val="80000"/>
                  </a:schemeClr>
                </a:solidFill>
              </a:rPr>
              <a:t>Student name: Precious </a:t>
            </a:r>
            <a:r>
              <a:rPr lang="en-GB" sz="3200" b="1" err="1">
                <a:solidFill>
                  <a:schemeClr val="accent2">
                    <a:lumMod val="20000"/>
                    <a:lumOff val="80000"/>
                  </a:schemeClr>
                </a:solidFill>
              </a:rPr>
              <a:t>Omorotiowan</a:t>
            </a:r>
            <a:br>
              <a:rPr lang="en-GB" sz="3200" b="1">
                <a:solidFill>
                  <a:schemeClr val="accent2">
                    <a:lumMod val="20000"/>
                    <a:lumOff val="80000"/>
                  </a:schemeClr>
                </a:solidFill>
              </a:rPr>
            </a:br>
            <a:r>
              <a:rPr lang="en-GB" sz="3200" b="1">
                <a:solidFill>
                  <a:schemeClr val="accent2">
                    <a:lumMod val="20000"/>
                    <a:lumOff val="80000"/>
                  </a:schemeClr>
                </a:solidFill>
              </a:rPr>
              <a:t>Student ID: 2030735</a:t>
            </a:r>
            <a:endParaRPr lang="en-GB" altLang="en-US" sz="220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B3D27FC-59BC-DDAE-D260-4B4ADBC06163}"/>
              </a:ext>
            </a:extLst>
          </p:cNvPr>
          <p:cNvSpPr>
            <a:spLocks noGrp="1" noChangeArrowheads="1"/>
          </p:cNvSpPr>
          <p:nvPr>
            <p:ph type="title"/>
          </p:nvPr>
        </p:nvSpPr>
        <p:spPr/>
        <p:txBody>
          <a:bodyPr/>
          <a:lstStyle/>
          <a:p>
            <a:r>
              <a:rPr lang="en-GB" altLang="en-US" b="1"/>
              <a:t>Use of AI Acknowledgement</a:t>
            </a:r>
          </a:p>
        </p:txBody>
      </p:sp>
      <p:sp>
        <p:nvSpPr>
          <p:cNvPr id="8195" name="Content Placeholder 2">
            <a:extLst>
              <a:ext uri="{FF2B5EF4-FFF2-40B4-BE49-F238E27FC236}">
                <a16:creationId xmlns:a16="http://schemas.microsoft.com/office/drawing/2014/main" id="{DD830D18-194E-595D-1CA5-A8E52B2EA179}"/>
              </a:ext>
            </a:extLst>
          </p:cNvPr>
          <p:cNvSpPr>
            <a:spLocks noGrp="1" noChangeArrowheads="1"/>
          </p:cNvSpPr>
          <p:nvPr>
            <p:ph idx="1"/>
          </p:nvPr>
        </p:nvSpPr>
        <p:spPr>
          <a:xfrm>
            <a:off x="457200" y="1600200"/>
            <a:ext cx="8229600" cy="3916363"/>
          </a:xfrm>
        </p:spPr>
        <p:txBody>
          <a:bodyPr/>
          <a:lstStyle/>
          <a:p>
            <a:pPr marL="0" indent="0">
              <a:buNone/>
            </a:pPr>
            <a:r>
              <a:rPr lang="en-GB" altLang="en-US"/>
              <a:t>I have acknowledged the non-use of AI in the working and completion of this assignment </a:t>
            </a: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BFBEAE60-2B69-20BD-FC3C-99224576D97F}"/>
              </a:ext>
            </a:extLst>
          </p:cNvPr>
          <p:cNvSpPr>
            <a:spLocks noGrp="1" noChangeArrowheads="1"/>
          </p:cNvSpPr>
          <p:nvPr>
            <p:ph type="title"/>
          </p:nvPr>
        </p:nvSpPr>
        <p:spPr>
          <a:xfrm>
            <a:off x="457200" y="226206"/>
            <a:ext cx="3589795" cy="1143000"/>
          </a:xfrm>
        </p:spPr>
        <p:txBody>
          <a:bodyPr wrap="square" anchor="ctr">
            <a:normAutofit/>
          </a:bodyPr>
          <a:lstStyle/>
          <a:p>
            <a:pPr eaLnBrk="1" hangingPunct="1"/>
            <a:r>
              <a:rPr lang="en-GB" altLang="en-US" b="1"/>
              <a:t>Introduction</a:t>
            </a:r>
          </a:p>
        </p:txBody>
      </p:sp>
      <p:pic>
        <p:nvPicPr>
          <p:cNvPr id="2" name="Picture 1" descr="Stray Star Dementia Tracker">
            <a:extLst>
              <a:ext uri="{FF2B5EF4-FFF2-40B4-BE49-F238E27FC236}">
                <a16:creationId xmlns:a16="http://schemas.microsoft.com/office/drawing/2014/main" id="{9B18ABED-16ED-2F9E-8F0E-392B70A35C50}"/>
              </a:ext>
            </a:extLst>
          </p:cNvPr>
          <p:cNvPicPr>
            <a:picLocks noChangeAspect="1"/>
          </p:cNvPicPr>
          <p:nvPr/>
        </p:nvPicPr>
        <p:blipFill>
          <a:blip r:embed="rId3"/>
          <a:srcRect r="10006" b="-1"/>
          <a:stretch>
            <a:fillRect/>
          </a:stretch>
        </p:blipFill>
        <p:spPr>
          <a:xfrm>
            <a:off x="457200" y="1522709"/>
            <a:ext cx="3593024" cy="3543464"/>
          </a:xfrm>
          <a:prstGeom prst="rect">
            <a:avLst/>
          </a:prstGeom>
          <a:noFill/>
        </p:spPr>
      </p:pic>
      <p:sp>
        <p:nvSpPr>
          <p:cNvPr id="9219" name="Content Placeholder 2">
            <a:extLst>
              <a:ext uri="{FF2B5EF4-FFF2-40B4-BE49-F238E27FC236}">
                <a16:creationId xmlns:a16="http://schemas.microsoft.com/office/drawing/2014/main" id="{3697E095-63CE-5EB1-A5CB-39F9FDBF0007}"/>
              </a:ext>
            </a:extLst>
          </p:cNvPr>
          <p:cNvSpPr>
            <a:spLocks noGrp="1" noChangeArrowheads="1"/>
          </p:cNvSpPr>
          <p:nvPr>
            <p:ph sz="half" idx="2"/>
          </p:nvPr>
        </p:nvSpPr>
        <p:spPr>
          <a:xfrm>
            <a:off x="4047643" y="428141"/>
            <a:ext cx="4968495" cy="4182769"/>
          </a:xfrm>
        </p:spPr>
        <p:txBody>
          <a:bodyPr vert="horz" wrap="square" lIns="91440" tIns="45720" rIns="91440" bIns="45720" numCol="1" anchor="t" anchorCtr="0" compatLnSpc="1">
            <a:prstTxWarp prst="textNoShape">
              <a:avLst/>
            </a:prstTxWarp>
            <a:noAutofit/>
          </a:bodyPr>
          <a:lstStyle/>
          <a:p>
            <a:pPr eaLnBrk="1" hangingPunct="1">
              <a:lnSpc>
                <a:spcPct val="90000"/>
              </a:lnSpc>
            </a:pPr>
            <a:r>
              <a:rPr lang="en-GB" altLang="en-US" sz="1600"/>
              <a:t>In the past decade, digital technology has transformed Health and social care </a:t>
            </a:r>
          </a:p>
          <a:p>
            <a:pPr marL="0" indent="0">
              <a:lnSpc>
                <a:spcPct val="90000"/>
              </a:lnSpc>
              <a:buNone/>
            </a:pPr>
            <a:endParaRPr lang="en-GB" altLang="en-US" sz="1600"/>
          </a:p>
          <a:p>
            <a:pPr>
              <a:lnSpc>
                <a:spcPct val="90000"/>
              </a:lnSpc>
            </a:pPr>
            <a:r>
              <a:rPr lang="en-GB" altLang="en-US" sz="1600"/>
              <a:t>These technologies have made service better, faster, easier to access and improves the quality.</a:t>
            </a:r>
          </a:p>
          <a:p>
            <a:pPr marL="0" indent="0">
              <a:lnSpc>
                <a:spcPct val="90000"/>
              </a:lnSpc>
              <a:buNone/>
            </a:pPr>
            <a:endParaRPr lang="en-GB" altLang="en-US" sz="1600"/>
          </a:p>
          <a:p>
            <a:pPr>
              <a:lnSpc>
                <a:spcPct val="90000"/>
              </a:lnSpc>
            </a:pPr>
            <a:r>
              <a:rPr lang="en-GB" sz="1600"/>
              <a:t>This specific tool is important as it's used to enhance patients' safety especially for individuals who suffer from dementia. </a:t>
            </a:r>
          </a:p>
          <a:p>
            <a:pPr marL="0" indent="0">
              <a:lnSpc>
                <a:spcPct val="90000"/>
              </a:lnSpc>
              <a:buNone/>
            </a:pPr>
            <a:endParaRPr lang="en-GB" sz="1600"/>
          </a:p>
          <a:p>
            <a:pPr>
              <a:lnSpc>
                <a:spcPct val="90000"/>
              </a:lnSpc>
            </a:pPr>
            <a:r>
              <a:rPr lang="en-GB" sz="1600"/>
              <a:t>This presentation focuses on the purpose and effectiveness of the sure safe GPS system, which tracks the individual with dementia in real time.</a:t>
            </a:r>
          </a:p>
          <a:p>
            <a:pPr marL="0" indent="0">
              <a:lnSpc>
                <a:spcPct val="90000"/>
              </a:lnSpc>
              <a:buNone/>
            </a:pPr>
            <a:endParaRPr lang="en-GB" sz="1600"/>
          </a:p>
          <a:p>
            <a:pPr>
              <a:lnSpc>
                <a:spcPct val="90000"/>
              </a:lnSpc>
            </a:pPr>
            <a:r>
              <a:rPr lang="en-GB" sz="1600"/>
              <a:t>This helps prevent the patient from wondering off, getting lost and potentially running into danger.  </a:t>
            </a:r>
          </a:p>
          <a:p>
            <a:pPr marL="0" indent="0">
              <a:lnSpc>
                <a:spcPct val="90000"/>
              </a:lnSpc>
              <a:buNone/>
            </a:pPr>
            <a:endParaRPr lang="en-GB" sz="1600"/>
          </a:p>
          <a:p>
            <a:pPr>
              <a:lnSpc>
                <a:spcPct val="90000"/>
              </a:lnSpc>
            </a:pPr>
            <a:r>
              <a:rPr lang="en-GB" sz="1600"/>
              <a:t>This presentation demonstrates how the device helps staff members, patients the impacts on workforce, services and community. </a:t>
            </a:r>
          </a:p>
          <a:p>
            <a:pPr>
              <a:lnSpc>
                <a:spcPct val="90000"/>
              </a:lnSpc>
            </a:pPr>
            <a:endParaRPr lang="en-GB" sz="1800"/>
          </a:p>
          <a:p>
            <a:pPr marL="0" indent="0">
              <a:lnSpc>
                <a:spcPct val="90000"/>
              </a:lnSpc>
              <a:buNone/>
            </a:pPr>
            <a:endParaRPr lang="en-GB" sz="1300"/>
          </a:p>
        </p:txBody>
      </p:sp>
      <p:sp>
        <p:nvSpPr>
          <p:cNvPr id="5" name="TextBox 4">
            <a:extLst>
              <a:ext uri="{FF2B5EF4-FFF2-40B4-BE49-F238E27FC236}">
                <a16:creationId xmlns:a16="http://schemas.microsoft.com/office/drawing/2014/main" id="{2D3F1ED6-B1F8-5768-5CCE-B1546387EC16}"/>
              </a:ext>
            </a:extLst>
          </p:cNvPr>
          <p:cNvSpPr txBox="1"/>
          <p:nvPr/>
        </p:nvSpPr>
        <p:spPr>
          <a:xfrm>
            <a:off x="1637008" y="5220992"/>
            <a:ext cx="17048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4"/>
              </a:rPr>
              <a:t>Bing Videos</a:t>
            </a:r>
            <a:endParaRPr lang="en-US"/>
          </a:p>
          <a:p>
            <a:pPr algn="ctr"/>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E3CA30FC-29C6-1BE0-74DB-D9455D90FBCB}"/>
              </a:ext>
            </a:extLst>
          </p:cNvPr>
          <p:cNvSpPr>
            <a:spLocks noGrp="1" noChangeArrowheads="1"/>
          </p:cNvSpPr>
          <p:nvPr>
            <p:ph type="title"/>
          </p:nvPr>
        </p:nvSpPr>
        <p:spPr>
          <a:xfrm>
            <a:off x="457200" y="3418"/>
            <a:ext cx="8229600" cy="862094"/>
          </a:xfrm>
        </p:spPr>
        <p:txBody>
          <a:bodyPr/>
          <a:lstStyle/>
          <a:p>
            <a:pPr eaLnBrk="1" hangingPunct="1"/>
            <a:r>
              <a:rPr lang="en-GB" altLang="en-US" b="1"/>
              <a:t>Impact on Workforce</a:t>
            </a:r>
          </a:p>
        </p:txBody>
      </p:sp>
      <p:sp>
        <p:nvSpPr>
          <p:cNvPr id="11267" name="Content Placeholder 2">
            <a:extLst>
              <a:ext uri="{FF2B5EF4-FFF2-40B4-BE49-F238E27FC236}">
                <a16:creationId xmlns:a16="http://schemas.microsoft.com/office/drawing/2014/main" id="{543BC508-191D-4ADB-FF27-8B5D1D24013D}"/>
              </a:ext>
            </a:extLst>
          </p:cNvPr>
          <p:cNvSpPr>
            <a:spLocks noGrp="1" noChangeArrowheads="1"/>
          </p:cNvSpPr>
          <p:nvPr>
            <p:ph idx="1"/>
          </p:nvPr>
        </p:nvSpPr>
        <p:spPr>
          <a:xfrm>
            <a:off x="457200" y="1164310"/>
            <a:ext cx="4277533" cy="3916363"/>
          </a:xfrm>
        </p:spPr>
        <p:txBody>
          <a:bodyPr/>
          <a:lstStyle/>
          <a:p>
            <a:pPr eaLnBrk="1" hangingPunct="1"/>
            <a:r>
              <a:rPr lang="en-GB" altLang="en-US" sz="1600" b="1"/>
              <a:t>Introduction of GPS Technology: </a:t>
            </a:r>
            <a:endParaRPr lang="en-US"/>
          </a:p>
          <a:p>
            <a:pPr marL="0" indent="0">
              <a:buNone/>
            </a:pPr>
            <a:r>
              <a:rPr lang="en-GB" altLang="en-US" sz="1600"/>
              <a:t>GPS devices such as the Sure safe have changed the healthcare practices </a:t>
            </a:r>
            <a:endParaRPr lang="en-GB"/>
          </a:p>
          <a:p>
            <a:pPr marL="0" indent="0">
              <a:buNone/>
            </a:pPr>
            <a:endParaRPr lang="en-GB" altLang="en-US" sz="1600"/>
          </a:p>
          <a:p>
            <a:pPr eaLnBrk="1" hangingPunct="1"/>
            <a:r>
              <a:rPr lang="en-GB" altLang="en-US" sz="1600" b="1"/>
              <a:t>Changes in Job Roles:</a:t>
            </a:r>
          </a:p>
          <a:p>
            <a:pPr marL="0" indent="0">
              <a:buNone/>
            </a:pPr>
            <a:r>
              <a:rPr lang="en-GB" altLang="en-US" sz="1600"/>
              <a:t>The health care professionals such as care workers, Doctors and nurses now need to know how to master the digital device operation</a:t>
            </a:r>
            <a:endParaRPr lang="en-GB" altLang="en-US" sz="1600" b="1"/>
          </a:p>
          <a:p>
            <a:pPr marL="0" indent="0">
              <a:buNone/>
            </a:pPr>
            <a:endParaRPr lang="en-GB" altLang="en-US" sz="1600"/>
          </a:p>
          <a:p>
            <a:pPr marL="285750" indent="-285750"/>
            <a:r>
              <a:rPr lang="en-GB" altLang="en-US" sz="1600" b="1"/>
              <a:t>Training and Development:</a:t>
            </a:r>
          </a:p>
          <a:p>
            <a:pPr marL="0" indent="0">
              <a:buNone/>
            </a:pPr>
            <a:r>
              <a:rPr lang="en-GB" altLang="en-US" sz="1600"/>
              <a:t>It important for staff to be involved in continues training and ongoing professional development to ensure the staff can use the GPS tool effectively and responsibly </a:t>
            </a:r>
          </a:p>
          <a:p>
            <a:pPr eaLnBrk="1" hangingPunct="1"/>
            <a:endParaRPr lang="en-GB" altLang="en-US"/>
          </a:p>
        </p:txBody>
      </p:sp>
      <p:sp>
        <p:nvSpPr>
          <p:cNvPr id="4" name="TextBox 3">
            <a:extLst>
              <a:ext uri="{FF2B5EF4-FFF2-40B4-BE49-F238E27FC236}">
                <a16:creationId xmlns:a16="http://schemas.microsoft.com/office/drawing/2014/main" id="{4805E4F0-9678-153F-E603-D7FBA3A4241C}"/>
              </a:ext>
            </a:extLst>
          </p:cNvPr>
          <p:cNvSpPr txBox="1"/>
          <p:nvPr/>
        </p:nvSpPr>
        <p:spPr>
          <a:xfrm>
            <a:off x="4876636" y="970220"/>
            <a:ext cx="4011584"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b="1"/>
              <a:t>Expanding responsibilities:</a:t>
            </a:r>
          </a:p>
          <a:p>
            <a:r>
              <a:rPr lang="en-GB" sz="1600"/>
              <a:t>It's required that staff member need to build a lot of confidence with digital solutions which expands their clinical skills and staff roles </a:t>
            </a:r>
          </a:p>
          <a:p>
            <a:endParaRPr lang="en-GB" sz="1600"/>
          </a:p>
          <a:p>
            <a:pPr marL="285750" indent="-285750">
              <a:buFont typeface="Arial"/>
              <a:buChar char="•"/>
            </a:pPr>
            <a:r>
              <a:rPr lang="en-GB" sz="1600" b="1"/>
              <a:t>Patient safety and Privacy:</a:t>
            </a:r>
          </a:p>
          <a:p>
            <a:r>
              <a:rPr lang="en-GB" sz="1600"/>
              <a:t>Training programmes are important because it ensures that the staff uses the device responsibly, safeguarding patient privacy and data </a:t>
            </a:r>
          </a:p>
          <a:p>
            <a:endParaRPr lang="en-GB" sz="1600"/>
          </a:p>
          <a:p>
            <a:pPr marL="285750" indent="-285750">
              <a:buFont typeface="Arial"/>
              <a:buChar char="•"/>
            </a:pPr>
            <a:r>
              <a:rPr lang="en-GB" sz="1600" b="1"/>
              <a:t>Impact on resources: </a:t>
            </a:r>
          </a:p>
          <a:p>
            <a:r>
              <a:rPr lang="en-GB" sz="1600"/>
              <a:t>Despite all the benefits; Learning new technology can be challenging as it requires ongoing training and learning which could increase workload and tress among staff</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F7F5ACD7-6D4B-6449-6A41-A2E9CBF53E91}"/>
              </a:ext>
            </a:extLst>
          </p:cNvPr>
          <p:cNvSpPr>
            <a:spLocks noGrp="1" noChangeArrowheads="1"/>
          </p:cNvSpPr>
          <p:nvPr>
            <p:ph type="title"/>
          </p:nvPr>
        </p:nvSpPr>
        <p:spPr>
          <a:xfrm>
            <a:off x="834971" y="3419"/>
            <a:ext cx="7464373" cy="610246"/>
          </a:xfrm>
        </p:spPr>
        <p:txBody>
          <a:bodyPr wrap="square" anchor="ctr">
            <a:normAutofit fontScale="90000"/>
          </a:bodyPr>
          <a:lstStyle/>
          <a:p>
            <a:pPr eaLnBrk="1" hangingPunct="1"/>
            <a:r>
              <a:rPr lang="en-GB" altLang="en-US" b="1"/>
              <a:t>Impact on service delivery </a:t>
            </a:r>
          </a:p>
        </p:txBody>
      </p:sp>
      <p:sp>
        <p:nvSpPr>
          <p:cNvPr id="12291" name="Content Placeholder 2">
            <a:extLst>
              <a:ext uri="{FF2B5EF4-FFF2-40B4-BE49-F238E27FC236}">
                <a16:creationId xmlns:a16="http://schemas.microsoft.com/office/drawing/2014/main" id="{CA28F3A5-B2BF-9177-3391-F90502F24108}"/>
              </a:ext>
            </a:extLst>
          </p:cNvPr>
          <p:cNvSpPr>
            <a:spLocks noGrp="1" noChangeArrowheads="1"/>
          </p:cNvSpPr>
          <p:nvPr>
            <p:ph sz="half" idx="1"/>
          </p:nvPr>
        </p:nvSpPr>
        <p:spPr>
          <a:xfrm>
            <a:off x="273158" y="612184"/>
            <a:ext cx="4920065" cy="3989040"/>
          </a:xfrm>
        </p:spPr>
        <p:txBody>
          <a:bodyPr vert="horz" wrap="square" lIns="91440" tIns="45720" rIns="91440" bIns="45720" numCol="1" anchor="t" anchorCtr="0" compatLnSpc="1">
            <a:prstTxWarp prst="textNoShape">
              <a:avLst/>
            </a:prstTxWarp>
            <a:noAutofit/>
          </a:bodyPr>
          <a:lstStyle/>
          <a:p>
            <a:pPr eaLnBrk="1" hangingPunct="1">
              <a:buFont typeface="Wingdings" panose="020B0604020202020204" pitchFamily="34" charset="0"/>
              <a:buChar char="v"/>
            </a:pPr>
            <a:r>
              <a:rPr lang="en-GB" altLang="en-US" sz="1600"/>
              <a:t>The sure safe dementia system can enable quick location of patients that tend wander of or get lost</a:t>
            </a:r>
          </a:p>
          <a:p>
            <a:pPr>
              <a:buFont typeface="Wingdings" panose="020B0604020202020204" pitchFamily="34" charset="0"/>
              <a:buChar char="v"/>
            </a:pPr>
            <a:endParaRPr lang="en-GB" altLang="en-US" sz="1600"/>
          </a:p>
          <a:p>
            <a:pPr>
              <a:buFont typeface="Wingdings" panose="020B0604020202020204" pitchFamily="34" charset="0"/>
              <a:buChar char="v"/>
            </a:pPr>
            <a:r>
              <a:rPr lang="en-GB" altLang="en-US" sz="1600"/>
              <a:t>Tracking the patients will decrease the chance of them getting injured or put into dangerous setting </a:t>
            </a:r>
          </a:p>
          <a:p>
            <a:pPr>
              <a:buFont typeface="Wingdings" panose="020B0604020202020204" pitchFamily="34" charset="0"/>
              <a:buChar char="v"/>
            </a:pPr>
            <a:endParaRPr lang="en-GB" altLang="en-US" sz="1600"/>
          </a:p>
          <a:p>
            <a:pPr>
              <a:buFont typeface="Wingdings" panose="020B0604020202020204" pitchFamily="34" charset="0"/>
              <a:buChar char="v"/>
            </a:pPr>
            <a:r>
              <a:rPr lang="en-GB" altLang="en-US" sz="1600"/>
              <a:t>Staff can spend more time caring for patients then looking for them. The GPS device makes it easier and faster. </a:t>
            </a:r>
          </a:p>
          <a:p>
            <a:pPr>
              <a:buFont typeface="Wingdings" panose="020B0604020202020204" pitchFamily="34" charset="0"/>
              <a:buChar char="v"/>
            </a:pPr>
            <a:endParaRPr lang="en-GB" altLang="en-US" sz="1600"/>
          </a:p>
          <a:p>
            <a:pPr>
              <a:buFont typeface="Wingdings" panose="020B0604020202020204" pitchFamily="34" charset="0"/>
              <a:buChar char="v"/>
            </a:pPr>
            <a:r>
              <a:rPr lang="en-GB" altLang="en-US" sz="1600"/>
              <a:t>Family feel reassured knowing there loves ones are closely monitored but not to the point where the staff members are not giving them some independence </a:t>
            </a:r>
          </a:p>
          <a:p>
            <a:pPr>
              <a:buFont typeface="Wingdings" panose="020B0604020202020204" pitchFamily="34" charset="0"/>
              <a:buChar char="v"/>
            </a:pPr>
            <a:endParaRPr lang="en-GB" altLang="en-US" sz="1600"/>
          </a:p>
          <a:p>
            <a:pPr>
              <a:buFont typeface="Wingdings" panose="020B0604020202020204" pitchFamily="34" charset="0"/>
              <a:buChar char="v"/>
            </a:pPr>
            <a:r>
              <a:rPr lang="en-GB" altLang="en-US" sz="1600"/>
              <a:t>Staff can track multiple patients at the same time using the devise  </a:t>
            </a:r>
          </a:p>
          <a:p>
            <a:pPr>
              <a:buFont typeface="Wingdings" panose="020B0604020202020204" pitchFamily="34" charset="0"/>
              <a:buChar char="v"/>
            </a:pPr>
            <a:endParaRPr lang="en-GB" altLang="en-US" sz="1600"/>
          </a:p>
        </p:txBody>
      </p:sp>
      <p:pic>
        <p:nvPicPr>
          <p:cNvPr id="2" name="Picture 1" descr="GPS device and safer walking app">
            <a:extLst>
              <a:ext uri="{FF2B5EF4-FFF2-40B4-BE49-F238E27FC236}">
                <a16:creationId xmlns:a16="http://schemas.microsoft.com/office/drawing/2014/main" id="{1E9680F2-3CFE-5F74-2DEC-FB1D5A1BF9A2}"/>
              </a:ext>
            </a:extLst>
          </p:cNvPr>
          <p:cNvPicPr>
            <a:picLocks noChangeAspect="1"/>
          </p:cNvPicPr>
          <p:nvPr/>
        </p:nvPicPr>
        <p:blipFill>
          <a:blip r:embed="rId2"/>
          <a:stretch>
            <a:fillRect/>
          </a:stretch>
        </p:blipFill>
        <p:spPr>
          <a:xfrm>
            <a:off x="5419585" y="2604292"/>
            <a:ext cx="3563964" cy="2620423"/>
          </a:xfrm>
          <a:prstGeom prst="rect">
            <a:avLst/>
          </a:prstGeom>
          <a:noFill/>
        </p:spPr>
      </p:pic>
      <p:sp>
        <p:nvSpPr>
          <p:cNvPr id="3" name="TextBox 2">
            <a:extLst>
              <a:ext uri="{FF2B5EF4-FFF2-40B4-BE49-F238E27FC236}">
                <a16:creationId xmlns:a16="http://schemas.microsoft.com/office/drawing/2014/main" id="{464B237E-F185-EA0D-1F15-06716EE52B1D}"/>
              </a:ext>
            </a:extLst>
          </p:cNvPr>
          <p:cNvSpPr txBox="1"/>
          <p:nvPr/>
        </p:nvSpPr>
        <p:spPr>
          <a:xfrm>
            <a:off x="5410117" y="616673"/>
            <a:ext cx="3571003"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600"/>
              <a:t>Care delivery becomes smoother and structured</a:t>
            </a:r>
          </a:p>
          <a:p>
            <a:endParaRPr lang="en-GB" sz="1600"/>
          </a:p>
          <a:p>
            <a:pPr marL="285750" indent="-285750">
              <a:buFont typeface="Wingdings"/>
              <a:buChar char="Ø"/>
            </a:pPr>
            <a:endParaRPr lang="en-GB" sz="1600"/>
          </a:p>
          <a:p>
            <a:pPr marL="285750" indent="-285750">
              <a:buFont typeface="Wingdings"/>
              <a:buChar char="Ø"/>
            </a:pPr>
            <a:r>
              <a:rPr lang="en-GB" sz="1600"/>
              <a:t>The technology makes care safer, more organised and effective more patients, staff and families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BA04F1F9-B468-28AD-F774-6955FAE60B9D}"/>
              </a:ext>
            </a:extLst>
          </p:cNvPr>
          <p:cNvSpPr>
            <a:spLocks noGrp="1" noChangeArrowheads="1"/>
          </p:cNvSpPr>
          <p:nvPr>
            <p:ph type="title"/>
          </p:nvPr>
        </p:nvSpPr>
        <p:spPr>
          <a:xfrm>
            <a:off x="457200" y="158911"/>
            <a:ext cx="8219574" cy="531396"/>
          </a:xfrm>
        </p:spPr>
        <p:txBody>
          <a:bodyPr/>
          <a:lstStyle/>
          <a:p>
            <a:pPr eaLnBrk="1" hangingPunct="1"/>
            <a:r>
              <a:rPr lang="en-GB" altLang="en-US" b="1"/>
              <a:t>Impact on patients </a:t>
            </a:r>
          </a:p>
        </p:txBody>
      </p:sp>
      <p:sp>
        <p:nvSpPr>
          <p:cNvPr id="4" name="Content Placeholder 3">
            <a:extLst>
              <a:ext uri="{FF2B5EF4-FFF2-40B4-BE49-F238E27FC236}">
                <a16:creationId xmlns:a16="http://schemas.microsoft.com/office/drawing/2014/main" id="{88D92D2C-699F-63EB-F810-029A1851DB56}"/>
              </a:ext>
            </a:extLst>
          </p:cNvPr>
          <p:cNvSpPr>
            <a:spLocks noGrp="1"/>
          </p:cNvSpPr>
          <p:nvPr>
            <p:ph idx="1"/>
          </p:nvPr>
        </p:nvSpPr>
        <p:spPr>
          <a:xfrm>
            <a:off x="1251488" y="864032"/>
            <a:ext cx="6631338" cy="3917032"/>
          </a:xfrm>
        </p:spPr>
        <p:txBody>
          <a:bodyPr/>
          <a:lstStyle/>
          <a:p>
            <a:r>
              <a:rPr lang="en-GB" sz="1600" b="0" i="0">
                <a:effectLst/>
                <a:latin typeface="UICTFontTextStyleBody"/>
              </a:rPr>
              <a:t>The use of GPS devices like the sure safe system can positively influence a lot of lives, especially patients with dementia - experiencing good care </a:t>
            </a:r>
            <a:endParaRPr lang="en-GB" sz="1600">
              <a:effectLst/>
              <a:latin typeface=".AppleSystemUIFont"/>
            </a:endParaRPr>
          </a:p>
          <a:p>
            <a:r>
              <a:rPr lang="en-GB" sz="1600" b="0" i="0">
                <a:effectLst/>
                <a:latin typeface="UICTFontTextStyleBody"/>
              </a:rPr>
              <a:t>Knowing that the patients are being monitored can help patients feel safer, less scared, anxious and more secured, especially in dangerous areas</a:t>
            </a:r>
            <a:endParaRPr lang="en-GB" sz="1600">
              <a:effectLst/>
              <a:latin typeface="UICTFontTextStyleBody"/>
            </a:endParaRPr>
          </a:p>
          <a:p>
            <a:r>
              <a:rPr lang="en-GB" sz="1600" b="0" i="0">
                <a:effectLst/>
                <a:latin typeface="UICTFontTextStyleBody"/>
              </a:rPr>
              <a:t>The sense of safety can reduce the fear and depression, making their daily lives more comfortable and suitable for them. </a:t>
            </a:r>
            <a:endParaRPr lang="en-GB" sz="1600">
              <a:effectLst/>
              <a:latin typeface=".AppleSystemUIFont"/>
            </a:endParaRPr>
          </a:p>
          <a:p>
            <a:r>
              <a:rPr lang="en-GB" sz="1600" b="0" i="0">
                <a:effectLst/>
                <a:latin typeface="UICTFontTextStyleBody"/>
              </a:rPr>
              <a:t>This tool can give patients freedom to move around independently without feeling like they are being watched 24/7. Knowing that they can be located easily and fast would also give them some peace </a:t>
            </a:r>
            <a:endParaRPr lang="en-GB" sz="1600">
              <a:effectLst/>
              <a:latin typeface=".AppleSystemUIFont"/>
            </a:endParaRPr>
          </a:p>
          <a:p>
            <a:r>
              <a:rPr lang="en-GB" sz="1600" b="0" i="0">
                <a:effectLst/>
                <a:latin typeface="UICTFontTextStyleBody"/>
              </a:rPr>
              <a:t>Healthcare professionals should always explain how the device works to the </a:t>
            </a:r>
            <a:r>
              <a:rPr lang="en-GB" sz="1600">
                <a:latin typeface="UICTFontTextStyleBody"/>
              </a:rPr>
              <a:t>patient's</a:t>
            </a:r>
            <a:r>
              <a:rPr lang="en-GB" sz="1600" b="0" i="0">
                <a:effectLst/>
                <a:latin typeface="UICTFontTextStyleBody"/>
              </a:rPr>
              <a:t> family, loved ones and reassure them that the technology is used strictly for safety and protection </a:t>
            </a:r>
            <a:endParaRPr lang="en-GB" sz="1600">
              <a:effectLst/>
              <a:latin typeface=".AppleSystemUIFont"/>
            </a:endParaRPr>
          </a:p>
          <a:p>
            <a:r>
              <a:rPr lang="en-GB" sz="1600" b="0" i="0">
                <a:effectLst/>
                <a:latin typeface="UICTFontTextStyleBody"/>
              </a:rPr>
              <a:t>Respecting the </a:t>
            </a:r>
            <a:r>
              <a:rPr lang="en-GB" sz="1600">
                <a:latin typeface="UICTFontTextStyleBody"/>
              </a:rPr>
              <a:t>patient's</a:t>
            </a:r>
            <a:r>
              <a:rPr lang="en-GB" sz="1600" b="0" i="0">
                <a:effectLst/>
                <a:latin typeface="UICTFontTextStyleBody"/>
              </a:rPr>
              <a:t> privacy and putting their safety first helps build trust between the patient and health professional and reduces feeling of being constantly watched </a:t>
            </a:r>
            <a:endParaRPr lang="en-GB" sz="1600">
              <a:effectLst/>
              <a:latin typeface=".AppleSystemUIFont"/>
            </a:endParaRPr>
          </a:p>
          <a:p>
            <a:r>
              <a:rPr lang="en-GB" sz="1600" b="0" i="0">
                <a:effectLst/>
                <a:latin typeface="UICTFontTextStyleBody"/>
              </a:rPr>
              <a:t>Making sure the patients fully understand the concept of the device and are comfortable, enhances their confidence </a:t>
            </a:r>
            <a:endParaRPr lang="en-GB" sz="1600">
              <a:effectLst/>
              <a:latin typeface=".AppleSystemUIFon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764439C1-59E5-FB2D-7BD9-17EC042F2BD1}"/>
              </a:ext>
            </a:extLst>
          </p:cNvPr>
          <p:cNvSpPr>
            <a:spLocks noGrp="1" noChangeArrowheads="1"/>
          </p:cNvSpPr>
          <p:nvPr>
            <p:ph type="title"/>
          </p:nvPr>
        </p:nvSpPr>
        <p:spPr>
          <a:xfrm>
            <a:off x="457200" y="22791"/>
            <a:ext cx="8229600" cy="794288"/>
          </a:xfrm>
        </p:spPr>
        <p:txBody>
          <a:bodyPr wrap="square" anchor="ctr">
            <a:normAutofit/>
          </a:bodyPr>
          <a:lstStyle/>
          <a:p>
            <a:pPr eaLnBrk="1" hangingPunct="1"/>
            <a:r>
              <a:rPr lang="en-GB" altLang="en-US" b="1"/>
              <a:t>Impact on community </a:t>
            </a:r>
          </a:p>
        </p:txBody>
      </p:sp>
      <p:sp>
        <p:nvSpPr>
          <p:cNvPr id="14339" name="Content Placeholder 2">
            <a:extLst>
              <a:ext uri="{FF2B5EF4-FFF2-40B4-BE49-F238E27FC236}">
                <a16:creationId xmlns:a16="http://schemas.microsoft.com/office/drawing/2014/main" id="{577AA4FB-CF16-906A-1E5D-0F18E53BF9EC}"/>
              </a:ext>
            </a:extLst>
          </p:cNvPr>
          <p:cNvSpPr>
            <a:spLocks noGrp="1" noChangeArrowheads="1"/>
          </p:cNvSpPr>
          <p:nvPr>
            <p:ph sz="half" idx="1"/>
          </p:nvPr>
        </p:nvSpPr>
        <p:spPr>
          <a:xfrm>
            <a:off x="253784" y="815601"/>
            <a:ext cx="8445931" cy="4453988"/>
          </a:xfrm>
        </p:spPr>
        <p:txBody>
          <a:bodyPr vert="horz" wrap="square" lIns="91440" tIns="45720" rIns="91440" bIns="45720" numCol="1" anchor="t" anchorCtr="0" compatLnSpc="1">
            <a:prstTxWarp prst="textNoShape">
              <a:avLst/>
            </a:prstTxWarp>
            <a:noAutofit/>
          </a:bodyPr>
          <a:lstStyle/>
          <a:p>
            <a:pPr>
              <a:lnSpc>
                <a:spcPct val="90000"/>
              </a:lnSpc>
              <a:buFont typeface="Wingdings" panose="020B0604020202020204" pitchFamily="34" charset="0"/>
              <a:buChar char="Ø"/>
            </a:pPr>
            <a:r>
              <a:rPr lang="en-GB" sz="1600" b="0" i="0" dirty="0">
                <a:effectLst/>
              </a:rPr>
              <a:t>Over the past years, GPS technology has transformed the health care community safety  - making it a environment for </a:t>
            </a:r>
            <a:r>
              <a:rPr lang="en-GB" sz="1600" dirty="0"/>
              <a:t>all</a:t>
            </a:r>
            <a:r>
              <a:rPr lang="en-GB" sz="1600" b="0" i="0" dirty="0">
                <a:effectLst/>
              </a:rPr>
              <a:t> patients </a:t>
            </a:r>
            <a:endParaRPr lang="en-GB" sz="1600" dirty="0">
              <a:effectLst/>
            </a:endParaRPr>
          </a:p>
          <a:p>
            <a:pPr>
              <a:lnSpc>
                <a:spcPct val="90000"/>
              </a:lnSpc>
              <a:buFont typeface="Wingdings" panose="020B0604020202020204" pitchFamily="34" charset="0"/>
              <a:buChar char="Ø"/>
            </a:pPr>
            <a:r>
              <a:rPr lang="en-GB" sz="1600" b="0" i="0" dirty="0">
                <a:effectLst/>
              </a:rPr>
              <a:t>This device helps individuals with dentists stay protected while giving their family sense of peace  </a:t>
            </a:r>
            <a:endParaRPr lang="en-GB" sz="1600" dirty="0">
              <a:effectLst/>
            </a:endParaRPr>
          </a:p>
          <a:p>
            <a:pPr>
              <a:lnSpc>
                <a:spcPct val="90000"/>
              </a:lnSpc>
              <a:buFont typeface="Wingdings" panose="020B0604020202020204" pitchFamily="34" charset="0"/>
              <a:buChar char="Ø"/>
            </a:pPr>
            <a:r>
              <a:rPr lang="en-GB" sz="1600" b="0" i="0" dirty="0">
                <a:effectLst/>
              </a:rPr>
              <a:t>Families and caregivers are reassured as they can check on their loved </a:t>
            </a:r>
            <a:r>
              <a:rPr lang="en-GB" sz="1600" dirty="0"/>
              <a:t>one's</a:t>
            </a:r>
            <a:r>
              <a:rPr lang="en-GB" sz="1600" b="0" i="0" dirty="0">
                <a:effectLst/>
              </a:rPr>
              <a:t> whereabouts anytime </a:t>
            </a:r>
            <a:endParaRPr lang="en-GB" sz="1600" dirty="0">
              <a:effectLst/>
            </a:endParaRPr>
          </a:p>
          <a:p>
            <a:pPr>
              <a:lnSpc>
                <a:spcPct val="90000"/>
              </a:lnSpc>
              <a:buFont typeface="Wingdings" panose="020B0604020202020204" pitchFamily="34" charset="0"/>
              <a:buChar char="Ø"/>
            </a:pPr>
            <a:r>
              <a:rPr lang="en-GB" sz="1600" b="0" i="0" dirty="0">
                <a:effectLst/>
              </a:rPr>
              <a:t>The GPS can contribute to the community getting involved such as encouraging local services such as police, support groups, and healthcare providers to work together in responding quickly and easily  when needed.</a:t>
            </a:r>
            <a:endParaRPr lang="en-GB" sz="1600" dirty="0">
              <a:effectLst/>
            </a:endParaRPr>
          </a:p>
          <a:p>
            <a:pPr>
              <a:lnSpc>
                <a:spcPct val="90000"/>
              </a:lnSpc>
              <a:buFont typeface="Wingdings" panose="020B0604020202020204" pitchFamily="34" charset="0"/>
              <a:buChar char="Ø"/>
            </a:pPr>
            <a:r>
              <a:rPr lang="en-GB" sz="1600" b="0" i="0" dirty="0">
                <a:effectLst/>
              </a:rPr>
              <a:t>This collaboration promotes a caring and safer community environment for people living with an individual who has dementia.</a:t>
            </a:r>
            <a:endParaRPr lang="en-GB" sz="1600" dirty="0">
              <a:effectLst/>
            </a:endParaRPr>
          </a:p>
          <a:p>
            <a:pPr>
              <a:lnSpc>
                <a:spcPct val="90000"/>
              </a:lnSpc>
              <a:buFont typeface="Wingdings" panose="020B0604020202020204" pitchFamily="34" charset="0"/>
              <a:buChar char="Ø"/>
            </a:pPr>
            <a:r>
              <a:rPr lang="en-GB" sz="1600" b="0" i="0" dirty="0">
                <a:effectLst/>
              </a:rPr>
              <a:t>Public health includes supporting mental and physical well-being by convincing individuals to engage in social activities safely.</a:t>
            </a:r>
            <a:endParaRPr lang="en-GB" sz="1600" dirty="0">
              <a:effectLst/>
            </a:endParaRPr>
          </a:p>
          <a:p>
            <a:pPr>
              <a:lnSpc>
                <a:spcPct val="90000"/>
              </a:lnSpc>
              <a:buFont typeface="Wingdings" panose="020B0604020202020204" pitchFamily="34" charset="0"/>
              <a:buChar char="Ø"/>
            </a:pPr>
            <a:r>
              <a:rPr lang="en-GB" sz="1600" b="0" i="0" dirty="0">
                <a:effectLst/>
              </a:rPr>
              <a:t>Authorities can keep an eye on individuals with dementia who wanders by </a:t>
            </a:r>
            <a:r>
              <a:rPr lang="en-GB" sz="1600" dirty="0"/>
              <a:t>producing</a:t>
            </a:r>
            <a:r>
              <a:rPr lang="en-GB" sz="1600" b="0" i="0" dirty="0">
                <a:effectLst/>
              </a:rPr>
              <a:t> preventative strategies, improving safety </a:t>
            </a:r>
            <a:endParaRPr lang="en-GB" sz="1600" dirty="0">
              <a:effectLst/>
            </a:endParaRPr>
          </a:p>
        </p:txBody>
      </p:sp>
      <p:pic>
        <p:nvPicPr>
          <p:cNvPr id="2" name="Picture 1" descr="Safety In The Community at Rebecca Bowens blog">
            <a:extLst>
              <a:ext uri="{FF2B5EF4-FFF2-40B4-BE49-F238E27FC236}">
                <a16:creationId xmlns:a16="http://schemas.microsoft.com/office/drawing/2014/main" id="{2F8EA4E5-E324-363E-0F0D-29F131CB5432}"/>
              </a:ext>
            </a:extLst>
          </p:cNvPr>
          <p:cNvPicPr>
            <a:picLocks noChangeAspect="1"/>
          </p:cNvPicPr>
          <p:nvPr/>
        </p:nvPicPr>
        <p:blipFill>
          <a:blip r:embed="rId2"/>
          <a:stretch>
            <a:fillRect/>
          </a:stretch>
        </p:blipFill>
        <p:spPr>
          <a:xfrm>
            <a:off x="4473844" y="4216162"/>
            <a:ext cx="4038600" cy="1439443"/>
          </a:xfrm>
          <a:prstGeom prst="rect">
            <a:avLst/>
          </a:prstGeom>
          <a:noFill/>
        </p:spPr>
      </p:pic>
      <p:pic>
        <p:nvPicPr>
          <p:cNvPr id="3" name="Picture 2" descr="Community Safety Partnerships Review and Anti-Social Behaviour Powers ...">
            <a:extLst>
              <a:ext uri="{FF2B5EF4-FFF2-40B4-BE49-F238E27FC236}">
                <a16:creationId xmlns:a16="http://schemas.microsoft.com/office/drawing/2014/main" id="{5C0E2C22-C8FB-0E28-17B2-F20C13A55E41}"/>
              </a:ext>
            </a:extLst>
          </p:cNvPr>
          <p:cNvPicPr>
            <a:picLocks noChangeAspect="1"/>
          </p:cNvPicPr>
          <p:nvPr/>
        </p:nvPicPr>
        <p:blipFill>
          <a:blip r:embed="rId3"/>
          <a:stretch>
            <a:fillRect/>
          </a:stretch>
        </p:blipFill>
        <p:spPr>
          <a:xfrm>
            <a:off x="255722" y="4413143"/>
            <a:ext cx="4205851" cy="124761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D2AFF3B-79E5-4B1A-F545-6EFFFBB8613E}"/>
              </a:ext>
            </a:extLst>
          </p:cNvPr>
          <p:cNvSpPr>
            <a:spLocks noGrp="1" noChangeArrowheads="1"/>
          </p:cNvSpPr>
          <p:nvPr>
            <p:ph type="title"/>
          </p:nvPr>
        </p:nvSpPr>
        <p:spPr/>
        <p:txBody>
          <a:bodyPr/>
          <a:lstStyle/>
          <a:p>
            <a:pPr eaLnBrk="1" hangingPunct="1"/>
            <a:r>
              <a:rPr lang="en-GB" altLang="en-US" b="1"/>
              <a:t>Challenges of the innovation</a:t>
            </a:r>
          </a:p>
        </p:txBody>
      </p:sp>
      <p:sp>
        <p:nvSpPr>
          <p:cNvPr id="2" name="Rectangle: Rounded Corners 1">
            <a:extLst>
              <a:ext uri="{FF2B5EF4-FFF2-40B4-BE49-F238E27FC236}">
                <a16:creationId xmlns:a16="http://schemas.microsoft.com/office/drawing/2014/main" id="{2C3213CD-D935-148F-9667-9D323192B112}"/>
              </a:ext>
            </a:extLst>
          </p:cNvPr>
          <p:cNvSpPr/>
          <p:nvPr/>
        </p:nvSpPr>
        <p:spPr>
          <a:xfrm>
            <a:off x="249863" y="1321445"/>
            <a:ext cx="8648734" cy="420903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285750" lvl="0" indent="-285750" rtl="0">
              <a:lnSpc>
                <a:spcPct val="150000"/>
              </a:lnSpc>
              <a:buFont typeface="Wingdings"/>
              <a:buChar char="§"/>
            </a:pPr>
            <a:r>
              <a:rPr lang="en-GB" sz="1600" baseline="0" dirty="0">
                <a:latin typeface="UICTFontTextStyleBody"/>
                <a:ea typeface="Arial"/>
                <a:cs typeface="Arial"/>
              </a:rPr>
              <a:t>High cost of purchase, maintaining the GPS devices can be  a barrier </a:t>
            </a:r>
            <a:r>
              <a:rPr lang="en-GB" sz="1600" dirty="0">
                <a:latin typeface="UICTFontTextStyleBody"/>
                <a:ea typeface="Arial"/>
                <a:cs typeface="Arial"/>
              </a:rPr>
              <a:t>​</a:t>
            </a:r>
            <a:endParaRPr lang="en-US" dirty="0"/>
          </a:p>
          <a:p>
            <a:pPr marL="285750" lvl="0" indent="-285750" rtl="0">
              <a:lnSpc>
                <a:spcPct val="150000"/>
              </a:lnSpc>
              <a:buFont typeface="Wingdings"/>
              <a:buChar char="§"/>
            </a:pPr>
            <a:r>
              <a:rPr lang="en-GB" sz="1600" baseline="0" dirty="0">
                <a:latin typeface="UICTFontTextStyleBody"/>
                <a:ea typeface="Arial"/>
                <a:cs typeface="Arial"/>
              </a:rPr>
              <a:t>Privacy concerns may start to happen amongst patients and families regarding data security and the safety of loved ones </a:t>
            </a:r>
            <a:r>
              <a:rPr lang="en-GB" sz="1600" dirty="0">
                <a:latin typeface="UICTFontTextStyleBody"/>
                <a:ea typeface="Arial"/>
                <a:cs typeface="Arial"/>
              </a:rPr>
              <a:t>​</a:t>
            </a:r>
          </a:p>
          <a:p>
            <a:pPr marL="285750" lvl="0" indent="-285750" rtl="0">
              <a:lnSpc>
                <a:spcPct val="150000"/>
              </a:lnSpc>
              <a:buFont typeface="Wingdings"/>
              <a:buChar char="§"/>
            </a:pPr>
            <a:r>
              <a:rPr lang="en-GB" sz="1600" baseline="0" dirty="0">
                <a:latin typeface="UICTFontTextStyleBody"/>
                <a:ea typeface="Arial"/>
                <a:cs typeface="Arial"/>
              </a:rPr>
              <a:t>Some individuals with dementia may feel uncomfortable about constant tracking</a:t>
            </a:r>
            <a:r>
              <a:rPr lang="en-US" sz="1600" dirty="0">
                <a:latin typeface="UICTFontTextStyleBody"/>
                <a:ea typeface="Arial"/>
                <a:cs typeface="Arial"/>
              </a:rPr>
              <a:t>​</a:t>
            </a:r>
          </a:p>
          <a:p>
            <a:pPr marL="285750" indent="-285750">
              <a:lnSpc>
                <a:spcPct val="150000"/>
              </a:lnSpc>
              <a:buFont typeface="Wingdings"/>
              <a:buChar char="§"/>
            </a:pPr>
            <a:r>
              <a:rPr lang="en-GB" sz="1600" baseline="0" dirty="0">
                <a:latin typeface="UICTFontTextStyleBody"/>
                <a:ea typeface="Arial"/>
                <a:cs typeface="Arial"/>
              </a:rPr>
              <a:t>Technical </a:t>
            </a:r>
            <a:r>
              <a:rPr lang="en-GB" sz="1600" dirty="0">
                <a:latin typeface="UICTFontTextStyleBody"/>
                <a:ea typeface="Arial"/>
                <a:cs typeface="Arial"/>
              </a:rPr>
              <a:t>issues</a:t>
            </a:r>
            <a:r>
              <a:rPr lang="en-GB" sz="1600" baseline="0" dirty="0">
                <a:latin typeface="UICTFontTextStyleBody"/>
                <a:ea typeface="Arial"/>
                <a:cs typeface="Arial"/>
              </a:rPr>
              <a:t> such as device such as signal disruptions which can reduce effectiveness </a:t>
            </a:r>
            <a:r>
              <a:rPr lang="en-GB" sz="1600" dirty="0">
                <a:latin typeface="UICTFontTextStyleBody"/>
                <a:ea typeface="Arial"/>
                <a:cs typeface="Arial"/>
              </a:rPr>
              <a:t>​</a:t>
            </a:r>
            <a:endParaRPr lang="en-GB" dirty="0"/>
          </a:p>
          <a:p>
            <a:pPr marL="285750" lvl="0" indent="-285750">
              <a:lnSpc>
                <a:spcPct val="150000"/>
              </a:lnSpc>
              <a:buFont typeface="Wingdings"/>
              <a:buChar char="§"/>
            </a:pPr>
            <a:r>
              <a:rPr lang="en-GB" sz="1600" baseline="0" dirty="0">
                <a:latin typeface="UICTFontTextStyleBody"/>
                <a:ea typeface="Arial"/>
                <a:cs typeface="Arial"/>
              </a:rPr>
              <a:t>Limited awareness or not </a:t>
            </a:r>
            <a:r>
              <a:rPr lang="en-GB" sz="1600" dirty="0">
                <a:latin typeface="UICTFontTextStyleBody"/>
                <a:ea typeface="Arial"/>
                <a:cs typeface="Arial"/>
              </a:rPr>
              <a:t>understating</a:t>
            </a:r>
            <a:r>
              <a:rPr lang="en-GB" sz="1600" baseline="0" dirty="0">
                <a:latin typeface="UICTFontTextStyleBody"/>
                <a:ea typeface="Arial"/>
                <a:cs typeface="Arial"/>
              </a:rPr>
              <a:t> the use of the technology's benefits may block  community acceptance.</a:t>
            </a:r>
            <a:r>
              <a:rPr lang="en-GB" sz="1600" dirty="0">
                <a:latin typeface="UICTFontTextStyleBody"/>
                <a:ea typeface="Arial"/>
                <a:cs typeface="Arial"/>
              </a:rPr>
              <a:t>​</a:t>
            </a:r>
            <a:endParaRPr lang="en-GB" dirty="0"/>
          </a:p>
          <a:p>
            <a:pPr marL="285750" lvl="0" indent="-285750" rtl="0">
              <a:lnSpc>
                <a:spcPct val="150000"/>
              </a:lnSpc>
              <a:buFont typeface="Wingdings"/>
              <a:buChar char="§"/>
            </a:pPr>
            <a:r>
              <a:rPr lang="en-GB" sz="1600" baseline="0" dirty="0">
                <a:latin typeface="UICTFontTextStyleBody"/>
                <a:ea typeface="Arial"/>
                <a:cs typeface="Arial"/>
              </a:rPr>
              <a:t>Ongoing costs for updates, data security measures, and technical support can be a financial burden.</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B86EF8A0-5638-42CD-76FA-8FFFFB4BF335}"/>
              </a:ext>
            </a:extLst>
          </p:cNvPr>
          <p:cNvSpPr>
            <a:spLocks noGrp="1" noChangeArrowheads="1"/>
          </p:cNvSpPr>
          <p:nvPr>
            <p:ph type="title"/>
          </p:nvPr>
        </p:nvSpPr>
        <p:spPr/>
        <p:txBody>
          <a:bodyPr/>
          <a:lstStyle/>
          <a:p>
            <a:r>
              <a:rPr lang="en-GB" altLang="en-US" b="1"/>
              <a:t>Recommendations</a:t>
            </a:r>
          </a:p>
        </p:txBody>
      </p:sp>
      <p:sp>
        <p:nvSpPr>
          <p:cNvPr id="16387" name="Content Placeholder 2">
            <a:extLst>
              <a:ext uri="{FF2B5EF4-FFF2-40B4-BE49-F238E27FC236}">
                <a16:creationId xmlns:a16="http://schemas.microsoft.com/office/drawing/2014/main" id="{D7EED54C-23A8-E818-0245-63453EF12B53}"/>
              </a:ext>
            </a:extLst>
          </p:cNvPr>
          <p:cNvSpPr>
            <a:spLocks noGrp="1" noChangeArrowheads="1"/>
          </p:cNvSpPr>
          <p:nvPr>
            <p:ph idx="1"/>
          </p:nvPr>
        </p:nvSpPr>
        <p:spPr>
          <a:xfrm>
            <a:off x="457200" y="1600200"/>
            <a:ext cx="8229600" cy="3916363"/>
          </a:xfrm>
        </p:spPr>
        <p:txBody>
          <a:bodyPr/>
          <a:lstStyle/>
          <a:p>
            <a:pPr>
              <a:buFont typeface="Wingdings" panose="020B0604020202020204" pitchFamily="34" charset="0"/>
              <a:buChar char="ü"/>
            </a:pPr>
            <a:r>
              <a:rPr lang="en-GB" sz="1600" b="0" i="0">
                <a:effectLst/>
                <a:latin typeface="UICTFontTextStyleBody"/>
              </a:rPr>
              <a:t>Teach families, caregivers, health professionals and local authorities about how</a:t>
            </a:r>
            <a:br>
              <a:rPr lang="en-GB" sz="1600" b="0" i="0">
                <a:effectLst/>
                <a:latin typeface="UICTFontTextStyleBody"/>
              </a:rPr>
            </a:br>
            <a:r>
              <a:rPr lang="en-GB" sz="1600" b="0" i="0">
                <a:effectLst/>
                <a:latin typeface="UICTFontTextStyleBody"/>
              </a:rPr>
              <a:t>GPS devices help keep loved ones safe.</a:t>
            </a:r>
            <a:endParaRPr lang="en-GB" sz="1600">
              <a:effectLst/>
              <a:latin typeface=".AppleSystemUIFont"/>
            </a:endParaRPr>
          </a:p>
          <a:p>
            <a:pPr>
              <a:buFont typeface="Wingdings" panose="020B0604020202020204" pitchFamily="34" charset="0"/>
              <a:buChar char="ü"/>
            </a:pPr>
            <a:r>
              <a:rPr lang="en-GB" sz="1600" b="0" i="0">
                <a:effectLst/>
                <a:latin typeface="UICTFontTextStyleBody"/>
              </a:rPr>
              <a:t>﻿﻿Provide simple training for staff members so they are aware on  how to use the devices properly and securely </a:t>
            </a:r>
            <a:endParaRPr lang="en-GB" sz="1600">
              <a:effectLst/>
              <a:latin typeface=".AppleSystemUIFont"/>
            </a:endParaRPr>
          </a:p>
          <a:p>
            <a:pPr>
              <a:buFont typeface="Wingdings" panose="020B0604020202020204" pitchFamily="34" charset="0"/>
              <a:buChar char="ü"/>
            </a:pPr>
            <a:r>
              <a:rPr lang="en-GB" sz="1600" b="0" i="0">
                <a:effectLst/>
                <a:latin typeface="UICTFontTextStyleBody"/>
              </a:rPr>
              <a:t>﻿﻿Create clear rules to protect people's privacy and explain how data is kept safe. </a:t>
            </a:r>
            <a:endParaRPr lang="en-GB" sz="1600">
              <a:effectLst/>
              <a:latin typeface=".AppleSystemUIFont"/>
            </a:endParaRPr>
          </a:p>
          <a:p>
            <a:pPr>
              <a:buFont typeface="Wingdings" panose="020B0604020202020204" pitchFamily="34" charset="0"/>
              <a:buChar char="ü"/>
            </a:pPr>
            <a:r>
              <a:rPr lang="en-GB" sz="1600" b="0" i="0">
                <a:effectLst/>
                <a:latin typeface="UICTFontTextStyleBody"/>
              </a:rPr>
              <a:t>﻿﻿Talk openly with patients and families to build trust and help them understand the technology and how it works </a:t>
            </a:r>
            <a:endParaRPr lang="en-GB" sz="1600">
              <a:effectLst/>
              <a:latin typeface=".AppleSystemUIFont"/>
            </a:endParaRPr>
          </a:p>
          <a:p>
            <a:pPr>
              <a:buFont typeface="Wingdings" panose="020B0604020202020204" pitchFamily="34" charset="0"/>
              <a:buChar char="ü"/>
            </a:pPr>
            <a:r>
              <a:rPr lang="en-GB" sz="1600" b="0" i="0">
                <a:effectLst/>
                <a:latin typeface="UICTFontTextStyleBody"/>
              </a:rPr>
              <a:t>﻿﻿It’s best to keep checking and maintaining the devices to make sure they work well.</a:t>
            </a:r>
            <a:endParaRPr lang="en-GB" sz="1600">
              <a:effectLst/>
              <a:latin typeface=".AppleSystemUIFont"/>
            </a:endParaRPr>
          </a:p>
          <a:p>
            <a:pPr>
              <a:buFont typeface="Wingdings" panose="020B0604020202020204" pitchFamily="34" charset="0"/>
              <a:buChar char="ü"/>
            </a:pPr>
            <a:r>
              <a:rPr lang="en-GB" sz="1600" b="0" i="0">
                <a:effectLst/>
                <a:latin typeface="UICTFontTextStyleBody"/>
              </a:rPr>
              <a:t>﻿﻿Get permission from patients or their families before using the GPS device, always respecting their choices.</a:t>
            </a:r>
            <a:endParaRPr lang="en-GB" sz="1600">
              <a:effectLst/>
              <a:latin typeface=".AppleSystemUIFont"/>
            </a:endParaRPr>
          </a:p>
          <a:p>
            <a:pPr>
              <a:buFont typeface="Wingdings" panose="020B0604020202020204" pitchFamily="34" charset="0"/>
              <a:buChar char="ü"/>
            </a:pPr>
            <a:r>
              <a:rPr lang="en-GB" sz="1600" b="0" i="0">
                <a:effectLst/>
                <a:latin typeface="UICTFontTextStyleBody"/>
              </a:rPr>
              <a:t>﻿﻿Work together with police, community groups, and healthcare teams to improve safety.</a:t>
            </a:r>
            <a:endParaRPr lang="en-GB" sz="1600">
              <a:effectLst/>
              <a:latin typeface=".AppleSystemUIFont"/>
            </a:endParaRPr>
          </a:p>
          <a:p>
            <a:pPr>
              <a:buFont typeface="Wingdings" panose="020B0604020202020204" pitchFamily="34" charset="0"/>
              <a:buChar char="ü"/>
            </a:pPr>
            <a:r>
              <a:rPr lang="en-GB" sz="1600" b="0" i="0">
                <a:effectLst/>
                <a:latin typeface="UICTFontTextStyleBody"/>
              </a:rPr>
              <a:t>﻿﻿Look for funding or discounts so more people can access the GPS devices.</a:t>
            </a:r>
            <a:endParaRPr lang="en-GB" sz="1600">
              <a:effectLst/>
              <a:latin typeface=".AppleSystemUIFon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9F07E8A0-B02D-9457-99EC-F5A4975A52CF}"/>
              </a:ext>
            </a:extLst>
          </p:cNvPr>
          <p:cNvSpPr>
            <a:spLocks noGrp="1" noChangeArrowheads="1"/>
          </p:cNvSpPr>
          <p:nvPr>
            <p:ph type="title"/>
          </p:nvPr>
        </p:nvSpPr>
        <p:spPr/>
        <p:txBody>
          <a:bodyPr/>
          <a:lstStyle/>
          <a:p>
            <a:pPr eaLnBrk="1" hangingPunct="1"/>
            <a:r>
              <a:rPr lang="en-GB" altLang="en-US" b="1"/>
              <a:t>Conclusion</a:t>
            </a:r>
          </a:p>
        </p:txBody>
      </p:sp>
      <p:sp>
        <p:nvSpPr>
          <p:cNvPr id="17411" name="Content Placeholder 2">
            <a:extLst>
              <a:ext uri="{FF2B5EF4-FFF2-40B4-BE49-F238E27FC236}">
                <a16:creationId xmlns:a16="http://schemas.microsoft.com/office/drawing/2014/main" id="{6D3F3E9C-CE19-6A28-13DA-10294FFD7D41}"/>
              </a:ext>
            </a:extLst>
          </p:cNvPr>
          <p:cNvSpPr>
            <a:spLocks noGrp="1" noChangeArrowheads="1"/>
          </p:cNvSpPr>
          <p:nvPr>
            <p:ph idx="1"/>
          </p:nvPr>
        </p:nvSpPr>
        <p:spPr>
          <a:xfrm>
            <a:off x="457200" y="1600200"/>
            <a:ext cx="8229600" cy="3916363"/>
          </a:xfrm>
        </p:spPr>
        <p:txBody>
          <a:bodyPr/>
          <a:lstStyle/>
          <a:p>
            <a:pPr marL="0" indent="0">
              <a:buNone/>
            </a:pPr>
            <a:r>
              <a:rPr lang="en-GB" sz="1600" b="0" i="0">
                <a:effectLst/>
                <a:latin typeface="UICTFontTextStyleBody"/>
              </a:rPr>
              <a:t>The GPS Device such as the sure safe had made </a:t>
            </a:r>
            <a:r>
              <a:rPr lang="en-GB" sz="1600">
                <a:latin typeface="UICTFontTextStyleBody"/>
              </a:rPr>
              <a:t>a</a:t>
            </a:r>
            <a:r>
              <a:rPr lang="en-GB" sz="1600" b="0" i="0">
                <a:effectLst/>
                <a:latin typeface="UICTFontTextStyleBody"/>
              </a:rPr>
              <a:t> major impact within the healthcare, they have made a huge difference in keeping people with dementia safe, secured by quickly finding them if they wander off or get lost and before anything dangerous happens to them. This reduces worries for the family and staff members. This device will surely help the staff to keep the patients safe by watching over many patients at the same time and responding after when needed. Using this specific technology means that the  staff need to learn new skills which can be tough. However, it helps them do their jobs better and keep patients safer, organised and give families peace of mind. </a:t>
            </a:r>
            <a:endParaRPr lang="en-GB" sz="1600">
              <a:effectLst/>
              <a:latin typeface=".AppleSystemUIFon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D436440A-3E22-45C3-8A3F-B770FACA1AB1}"/>
              </a:ext>
            </a:extLst>
          </p:cNvPr>
          <p:cNvSpPr>
            <a:spLocks noGrp="1" noChangeArrowheads="1"/>
          </p:cNvSpPr>
          <p:nvPr>
            <p:ph type="title"/>
          </p:nvPr>
        </p:nvSpPr>
        <p:spPr>
          <a:xfrm>
            <a:off x="2646336" y="148714"/>
            <a:ext cx="3851329" cy="426205"/>
          </a:xfrm>
        </p:spPr>
        <p:txBody>
          <a:bodyPr/>
          <a:lstStyle/>
          <a:p>
            <a:pPr eaLnBrk="1" hangingPunct="1"/>
            <a:r>
              <a:rPr lang="en-GB" altLang="en-US" b="1"/>
              <a:t>References</a:t>
            </a:r>
          </a:p>
        </p:txBody>
      </p:sp>
      <p:sp>
        <p:nvSpPr>
          <p:cNvPr id="2" name="TextBox 1">
            <a:extLst>
              <a:ext uri="{FF2B5EF4-FFF2-40B4-BE49-F238E27FC236}">
                <a16:creationId xmlns:a16="http://schemas.microsoft.com/office/drawing/2014/main" id="{AFA6F48D-8775-3E2A-38C3-4FCFB4A98E8A}"/>
              </a:ext>
            </a:extLst>
          </p:cNvPr>
          <p:cNvSpPr txBox="1"/>
          <p:nvPr/>
        </p:nvSpPr>
        <p:spPr>
          <a:xfrm>
            <a:off x="5824296" y="762342"/>
            <a:ext cx="2256533" cy="274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Content Placeholder 8">
            <a:extLst>
              <a:ext uri="{FF2B5EF4-FFF2-40B4-BE49-F238E27FC236}">
                <a16:creationId xmlns:a16="http://schemas.microsoft.com/office/drawing/2014/main" id="{44D1B18B-EB35-68CD-B357-BC8B293D3FA5}"/>
              </a:ext>
            </a:extLst>
          </p:cNvPr>
          <p:cNvSpPr>
            <a:spLocks noGrp="1"/>
          </p:cNvSpPr>
          <p:nvPr>
            <p:ph idx="1"/>
          </p:nvPr>
        </p:nvSpPr>
        <p:spPr>
          <a:xfrm>
            <a:off x="1937" y="360336"/>
            <a:ext cx="9178870" cy="3917032"/>
          </a:xfrm>
        </p:spPr>
        <p:txBody>
          <a:bodyPr/>
          <a:lstStyle/>
          <a:p>
            <a:pPr marL="228600" indent="-228600">
              <a:buAutoNum type="arabicPeriod"/>
            </a:pPr>
            <a:r>
              <a:rPr lang="en-GB" sz="1100" b="1" i="0" dirty="0">
                <a:effectLst/>
                <a:latin typeface="UICTFontTextStyleEmphasizedBody"/>
              </a:rPr>
              <a:t>How technology can assist</a:t>
            </a:r>
            <a:br>
              <a:rPr lang="en-GB" sz="1100" b="0" i="0" dirty="0">
                <a:effectLst/>
                <a:latin typeface="UICTFontTextStyleBody"/>
              </a:rPr>
            </a:br>
            <a:r>
              <a:rPr lang="en-GB" sz="1100" b="0" i="0" dirty="0">
                <a:effectLst/>
                <a:latin typeface="UICTFontTextStyleBody"/>
              </a:rPr>
              <a:t>Anon (2025). Alzheimer's Society. Available at: </a:t>
            </a:r>
            <a:r>
              <a:rPr lang="en-GB" sz="1100" b="0" i="0" dirty="0">
                <a:effectLst/>
                <a:latin typeface="UICTFontTextStyleBody"/>
                <a:hlinkClick r:id="rId2"/>
              </a:rPr>
              <a:t>https://</a:t>
            </a:r>
            <a:r>
              <a:rPr lang="en-GB" sz="1100" b="0" i="0" dirty="0" err="1">
                <a:effectLst/>
                <a:latin typeface="UICTFontTextStyleBody"/>
                <a:hlinkClick r:id="rId2"/>
              </a:rPr>
              <a:t>www.alzheimers.org.uk</a:t>
            </a:r>
            <a:r>
              <a:rPr lang="en-GB" sz="1100" b="0" i="0" dirty="0">
                <a:effectLst/>
                <a:latin typeface="UICTFontTextStyleBody"/>
                <a:hlinkClick r:id="rId2"/>
              </a:rPr>
              <a:t>/get-support/living-with-dementia/how-technology-can-help</a:t>
            </a:r>
            <a:endParaRPr lang="en-GB" sz="1100" dirty="0">
              <a:effectLst/>
              <a:latin typeface=".AppleSystemUIFont"/>
            </a:endParaRPr>
          </a:p>
          <a:p>
            <a:pPr marL="228600" indent="-228600">
              <a:buAutoNum type="arabicPeriod"/>
            </a:pPr>
            <a:r>
              <a:rPr lang="en-GB" sz="1100" b="1" i="0" dirty="0">
                <a:effectLst/>
                <a:latin typeface="UICTFontTextStyleEmphasizedBody"/>
              </a:rPr>
              <a:t>A strategy for digital health and social care</a:t>
            </a:r>
            <a:br>
              <a:rPr lang="en-GB" sz="1100" b="0" i="0" dirty="0">
                <a:effectLst/>
                <a:latin typeface="UICTFontTextStyleBody"/>
              </a:rPr>
            </a:br>
            <a:r>
              <a:rPr lang="en-GB" sz="1100" b="0" i="0" dirty="0">
                <a:effectLst/>
                <a:latin typeface="UICTFontTextStyleBody"/>
              </a:rPr>
              <a:t>Department of Health and Social Care (2022). GOV.UK. Accessible at: </a:t>
            </a:r>
            <a:r>
              <a:rPr lang="en-GB" sz="1100" b="0" i="0" dirty="0">
                <a:effectLst/>
                <a:latin typeface="UICTFontTextStyleBody"/>
                <a:hlinkClick r:id="rId3"/>
              </a:rPr>
              <a:t>https://www.gov.uk/government/publications/a-plan-for-digital-health-and-social-care/a-plan-for-digital-health-and-social-care</a:t>
            </a:r>
            <a:endParaRPr lang="en-GB" sz="1100" dirty="0">
              <a:effectLst/>
              <a:latin typeface=".AppleSystemUIFont"/>
            </a:endParaRPr>
          </a:p>
          <a:p>
            <a:pPr marL="228600" indent="-228600">
              <a:buAutoNum type="arabicPeriod"/>
            </a:pPr>
            <a:r>
              <a:rPr lang="en-GB" sz="1100" b="1" i="0" dirty="0">
                <a:effectLst/>
                <a:latin typeface="UICTFontTextStyleEmphasizedBody"/>
              </a:rPr>
              <a:t>BD Signature Programmes</a:t>
            </a:r>
            <a:br>
              <a:rPr lang="en-GB" sz="1100" b="0" i="0" dirty="0">
                <a:effectLst/>
                <a:latin typeface="UICTFontTextStyleBody"/>
              </a:rPr>
            </a:br>
            <a:r>
              <a:rPr lang="en-GB" sz="1100" b="0" i="0" dirty="0">
                <a:effectLst/>
                <a:latin typeface="UICTFontTextStyleBody"/>
              </a:rPr>
              <a:t>Anon (2024). BD. Retrieved from: </a:t>
            </a:r>
            <a:r>
              <a:rPr lang="en-GB" sz="1100" b="0" i="0" dirty="0">
                <a:effectLst/>
                <a:latin typeface="UICTFontTextStyleBody"/>
                <a:hlinkClick r:id="rId4"/>
              </a:rPr>
              <a:t>https://www.bd.com/en-uk/products-and-solutions/solutions/bd-signature-programmes?</a:t>
            </a:r>
            <a:r>
              <a:rPr lang="en-GB" sz="1100" b="0" i="0" dirty="0" err="1">
                <a:effectLst/>
                <a:latin typeface="UICTFontTextStyleBody"/>
                <a:hlinkClick r:id="rId4"/>
              </a:rPr>
              <a:t>utm_source</a:t>
            </a:r>
            <a:r>
              <a:rPr lang="en-GB" sz="1100" b="0" i="0" dirty="0">
                <a:effectLst/>
                <a:latin typeface="UICTFontTextStyleBody"/>
                <a:hlinkClick r:id="rId4"/>
              </a:rPr>
              <a:t>=google&amp;</a:t>
            </a:r>
            <a:r>
              <a:rPr lang="en-GB" sz="1100" b="0" i="0" dirty="0" err="1">
                <a:effectLst/>
                <a:latin typeface="UICTFontTextStyleBody"/>
                <a:hlinkClick r:id="rId4"/>
              </a:rPr>
              <a:t>utm_medium</a:t>
            </a:r>
            <a:r>
              <a:rPr lang="en-GB" sz="1100" b="0" i="0" dirty="0">
                <a:effectLst/>
                <a:latin typeface="UICTFontTextStyleBody"/>
                <a:hlinkClick r:id="rId4"/>
              </a:rPr>
              <a:t>=cpc&amp;</a:t>
            </a:r>
            <a:r>
              <a:rPr lang="en-GB" sz="1100" b="0" i="0" dirty="0" err="1">
                <a:effectLst/>
                <a:latin typeface="UICTFontTextStyleBody"/>
                <a:hlinkClick r:id="rId4"/>
              </a:rPr>
              <a:t>utm_campaign</a:t>
            </a:r>
            <a:r>
              <a:rPr lang="en-GB" sz="1100" b="0" i="0" dirty="0">
                <a:effectLst/>
                <a:latin typeface="UICTFontTextStyleBody"/>
                <a:hlinkClick r:id="rId4"/>
              </a:rPr>
              <a:t>=202511-BDX26-EMEA_EN-Cross-AW-SigPro-PM_PaidAd-Google-Search&amp;gad_source=1&amp;</a:t>
            </a:r>
            <a:r>
              <a:rPr lang="en-GB" sz="1100" b="0" i="0" dirty="0" err="1">
                <a:effectLst/>
                <a:latin typeface="UICTFontTextStyleBody"/>
                <a:hlinkClick r:id="rId4"/>
              </a:rPr>
              <a:t>gad_campaignid</a:t>
            </a:r>
            <a:r>
              <a:rPr lang="en-GB" sz="1100" b="0" i="0" dirty="0">
                <a:effectLst/>
                <a:latin typeface="UICTFontTextStyleBody"/>
                <a:hlinkClick r:id="rId4"/>
              </a:rPr>
              <a:t>=23224072041&amp;</a:t>
            </a:r>
            <a:r>
              <a:rPr lang="en-GB" sz="1100" b="0" i="0" dirty="0" err="1">
                <a:effectLst/>
                <a:latin typeface="UICTFontTextStyleBody"/>
                <a:hlinkClick r:id="rId4"/>
              </a:rPr>
              <a:t>gbraid</a:t>
            </a:r>
            <a:r>
              <a:rPr lang="en-GB" sz="1100" b="0" i="0" dirty="0">
                <a:effectLst/>
                <a:latin typeface="UICTFontTextStyleBody"/>
                <a:hlinkClick r:id="rId4"/>
              </a:rPr>
              <a:t>=0AAAAADJN3ICKB1hlJGvAxwYS2eYYnVf2B</a:t>
            </a:r>
            <a:endParaRPr lang="en-GB" sz="1100" dirty="0">
              <a:effectLst/>
              <a:latin typeface=".AppleSystemUIFont"/>
            </a:endParaRPr>
          </a:p>
          <a:p>
            <a:pPr marL="228600" indent="-228600">
              <a:buAutoNum type="arabicPeriod"/>
            </a:pPr>
            <a:r>
              <a:rPr lang="en-GB" sz="1100" b="1" i="0" dirty="0">
                <a:effectLst/>
                <a:latin typeface="UICTFontTextStyleEmphasizedBody"/>
              </a:rPr>
              <a:t>Features of dementia trackers for seniors</a:t>
            </a:r>
            <a:br>
              <a:rPr lang="en-GB" sz="1100" b="0" i="0" dirty="0">
                <a:effectLst/>
                <a:latin typeface="UICTFontTextStyleBody"/>
              </a:rPr>
            </a:br>
            <a:r>
              <a:rPr lang="en-GB" sz="1100" b="0" i="0" dirty="0">
                <a:effectLst/>
                <a:latin typeface="UICTFontTextStyleBody"/>
              </a:rPr>
              <a:t>Anon (2024). SureSafe. Available at: </a:t>
            </a:r>
            <a:r>
              <a:rPr lang="en-GB" sz="1100" b="0" i="0" dirty="0">
                <a:effectLst/>
                <a:latin typeface="UICTFontTextStyleBody"/>
                <a:hlinkClick r:id="rId5"/>
              </a:rPr>
              <a:t>https://</a:t>
            </a:r>
            <a:r>
              <a:rPr lang="en-GB" sz="1100" b="0" i="0" dirty="0" err="1">
                <a:effectLst/>
                <a:latin typeface="UICTFontTextStyleBody"/>
                <a:hlinkClick r:id="rId5"/>
              </a:rPr>
              <a:t>personalalarms.org</a:t>
            </a:r>
            <a:r>
              <a:rPr lang="en-GB" sz="1100" b="0" i="0" dirty="0">
                <a:effectLst/>
                <a:latin typeface="UICTFontTextStyleBody"/>
                <a:hlinkClick r:id="rId5"/>
              </a:rPr>
              <a:t>/features/dementia-tracker</a:t>
            </a:r>
            <a:endParaRPr lang="en-GB" sz="1100" dirty="0">
              <a:effectLst/>
              <a:latin typeface=".AppleSystemUIFont"/>
            </a:endParaRPr>
          </a:p>
          <a:p>
            <a:pPr marL="228600" indent="-228600">
              <a:buAutoNum type="arabicPeriod"/>
            </a:pPr>
            <a:r>
              <a:rPr lang="en-GB" sz="1100" b="1" i="0" dirty="0">
                <a:effectLst/>
                <a:latin typeface="UICTFontTextStyleEmphasizedBody"/>
              </a:rPr>
              <a:t>SureSafe GPS tracker watch for Alzheimer's and dementia</a:t>
            </a:r>
            <a:br>
              <a:rPr lang="en-GB" sz="1100" b="0" i="0" dirty="0">
                <a:effectLst/>
                <a:latin typeface="UICTFontTextStyleBody"/>
              </a:rPr>
            </a:br>
            <a:r>
              <a:rPr lang="en-GB" sz="1100" b="0" i="0" dirty="0">
                <a:effectLst/>
                <a:latin typeface="UICTFontTextStyleBody"/>
              </a:rPr>
              <a:t>Anon (2025). SureSafe. View at: </a:t>
            </a:r>
            <a:r>
              <a:rPr lang="en-GB" sz="1100" b="0" i="0" dirty="0">
                <a:effectLst/>
                <a:latin typeface="UICTFontTextStyleBody"/>
                <a:hlinkClick r:id="rId6"/>
              </a:rPr>
              <a:t>https://</a:t>
            </a:r>
            <a:r>
              <a:rPr lang="en-GB" sz="1100" b="0" i="0" dirty="0" err="1">
                <a:effectLst/>
                <a:latin typeface="UICTFontTextStyleBody"/>
                <a:hlinkClick r:id="rId6"/>
              </a:rPr>
              <a:t>personalalarms.org</a:t>
            </a:r>
            <a:r>
              <a:rPr lang="en-GB" sz="1100" b="0" i="0" dirty="0">
                <a:effectLst/>
                <a:latin typeface="UICTFontTextStyleBody"/>
                <a:hlinkClick r:id="rId6"/>
              </a:rPr>
              <a:t>/products/</a:t>
            </a:r>
            <a:r>
              <a:rPr lang="en-GB" sz="1100" b="0" i="0" dirty="0" err="1">
                <a:effectLst/>
                <a:latin typeface="UICTFontTextStyleBody"/>
                <a:hlinkClick r:id="rId6"/>
              </a:rPr>
              <a:t>suresafe-dementia</a:t>
            </a:r>
            <a:r>
              <a:rPr lang="en-GB" sz="1100" b="0" i="0" dirty="0">
                <a:effectLst/>
                <a:latin typeface="UICTFontTextStyleBody"/>
                <a:hlinkClick r:id="rId6"/>
              </a:rPr>
              <a:t>-tracker?</a:t>
            </a:r>
            <a:r>
              <a:rPr lang="en-GB" sz="1100" b="0" i="0" dirty="0" err="1">
                <a:effectLst/>
                <a:latin typeface="UICTFontTextStyleBody"/>
                <a:hlinkClick r:id="rId6"/>
              </a:rPr>
              <a:t>srsltid</a:t>
            </a:r>
            <a:r>
              <a:rPr lang="en-GB" sz="1100" b="0" i="0" dirty="0">
                <a:effectLst/>
                <a:latin typeface="UICTFontTextStyleBody"/>
                <a:hlinkClick r:id="rId6"/>
              </a:rPr>
              <a:t>=AfmBOorpuOUBWz77PPs1Oxy3lZc71b76T61c1GIv40XawXlqfLe_2R_H</a:t>
            </a:r>
            <a:endParaRPr lang="en-GB" sz="1100" dirty="0">
              <a:effectLst/>
              <a:latin typeface=".AppleSystemUIFont"/>
            </a:endParaRPr>
          </a:p>
          <a:p>
            <a:pPr marL="228600" indent="-228600">
              <a:buAutoNum type="arabicPeriod"/>
            </a:pPr>
            <a:r>
              <a:rPr lang="en-GB" sz="1100" b="1" i="0" dirty="0">
                <a:effectLst/>
                <a:latin typeface="UICTFontTextStyleEmphasizedBody"/>
              </a:rPr>
              <a:t>How GPS technology ensures safety for dementia patients</a:t>
            </a:r>
            <a:br>
              <a:rPr lang="en-GB" sz="1100" b="0" i="0" dirty="0">
                <a:effectLst/>
                <a:latin typeface="UICTFontTextStyleBody"/>
              </a:rPr>
            </a:br>
            <a:r>
              <a:rPr lang="en-GB" sz="1100" b="0" i="0" dirty="0">
                <a:effectLst/>
                <a:latin typeface="UICTFontTextStyleBody"/>
              </a:rPr>
              <a:t>Kirk, A. (2024). Perfect Alert. Read more at: </a:t>
            </a:r>
            <a:r>
              <a:rPr lang="en-GB" sz="1100" b="0" i="0" dirty="0">
                <a:effectLst/>
                <a:latin typeface="UICTFontTextStyleBody"/>
                <a:hlinkClick r:id="rId7"/>
              </a:rPr>
              <a:t>https://</a:t>
            </a:r>
            <a:r>
              <a:rPr lang="en-GB" sz="1100" b="0" i="0" dirty="0" err="1">
                <a:effectLst/>
                <a:latin typeface="UICTFontTextStyleBody"/>
                <a:hlinkClick r:id="rId7"/>
              </a:rPr>
              <a:t>perfectalert.co.uk</a:t>
            </a:r>
            <a:r>
              <a:rPr lang="en-GB" sz="1100" b="0" i="0" dirty="0">
                <a:effectLst/>
                <a:latin typeface="UICTFontTextStyleBody"/>
                <a:hlinkClick r:id="rId7"/>
              </a:rPr>
              <a:t>/blog/how-does-gps-tracking-for-dementia-work/</a:t>
            </a:r>
            <a:endParaRPr lang="en-GB" sz="1100" b="0" i="0" dirty="0">
              <a:effectLst/>
              <a:latin typeface="UICTFontTextStyleBody"/>
            </a:endParaRPr>
          </a:p>
          <a:p>
            <a:pPr marL="228600" indent="-228600">
              <a:buAutoNum type="arabicPeriod"/>
            </a:pPr>
            <a:r>
              <a:rPr lang="en-GB" sz="1100" b="1" i="0" dirty="0">
                <a:effectLst/>
                <a:latin typeface="UICTFontTextStyleEmphasizedBody"/>
              </a:rPr>
              <a:t>Assistive technology for dementia and its benefits</a:t>
            </a:r>
            <a:br>
              <a:rPr lang="en-GB" sz="1100" b="0" i="0" dirty="0">
                <a:effectLst/>
                <a:latin typeface="UICTFontTextStyleBody"/>
              </a:rPr>
            </a:br>
            <a:r>
              <a:rPr lang="en-GB" sz="1100" b="0" i="0" dirty="0">
                <a:effectLst/>
                <a:latin typeface="UICTFontTextStyleBody"/>
              </a:rPr>
              <a:t>The Good Care Group (2022). Available on: </a:t>
            </a:r>
            <a:r>
              <a:rPr lang="en-GB" sz="1100" b="0" i="0" dirty="0">
                <a:effectLst/>
                <a:latin typeface="UICTFontTextStyleBody"/>
                <a:hlinkClick r:id="rId8"/>
              </a:rPr>
              <a:t>https://</a:t>
            </a:r>
            <a:r>
              <a:rPr lang="en-GB" sz="1100" b="0" i="0" dirty="0" err="1">
                <a:effectLst/>
                <a:latin typeface="UICTFontTextStyleBody"/>
                <a:hlinkClick r:id="rId8"/>
              </a:rPr>
              <a:t>www.thegoodcaregroup.com</a:t>
            </a:r>
            <a:r>
              <a:rPr lang="en-GB" sz="1100" b="0" i="0" dirty="0">
                <a:effectLst/>
                <a:latin typeface="UICTFontTextStyleBody"/>
                <a:hlinkClick r:id="rId8"/>
              </a:rPr>
              <a:t>/live-in-care/dementia-care/assistive-technology-for-dementia/</a:t>
            </a:r>
            <a:endParaRPr lang="en-GB" sz="1100" dirty="0">
              <a:effectLst/>
              <a:latin typeface=".AppleSystemUIFont"/>
            </a:endParaRPr>
          </a:p>
          <a:p>
            <a:pPr marL="228600" indent="-228600">
              <a:buAutoNum type="arabicPeriod"/>
            </a:pPr>
            <a:r>
              <a:rPr lang="en-GB" sz="1100" b="1" i="0" dirty="0">
                <a:effectLst/>
                <a:latin typeface="UICTFontTextStyleEmphasizedBody"/>
              </a:rPr>
              <a:t>NHS Digital homepage</a:t>
            </a:r>
            <a:br>
              <a:rPr lang="en-GB" sz="1100" b="0" i="0" dirty="0">
                <a:effectLst/>
                <a:latin typeface="UICTFontTextStyleBody"/>
              </a:rPr>
            </a:br>
            <a:r>
              <a:rPr lang="en-GB" sz="1100" b="0" i="0" dirty="0">
                <a:effectLst/>
                <a:latin typeface="UICTFontTextStyleBody"/>
              </a:rPr>
              <a:t>NHS Digital (2024). Visit at: </a:t>
            </a:r>
            <a:r>
              <a:rPr lang="en-GB" sz="1100" b="0" i="0" dirty="0">
                <a:effectLst/>
                <a:latin typeface="UICTFontTextStyleBody"/>
                <a:hlinkClick r:id="rId9"/>
              </a:rPr>
              <a:t>https://</a:t>
            </a:r>
            <a:r>
              <a:rPr lang="en-GB" sz="1100" b="0" i="0" dirty="0" err="1">
                <a:effectLst/>
                <a:latin typeface="UICTFontTextStyleBody"/>
                <a:hlinkClick r:id="rId9"/>
              </a:rPr>
              <a:t>digital.nhs.uk</a:t>
            </a:r>
            <a:r>
              <a:rPr lang="en-GB" sz="1100" b="0" i="0" dirty="0">
                <a:effectLst/>
                <a:latin typeface="UICTFontTextStyleBody"/>
                <a:hlinkClick r:id="rId9"/>
              </a:rPr>
              <a:t>/</a:t>
            </a:r>
            <a:endParaRPr lang="en-GB" sz="1100" dirty="0">
              <a:effectLst/>
              <a:latin typeface=".AppleSystemUIFont"/>
            </a:endParaRPr>
          </a:p>
          <a:p>
            <a:pPr marL="228600" indent="-228600">
              <a:buAutoNum type="arabicPeriod"/>
            </a:pPr>
            <a:r>
              <a:rPr lang="en-GB" sz="1100" b="1" i="0" dirty="0">
                <a:effectLst/>
                <a:latin typeface="UICTFontTextStyleEmphasizedBody"/>
              </a:rPr>
              <a:t>Care Quality Commission publications</a:t>
            </a:r>
            <a:br>
              <a:rPr lang="en-GB" sz="1100" b="0" i="0" dirty="0">
                <a:effectLst/>
                <a:latin typeface="UICTFontTextStyleBody"/>
              </a:rPr>
            </a:br>
            <a:r>
              <a:rPr lang="en-GB" sz="1100" b="0" i="0" dirty="0">
                <a:effectLst/>
                <a:latin typeface="UICTFontTextStyleBody"/>
              </a:rPr>
              <a:t>CQC (2018). Available via: </a:t>
            </a:r>
            <a:r>
              <a:rPr lang="en-GB" sz="1100" b="0" i="0" dirty="0">
                <a:effectLst/>
                <a:latin typeface="UICTFontTextStyleBody"/>
                <a:hlinkClick r:id="rId10"/>
              </a:rPr>
              <a:t>https://</a:t>
            </a:r>
            <a:r>
              <a:rPr lang="en-GB" sz="1100" b="0" i="0" dirty="0" err="1">
                <a:effectLst/>
                <a:latin typeface="UICTFontTextStyleBody"/>
                <a:hlinkClick r:id="rId10"/>
              </a:rPr>
              <a:t>www.cqc.org.uk</a:t>
            </a:r>
            <a:r>
              <a:rPr lang="en-GB" sz="1100" b="0" i="0" dirty="0">
                <a:effectLst/>
                <a:latin typeface="UICTFontTextStyleBody"/>
                <a:hlinkClick r:id="rId10"/>
              </a:rPr>
              <a:t>/publications</a:t>
            </a:r>
            <a:endParaRPr lang="en-GB" sz="1100" dirty="0">
              <a:effectLst/>
              <a:latin typeface=".AppleSystemUIFont"/>
            </a:endParaRPr>
          </a:p>
          <a:p>
            <a:pPr marL="228600" indent="-228600">
              <a:buAutoNum type="arabicPeriod"/>
            </a:pPr>
            <a:br>
              <a:rPr lang="en-GB" sz="1100" dirty="0">
                <a:effectLst/>
                <a:latin typeface=".AppleSystemUIFont"/>
              </a:rPr>
            </a:br>
            <a:r>
              <a:rPr lang="en-GB" sz="1100" b="1" i="0" dirty="0">
                <a:effectLst/>
                <a:latin typeface="UICTFontTextStyleEmphasizedBody"/>
              </a:rPr>
              <a:t>GPS trackers and dementia risk prevention</a:t>
            </a:r>
            <a:br>
              <a:rPr lang="en-GB" sz="1100" b="0" i="0" dirty="0">
                <a:effectLst/>
                <a:latin typeface="UICTFontTextStyleBody"/>
              </a:rPr>
            </a:br>
            <a:r>
              <a:rPr lang="en-GB" sz="1100" b="0" i="0" dirty="0">
                <a:effectLst/>
                <a:latin typeface="UICTFontTextStyleBody"/>
              </a:rPr>
              <a:t>Anon. (2018). University of Southampton. Access at: </a:t>
            </a:r>
            <a:r>
              <a:rPr lang="en-GB" sz="1100" b="0" i="0" dirty="0">
                <a:effectLst/>
                <a:latin typeface="UICTFontTextStyleBody"/>
                <a:hlinkClick r:id="rId11"/>
              </a:rPr>
              <a:t>https://</a:t>
            </a:r>
            <a:r>
              <a:rPr lang="en-GB" sz="1100" b="0" i="0" dirty="0" err="1">
                <a:effectLst/>
                <a:latin typeface="UICTFontTextStyleBody"/>
                <a:hlinkClick r:id="rId11"/>
              </a:rPr>
              <a:t>www.southampton.ac.uk</a:t>
            </a:r>
            <a:r>
              <a:rPr lang="en-GB" sz="1100" b="0" i="0" dirty="0">
                <a:effectLst/>
                <a:latin typeface="UICTFontTextStyleBody"/>
                <a:hlinkClick r:id="rId11"/>
              </a:rPr>
              <a:t>/news/2018/04/gps-trackers-dementia.page</a:t>
            </a:r>
            <a:endParaRPr lang="en-GB" sz="1100" dirty="0">
              <a:effectLst/>
              <a:latin typeface=".AppleSystemUIFont"/>
            </a:endParaRPr>
          </a:p>
          <a:p>
            <a:pPr marL="228600" indent="-228600">
              <a:buAutoNum type="arabicPeriod"/>
            </a:pPr>
            <a:br>
              <a:rPr lang="en-GB" sz="1100" dirty="0">
                <a:effectLst/>
                <a:latin typeface=".AppleSystemUIFont"/>
              </a:rPr>
            </a:br>
            <a:r>
              <a:rPr lang="en-GB" sz="1100" b="1" i="0" dirty="0">
                <a:effectLst/>
                <a:latin typeface="UICTFontTextStyleEmphasizedBody"/>
              </a:rPr>
              <a:t>The influence of GPS technology on elderly independence</a:t>
            </a:r>
            <a:br>
              <a:rPr lang="en-GB" sz="1100" b="0" i="0" dirty="0">
                <a:effectLst/>
                <a:latin typeface="UICTFontTextStyleBody"/>
              </a:rPr>
            </a:br>
            <a:r>
              <a:rPr lang="en-GB" sz="1100" b="0" i="0" dirty="0" err="1">
                <a:effectLst/>
                <a:latin typeface="UICTFontTextStyleBody"/>
              </a:rPr>
              <a:t>Yutuc</a:t>
            </a:r>
            <a:r>
              <a:rPr lang="en-GB" sz="1100" b="0" i="0" dirty="0">
                <a:effectLst/>
                <a:latin typeface="UICTFontTextStyleBody"/>
              </a:rPr>
              <a:t>, S. (2024). CPR Guardian Watch. Read more at: </a:t>
            </a:r>
            <a:r>
              <a:rPr lang="en-GB" sz="1100" b="0" i="0" dirty="0">
                <a:effectLst/>
                <a:latin typeface="UICTFontTextStyleBody"/>
                <a:hlinkClick r:id="rId12"/>
              </a:rPr>
              <a:t>https://</a:t>
            </a:r>
            <a:r>
              <a:rPr lang="en-GB" sz="1100" b="0" i="0" dirty="0" err="1">
                <a:effectLst/>
                <a:latin typeface="UICTFontTextStyleBody"/>
                <a:hlinkClick r:id="rId12"/>
              </a:rPr>
              <a:t>www.cprguardian.com</a:t>
            </a:r>
            <a:r>
              <a:rPr lang="en-GB" sz="1100" b="0" i="0" dirty="0">
                <a:effectLst/>
                <a:latin typeface="UICTFontTextStyleBody"/>
                <a:hlinkClick r:id="rId12"/>
              </a:rPr>
              <a:t>/blogs/latest-dementia-news-and-updates/gps-technology-and-its-impact-on-elderly-independence-a-closer-look?</a:t>
            </a:r>
            <a:r>
              <a:rPr lang="en-GB" sz="1100" b="0" i="0" dirty="0" err="1">
                <a:effectLst/>
                <a:latin typeface="UICTFontTextStyleBody"/>
                <a:hlinkClick r:id="rId12"/>
              </a:rPr>
              <a:t>srsltid</a:t>
            </a:r>
            <a:r>
              <a:rPr lang="en-GB" sz="1100" b="0" i="0" dirty="0">
                <a:effectLst/>
                <a:latin typeface="UICTFontTextStyleBody"/>
                <a:hlinkClick r:id="rId12"/>
              </a:rPr>
              <a:t>=AfmBOoqs5xDITC9xDwdyIDECDFS9Bpc2ssRnPzDIpDxqu-6RFqOQbDY</a:t>
            </a:r>
            <a:r>
              <a:rPr lang="en-GB" sz="1100" b="0" i="0" dirty="0">
                <a:effectLst/>
                <a:latin typeface="UICTFontTextStyleBody"/>
              </a:rPr>
              <a:t>_</a:t>
            </a:r>
            <a:br>
              <a:rPr lang="en-GB" sz="1100" dirty="0">
                <a:effectLst/>
                <a:latin typeface=".AppleSystemUIFont"/>
              </a:rPr>
            </a:br>
            <a:endParaRPr lang="en-GB" sz="1100" dirty="0">
              <a:effectLst/>
              <a:latin typeface="UICTFontTextStyleBody"/>
            </a:endParaRPr>
          </a:p>
          <a:p>
            <a:pPr>
              <a:buAutoNum type="arabicPeriod"/>
            </a:pPr>
            <a:endParaRPr lang="en-GB" sz="1400" dirty="0">
              <a:effectLst/>
              <a:latin typeface=".AppleSystemUIFont"/>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0/xmlns/"/>
    <ds:schemaRef ds:uri="http://www.w3.org/2001/XMLSchema"/>
    <ds:schemaRef ds:uri="303dbf9b-b85b-46a0-94f1-894078c07ec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www.w3.org/2000/xmln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Crop</Template>
  <Application>Microsoft Office PowerPoint</Application>
  <PresentationFormat>On-screen Show (4:3)</PresentationFormat>
  <Slides>11</Slides>
  <Notes>2</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20140311PresentationUWTSDTemplate</vt:lpstr>
      <vt:lpstr>Digital Transformation in the Health and Care Professions (BMHP6026) Component 2 Assessment   Student name: Precious Omorotiowan Student ID: 2030735</vt:lpstr>
      <vt:lpstr>Use of AI Acknowledgement</vt:lpstr>
      <vt:lpstr>Introduction</vt:lpstr>
      <vt:lpstr>Impact on Workforce</vt:lpstr>
      <vt:lpstr>Impact on service delivery </vt:lpstr>
      <vt:lpstr>Impact on patients </vt:lpstr>
      <vt:lpstr>Impact on community </vt:lpstr>
      <vt:lpstr>Challenges of the innovation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Precious Omorotiowan (2030735)</cp:lastModifiedBy>
  <cp:revision>1</cp:revision>
  <cp:lastPrinted>2021-01-18T19:39:53Z</cp:lastPrinted>
  <dcterms:created xsi:type="dcterms:W3CDTF">2020-06-13T21:56:47Z</dcterms:created>
  <dcterms:modified xsi:type="dcterms:W3CDTF">2025-12-03T16:23:17Z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