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67" r:id="rId3"/>
    <p:sldId id="268" r:id="rId4"/>
    <p:sldId id="269" r:id="rId5"/>
    <p:sldId id="270" r:id="rId6"/>
    <p:sldId id="277" r:id="rId7"/>
    <p:sldId id="271" r:id="rId8"/>
    <p:sldId id="272" r:id="rId9"/>
    <p:sldId id="273" r:id="rId10"/>
    <p:sldId id="274" r:id="rId11"/>
    <p:sldId id="27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92" autoAdjust="0"/>
  </p:normalViewPr>
  <p:slideViewPr>
    <p:cSldViewPr snapToGrid="0">
      <p:cViewPr varScale="1">
        <p:scale>
          <a:sx n="62" d="100"/>
          <a:sy n="62" d="100"/>
        </p:scale>
        <p:origin x="8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07D171-89DF-4B59-8320-69739DDE949E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FAE875-01A5-4FC9-BC74-A6B104FCC29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033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andgh.com/how-create-social-media-marketing-strategy-for-your-business/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</a:t>
            </a:r>
            <a:r>
              <a:rPr lang="en-GB" dirty="0">
                <a:hlinkClick r:id="rId3"/>
              </a:rPr>
              <a:t>https://www.expandgh.com/how-create-social-media-marketing-strategy-for-your-business/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FAE875-01A5-4FC9-BC74-A6B104FCC29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566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(Bolton et al., 2013) “consumers voluntarily join specialized networks to share information, and participate in social media that showcase the consumer behaviours”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Customer participation in social media might share knowledge that are specific to design and modelling of the business.</a:t>
            </a:r>
            <a:r>
              <a:rPr lang="en-GB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  <a:endParaRPr lang="en-GB" baseline="30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FAE875-01A5-4FC9-BC74-A6B104FCC297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31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Brands gain respect and are irreplaceable thus, bring revenues and profitability.</a:t>
            </a:r>
            <a:r>
              <a:rPr lang="en-GB" baseline="30000" dirty="0"/>
              <a:t>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Social media marketing is prone to negative feedback that can damage brands.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Source: </a:t>
            </a:r>
            <a:r>
              <a:rPr lang="en-GB" baseline="30000" dirty="0"/>
              <a:t>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Source: </a:t>
            </a:r>
            <a:r>
              <a:rPr lang="en-GB" baseline="30000" dirty="0"/>
              <a:t>4</a:t>
            </a:r>
            <a:endParaRPr lang="en-GB" sz="1200" b="0" u="none" strike="noStrike" kern="1200" baseline="300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FAE875-01A5-4FC9-BC74-A6B104FCC297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122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</a:t>
            </a:r>
            <a:r>
              <a:rPr lang="en-GB" baseline="30000" dirty="0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FAE875-01A5-4FC9-BC74-A6B104FCC297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5953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Source: ISO 31000:2018 Risk Management Standard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FAE875-01A5-4FC9-BC74-A6B104FCC29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912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Source: </a:t>
            </a:r>
            <a:r>
              <a:rPr lang="en-GB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FAE875-01A5-4FC9-BC74-A6B104FCC297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603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</a:t>
            </a:r>
            <a:r>
              <a:rPr lang="en-GB" baseline="30000" dirty="0"/>
              <a:t>7</a:t>
            </a:r>
          </a:p>
          <a:p>
            <a:r>
              <a:rPr lang="en-GB" baseline="0" dirty="0"/>
              <a:t>Source: </a:t>
            </a:r>
            <a:r>
              <a:rPr lang="en-GB" baseline="30000" dirty="0"/>
              <a:t>8</a:t>
            </a:r>
          </a:p>
          <a:p>
            <a:endParaRPr lang="en-GB" baseline="0" dirty="0"/>
          </a:p>
          <a:p>
            <a:endParaRPr lang="en-GB" baseline="30000" dirty="0"/>
          </a:p>
          <a:p>
            <a:endParaRPr lang="en-GB" baseline="30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FAE875-01A5-4FC9-BC74-A6B104FCC297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331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Source; TMEA risk management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FAE875-01A5-4FC9-BC74-A6B104FCC297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888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161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956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1568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768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61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226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910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880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080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340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648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80A5960F-D16D-4664-A928-150899E5A1E5}" type="datetimeFigureOut">
              <a:rPr lang="en-GB" smtClean="0"/>
              <a:t>22/06/2020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B28E03E3-F786-456F-9CE9-C885BBD4741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050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3.emf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3538-16FE-45B7-A27E-009700D241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163" y="658266"/>
            <a:ext cx="4345969" cy="1627792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Assignment Title:</a:t>
            </a:r>
            <a:b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Developments of Social media</a:t>
            </a:r>
          </a:p>
        </p:txBody>
      </p:sp>
      <p:pic>
        <p:nvPicPr>
          <p:cNvPr id="1026" name="Picture 2" descr="Expert Guide: How to Create a Social Media Marketing Strategy for ...">
            <a:extLst>
              <a:ext uri="{FF2B5EF4-FFF2-40B4-BE49-F238E27FC236}">
                <a16:creationId xmlns:a16="http://schemas.microsoft.com/office/drawing/2014/main" id="{BEC9C19A-EAA1-489F-90E7-AFB383B530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94836" y="0"/>
            <a:ext cx="7561550" cy="678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BB45E52-E453-476A-9256-F2E319E51667}"/>
              </a:ext>
            </a:extLst>
          </p:cNvPr>
          <p:cNvSpPr/>
          <p:nvPr/>
        </p:nvSpPr>
        <p:spPr>
          <a:xfrm>
            <a:off x="6522109" y="6161306"/>
            <a:ext cx="184730" cy="40703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4E3A7B1-0D63-4D51-AEE3-8CC57FEB840A}"/>
              </a:ext>
            </a:extLst>
          </p:cNvPr>
          <p:cNvSpPr txBox="1">
            <a:spLocks/>
          </p:cNvSpPr>
          <p:nvPr/>
        </p:nvSpPr>
        <p:spPr bwMode="blackWhite">
          <a:xfrm>
            <a:off x="154164" y="3584688"/>
            <a:ext cx="4345969" cy="1627792"/>
          </a:xfrm>
          <a:prstGeom prst="rect">
            <a:avLst/>
          </a:prstGeom>
          <a:solidFill>
            <a:srgbClr val="FFFFFF"/>
          </a:solidFill>
          <a:ln w="38100" cap="sq">
            <a:solidFill>
              <a:srgbClr val="404040"/>
            </a:solidFill>
            <a:miter lim="800000"/>
          </a:ln>
        </p:spPr>
        <p:txBody>
          <a:bodyPr vert="horz" lIns="274320" tIns="182880" rIns="274320" bIns="182880" rtlCol="0" anchor="ctr" anchorCtr="1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Name: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Abdirahman Osman Mohamed</a:t>
            </a:r>
          </a:p>
          <a:p>
            <a:pPr algn="l"/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Student ID: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1916611</a:t>
            </a:r>
          </a:p>
          <a:p>
            <a:pPr algn="l"/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Programme: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e-MBA</a:t>
            </a:r>
          </a:p>
          <a:p>
            <a:pPr algn="l"/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Module: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Marketing management ( BMMB7012D)</a:t>
            </a:r>
            <a:endParaRPr lang="en-GB" sz="1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8A7A57-55B1-42F4-B21F-C7353FA0FD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149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936EA-37E7-4D9A-805B-0A07B63D0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3189" y="171673"/>
            <a:ext cx="7621781" cy="763276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D0821-1D99-48E5-AF49-02DBBE143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402" y="1047964"/>
            <a:ext cx="11640620" cy="5810036"/>
          </a:xfrm>
        </p:spPr>
        <p:txBody>
          <a:bodyPr/>
          <a:lstStyle/>
          <a:p>
            <a:pPr lvl="0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lvl="0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Purpose</a:t>
            </a:r>
          </a:p>
          <a:p>
            <a:pPr lvl="0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Critical analysis and challenges</a:t>
            </a:r>
          </a:p>
          <a:p>
            <a:pPr lvl="0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Discussion</a:t>
            </a:r>
          </a:p>
          <a:p>
            <a:pPr lvl="0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Recommendations</a:t>
            </a:r>
          </a:p>
          <a:p>
            <a:pPr lvl="0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pPr lvl="0"/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3B121E-8D5C-4C90-8FC7-AFB12D1604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06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E8CF2-6F2A-4BD0-AD4D-7BE792070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460" y="19470"/>
            <a:ext cx="7729728" cy="843559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9E8A1-5703-46EB-A8E0-35C0F4529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37" y="1479479"/>
            <a:ext cx="11003624" cy="515762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Social media marketing continues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2.  Customers co-create values.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3. Risk of privacy and poor feedback.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D1CCC15B-DDBB-4701-97F6-4B0981D63090}"/>
              </a:ext>
            </a:extLst>
          </p:cNvPr>
          <p:cNvSpPr/>
          <p:nvPr/>
        </p:nvSpPr>
        <p:spPr>
          <a:xfrm rot="10800000">
            <a:off x="6096000" y="1232900"/>
            <a:ext cx="303088" cy="69864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8C6CC7-212B-42F4-9930-256A078833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339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4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26662-802D-4D13-A3FD-F6F56FAB3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3055" y="245501"/>
            <a:ext cx="7729728" cy="1188720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92333-6193-4770-8489-990C1A8BE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46" y="1651725"/>
            <a:ext cx="11116638" cy="44819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1.Assess challenges of TMEA in social media marketing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2. Market segmentation and position.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D3EAAB-78EF-4615-9AC2-C450ECA9B6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60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6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C3A55-49E8-4EEA-810F-C4924578B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04404"/>
            <a:ext cx="7729728" cy="1007947"/>
          </a:xfrm>
        </p:spPr>
        <p:txBody>
          <a:bodyPr/>
          <a:lstStyle/>
          <a:p>
            <a:pPr algn="l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Critical analysis and challenges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0771176-6F2F-41EC-8B35-1DD40B56B7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8610854"/>
              </p:ext>
            </p:extLst>
          </p:nvPr>
        </p:nvGraphicFramePr>
        <p:xfrm>
          <a:off x="852755" y="1684961"/>
          <a:ext cx="10531011" cy="37397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44957">
                  <a:extLst>
                    <a:ext uri="{9D8B030D-6E8A-4147-A177-3AD203B41FA5}">
                      <a16:colId xmlns:a16="http://schemas.microsoft.com/office/drawing/2014/main" val="3698655527"/>
                    </a:ext>
                  </a:extLst>
                </a:gridCol>
                <a:gridCol w="5286054">
                  <a:extLst>
                    <a:ext uri="{9D8B030D-6E8A-4147-A177-3AD203B41FA5}">
                      <a16:colId xmlns:a16="http://schemas.microsoft.com/office/drawing/2014/main" val="780000346"/>
                    </a:ext>
                  </a:extLst>
                </a:gridCol>
              </a:tblGrid>
              <a:tr h="4558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Challenges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Solutions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03096811"/>
                  </a:ext>
                </a:extLst>
              </a:tr>
              <a:tr h="934949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24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Brand hijacking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4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Introduce strong patents, and social media monitoring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4326357"/>
                  </a:ext>
                </a:extLst>
              </a:tr>
              <a:tr h="1414038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24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Corporate content at risk. 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4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Use strict policy for employers and monitor feedbacks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04318058"/>
                  </a:ext>
                </a:extLst>
              </a:tr>
              <a:tr h="934949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240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Customer expectations too high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4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Good guidelines and manage website traffic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82539202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CCB9AF-C95F-483C-9FA5-258A9360D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788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2A85F-E52B-4E73-873A-FBA48BA78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4426" y="142760"/>
            <a:ext cx="7729728" cy="975213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Risk management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C1D5FA-C54A-4815-816A-41EB5C6EEEC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498" y="1387011"/>
            <a:ext cx="10417994" cy="505506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328ECE1-9185-4E62-81A3-D946E5A09D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65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169C5-E4FF-4232-96E3-8055BFC78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8799" y="533177"/>
            <a:ext cx="7729728" cy="73054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Maslow’s Hierarchy of Needs and Database Marketing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AC70A2-2D5B-4384-8691-50F123AD3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6F09E8F3-764F-4D24-9366-90379CC5D5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348" y="1859621"/>
            <a:ext cx="8301519" cy="4613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9637C3-5777-48E4-B90D-8CDA480C9B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03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4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F99F8-F047-469A-B05A-EB34A1F70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3185" y="224953"/>
            <a:ext cx="7729728" cy="893020"/>
          </a:xfrm>
        </p:spPr>
        <p:txBody>
          <a:bodyPr/>
          <a:lstStyle/>
          <a:p>
            <a:pPr algn="l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discussion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F03804A-65BC-44AE-879F-1F05B2D43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676" y="1500027"/>
            <a:ext cx="11630346" cy="484940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Customers  follow the latest information, promotions and brands.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Customer’s purchase is depends on product reviews and rating.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TMEA face challenges of ROI on social media.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030DA7-F080-4C71-954A-BDBF870408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15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1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4F351-B602-4ED9-8EB0-65B9DFA22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83856"/>
            <a:ext cx="7729728" cy="934117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F5B1C-F42C-4B27-B622-0C5916C86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9061" y="1415419"/>
            <a:ext cx="10315254" cy="490318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Brands are sensitive to reviews and poor feedback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Follow where customers go 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Cyber risks</a:t>
            </a:r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4AC723-027D-4D6B-8507-1A6B77EE65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579" y="3061698"/>
            <a:ext cx="8821095" cy="303087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A41B8A-68F9-40DA-A7FD-9BE6805039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80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4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057D1-C4BA-495E-B3D4-167BB24CD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50292"/>
            <a:ext cx="7729728" cy="1188720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A1E66-5ABB-48C8-A73E-06AB70F09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48" y="1631177"/>
            <a:ext cx="10633753" cy="424564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Potential of social media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Cyber attacks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Negative feedbacks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0F7853-4D54-4831-963B-9F21C5260C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38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2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31920-3238-4068-8EE6-B51B67295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-10181"/>
            <a:ext cx="7729728" cy="883484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EBA75-8503-4E1C-A505-39561FA6D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742" y="1027416"/>
            <a:ext cx="12089257" cy="5671335"/>
          </a:xfrm>
        </p:spPr>
        <p:txBody>
          <a:bodyPr/>
          <a:lstStyle/>
          <a:p>
            <a:pPr marL="342900" indent="-342900"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Bolton, R., N, Parasuraman, A.,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Hoefnagels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Migchels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N.,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Kabadayi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S., Gruber, T., et al. (2013). Understanding generation Y and their use of social media.</a:t>
            </a:r>
          </a:p>
          <a:p>
            <a:pPr marL="342900" indent="-342900">
              <a:buAutoNum type="arabicPeriod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Mustak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M.,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Jaakkola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E., &amp;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Halinen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A. (2013). Customer participation and value creation. 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Keller, L. (2008). Strategic Brand Management: Building, Measuring and Managing Brand Equity 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www. Trademarkea.com</a:t>
            </a:r>
          </a:p>
          <a:p>
            <a:pPr marL="342900" indent="-342900"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 Graham J. Hooley, Nigel P,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Nicoulaud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B, 2012, p188). Marketing Strategy and Competitive Positioning. 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 Kotler, Phil T,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Armtrong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G, Harris, L,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C,he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Hongwie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2020, p 528). Principles of Marketing. 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4, 7</a:t>
            </a:r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pwc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sept 2011), Uncovering B2B social media value, innovation and engagement. 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(Roberts J, 2013),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Maslow’s Hierarchy of Needs and Database Marketing. </a:t>
            </a:r>
            <a:r>
              <a:rPr lang="en-GB" baseline="30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 </a:t>
            </a:r>
            <a:r>
              <a:rPr lang="en-GB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Godes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D &amp; Silva J,  2012). Sequential and temporal dynamics of online opinion. 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AutoNum type="arabicPeriod"/>
            </a:pP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88480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6081</TotalTime>
  <Words>507</Words>
  <Application>Microsoft Office PowerPoint</Application>
  <PresentationFormat>Widescreen</PresentationFormat>
  <Paragraphs>90</Paragraphs>
  <Slides>11</Slides>
  <Notes>8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Gill Sans MT</vt:lpstr>
      <vt:lpstr>Symbol</vt:lpstr>
      <vt:lpstr>Parcel</vt:lpstr>
      <vt:lpstr>Assignment Title:  Developments of Social media</vt:lpstr>
      <vt:lpstr>Outline</vt:lpstr>
      <vt:lpstr>Introduction</vt:lpstr>
      <vt:lpstr>Purpose</vt:lpstr>
      <vt:lpstr>Critical analysis and challenges</vt:lpstr>
      <vt:lpstr>Risk management</vt:lpstr>
      <vt:lpstr>Maslow’s Hierarchy of Needs and Database Marketing</vt:lpstr>
      <vt:lpstr>discussion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Title:  Developments of Social media</dc:title>
  <dc:creator>Abdi Osman</dc:creator>
  <cp:lastModifiedBy>Abdi Osman</cp:lastModifiedBy>
  <cp:revision>83</cp:revision>
  <dcterms:created xsi:type="dcterms:W3CDTF">2020-06-17T16:49:46Z</dcterms:created>
  <dcterms:modified xsi:type="dcterms:W3CDTF">2020-06-21T22:38:38Z</dcterms:modified>
</cp:coreProperties>
</file>