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5" r:id="rId10"/>
    <p:sldId id="266" r:id="rId11"/>
    <p:sldId id="267" r:id="rId12"/>
    <p:sldId id="269" r:id="rId13"/>
    <p:sldId id="270" r:id="rId14"/>
    <p:sldId id="271" r:id="rId15"/>
    <p:sldId id="272" r:id="rId16"/>
    <p:sldId id="273" r:id="rId17"/>
    <p:sldId id="274" r:id="rId18"/>
    <p:sldId id="275" r:id="rId1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04A7B"/>
    <a:srgbClr val="A50021"/>
    <a:srgbClr val="D8EEFC"/>
    <a:srgbClr val="0E83C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08"/>
    <p:restoredTop sz="94690"/>
  </p:normalViewPr>
  <p:slideViewPr>
    <p:cSldViewPr>
      <p:cViewPr varScale="1">
        <p:scale>
          <a:sx n="91" d="100"/>
          <a:sy n="91" d="100"/>
        </p:scale>
        <p:origin x="1704" y="1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295045-D84A-4124-A7A5-BA6E12694E36}" type="datetimeFigureOut">
              <a:rPr lang="en-US" smtClean="0"/>
              <a:pPr/>
              <a:t>7/2/19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463592-816C-4DDC-AE4E-552003E3973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295045-D84A-4124-A7A5-BA6E12694E36}" type="datetimeFigureOut">
              <a:rPr lang="en-US" smtClean="0"/>
              <a:pPr/>
              <a:t>7/2/19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463592-816C-4DDC-AE4E-552003E3973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295045-D84A-4124-A7A5-BA6E12694E36}" type="datetimeFigureOut">
              <a:rPr lang="en-US" smtClean="0"/>
              <a:pPr/>
              <a:t>7/2/19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463592-816C-4DDC-AE4E-552003E3973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295045-D84A-4124-A7A5-BA6E12694E36}" type="datetimeFigureOut">
              <a:rPr lang="en-US" smtClean="0"/>
              <a:pPr/>
              <a:t>7/2/19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463592-816C-4DDC-AE4E-552003E3973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295045-D84A-4124-A7A5-BA6E12694E36}" type="datetimeFigureOut">
              <a:rPr lang="en-US" smtClean="0"/>
              <a:pPr/>
              <a:t>7/2/19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463592-816C-4DDC-AE4E-552003E3973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295045-D84A-4124-A7A5-BA6E12694E36}" type="datetimeFigureOut">
              <a:rPr lang="en-US" smtClean="0"/>
              <a:pPr/>
              <a:t>7/2/19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463592-816C-4DDC-AE4E-552003E3973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295045-D84A-4124-A7A5-BA6E12694E36}" type="datetimeFigureOut">
              <a:rPr lang="en-US" smtClean="0"/>
              <a:pPr/>
              <a:t>7/2/19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463592-816C-4DDC-AE4E-552003E3973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295045-D84A-4124-A7A5-BA6E12694E36}" type="datetimeFigureOut">
              <a:rPr lang="en-US" smtClean="0"/>
              <a:pPr/>
              <a:t>7/2/19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463592-816C-4DDC-AE4E-552003E3973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295045-D84A-4124-A7A5-BA6E12694E36}" type="datetimeFigureOut">
              <a:rPr lang="en-US" smtClean="0"/>
              <a:pPr/>
              <a:t>7/2/19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463592-816C-4DDC-AE4E-552003E3973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295045-D84A-4124-A7A5-BA6E12694E36}" type="datetimeFigureOut">
              <a:rPr lang="en-US" smtClean="0"/>
              <a:pPr/>
              <a:t>7/2/19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463592-816C-4DDC-AE4E-552003E3973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295045-D84A-4124-A7A5-BA6E12694E36}" type="datetimeFigureOut">
              <a:rPr lang="en-US" smtClean="0"/>
              <a:pPr/>
              <a:t>7/2/19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463592-816C-4DDC-AE4E-552003E3973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295045-D84A-4124-A7A5-BA6E12694E36}" type="datetimeFigureOut">
              <a:rPr lang="en-US" smtClean="0"/>
              <a:pPr/>
              <a:t>7/2/19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8463592-816C-4DDC-AE4E-552003E39733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/>
          <p:cNvSpPr txBox="1"/>
          <p:nvPr/>
        </p:nvSpPr>
        <p:spPr>
          <a:xfrm>
            <a:off x="1676400" y="304800"/>
            <a:ext cx="72390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b="1" i="1" cap="small" dirty="0">
                <a:solidFill>
                  <a:schemeClr val="accent1">
                    <a:lumMod val="75000"/>
                  </a:schemeClr>
                </a:solidFill>
              </a:rPr>
              <a:t>The Business Strategy Game</a:t>
            </a:r>
          </a:p>
        </p:txBody>
      </p:sp>
      <p:pic>
        <p:nvPicPr>
          <p:cNvPr id="10" name="Picture 9" descr="BSG LogoCube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09600" y="304800"/>
            <a:ext cx="927878" cy="967050"/>
          </a:xfrm>
          <a:prstGeom prst="rect">
            <a:avLst/>
          </a:prstGeom>
        </p:spPr>
      </p:pic>
      <p:sp>
        <p:nvSpPr>
          <p:cNvPr id="12" name="TextBox 11"/>
          <p:cNvSpPr txBox="1"/>
          <p:nvPr/>
        </p:nvSpPr>
        <p:spPr>
          <a:xfrm>
            <a:off x="914400" y="5417403"/>
            <a:ext cx="72390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800" b="1" dirty="0">
                <a:solidFill>
                  <a:schemeClr val="accent1">
                    <a:lumMod val="75000"/>
                  </a:schemeClr>
                </a:solidFill>
              </a:rPr>
              <a:t>Overview  and  Orientation</a:t>
            </a:r>
          </a:p>
        </p:txBody>
      </p:sp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4737463"/>
            <a:ext cx="9144000" cy="14977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" name="Picture 7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4889863"/>
            <a:ext cx="9144000" cy="14977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83D978E-3F5F-43B9-9080-5E93B81EF28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1378634"/>
            <a:ext cx="9144000" cy="4100732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8EE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0" y="0"/>
            <a:ext cx="9144000" cy="135126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>
              <a:lnSpc>
                <a:spcPts val="1200"/>
              </a:lnSpc>
            </a:pPr>
            <a:endParaRPr lang="en-US" sz="4800" b="1" dirty="0"/>
          </a:p>
          <a:p>
            <a:pPr algn="ctr">
              <a:lnSpc>
                <a:spcPts val="4200"/>
              </a:lnSpc>
            </a:pPr>
            <a:r>
              <a:rPr lang="en-US" sz="4800" b="1" dirty="0">
                <a:solidFill>
                  <a:schemeClr val="accent1">
                    <a:lumMod val="75000"/>
                  </a:schemeClr>
                </a:solidFill>
              </a:rPr>
              <a:t>What  Is</a:t>
            </a:r>
          </a:p>
          <a:p>
            <a:pPr algn="ctr">
              <a:lnSpc>
                <a:spcPts val="4200"/>
              </a:lnSpc>
            </a:pPr>
            <a:r>
              <a:rPr lang="en-US" sz="48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US" sz="4800" b="1" i="1" dirty="0">
                <a:solidFill>
                  <a:schemeClr val="accent1">
                    <a:lumMod val="75000"/>
                  </a:schemeClr>
                </a:solidFill>
              </a:rPr>
              <a:t>The  Business  Strategy  Game</a:t>
            </a:r>
            <a:r>
              <a:rPr lang="en-US" sz="4800" b="1" dirty="0">
                <a:solidFill>
                  <a:schemeClr val="accent1">
                    <a:lumMod val="75000"/>
                  </a:schemeClr>
                </a:solidFill>
              </a:rPr>
              <a:t> ?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idx="1"/>
          </p:nvPr>
        </p:nvSpPr>
        <p:spPr>
          <a:xfrm>
            <a:off x="228600" y="1905000"/>
            <a:ext cx="8610600" cy="4800600"/>
          </a:xfrm>
        </p:spPr>
        <p:txBody>
          <a:bodyPr lIns="103236" tIns="51618" rIns="103236" bIns="51618">
            <a:noAutofit/>
          </a:bodyPr>
          <a:lstStyle/>
          <a:p>
            <a:pPr algn="just" eaLnBrk="1" hangingPunct="1">
              <a:lnSpc>
                <a:spcPts val="2600"/>
              </a:lnSpc>
              <a:spcBef>
                <a:spcPts val="0"/>
              </a:spcBef>
              <a:spcAft>
                <a:spcPts val="1800"/>
              </a:spcAft>
              <a:buSzPct val="150000"/>
              <a:buNone/>
              <a:tabLst>
                <a:tab pos="2325688" algn="l"/>
              </a:tabLst>
            </a:pPr>
            <a:r>
              <a:rPr lang="en-US" sz="1800" b="1" dirty="0">
                <a:solidFill>
                  <a:srgbClr val="0E83CD"/>
                </a:solidFill>
                <a:sym typeface="Wingdings"/>
              </a:rPr>
              <a:t></a:t>
            </a:r>
            <a:r>
              <a:rPr lang="en-US" sz="1800" b="1" dirty="0">
                <a:solidFill>
                  <a:schemeClr val="tx1">
                    <a:lumMod val="75000"/>
                    <a:lumOff val="25000"/>
                  </a:schemeClr>
                </a:solidFill>
                <a:sym typeface="Wingdings"/>
              </a:rPr>
              <a:t>	</a:t>
            </a:r>
            <a:r>
              <a:rPr lang="en-US" sz="28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BSG is an online exercise where you manage an athletic footwear company in competition against companies run by other class members. </a:t>
            </a:r>
          </a:p>
          <a:p>
            <a:pPr algn="just">
              <a:lnSpc>
                <a:spcPts val="2600"/>
              </a:lnSpc>
              <a:spcBef>
                <a:spcPts val="0"/>
              </a:spcBef>
              <a:spcAft>
                <a:spcPts val="1800"/>
              </a:spcAft>
              <a:buSzPct val="150000"/>
              <a:buNone/>
              <a:tabLst>
                <a:tab pos="2325688" algn="l"/>
              </a:tabLst>
            </a:pPr>
            <a:r>
              <a:rPr lang="en-US" sz="2000" b="1" dirty="0">
                <a:solidFill>
                  <a:srgbClr val="0E83CD"/>
                </a:solidFill>
                <a:sym typeface="Wingdings"/>
              </a:rPr>
              <a:t></a:t>
            </a:r>
            <a:r>
              <a:rPr lang="en-US" sz="2800" b="1" dirty="0">
                <a:solidFill>
                  <a:schemeClr val="tx1">
                    <a:lumMod val="75000"/>
                    <a:lumOff val="25000"/>
                  </a:schemeClr>
                </a:solidFill>
                <a:sym typeface="Wingdings"/>
              </a:rPr>
              <a:t>	</a:t>
            </a:r>
            <a:r>
              <a:rPr lang="en-US" sz="28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The marketplace is worldwide — production and sales activities can be pursued in 4 regional markets:</a:t>
            </a:r>
          </a:p>
          <a:p>
            <a:pPr algn="just">
              <a:lnSpc>
                <a:spcPts val="2600"/>
              </a:lnSpc>
              <a:spcBef>
                <a:spcPts val="0"/>
              </a:spcBef>
              <a:spcAft>
                <a:spcPts val="1200"/>
              </a:spcAft>
              <a:buSzPct val="150000"/>
              <a:buNone/>
              <a:tabLst>
                <a:tab pos="2325688" algn="l"/>
              </a:tabLst>
            </a:pPr>
            <a:endParaRPr lang="en-US" sz="2800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algn="just">
              <a:lnSpc>
                <a:spcPts val="2600"/>
              </a:lnSpc>
              <a:spcBef>
                <a:spcPts val="200"/>
              </a:spcBef>
              <a:spcAft>
                <a:spcPts val="800"/>
              </a:spcAft>
              <a:buSzPct val="150000"/>
              <a:buNone/>
              <a:tabLst>
                <a:tab pos="2325688" algn="l"/>
              </a:tabLst>
            </a:pPr>
            <a:r>
              <a:rPr lang="en-US" sz="2000" b="1" dirty="0">
                <a:solidFill>
                  <a:srgbClr val="0E83CD"/>
                </a:solidFill>
                <a:sym typeface="Wingdings"/>
              </a:rPr>
              <a:t></a:t>
            </a:r>
            <a:r>
              <a:rPr lang="en-US" sz="2800" b="1" dirty="0">
                <a:solidFill>
                  <a:schemeClr val="tx1">
                    <a:lumMod val="75000"/>
                    <a:lumOff val="25000"/>
                  </a:schemeClr>
                </a:solidFill>
                <a:sym typeface="Wingdings"/>
              </a:rPr>
              <a:t>	</a:t>
            </a:r>
            <a:r>
              <a:rPr lang="en-US" sz="28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And in each region there are 3 market segments:</a:t>
            </a:r>
          </a:p>
          <a:p>
            <a:pPr marL="694944" algn="just">
              <a:lnSpc>
                <a:spcPts val="2600"/>
              </a:lnSpc>
              <a:spcBef>
                <a:spcPts val="200"/>
              </a:spcBef>
              <a:spcAft>
                <a:spcPts val="200"/>
              </a:spcAft>
              <a:buSzPct val="150000"/>
              <a:buNone/>
              <a:tabLst>
                <a:tab pos="2325688" algn="l"/>
              </a:tabLst>
            </a:pPr>
            <a:r>
              <a:rPr lang="en-US" sz="2800" b="1" dirty="0">
                <a:solidFill>
                  <a:schemeClr val="accent4">
                    <a:lumMod val="75000"/>
                  </a:schemeClr>
                </a:solidFill>
              </a:rPr>
              <a:t>Internet Segment</a:t>
            </a:r>
            <a:r>
              <a:rPr lang="en-US" sz="28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en-US" sz="2200" spc="-5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(online footwear sales direct to retail customers)</a:t>
            </a:r>
          </a:p>
          <a:p>
            <a:pPr marL="694944" algn="just">
              <a:lnSpc>
                <a:spcPts val="2600"/>
              </a:lnSpc>
              <a:spcBef>
                <a:spcPts val="200"/>
              </a:spcBef>
              <a:spcAft>
                <a:spcPts val="200"/>
              </a:spcAft>
              <a:buSzPct val="150000"/>
              <a:buNone/>
              <a:tabLst>
                <a:tab pos="2325688" algn="l"/>
              </a:tabLst>
            </a:pPr>
            <a:r>
              <a:rPr lang="en-US" sz="2800" b="1" dirty="0">
                <a:solidFill>
                  <a:schemeClr val="accent4">
                    <a:lumMod val="75000"/>
                  </a:schemeClr>
                </a:solidFill>
              </a:rPr>
              <a:t>Wholesale Segment</a:t>
            </a:r>
            <a:r>
              <a:rPr lang="en-US" sz="28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en-US" sz="2200" spc="-5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(footwear sales to local retailers)</a:t>
            </a:r>
          </a:p>
          <a:p>
            <a:pPr marL="694944" algn="just">
              <a:lnSpc>
                <a:spcPts val="2600"/>
              </a:lnSpc>
              <a:spcBef>
                <a:spcPts val="200"/>
              </a:spcBef>
              <a:spcAft>
                <a:spcPts val="200"/>
              </a:spcAft>
              <a:buSzPct val="150000"/>
              <a:buNone/>
              <a:tabLst>
                <a:tab pos="2325688" algn="l"/>
              </a:tabLst>
            </a:pPr>
            <a:r>
              <a:rPr lang="en-US" sz="2800" b="1" dirty="0">
                <a:solidFill>
                  <a:schemeClr val="accent4">
                    <a:lumMod val="75000"/>
                  </a:schemeClr>
                </a:solidFill>
              </a:rPr>
              <a:t>Private-Label Segment</a:t>
            </a:r>
            <a:r>
              <a:rPr lang="en-US" sz="28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en-US" sz="2200" spc="-5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(unbranded sales to large retailers)</a:t>
            </a:r>
          </a:p>
          <a:p>
            <a:pPr algn="just" eaLnBrk="1" hangingPunct="1">
              <a:lnSpc>
                <a:spcPts val="2600"/>
              </a:lnSpc>
              <a:spcBef>
                <a:spcPts val="200"/>
              </a:spcBef>
              <a:spcAft>
                <a:spcPts val="200"/>
              </a:spcAft>
              <a:buSzPct val="150000"/>
              <a:buNone/>
              <a:tabLst>
                <a:tab pos="2325688" algn="l"/>
              </a:tabLst>
            </a:pPr>
            <a:endParaRPr lang="en-US" sz="2800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algn="just" eaLnBrk="1" hangingPunct="1">
              <a:lnSpc>
                <a:spcPts val="2600"/>
              </a:lnSpc>
              <a:spcBef>
                <a:spcPts val="200"/>
              </a:spcBef>
              <a:spcAft>
                <a:spcPts val="200"/>
              </a:spcAft>
              <a:buSzPct val="150000"/>
              <a:buNone/>
              <a:tabLst>
                <a:tab pos="2325688" algn="l"/>
              </a:tabLst>
            </a:pPr>
            <a:endParaRPr lang="en-US" sz="2800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0" y="1358537"/>
            <a:ext cx="9144000" cy="381000"/>
          </a:xfrm>
          <a:prstGeom prst="rect">
            <a:avLst/>
          </a:prstGeom>
          <a:solidFill>
            <a:srgbClr val="0E83CD"/>
          </a:solidFill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24000" y="3962400"/>
            <a:ext cx="6167437" cy="3991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8EE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0" y="0"/>
            <a:ext cx="9144000" cy="1371600"/>
          </a:xfrm>
          <a:prstGeom prst="rect">
            <a:avLst/>
          </a:prstGeom>
          <a:solidFill>
            <a:schemeClr val="bg1"/>
          </a:solidFill>
        </p:spPr>
        <p:txBody>
          <a:bodyPr wrap="square" rtlCol="0" anchor="ctr" anchorCtr="0">
            <a:noAutofit/>
          </a:bodyPr>
          <a:lstStyle/>
          <a:p>
            <a:pPr algn="ctr">
              <a:lnSpc>
                <a:spcPts val="1200"/>
              </a:lnSpc>
            </a:pPr>
            <a:endParaRPr lang="en-US" sz="4800" b="1" dirty="0"/>
          </a:p>
          <a:p>
            <a:pPr algn="ctr">
              <a:lnSpc>
                <a:spcPts val="4200"/>
              </a:lnSpc>
            </a:pPr>
            <a:r>
              <a:rPr lang="en-US" sz="4800" b="1" dirty="0">
                <a:solidFill>
                  <a:schemeClr val="accent1">
                    <a:lumMod val="75000"/>
                  </a:schemeClr>
                </a:solidFill>
              </a:rPr>
              <a:t>Company  Situation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idx="1"/>
          </p:nvPr>
        </p:nvSpPr>
        <p:spPr>
          <a:xfrm>
            <a:off x="228600" y="1828800"/>
            <a:ext cx="8610600" cy="4800600"/>
          </a:xfrm>
        </p:spPr>
        <p:txBody>
          <a:bodyPr lIns="103236" tIns="51618" rIns="103236" bIns="51618">
            <a:noAutofit/>
          </a:bodyPr>
          <a:lstStyle/>
          <a:p>
            <a:pPr algn="just">
              <a:lnSpc>
                <a:spcPts val="2600"/>
              </a:lnSpc>
              <a:spcBef>
                <a:spcPts val="0"/>
              </a:spcBef>
              <a:spcAft>
                <a:spcPts val="1800"/>
              </a:spcAft>
              <a:buSzPct val="150000"/>
              <a:buNone/>
              <a:tabLst>
                <a:tab pos="2325688" algn="l"/>
              </a:tabLst>
            </a:pPr>
            <a:r>
              <a:rPr lang="en-US" sz="1800" b="1" dirty="0">
                <a:solidFill>
                  <a:srgbClr val="0E83CD"/>
                </a:solidFill>
                <a:sym typeface="Wingdings"/>
              </a:rPr>
              <a:t></a:t>
            </a:r>
            <a:r>
              <a:rPr lang="en-US" sz="1800" b="1" dirty="0">
                <a:solidFill>
                  <a:schemeClr val="tx1">
                    <a:lumMod val="75000"/>
                    <a:lumOff val="25000"/>
                  </a:schemeClr>
                </a:solidFill>
                <a:sym typeface="Wingdings"/>
              </a:rPr>
              <a:t>	</a:t>
            </a:r>
            <a:r>
              <a:rPr lang="en-US" sz="28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All companies start out in the same position with equal sales volume, market share, revenues, profits, costs, and so on. </a:t>
            </a:r>
          </a:p>
          <a:p>
            <a:pPr algn="just">
              <a:lnSpc>
                <a:spcPts val="2600"/>
              </a:lnSpc>
              <a:spcBef>
                <a:spcPts val="0"/>
              </a:spcBef>
              <a:spcAft>
                <a:spcPts val="1800"/>
              </a:spcAft>
              <a:buSzPct val="150000"/>
              <a:buNone/>
              <a:tabLst>
                <a:tab pos="2325688" algn="l"/>
              </a:tabLst>
            </a:pPr>
            <a:r>
              <a:rPr lang="en-US" sz="2000" b="1" dirty="0">
                <a:solidFill>
                  <a:srgbClr val="0E83CD"/>
                </a:solidFill>
                <a:sym typeface="Wingdings"/>
              </a:rPr>
              <a:t></a:t>
            </a:r>
            <a:r>
              <a:rPr lang="en-US" sz="2800" b="1" dirty="0">
                <a:solidFill>
                  <a:schemeClr val="tx1">
                    <a:lumMod val="75000"/>
                    <a:lumOff val="25000"/>
                  </a:schemeClr>
                </a:solidFill>
                <a:sym typeface="Wingdings"/>
              </a:rPr>
              <a:t>	</a:t>
            </a:r>
            <a:r>
              <a:rPr lang="en-US" sz="28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Each decision-making round represents one year of company operation.</a:t>
            </a:r>
          </a:p>
          <a:p>
            <a:pPr algn="just">
              <a:lnSpc>
                <a:spcPts val="2600"/>
              </a:lnSpc>
              <a:spcBef>
                <a:spcPts val="0"/>
              </a:spcBef>
              <a:spcAft>
                <a:spcPts val="1800"/>
              </a:spcAft>
              <a:buSzPct val="150000"/>
              <a:buNone/>
              <a:tabLst>
                <a:tab pos="2325688" algn="l"/>
              </a:tabLst>
            </a:pPr>
            <a:r>
              <a:rPr lang="en-US" sz="2000" b="1" dirty="0">
                <a:solidFill>
                  <a:srgbClr val="0E83CD"/>
                </a:solidFill>
                <a:sym typeface="Wingdings"/>
              </a:rPr>
              <a:t></a:t>
            </a:r>
            <a:r>
              <a:rPr lang="en-US" sz="2800" b="1" dirty="0">
                <a:solidFill>
                  <a:schemeClr val="tx1">
                    <a:lumMod val="75000"/>
                    <a:lumOff val="25000"/>
                  </a:schemeClr>
                </a:solidFill>
                <a:sym typeface="Wingdings"/>
              </a:rPr>
              <a:t>	</a:t>
            </a:r>
            <a:r>
              <a:rPr lang="en-US" sz="28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There are 10 years of history and you will assume management of the company beginning with Year 11.</a:t>
            </a:r>
          </a:p>
          <a:p>
            <a:pPr algn="just">
              <a:lnSpc>
                <a:spcPts val="2600"/>
              </a:lnSpc>
              <a:spcBef>
                <a:spcPts val="200"/>
              </a:spcBef>
              <a:buSzPct val="150000"/>
              <a:buNone/>
              <a:tabLst>
                <a:tab pos="2325688" algn="l"/>
              </a:tabLst>
            </a:pPr>
            <a:r>
              <a:rPr lang="en-US" sz="2000" b="1" dirty="0">
                <a:solidFill>
                  <a:srgbClr val="0E83CD"/>
                </a:solidFill>
                <a:sym typeface="Wingdings"/>
              </a:rPr>
              <a:t></a:t>
            </a:r>
            <a:r>
              <a:rPr lang="en-US" sz="2800" b="1" dirty="0">
                <a:solidFill>
                  <a:schemeClr val="tx1">
                    <a:lumMod val="75000"/>
                    <a:lumOff val="25000"/>
                  </a:schemeClr>
                </a:solidFill>
                <a:sym typeface="Wingdings"/>
              </a:rPr>
              <a:t>	</a:t>
            </a:r>
            <a:r>
              <a:rPr lang="en-US" sz="28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In Year 10 the company had:</a:t>
            </a:r>
          </a:p>
          <a:p>
            <a:pPr marL="914400" algn="just">
              <a:lnSpc>
                <a:spcPts val="1800"/>
              </a:lnSpc>
              <a:spcBef>
                <a:spcPts val="0"/>
              </a:spcBef>
              <a:spcAft>
                <a:spcPts val="200"/>
              </a:spcAft>
              <a:buSzPct val="150000"/>
              <a:buNone/>
              <a:tabLst>
                <a:tab pos="2325688" algn="l"/>
              </a:tabLst>
            </a:pPr>
            <a:r>
              <a:rPr lang="en-US" sz="2000" b="1" dirty="0">
                <a:solidFill>
                  <a:schemeClr val="accent4">
                    <a:lumMod val="75000"/>
                  </a:schemeClr>
                </a:solidFill>
              </a:rPr>
              <a:t>Sales Revenues of $433 million	Return On Equity of about 20%</a:t>
            </a:r>
          </a:p>
          <a:p>
            <a:pPr marL="914400" algn="just">
              <a:lnSpc>
                <a:spcPts val="1800"/>
              </a:lnSpc>
              <a:spcBef>
                <a:spcPts val="0"/>
              </a:spcBef>
              <a:spcAft>
                <a:spcPts val="200"/>
              </a:spcAft>
              <a:buSzPct val="150000"/>
              <a:buNone/>
              <a:tabLst>
                <a:tab pos="2325688" algn="l"/>
              </a:tabLst>
            </a:pPr>
            <a:r>
              <a:rPr lang="en-US" sz="2000" b="1" dirty="0">
                <a:solidFill>
                  <a:schemeClr val="accent4">
                    <a:lumMod val="75000"/>
                  </a:schemeClr>
                </a:solidFill>
              </a:rPr>
              <a:t>Net Profit of $40 million		a Stock Price of $30.00</a:t>
            </a:r>
          </a:p>
          <a:p>
            <a:pPr marL="914400" algn="just">
              <a:lnSpc>
                <a:spcPts val="1800"/>
              </a:lnSpc>
              <a:spcBef>
                <a:spcPts val="0"/>
              </a:spcBef>
              <a:spcAft>
                <a:spcPts val="1200"/>
              </a:spcAft>
              <a:buSzPct val="150000"/>
              <a:buNone/>
              <a:tabLst>
                <a:tab pos="2325688" algn="l"/>
              </a:tabLst>
            </a:pPr>
            <a:r>
              <a:rPr lang="en-US" sz="2000" b="1" dirty="0">
                <a:solidFill>
                  <a:schemeClr val="accent4">
                    <a:lumMod val="75000"/>
                  </a:schemeClr>
                </a:solidFill>
              </a:rPr>
              <a:t>Earnings Per Share of $2.00		a Credit Rating of B</a:t>
            </a:r>
          </a:p>
          <a:p>
            <a:pPr algn="just">
              <a:lnSpc>
                <a:spcPts val="2600"/>
              </a:lnSpc>
              <a:spcBef>
                <a:spcPts val="0"/>
              </a:spcBef>
              <a:spcAft>
                <a:spcPts val="1800"/>
              </a:spcAft>
              <a:buSzPct val="150000"/>
              <a:buNone/>
              <a:tabLst>
                <a:tab pos="2325688" algn="l"/>
              </a:tabLst>
            </a:pPr>
            <a:r>
              <a:rPr lang="en-US" sz="2000" b="1" dirty="0">
                <a:solidFill>
                  <a:srgbClr val="0E83CD"/>
                </a:solidFill>
                <a:sym typeface="Wingdings"/>
              </a:rPr>
              <a:t></a:t>
            </a:r>
            <a:r>
              <a:rPr lang="en-US" sz="2800" b="1" dirty="0">
                <a:solidFill>
                  <a:schemeClr val="tx1">
                    <a:lumMod val="75000"/>
                    <a:lumOff val="25000"/>
                  </a:schemeClr>
                </a:solidFill>
                <a:sym typeface="Wingdings"/>
              </a:rPr>
              <a:t>	</a:t>
            </a:r>
            <a:r>
              <a:rPr lang="en-US" sz="28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The company is in sound financial condition and is performing adequately.</a:t>
            </a:r>
          </a:p>
          <a:p>
            <a:pPr algn="just" eaLnBrk="1" hangingPunct="1">
              <a:lnSpc>
                <a:spcPts val="2600"/>
              </a:lnSpc>
              <a:spcBef>
                <a:spcPts val="200"/>
              </a:spcBef>
              <a:spcAft>
                <a:spcPts val="200"/>
              </a:spcAft>
              <a:buSzPct val="150000"/>
              <a:buNone/>
              <a:tabLst>
                <a:tab pos="2325688" algn="l"/>
              </a:tabLst>
            </a:pPr>
            <a:endParaRPr lang="en-US" sz="2800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0" y="1358537"/>
            <a:ext cx="9144000" cy="381000"/>
          </a:xfrm>
          <a:prstGeom prst="rect">
            <a:avLst/>
          </a:prstGeom>
          <a:solidFill>
            <a:srgbClr val="0E83CD"/>
          </a:solidFill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8EE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0" y="0"/>
            <a:ext cx="9144000" cy="1371600"/>
          </a:xfrm>
          <a:prstGeom prst="rect">
            <a:avLst/>
          </a:prstGeom>
          <a:solidFill>
            <a:schemeClr val="bg1"/>
          </a:solidFill>
        </p:spPr>
        <p:txBody>
          <a:bodyPr wrap="square" rtlCol="0" anchor="ctr" anchorCtr="0">
            <a:noAutofit/>
          </a:bodyPr>
          <a:lstStyle/>
          <a:p>
            <a:pPr algn="ctr">
              <a:lnSpc>
                <a:spcPts val="1200"/>
              </a:lnSpc>
            </a:pPr>
            <a:endParaRPr lang="en-US" sz="4800" b="1" dirty="0"/>
          </a:p>
          <a:p>
            <a:pPr algn="ctr">
              <a:lnSpc>
                <a:spcPts val="4200"/>
              </a:lnSpc>
            </a:pPr>
            <a:r>
              <a:rPr lang="en-US" sz="4800" b="1" dirty="0">
                <a:solidFill>
                  <a:schemeClr val="accent1">
                    <a:lumMod val="75000"/>
                  </a:schemeClr>
                </a:solidFill>
              </a:rPr>
              <a:t>The  Decisions</a:t>
            </a:r>
          </a:p>
          <a:p>
            <a:pPr algn="ctr">
              <a:lnSpc>
                <a:spcPts val="4200"/>
              </a:lnSpc>
            </a:pPr>
            <a:r>
              <a:rPr lang="en-US" sz="4800" b="1" dirty="0">
                <a:solidFill>
                  <a:schemeClr val="accent1">
                    <a:lumMod val="75000"/>
                  </a:schemeClr>
                </a:solidFill>
              </a:rPr>
              <a:t>You  Will  Be  Making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idx="1"/>
          </p:nvPr>
        </p:nvSpPr>
        <p:spPr>
          <a:xfrm>
            <a:off x="228600" y="1828800"/>
            <a:ext cx="8610600" cy="4800600"/>
          </a:xfrm>
        </p:spPr>
        <p:txBody>
          <a:bodyPr lIns="103236" tIns="51618" rIns="103236" bIns="51618">
            <a:noAutofit/>
          </a:bodyPr>
          <a:lstStyle/>
          <a:p>
            <a:pPr marL="0" indent="0" algn="just">
              <a:lnSpc>
                <a:spcPts val="2600"/>
              </a:lnSpc>
              <a:spcBef>
                <a:spcPts val="0"/>
              </a:spcBef>
              <a:spcAft>
                <a:spcPts val="1200"/>
              </a:spcAft>
              <a:buSzPct val="150000"/>
              <a:buNone/>
              <a:tabLst>
                <a:tab pos="2325688" algn="l"/>
              </a:tabLst>
            </a:pPr>
            <a:r>
              <a:rPr lang="en-US" sz="28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Each decision round (year) you and your co-managers will make decisions relating to: </a:t>
            </a:r>
          </a:p>
          <a:p>
            <a:pPr marL="694944" algn="just">
              <a:lnSpc>
                <a:spcPts val="2400"/>
              </a:lnSpc>
              <a:spcBef>
                <a:spcPts val="0"/>
              </a:spcBef>
              <a:spcAft>
                <a:spcPts val="600"/>
              </a:spcAft>
              <a:buSzPct val="150000"/>
              <a:buNone/>
              <a:tabLst>
                <a:tab pos="2325688" algn="l"/>
              </a:tabLst>
            </a:pPr>
            <a:r>
              <a:rPr lang="en-US" sz="1800" b="1" dirty="0">
                <a:solidFill>
                  <a:schemeClr val="accent4">
                    <a:lumMod val="75000"/>
                  </a:schemeClr>
                </a:solidFill>
                <a:sym typeface="Wingdings"/>
              </a:rPr>
              <a:t></a:t>
            </a:r>
            <a:r>
              <a:rPr lang="en-US" sz="2800" b="1" dirty="0">
                <a:solidFill>
                  <a:schemeClr val="tx1">
                    <a:lumMod val="75000"/>
                    <a:lumOff val="25000"/>
                  </a:schemeClr>
                </a:solidFill>
                <a:sym typeface="Wingdings"/>
              </a:rPr>
              <a:t>	</a:t>
            </a:r>
            <a:r>
              <a:rPr lang="en-US" sz="2400" b="1" dirty="0">
                <a:solidFill>
                  <a:schemeClr val="accent4">
                    <a:lumMod val="75000"/>
                  </a:schemeClr>
                </a:solidFill>
              </a:rPr>
              <a:t>Workforce compensation and training</a:t>
            </a:r>
          </a:p>
          <a:p>
            <a:pPr marL="694944" algn="just">
              <a:lnSpc>
                <a:spcPts val="2400"/>
              </a:lnSpc>
              <a:spcBef>
                <a:spcPts val="0"/>
              </a:spcBef>
              <a:spcAft>
                <a:spcPts val="600"/>
              </a:spcAft>
              <a:buSzPct val="150000"/>
              <a:buNone/>
              <a:tabLst>
                <a:tab pos="2325688" algn="l"/>
              </a:tabLst>
            </a:pPr>
            <a:r>
              <a:rPr lang="en-US" sz="1800" b="1" dirty="0">
                <a:solidFill>
                  <a:schemeClr val="accent4">
                    <a:lumMod val="75000"/>
                  </a:schemeClr>
                </a:solidFill>
                <a:sym typeface="Wingdings"/>
              </a:rPr>
              <a:t></a:t>
            </a:r>
            <a:r>
              <a:rPr lang="en-US" sz="2800" b="1" dirty="0">
                <a:solidFill>
                  <a:schemeClr val="tx1">
                    <a:lumMod val="75000"/>
                    <a:lumOff val="25000"/>
                  </a:schemeClr>
                </a:solidFill>
                <a:sym typeface="Wingdings"/>
              </a:rPr>
              <a:t>	</a:t>
            </a:r>
            <a:r>
              <a:rPr lang="en-US" sz="2400" b="1" dirty="0">
                <a:solidFill>
                  <a:schemeClr val="accent4">
                    <a:lumMod val="75000"/>
                  </a:schemeClr>
                </a:solidFill>
              </a:rPr>
              <a:t>Production of branded and private-label footwear</a:t>
            </a:r>
          </a:p>
          <a:p>
            <a:pPr marL="694944" algn="just">
              <a:lnSpc>
                <a:spcPts val="2400"/>
              </a:lnSpc>
              <a:spcBef>
                <a:spcPts val="0"/>
              </a:spcBef>
              <a:spcAft>
                <a:spcPts val="600"/>
              </a:spcAft>
              <a:buSzPct val="150000"/>
              <a:buNone/>
              <a:tabLst>
                <a:tab pos="2325688" algn="l"/>
              </a:tabLst>
            </a:pPr>
            <a:r>
              <a:rPr lang="en-US" sz="1800" b="1" dirty="0">
                <a:solidFill>
                  <a:schemeClr val="accent4">
                    <a:lumMod val="75000"/>
                  </a:schemeClr>
                </a:solidFill>
                <a:sym typeface="Wingdings"/>
              </a:rPr>
              <a:t></a:t>
            </a:r>
            <a:r>
              <a:rPr lang="en-US" sz="2800" b="1" dirty="0">
                <a:solidFill>
                  <a:schemeClr val="tx1">
                    <a:lumMod val="75000"/>
                    <a:lumOff val="25000"/>
                  </a:schemeClr>
                </a:solidFill>
                <a:sym typeface="Wingdings"/>
              </a:rPr>
              <a:t>	</a:t>
            </a:r>
            <a:r>
              <a:rPr lang="en-US" sz="2400" b="1" dirty="0">
                <a:solidFill>
                  <a:schemeClr val="accent4">
                    <a:lumMod val="75000"/>
                  </a:schemeClr>
                </a:solidFill>
              </a:rPr>
              <a:t>Production facilities expansion/equipment/upgrades</a:t>
            </a:r>
          </a:p>
          <a:p>
            <a:pPr marL="694944" algn="just">
              <a:lnSpc>
                <a:spcPts val="2400"/>
              </a:lnSpc>
              <a:spcBef>
                <a:spcPts val="0"/>
              </a:spcBef>
              <a:spcAft>
                <a:spcPts val="600"/>
              </a:spcAft>
              <a:buSzPct val="150000"/>
              <a:buNone/>
              <a:tabLst>
                <a:tab pos="2325688" algn="l"/>
              </a:tabLst>
            </a:pPr>
            <a:r>
              <a:rPr lang="en-US" sz="1800" b="1" dirty="0">
                <a:solidFill>
                  <a:schemeClr val="accent4">
                    <a:lumMod val="75000"/>
                  </a:schemeClr>
                </a:solidFill>
                <a:sym typeface="Wingdings"/>
              </a:rPr>
              <a:t></a:t>
            </a:r>
            <a:r>
              <a:rPr lang="en-US" sz="2800" b="1" dirty="0">
                <a:solidFill>
                  <a:schemeClr val="tx1">
                    <a:lumMod val="75000"/>
                    <a:lumOff val="25000"/>
                  </a:schemeClr>
                </a:solidFill>
                <a:sym typeface="Wingdings"/>
              </a:rPr>
              <a:t>	</a:t>
            </a:r>
            <a:r>
              <a:rPr lang="en-US" sz="2400" b="1" dirty="0">
                <a:solidFill>
                  <a:schemeClr val="accent4">
                    <a:lumMod val="75000"/>
                  </a:schemeClr>
                </a:solidFill>
              </a:rPr>
              <a:t>Distribution and warehouse operations</a:t>
            </a:r>
          </a:p>
          <a:p>
            <a:pPr marL="694944" algn="just">
              <a:lnSpc>
                <a:spcPts val="2400"/>
              </a:lnSpc>
              <a:spcBef>
                <a:spcPts val="0"/>
              </a:spcBef>
              <a:spcAft>
                <a:spcPts val="600"/>
              </a:spcAft>
              <a:buSzPct val="150000"/>
              <a:buNone/>
              <a:tabLst>
                <a:tab pos="2325688" algn="l"/>
              </a:tabLst>
            </a:pPr>
            <a:r>
              <a:rPr lang="en-US" sz="1800" b="1" dirty="0">
                <a:solidFill>
                  <a:schemeClr val="accent4">
                    <a:lumMod val="75000"/>
                  </a:schemeClr>
                </a:solidFill>
                <a:sym typeface="Wingdings"/>
              </a:rPr>
              <a:t></a:t>
            </a:r>
            <a:r>
              <a:rPr lang="en-US" sz="2800" b="1" dirty="0">
                <a:solidFill>
                  <a:schemeClr val="tx1">
                    <a:lumMod val="75000"/>
                    <a:lumOff val="25000"/>
                  </a:schemeClr>
                </a:solidFill>
                <a:sym typeface="Wingdings"/>
              </a:rPr>
              <a:t>	</a:t>
            </a:r>
            <a:r>
              <a:rPr lang="en-US" sz="2400" b="1" dirty="0">
                <a:solidFill>
                  <a:schemeClr val="accent4">
                    <a:lumMod val="75000"/>
                  </a:schemeClr>
                </a:solidFill>
              </a:rPr>
              <a:t>Pricing and marketing</a:t>
            </a:r>
          </a:p>
          <a:p>
            <a:pPr marL="694944" algn="just">
              <a:lnSpc>
                <a:spcPts val="2400"/>
              </a:lnSpc>
              <a:spcBef>
                <a:spcPts val="0"/>
              </a:spcBef>
              <a:spcAft>
                <a:spcPts val="600"/>
              </a:spcAft>
              <a:buSzPct val="150000"/>
              <a:buNone/>
              <a:tabLst>
                <a:tab pos="2325688" algn="l"/>
              </a:tabLst>
            </a:pPr>
            <a:r>
              <a:rPr lang="en-US" sz="1800" b="1" dirty="0">
                <a:solidFill>
                  <a:schemeClr val="accent4">
                    <a:lumMod val="75000"/>
                  </a:schemeClr>
                </a:solidFill>
                <a:sym typeface="Wingdings"/>
              </a:rPr>
              <a:t></a:t>
            </a:r>
            <a:r>
              <a:rPr lang="en-US" sz="2800" b="1" dirty="0">
                <a:solidFill>
                  <a:schemeClr val="tx1">
                    <a:lumMod val="75000"/>
                    <a:lumOff val="25000"/>
                  </a:schemeClr>
                </a:solidFill>
                <a:sym typeface="Wingdings"/>
              </a:rPr>
              <a:t>	</a:t>
            </a:r>
            <a:r>
              <a:rPr lang="en-US" sz="2400" b="1" dirty="0">
                <a:solidFill>
                  <a:schemeClr val="accent4">
                    <a:lumMod val="75000"/>
                  </a:schemeClr>
                </a:solidFill>
              </a:rPr>
              <a:t>Celebrity endorsement contracts</a:t>
            </a:r>
          </a:p>
          <a:p>
            <a:pPr marL="694944" algn="just">
              <a:lnSpc>
                <a:spcPts val="2400"/>
              </a:lnSpc>
              <a:spcBef>
                <a:spcPts val="0"/>
              </a:spcBef>
              <a:spcAft>
                <a:spcPts val="600"/>
              </a:spcAft>
              <a:buSzPct val="150000"/>
              <a:buNone/>
              <a:tabLst>
                <a:tab pos="2325688" algn="l"/>
              </a:tabLst>
            </a:pPr>
            <a:r>
              <a:rPr lang="en-US" sz="1800" b="1" dirty="0">
                <a:solidFill>
                  <a:schemeClr val="accent4">
                    <a:lumMod val="75000"/>
                  </a:schemeClr>
                </a:solidFill>
                <a:sym typeface="Wingdings"/>
              </a:rPr>
              <a:t></a:t>
            </a:r>
            <a:r>
              <a:rPr lang="en-US" sz="2800" b="1" dirty="0">
                <a:solidFill>
                  <a:schemeClr val="tx1">
                    <a:lumMod val="75000"/>
                    <a:lumOff val="25000"/>
                  </a:schemeClr>
                </a:solidFill>
                <a:sym typeface="Wingdings"/>
              </a:rPr>
              <a:t>	</a:t>
            </a:r>
            <a:r>
              <a:rPr lang="en-US" sz="2400" b="1" dirty="0">
                <a:solidFill>
                  <a:schemeClr val="accent4">
                    <a:lumMod val="75000"/>
                  </a:schemeClr>
                </a:solidFill>
              </a:rPr>
              <a:t>Corporate Social Responsibility and citizenship</a:t>
            </a:r>
          </a:p>
          <a:p>
            <a:pPr marL="694944" algn="just">
              <a:lnSpc>
                <a:spcPts val="2400"/>
              </a:lnSpc>
              <a:spcBef>
                <a:spcPts val="0"/>
              </a:spcBef>
              <a:spcAft>
                <a:spcPts val="1200"/>
              </a:spcAft>
              <a:buSzPct val="150000"/>
              <a:buNone/>
              <a:tabLst>
                <a:tab pos="2325688" algn="l"/>
              </a:tabLst>
            </a:pPr>
            <a:r>
              <a:rPr lang="en-US" sz="1800" b="1" dirty="0">
                <a:solidFill>
                  <a:schemeClr val="accent4">
                    <a:lumMod val="75000"/>
                  </a:schemeClr>
                </a:solidFill>
                <a:sym typeface="Wingdings"/>
              </a:rPr>
              <a:t></a:t>
            </a:r>
            <a:r>
              <a:rPr lang="en-US" sz="2800" b="1" dirty="0">
                <a:solidFill>
                  <a:schemeClr val="tx1">
                    <a:lumMod val="75000"/>
                    <a:lumOff val="25000"/>
                  </a:schemeClr>
                </a:solidFill>
                <a:sym typeface="Wingdings"/>
              </a:rPr>
              <a:t>	</a:t>
            </a:r>
            <a:r>
              <a:rPr lang="en-US" sz="2400" b="1" dirty="0">
                <a:solidFill>
                  <a:schemeClr val="accent4">
                    <a:lumMod val="75000"/>
                  </a:schemeClr>
                </a:solidFill>
              </a:rPr>
              <a:t>Financing of company operations</a:t>
            </a:r>
          </a:p>
          <a:p>
            <a:pPr marL="347472" indent="0" algn="just">
              <a:lnSpc>
                <a:spcPts val="2600"/>
              </a:lnSpc>
              <a:spcBef>
                <a:spcPts val="0"/>
              </a:spcBef>
              <a:spcAft>
                <a:spcPts val="1200"/>
              </a:spcAft>
              <a:buSzPct val="150000"/>
              <a:buNone/>
              <a:tabLst>
                <a:tab pos="2325688" algn="l"/>
              </a:tabLst>
            </a:pPr>
            <a:r>
              <a:rPr lang="en-US" sz="24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Plus, you will be responsible for annual sales forecasting and inventory management.</a:t>
            </a:r>
          </a:p>
          <a:p>
            <a:pPr algn="just">
              <a:lnSpc>
                <a:spcPts val="2600"/>
              </a:lnSpc>
              <a:spcBef>
                <a:spcPts val="0"/>
              </a:spcBef>
              <a:spcAft>
                <a:spcPts val="1200"/>
              </a:spcAft>
              <a:buSzPct val="150000"/>
              <a:buNone/>
              <a:tabLst>
                <a:tab pos="2325688" algn="l"/>
              </a:tabLst>
            </a:pPr>
            <a:endParaRPr lang="en-US" sz="2400" b="1" dirty="0">
              <a:solidFill>
                <a:schemeClr val="accent4">
                  <a:lumMod val="75000"/>
                </a:schemeClr>
              </a:solidFill>
            </a:endParaRPr>
          </a:p>
          <a:p>
            <a:pPr algn="just" eaLnBrk="1" hangingPunct="1">
              <a:lnSpc>
                <a:spcPts val="2600"/>
              </a:lnSpc>
              <a:spcBef>
                <a:spcPts val="200"/>
              </a:spcBef>
              <a:spcAft>
                <a:spcPts val="200"/>
              </a:spcAft>
              <a:buSzPct val="150000"/>
              <a:buNone/>
              <a:tabLst>
                <a:tab pos="2325688" algn="l"/>
              </a:tabLst>
            </a:pPr>
            <a:endParaRPr lang="en-US" sz="2800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0" y="1358537"/>
            <a:ext cx="9144000" cy="381000"/>
          </a:xfrm>
          <a:prstGeom prst="rect">
            <a:avLst/>
          </a:prstGeom>
          <a:solidFill>
            <a:srgbClr val="0E83CD"/>
          </a:solidFill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8EE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0" y="0"/>
            <a:ext cx="9144000" cy="1371600"/>
          </a:xfrm>
          <a:prstGeom prst="rect">
            <a:avLst/>
          </a:prstGeom>
          <a:solidFill>
            <a:schemeClr val="bg1"/>
          </a:solidFill>
        </p:spPr>
        <p:txBody>
          <a:bodyPr wrap="square" rtlCol="0" anchor="ctr" anchorCtr="0">
            <a:noAutofit/>
          </a:bodyPr>
          <a:lstStyle/>
          <a:p>
            <a:pPr algn="ctr">
              <a:lnSpc>
                <a:spcPts val="1200"/>
              </a:lnSpc>
            </a:pPr>
            <a:endParaRPr lang="en-US" sz="4800" b="1" dirty="0"/>
          </a:p>
          <a:p>
            <a:pPr algn="ctr">
              <a:lnSpc>
                <a:spcPts val="4200"/>
              </a:lnSpc>
            </a:pPr>
            <a:r>
              <a:rPr lang="en-US" sz="4800" b="1" dirty="0">
                <a:solidFill>
                  <a:schemeClr val="accent1">
                    <a:lumMod val="75000"/>
                  </a:schemeClr>
                </a:solidFill>
              </a:rPr>
              <a:t>Competition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idx="1"/>
          </p:nvPr>
        </p:nvSpPr>
        <p:spPr>
          <a:xfrm>
            <a:off x="228600" y="1828800"/>
            <a:ext cx="8610600" cy="4800600"/>
          </a:xfrm>
        </p:spPr>
        <p:txBody>
          <a:bodyPr lIns="103236" tIns="51618" rIns="103236" bIns="51618">
            <a:noAutofit/>
          </a:bodyPr>
          <a:lstStyle/>
          <a:p>
            <a:pPr marL="0" indent="0" algn="just">
              <a:lnSpc>
                <a:spcPts val="2600"/>
              </a:lnSpc>
              <a:spcBef>
                <a:spcPts val="0"/>
              </a:spcBef>
              <a:spcAft>
                <a:spcPts val="1200"/>
              </a:spcAft>
              <a:buSzPct val="150000"/>
              <a:buNone/>
              <a:tabLst>
                <a:tab pos="2325688" algn="l"/>
              </a:tabLst>
            </a:pPr>
            <a:r>
              <a:rPr lang="en-US" sz="28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The competition among companies to sell their brand of athletic footwear is based on the following factors: </a:t>
            </a:r>
          </a:p>
          <a:p>
            <a:pPr marL="1828800" algn="just">
              <a:lnSpc>
                <a:spcPts val="2200"/>
              </a:lnSpc>
              <a:spcBef>
                <a:spcPts val="0"/>
              </a:spcBef>
              <a:spcAft>
                <a:spcPts val="600"/>
              </a:spcAft>
              <a:buSzPct val="150000"/>
              <a:buNone/>
              <a:tabLst>
                <a:tab pos="2325688" algn="l"/>
              </a:tabLst>
            </a:pPr>
            <a:r>
              <a:rPr lang="en-US" sz="1800" b="1" dirty="0">
                <a:solidFill>
                  <a:schemeClr val="accent4">
                    <a:lumMod val="75000"/>
                  </a:schemeClr>
                </a:solidFill>
                <a:sym typeface="Wingdings"/>
              </a:rPr>
              <a:t></a:t>
            </a:r>
            <a:r>
              <a:rPr lang="en-US" sz="2800" b="1" dirty="0">
                <a:solidFill>
                  <a:schemeClr val="tx1">
                    <a:lumMod val="75000"/>
                    <a:lumOff val="25000"/>
                  </a:schemeClr>
                </a:solidFill>
                <a:sym typeface="Wingdings"/>
              </a:rPr>
              <a:t>	</a:t>
            </a:r>
            <a:r>
              <a:rPr lang="en-US" sz="2400" b="1" dirty="0">
                <a:solidFill>
                  <a:schemeClr val="accent4">
                    <a:lumMod val="75000"/>
                  </a:schemeClr>
                </a:solidFill>
              </a:rPr>
              <a:t>Price</a:t>
            </a:r>
          </a:p>
          <a:p>
            <a:pPr marL="1828800" algn="just">
              <a:lnSpc>
                <a:spcPts val="2200"/>
              </a:lnSpc>
              <a:spcBef>
                <a:spcPts val="0"/>
              </a:spcBef>
              <a:spcAft>
                <a:spcPts val="600"/>
              </a:spcAft>
              <a:buSzPct val="150000"/>
              <a:buNone/>
              <a:tabLst>
                <a:tab pos="2325688" algn="l"/>
              </a:tabLst>
            </a:pPr>
            <a:r>
              <a:rPr lang="en-US" sz="1800" b="1" dirty="0">
                <a:solidFill>
                  <a:schemeClr val="accent4">
                    <a:lumMod val="75000"/>
                  </a:schemeClr>
                </a:solidFill>
                <a:sym typeface="Wingdings"/>
              </a:rPr>
              <a:t></a:t>
            </a:r>
            <a:r>
              <a:rPr lang="en-US" sz="2800" b="1" dirty="0">
                <a:solidFill>
                  <a:schemeClr val="tx1">
                    <a:lumMod val="75000"/>
                    <a:lumOff val="25000"/>
                  </a:schemeClr>
                </a:solidFill>
                <a:sym typeface="Wingdings"/>
              </a:rPr>
              <a:t>	</a:t>
            </a:r>
            <a:r>
              <a:rPr lang="en-US" sz="2400" b="1" dirty="0">
                <a:solidFill>
                  <a:schemeClr val="accent4">
                    <a:lumMod val="75000"/>
                  </a:schemeClr>
                </a:solidFill>
              </a:rPr>
              <a:t>Styling/quality (S/Q) rating</a:t>
            </a:r>
          </a:p>
          <a:p>
            <a:pPr marL="1828800" algn="just">
              <a:lnSpc>
                <a:spcPts val="2200"/>
              </a:lnSpc>
              <a:spcBef>
                <a:spcPts val="0"/>
              </a:spcBef>
              <a:spcAft>
                <a:spcPts val="600"/>
              </a:spcAft>
              <a:buSzPct val="150000"/>
              <a:buNone/>
              <a:tabLst>
                <a:tab pos="2325688" algn="l"/>
              </a:tabLst>
            </a:pPr>
            <a:r>
              <a:rPr lang="en-US" sz="1800" b="1" dirty="0">
                <a:solidFill>
                  <a:schemeClr val="accent4">
                    <a:lumMod val="75000"/>
                  </a:schemeClr>
                </a:solidFill>
                <a:sym typeface="Wingdings"/>
              </a:rPr>
              <a:t></a:t>
            </a:r>
            <a:r>
              <a:rPr lang="en-US" sz="2800" b="1" dirty="0">
                <a:solidFill>
                  <a:schemeClr val="tx1">
                    <a:lumMod val="75000"/>
                    <a:lumOff val="25000"/>
                  </a:schemeClr>
                </a:solidFill>
                <a:sym typeface="Wingdings"/>
              </a:rPr>
              <a:t>	</a:t>
            </a:r>
            <a:r>
              <a:rPr lang="en-US" sz="2400" b="1" dirty="0">
                <a:solidFill>
                  <a:schemeClr val="accent4">
                    <a:lumMod val="75000"/>
                  </a:schemeClr>
                </a:solidFill>
              </a:rPr>
              <a:t>Number of models/styles</a:t>
            </a:r>
          </a:p>
          <a:p>
            <a:pPr marL="1828800" algn="just">
              <a:lnSpc>
                <a:spcPts val="2200"/>
              </a:lnSpc>
              <a:spcBef>
                <a:spcPts val="0"/>
              </a:spcBef>
              <a:spcAft>
                <a:spcPts val="600"/>
              </a:spcAft>
              <a:buSzPct val="150000"/>
              <a:buNone/>
              <a:tabLst>
                <a:tab pos="2325688" algn="l"/>
              </a:tabLst>
            </a:pPr>
            <a:r>
              <a:rPr lang="en-US" sz="1800" b="1" dirty="0">
                <a:solidFill>
                  <a:schemeClr val="accent4">
                    <a:lumMod val="75000"/>
                  </a:schemeClr>
                </a:solidFill>
                <a:sym typeface="Wingdings"/>
              </a:rPr>
              <a:t></a:t>
            </a:r>
            <a:r>
              <a:rPr lang="en-US" sz="2800" b="1" dirty="0">
                <a:solidFill>
                  <a:schemeClr val="tx1">
                    <a:lumMod val="75000"/>
                    <a:lumOff val="25000"/>
                  </a:schemeClr>
                </a:solidFill>
                <a:sym typeface="Wingdings"/>
              </a:rPr>
              <a:t>	</a:t>
            </a:r>
            <a:r>
              <a:rPr lang="en-US" sz="2400" b="1" dirty="0">
                <a:solidFill>
                  <a:schemeClr val="accent4">
                    <a:lumMod val="75000"/>
                  </a:schemeClr>
                </a:solidFill>
              </a:rPr>
              <a:t>Advertising</a:t>
            </a:r>
          </a:p>
          <a:p>
            <a:pPr marL="1828800" algn="just">
              <a:lnSpc>
                <a:spcPts val="2200"/>
              </a:lnSpc>
              <a:spcBef>
                <a:spcPts val="0"/>
              </a:spcBef>
              <a:spcAft>
                <a:spcPts val="600"/>
              </a:spcAft>
              <a:buSzPct val="150000"/>
              <a:buNone/>
              <a:tabLst>
                <a:tab pos="2325688" algn="l"/>
              </a:tabLst>
            </a:pPr>
            <a:r>
              <a:rPr lang="en-US" sz="1800" b="1" dirty="0">
                <a:solidFill>
                  <a:schemeClr val="accent4">
                    <a:lumMod val="75000"/>
                  </a:schemeClr>
                </a:solidFill>
                <a:sym typeface="Wingdings"/>
              </a:rPr>
              <a:t></a:t>
            </a:r>
            <a:r>
              <a:rPr lang="en-US" sz="2800" b="1" dirty="0">
                <a:solidFill>
                  <a:schemeClr val="tx1">
                    <a:lumMod val="75000"/>
                    <a:lumOff val="25000"/>
                  </a:schemeClr>
                </a:solidFill>
                <a:sym typeface="Wingdings"/>
              </a:rPr>
              <a:t>	</a:t>
            </a:r>
            <a:r>
              <a:rPr lang="en-US" sz="2400" b="1" dirty="0">
                <a:solidFill>
                  <a:schemeClr val="accent4">
                    <a:lumMod val="75000"/>
                  </a:schemeClr>
                </a:solidFill>
              </a:rPr>
              <a:t>Size of retail network</a:t>
            </a:r>
          </a:p>
          <a:p>
            <a:pPr marL="1828800" algn="just">
              <a:lnSpc>
                <a:spcPts val="2200"/>
              </a:lnSpc>
              <a:spcBef>
                <a:spcPts val="0"/>
              </a:spcBef>
              <a:spcAft>
                <a:spcPts val="600"/>
              </a:spcAft>
              <a:buSzPct val="150000"/>
              <a:buNone/>
              <a:tabLst>
                <a:tab pos="2325688" algn="l"/>
              </a:tabLst>
            </a:pPr>
            <a:r>
              <a:rPr lang="en-US" sz="1800" b="1" dirty="0">
                <a:solidFill>
                  <a:schemeClr val="accent4">
                    <a:lumMod val="75000"/>
                  </a:schemeClr>
                </a:solidFill>
                <a:sym typeface="Wingdings"/>
              </a:rPr>
              <a:t></a:t>
            </a:r>
            <a:r>
              <a:rPr lang="en-US" sz="2800" b="1" dirty="0">
                <a:solidFill>
                  <a:schemeClr val="tx1">
                    <a:lumMod val="75000"/>
                    <a:lumOff val="25000"/>
                  </a:schemeClr>
                </a:solidFill>
                <a:sym typeface="Wingdings"/>
              </a:rPr>
              <a:t>	</a:t>
            </a:r>
            <a:r>
              <a:rPr lang="en-US" sz="2400" b="1" dirty="0">
                <a:solidFill>
                  <a:schemeClr val="accent4">
                    <a:lumMod val="75000"/>
                  </a:schemeClr>
                </a:solidFill>
              </a:rPr>
              <a:t>Celebrity endorsements</a:t>
            </a:r>
          </a:p>
          <a:p>
            <a:pPr marL="1828800" algn="just">
              <a:lnSpc>
                <a:spcPts val="2200"/>
              </a:lnSpc>
              <a:spcBef>
                <a:spcPts val="0"/>
              </a:spcBef>
              <a:spcAft>
                <a:spcPts val="600"/>
              </a:spcAft>
              <a:buSzPct val="150000"/>
              <a:buNone/>
              <a:tabLst>
                <a:tab pos="2325688" algn="l"/>
              </a:tabLst>
            </a:pPr>
            <a:r>
              <a:rPr lang="en-US" sz="1800" b="1" dirty="0">
                <a:solidFill>
                  <a:schemeClr val="accent4">
                    <a:lumMod val="75000"/>
                  </a:schemeClr>
                </a:solidFill>
                <a:sym typeface="Wingdings"/>
              </a:rPr>
              <a:t></a:t>
            </a:r>
            <a:r>
              <a:rPr lang="en-US" sz="2800" b="1" dirty="0">
                <a:solidFill>
                  <a:schemeClr val="tx1">
                    <a:lumMod val="75000"/>
                    <a:lumOff val="25000"/>
                  </a:schemeClr>
                </a:solidFill>
                <a:sym typeface="Wingdings"/>
              </a:rPr>
              <a:t>	</a:t>
            </a:r>
            <a:r>
              <a:rPr lang="en-US" sz="2400" b="1" dirty="0">
                <a:solidFill>
                  <a:schemeClr val="accent4">
                    <a:lumMod val="75000"/>
                  </a:schemeClr>
                </a:solidFill>
              </a:rPr>
              <a:t>Delivery time</a:t>
            </a:r>
          </a:p>
          <a:p>
            <a:pPr marL="1828800" algn="just">
              <a:lnSpc>
                <a:spcPts val="2200"/>
              </a:lnSpc>
              <a:spcBef>
                <a:spcPts val="0"/>
              </a:spcBef>
              <a:spcAft>
                <a:spcPts val="600"/>
              </a:spcAft>
              <a:buSzPct val="150000"/>
              <a:buNone/>
              <a:tabLst>
                <a:tab pos="2325688" algn="l"/>
              </a:tabLst>
            </a:pPr>
            <a:r>
              <a:rPr lang="en-US" sz="1800" b="1" dirty="0">
                <a:solidFill>
                  <a:schemeClr val="accent4">
                    <a:lumMod val="75000"/>
                  </a:schemeClr>
                </a:solidFill>
                <a:sym typeface="Wingdings"/>
              </a:rPr>
              <a:t></a:t>
            </a:r>
            <a:r>
              <a:rPr lang="en-US" sz="2800" b="1" dirty="0">
                <a:solidFill>
                  <a:schemeClr val="tx1">
                    <a:lumMod val="75000"/>
                    <a:lumOff val="25000"/>
                  </a:schemeClr>
                </a:solidFill>
                <a:sym typeface="Wingdings"/>
              </a:rPr>
              <a:t>	</a:t>
            </a:r>
            <a:r>
              <a:rPr lang="en-US" sz="2400" b="1" dirty="0">
                <a:solidFill>
                  <a:schemeClr val="accent4">
                    <a:lumMod val="75000"/>
                  </a:schemeClr>
                </a:solidFill>
              </a:rPr>
              <a:t>Retailer support</a:t>
            </a:r>
          </a:p>
          <a:p>
            <a:pPr marL="1828800" algn="just">
              <a:lnSpc>
                <a:spcPts val="2200"/>
              </a:lnSpc>
              <a:spcBef>
                <a:spcPts val="0"/>
              </a:spcBef>
              <a:spcAft>
                <a:spcPts val="600"/>
              </a:spcAft>
              <a:buSzPct val="150000"/>
              <a:buNone/>
              <a:tabLst>
                <a:tab pos="2325688" algn="l"/>
              </a:tabLst>
            </a:pPr>
            <a:r>
              <a:rPr lang="en-US" sz="1800" b="1" dirty="0">
                <a:solidFill>
                  <a:schemeClr val="accent4">
                    <a:lumMod val="75000"/>
                  </a:schemeClr>
                </a:solidFill>
                <a:sym typeface="Wingdings"/>
              </a:rPr>
              <a:t></a:t>
            </a:r>
            <a:r>
              <a:rPr lang="en-US" sz="2800" b="1" dirty="0">
                <a:solidFill>
                  <a:schemeClr val="tx1">
                    <a:lumMod val="75000"/>
                    <a:lumOff val="25000"/>
                  </a:schemeClr>
                </a:solidFill>
                <a:sym typeface="Wingdings"/>
              </a:rPr>
              <a:t>	</a:t>
            </a:r>
            <a:r>
              <a:rPr lang="en-US" sz="2400" b="1" dirty="0">
                <a:solidFill>
                  <a:schemeClr val="accent4">
                    <a:lumMod val="75000"/>
                  </a:schemeClr>
                </a:solidFill>
              </a:rPr>
              <a:t>Mail-in rebates</a:t>
            </a:r>
          </a:p>
          <a:p>
            <a:pPr marL="1828800" algn="just">
              <a:lnSpc>
                <a:spcPts val="2200"/>
              </a:lnSpc>
              <a:spcBef>
                <a:spcPts val="0"/>
              </a:spcBef>
              <a:spcAft>
                <a:spcPts val="600"/>
              </a:spcAft>
              <a:buSzPct val="150000"/>
              <a:buNone/>
              <a:tabLst>
                <a:tab pos="2325688" algn="l"/>
              </a:tabLst>
            </a:pPr>
            <a:r>
              <a:rPr lang="en-US" sz="1800" b="1" dirty="0">
                <a:solidFill>
                  <a:schemeClr val="accent4">
                    <a:lumMod val="75000"/>
                  </a:schemeClr>
                </a:solidFill>
                <a:sym typeface="Wingdings"/>
              </a:rPr>
              <a:t></a:t>
            </a:r>
            <a:r>
              <a:rPr lang="en-US" sz="2400" b="1" dirty="0">
                <a:solidFill>
                  <a:schemeClr val="tx1">
                    <a:lumMod val="75000"/>
                    <a:lumOff val="25000"/>
                  </a:schemeClr>
                </a:solidFill>
                <a:sym typeface="Wingdings"/>
              </a:rPr>
              <a:t>	</a:t>
            </a:r>
            <a:r>
              <a:rPr lang="en-US" sz="2400" b="1" dirty="0">
                <a:solidFill>
                  <a:schemeClr val="accent4">
                    <a:lumMod val="75000"/>
                  </a:schemeClr>
                </a:solidFill>
              </a:rPr>
              <a:t>Brand reputation</a:t>
            </a:r>
          </a:p>
          <a:p>
            <a:pPr marL="1828800" algn="just">
              <a:lnSpc>
                <a:spcPts val="2200"/>
              </a:lnSpc>
              <a:spcBef>
                <a:spcPts val="0"/>
              </a:spcBef>
              <a:spcAft>
                <a:spcPts val="1200"/>
              </a:spcAft>
              <a:buSzPct val="150000"/>
              <a:buNone/>
              <a:tabLst>
                <a:tab pos="2325688" algn="l"/>
              </a:tabLst>
            </a:pPr>
            <a:r>
              <a:rPr lang="en-US" sz="1800" b="1" dirty="0">
                <a:solidFill>
                  <a:schemeClr val="accent4">
                    <a:lumMod val="75000"/>
                  </a:schemeClr>
                </a:solidFill>
                <a:sym typeface="Wingdings"/>
              </a:rPr>
              <a:t></a:t>
            </a:r>
            <a:r>
              <a:rPr lang="en-US" sz="2800" b="1" dirty="0">
                <a:solidFill>
                  <a:schemeClr val="tx1">
                    <a:lumMod val="75000"/>
                    <a:lumOff val="25000"/>
                  </a:schemeClr>
                </a:solidFill>
                <a:sym typeface="Wingdings"/>
              </a:rPr>
              <a:t>	</a:t>
            </a:r>
            <a:r>
              <a:rPr lang="en-US" sz="2400" b="1" dirty="0">
                <a:solidFill>
                  <a:schemeClr val="accent4">
                    <a:lumMod val="75000"/>
                  </a:schemeClr>
                </a:solidFill>
              </a:rPr>
              <a:t>Free shipping </a:t>
            </a:r>
            <a:r>
              <a:rPr lang="en-US" sz="2400" dirty="0">
                <a:solidFill>
                  <a:schemeClr val="accent4">
                    <a:lumMod val="75000"/>
                  </a:schemeClr>
                </a:solidFill>
              </a:rPr>
              <a:t>(internet sales only)</a:t>
            </a:r>
          </a:p>
          <a:p>
            <a:pPr algn="just">
              <a:lnSpc>
                <a:spcPts val="2600"/>
              </a:lnSpc>
              <a:spcBef>
                <a:spcPts val="0"/>
              </a:spcBef>
              <a:spcAft>
                <a:spcPts val="1200"/>
              </a:spcAft>
              <a:buSzPct val="150000"/>
              <a:buNone/>
              <a:tabLst>
                <a:tab pos="2325688" algn="l"/>
              </a:tabLst>
            </a:pPr>
            <a:endParaRPr lang="en-US" sz="2400" b="1" dirty="0">
              <a:solidFill>
                <a:schemeClr val="accent4">
                  <a:lumMod val="75000"/>
                </a:schemeClr>
              </a:solidFill>
            </a:endParaRPr>
          </a:p>
          <a:p>
            <a:pPr algn="just" eaLnBrk="1" hangingPunct="1">
              <a:lnSpc>
                <a:spcPts val="2600"/>
              </a:lnSpc>
              <a:spcBef>
                <a:spcPts val="200"/>
              </a:spcBef>
              <a:spcAft>
                <a:spcPts val="200"/>
              </a:spcAft>
              <a:buSzPct val="150000"/>
              <a:buNone/>
              <a:tabLst>
                <a:tab pos="2325688" algn="l"/>
              </a:tabLst>
            </a:pPr>
            <a:endParaRPr lang="en-US" sz="2800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0" y="1358537"/>
            <a:ext cx="9144000" cy="381000"/>
          </a:xfrm>
          <a:prstGeom prst="rect">
            <a:avLst/>
          </a:prstGeom>
          <a:solidFill>
            <a:srgbClr val="0E83CD"/>
          </a:solidFill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8EE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0" y="0"/>
            <a:ext cx="9144000" cy="1371600"/>
          </a:xfrm>
          <a:prstGeom prst="rect">
            <a:avLst/>
          </a:prstGeom>
          <a:solidFill>
            <a:schemeClr val="bg1"/>
          </a:solidFill>
        </p:spPr>
        <p:txBody>
          <a:bodyPr wrap="square" rtlCol="0" anchor="ctr" anchorCtr="0">
            <a:noAutofit/>
          </a:bodyPr>
          <a:lstStyle/>
          <a:p>
            <a:pPr algn="ctr">
              <a:lnSpc>
                <a:spcPts val="1200"/>
              </a:lnSpc>
            </a:pPr>
            <a:endParaRPr lang="en-US" sz="4800" b="1" dirty="0"/>
          </a:p>
          <a:p>
            <a:pPr algn="ctr">
              <a:lnSpc>
                <a:spcPts val="4200"/>
              </a:lnSpc>
            </a:pPr>
            <a:r>
              <a:rPr lang="en-US" sz="4800" b="1" dirty="0">
                <a:solidFill>
                  <a:schemeClr val="accent1">
                    <a:lumMod val="75000"/>
                  </a:schemeClr>
                </a:solidFill>
              </a:rPr>
              <a:t>There  Are  Many</a:t>
            </a:r>
          </a:p>
          <a:p>
            <a:pPr algn="ctr">
              <a:lnSpc>
                <a:spcPts val="4200"/>
              </a:lnSpc>
            </a:pPr>
            <a:r>
              <a:rPr lang="en-US" sz="4800" b="1" dirty="0">
                <a:solidFill>
                  <a:schemeClr val="accent1">
                    <a:lumMod val="75000"/>
                  </a:schemeClr>
                </a:solidFill>
              </a:rPr>
              <a:t>Strategic  Options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idx="1"/>
          </p:nvPr>
        </p:nvSpPr>
        <p:spPr>
          <a:xfrm>
            <a:off x="228600" y="1828800"/>
            <a:ext cx="8610600" cy="4800600"/>
          </a:xfrm>
        </p:spPr>
        <p:txBody>
          <a:bodyPr lIns="103236" tIns="51618" rIns="103236" bIns="51618">
            <a:noAutofit/>
          </a:bodyPr>
          <a:lstStyle/>
          <a:p>
            <a:pPr algn="just">
              <a:lnSpc>
                <a:spcPts val="2600"/>
              </a:lnSpc>
              <a:spcBef>
                <a:spcPts val="0"/>
              </a:spcBef>
              <a:spcAft>
                <a:spcPts val="1800"/>
              </a:spcAft>
              <a:buSzPct val="150000"/>
              <a:buNone/>
              <a:tabLst>
                <a:tab pos="2325688" algn="l"/>
              </a:tabLst>
            </a:pPr>
            <a:r>
              <a:rPr lang="en-US" sz="1800" b="1" dirty="0">
                <a:solidFill>
                  <a:srgbClr val="0E83CD"/>
                </a:solidFill>
                <a:sym typeface="Wingdings"/>
              </a:rPr>
              <a:t></a:t>
            </a:r>
            <a:r>
              <a:rPr lang="en-US" sz="1800" b="1" dirty="0">
                <a:solidFill>
                  <a:schemeClr val="tx1">
                    <a:lumMod val="75000"/>
                    <a:lumOff val="25000"/>
                  </a:schemeClr>
                </a:solidFill>
                <a:sym typeface="Wingdings"/>
              </a:rPr>
              <a:t>	</a:t>
            </a:r>
            <a:r>
              <a:rPr lang="en-US" sz="28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There is </a:t>
            </a:r>
            <a:r>
              <a:rPr lang="en-US" sz="2800" b="1" i="1" dirty="0">
                <a:solidFill>
                  <a:schemeClr val="accent4">
                    <a:lumMod val="75000"/>
                  </a:schemeClr>
                </a:solidFill>
              </a:rPr>
              <a:t>no built-in bias</a:t>
            </a:r>
            <a:r>
              <a:rPr lang="en-US" sz="28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that favors any one particular market or strategic approach.  There is no secret “answer” or approach that will guarantee success. </a:t>
            </a:r>
          </a:p>
          <a:p>
            <a:pPr algn="just">
              <a:lnSpc>
                <a:spcPts val="2600"/>
              </a:lnSpc>
              <a:spcBef>
                <a:spcPts val="0"/>
              </a:spcBef>
              <a:spcAft>
                <a:spcPts val="1200"/>
              </a:spcAft>
              <a:buSzPct val="150000"/>
              <a:buNone/>
              <a:tabLst>
                <a:tab pos="2325688" algn="l"/>
              </a:tabLst>
            </a:pPr>
            <a:r>
              <a:rPr lang="en-US" sz="2000" b="1" dirty="0">
                <a:solidFill>
                  <a:srgbClr val="0E83CD"/>
                </a:solidFill>
                <a:sym typeface="Wingdings"/>
              </a:rPr>
              <a:t></a:t>
            </a:r>
            <a:r>
              <a:rPr lang="en-US" sz="2800" b="1" dirty="0">
                <a:solidFill>
                  <a:schemeClr val="tx1">
                    <a:lumMod val="75000"/>
                    <a:lumOff val="25000"/>
                  </a:schemeClr>
                </a:solidFill>
                <a:sym typeface="Wingdings"/>
              </a:rPr>
              <a:t>	</a:t>
            </a:r>
            <a:r>
              <a:rPr lang="en-US" sz="28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Most any well-conceived, well-executed competitive approach is capable of succeeding unless:</a:t>
            </a:r>
          </a:p>
          <a:p>
            <a:pPr marL="694944" algn="just">
              <a:lnSpc>
                <a:spcPts val="2200"/>
              </a:lnSpc>
              <a:spcBef>
                <a:spcPts val="0"/>
              </a:spcBef>
              <a:spcAft>
                <a:spcPts val="800"/>
              </a:spcAft>
              <a:buSzPct val="150000"/>
              <a:buNone/>
              <a:tabLst>
                <a:tab pos="2325688" algn="l"/>
              </a:tabLst>
            </a:pPr>
            <a:r>
              <a:rPr lang="en-US" sz="2000" b="1" dirty="0">
                <a:solidFill>
                  <a:schemeClr val="accent4">
                    <a:lumMod val="75000"/>
                  </a:schemeClr>
                </a:solidFill>
                <a:sym typeface="Wingdings"/>
              </a:rPr>
              <a:t></a:t>
            </a:r>
            <a:r>
              <a:rPr lang="en-US" sz="2400" b="1" dirty="0">
                <a:solidFill>
                  <a:schemeClr val="accent4">
                    <a:lumMod val="75000"/>
                  </a:schemeClr>
                </a:solidFill>
                <a:sym typeface="Wingdings"/>
              </a:rPr>
              <a:t>	</a:t>
            </a:r>
            <a:r>
              <a:rPr lang="en-US" sz="2400" b="1" dirty="0">
                <a:solidFill>
                  <a:schemeClr val="accent4">
                    <a:lumMod val="75000"/>
                  </a:schemeClr>
                </a:solidFill>
              </a:rPr>
              <a:t>it is not overpowered by the strategies of competitors, or</a:t>
            </a:r>
          </a:p>
          <a:p>
            <a:pPr marL="694944" algn="just">
              <a:lnSpc>
                <a:spcPts val="2200"/>
              </a:lnSpc>
              <a:spcBef>
                <a:spcPts val="0"/>
              </a:spcBef>
              <a:spcAft>
                <a:spcPts val="1800"/>
              </a:spcAft>
              <a:buSzPct val="150000"/>
              <a:buNone/>
              <a:tabLst>
                <a:tab pos="2325688" algn="l"/>
              </a:tabLst>
            </a:pPr>
            <a:r>
              <a:rPr lang="en-US" sz="2000" b="1" dirty="0">
                <a:solidFill>
                  <a:schemeClr val="accent4">
                    <a:lumMod val="75000"/>
                  </a:schemeClr>
                </a:solidFill>
                <a:sym typeface="Wingdings"/>
              </a:rPr>
              <a:t></a:t>
            </a:r>
            <a:r>
              <a:rPr lang="en-US" sz="2400" b="1" dirty="0">
                <a:solidFill>
                  <a:schemeClr val="accent4">
                    <a:lumMod val="75000"/>
                  </a:schemeClr>
                </a:solidFill>
                <a:sym typeface="Wingdings"/>
              </a:rPr>
              <a:t>	it is </a:t>
            </a:r>
            <a:r>
              <a:rPr lang="en-US" sz="2400" b="1" dirty="0">
                <a:solidFill>
                  <a:schemeClr val="accent4">
                    <a:lumMod val="75000"/>
                  </a:schemeClr>
                </a:solidFill>
              </a:rPr>
              <a:t>defeated by the presence of too many copycat strategies that dilute its effectiveness.</a:t>
            </a:r>
          </a:p>
          <a:p>
            <a:pPr algn="just">
              <a:lnSpc>
                <a:spcPts val="2600"/>
              </a:lnSpc>
              <a:spcBef>
                <a:spcPts val="0"/>
              </a:spcBef>
              <a:spcAft>
                <a:spcPts val="1200"/>
              </a:spcAft>
              <a:buSzPct val="150000"/>
              <a:buNone/>
              <a:tabLst>
                <a:tab pos="2325688" algn="l"/>
              </a:tabLst>
            </a:pPr>
            <a:r>
              <a:rPr lang="en-US" sz="1800" b="1" dirty="0">
                <a:solidFill>
                  <a:srgbClr val="0E83CD"/>
                </a:solidFill>
                <a:sym typeface="Wingdings"/>
              </a:rPr>
              <a:t></a:t>
            </a:r>
            <a:r>
              <a:rPr lang="en-US" sz="2400" b="1" dirty="0">
                <a:solidFill>
                  <a:schemeClr val="tx1">
                    <a:lumMod val="75000"/>
                    <a:lumOff val="25000"/>
                  </a:schemeClr>
                </a:solidFill>
                <a:sym typeface="Wingdings"/>
              </a:rPr>
              <a:t>	</a:t>
            </a:r>
            <a:r>
              <a:rPr lang="en-US" sz="28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In other words, </a:t>
            </a:r>
            <a:r>
              <a:rPr lang="en-US" sz="2800" b="1" i="1" dirty="0">
                <a:solidFill>
                  <a:srgbClr val="0070C0"/>
                </a:solidFill>
              </a:rPr>
              <a:t>which strategies deliver the best performance hinges on the strength and interplay of each company’s strategy and decisions against the strategies and decisions employed by rival companies</a:t>
            </a:r>
            <a:r>
              <a:rPr lang="en-US" sz="2800" b="1" dirty="0">
                <a:solidFill>
                  <a:srgbClr val="0070C0"/>
                </a:solidFill>
              </a:rPr>
              <a:t>.</a:t>
            </a:r>
          </a:p>
          <a:p>
            <a:pPr algn="just">
              <a:lnSpc>
                <a:spcPts val="2600"/>
              </a:lnSpc>
              <a:spcBef>
                <a:spcPts val="0"/>
              </a:spcBef>
              <a:spcAft>
                <a:spcPts val="1200"/>
              </a:spcAft>
              <a:buSzPct val="150000"/>
              <a:buNone/>
              <a:tabLst>
                <a:tab pos="2325688" algn="l"/>
              </a:tabLst>
            </a:pPr>
            <a:endParaRPr lang="en-US" sz="2400" b="1" dirty="0">
              <a:solidFill>
                <a:schemeClr val="accent4">
                  <a:lumMod val="75000"/>
                </a:schemeClr>
              </a:solidFill>
            </a:endParaRPr>
          </a:p>
          <a:p>
            <a:pPr algn="just" eaLnBrk="1" hangingPunct="1">
              <a:lnSpc>
                <a:spcPts val="2600"/>
              </a:lnSpc>
              <a:spcBef>
                <a:spcPts val="200"/>
              </a:spcBef>
              <a:spcAft>
                <a:spcPts val="200"/>
              </a:spcAft>
              <a:buSzPct val="150000"/>
              <a:buNone/>
              <a:tabLst>
                <a:tab pos="2325688" algn="l"/>
              </a:tabLst>
            </a:pPr>
            <a:endParaRPr lang="en-US" sz="2800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0" y="1358537"/>
            <a:ext cx="9144000" cy="381000"/>
          </a:xfrm>
          <a:prstGeom prst="rect">
            <a:avLst/>
          </a:prstGeom>
          <a:solidFill>
            <a:srgbClr val="0E83CD"/>
          </a:solidFill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8EE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0" y="0"/>
            <a:ext cx="9144000" cy="135126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>
              <a:lnSpc>
                <a:spcPts val="1200"/>
              </a:lnSpc>
            </a:pPr>
            <a:endParaRPr lang="en-US" sz="4800" b="1" dirty="0"/>
          </a:p>
          <a:p>
            <a:pPr algn="ctr">
              <a:lnSpc>
                <a:spcPts val="4200"/>
              </a:lnSpc>
            </a:pPr>
            <a:r>
              <a:rPr lang="en-US" sz="4800" b="1" dirty="0">
                <a:solidFill>
                  <a:schemeClr val="accent1">
                    <a:lumMod val="75000"/>
                  </a:schemeClr>
                </a:solidFill>
              </a:rPr>
              <a:t>The  Contest  in  the  Marketplace  Is  a  “Battle  of  Strategies”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idx="1"/>
          </p:nvPr>
        </p:nvSpPr>
        <p:spPr>
          <a:xfrm>
            <a:off x="228600" y="1905000"/>
            <a:ext cx="8610600" cy="4800600"/>
          </a:xfrm>
        </p:spPr>
        <p:txBody>
          <a:bodyPr lIns="103236" tIns="51618" rIns="103236" bIns="51618">
            <a:noAutofit/>
          </a:bodyPr>
          <a:lstStyle/>
          <a:p>
            <a:pPr algn="just">
              <a:lnSpc>
                <a:spcPts val="2600"/>
              </a:lnSpc>
              <a:spcBef>
                <a:spcPts val="0"/>
              </a:spcBef>
              <a:spcAft>
                <a:spcPts val="1800"/>
              </a:spcAft>
              <a:buSzPct val="150000"/>
              <a:buNone/>
              <a:tabLst>
                <a:tab pos="2325688" algn="l"/>
              </a:tabLst>
            </a:pPr>
            <a:r>
              <a:rPr lang="en-US" sz="1800" b="1" dirty="0">
                <a:solidFill>
                  <a:srgbClr val="0E83CD"/>
                </a:solidFill>
                <a:sym typeface="Wingdings"/>
              </a:rPr>
              <a:t></a:t>
            </a:r>
            <a:r>
              <a:rPr lang="en-US" sz="1800" b="1" dirty="0">
                <a:solidFill>
                  <a:schemeClr val="tx1">
                    <a:lumMod val="75000"/>
                    <a:lumOff val="25000"/>
                  </a:schemeClr>
                </a:solidFill>
                <a:sym typeface="Wingdings"/>
              </a:rPr>
              <a:t>	</a:t>
            </a:r>
            <a:r>
              <a:rPr lang="en-US" sz="28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Following each decision round, you will be provided with a </a:t>
            </a:r>
            <a:r>
              <a:rPr lang="en-US" sz="2800" b="1" i="1" dirty="0">
                <a:solidFill>
                  <a:schemeClr val="accent4">
                    <a:lumMod val="75000"/>
                  </a:schemeClr>
                </a:solidFill>
              </a:rPr>
              <a:t>Competitive Intelligence Report</a:t>
            </a:r>
            <a:r>
              <a:rPr lang="en-US" sz="28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containing information of the actions rivals took to capture sales and market share. </a:t>
            </a:r>
          </a:p>
          <a:p>
            <a:pPr algn="just">
              <a:lnSpc>
                <a:spcPts val="2600"/>
              </a:lnSpc>
              <a:spcBef>
                <a:spcPts val="0"/>
              </a:spcBef>
              <a:spcAft>
                <a:spcPts val="1800"/>
              </a:spcAft>
              <a:buSzPct val="150000"/>
              <a:buNone/>
              <a:tabLst>
                <a:tab pos="2325688" algn="l"/>
              </a:tabLst>
            </a:pPr>
            <a:r>
              <a:rPr lang="en-US" sz="2000" b="1" dirty="0">
                <a:solidFill>
                  <a:srgbClr val="0E83CD"/>
                </a:solidFill>
                <a:sym typeface="Wingdings"/>
              </a:rPr>
              <a:t></a:t>
            </a:r>
            <a:r>
              <a:rPr lang="en-US" sz="2800" b="1" dirty="0">
                <a:solidFill>
                  <a:schemeClr val="tx1">
                    <a:lumMod val="75000"/>
                    <a:lumOff val="25000"/>
                  </a:schemeClr>
                </a:solidFill>
                <a:sym typeface="Wingdings"/>
              </a:rPr>
              <a:t>	</a:t>
            </a:r>
            <a:r>
              <a:rPr lang="en-US" sz="28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With this information, you will be in good position to anticipate some of the strategic moves that rival companies are likely to make in upcoming years.</a:t>
            </a:r>
          </a:p>
          <a:p>
            <a:pPr algn="just">
              <a:lnSpc>
                <a:spcPts val="2600"/>
              </a:lnSpc>
              <a:spcBef>
                <a:spcPts val="200"/>
              </a:spcBef>
              <a:spcAft>
                <a:spcPts val="800"/>
              </a:spcAft>
              <a:buSzPct val="150000"/>
              <a:buNone/>
              <a:tabLst>
                <a:tab pos="2325688" algn="l"/>
              </a:tabLst>
            </a:pPr>
            <a:r>
              <a:rPr lang="en-US" sz="2000" b="1" dirty="0">
                <a:solidFill>
                  <a:srgbClr val="0E83CD"/>
                </a:solidFill>
                <a:sym typeface="Wingdings"/>
              </a:rPr>
              <a:t></a:t>
            </a:r>
            <a:r>
              <a:rPr lang="en-US" sz="2800" b="1" dirty="0">
                <a:solidFill>
                  <a:schemeClr val="tx1">
                    <a:lumMod val="75000"/>
                    <a:lumOff val="25000"/>
                  </a:schemeClr>
                </a:solidFill>
                <a:sym typeface="Wingdings"/>
              </a:rPr>
              <a:t>	</a:t>
            </a:r>
            <a:r>
              <a:rPr lang="en-US" sz="28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Just like in football or other competitive sports, you will need to scout the strategies of rivals, try to judge what they will do next, and come up with a competitive strategy of your own aimed at “defeating” them and boosting your company’s performance.</a:t>
            </a:r>
          </a:p>
          <a:p>
            <a:pPr algn="just" eaLnBrk="1" hangingPunct="1">
              <a:lnSpc>
                <a:spcPts val="2600"/>
              </a:lnSpc>
              <a:spcBef>
                <a:spcPts val="200"/>
              </a:spcBef>
              <a:spcAft>
                <a:spcPts val="200"/>
              </a:spcAft>
              <a:buSzPct val="150000"/>
              <a:buNone/>
              <a:tabLst>
                <a:tab pos="2325688" algn="l"/>
              </a:tabLst>
            </a:pPr>
            <a:endParaRPr lang="en-US" sz="2800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algn="just" eaLnBrk="1" hangingPunct="1">
              <a:lnSpc>
                <a:spcPts val="2600"/>
              </a:lnSpc>
              <a:spcBef>
                <a:spcPts val="200"/>
              </a:spcBef>
              <a:spcAft>
                <a:spcPts val="200"/>
              </a:spcAft>
              <a:buSzPct val="150000"/>
              <a:buNone/>
              <a:tabLst>
                <a:tab pos="2325688" algn="l"/>
              </a:tabLst>
            </a:pPr>
            <a:endParaRPr lang="en-US" sz="2800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0" y="1358537"/>
            <a:ext cx="9144000" cy="381000"/>
          </a:xfrm>
          <a:prstGeom prst="rect">
            <a:avLst/>
          </a:prstGeom>
          <a:solidFill>
            <a:srgbClr val="0E83CD"/>
          </a:solidFill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8EE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0" y="0"/>
            <a:ext cx="9144000" cy="135126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>
              <a:lnSpc>
                <a:spcPts val="1200"/>
              </a:lnSpc>
            </a:pPr>
            <a:endParaRPr lang="en-US" sz="4800" b="1" dirty="0"/>
          </a:p>
          <a:p>
            <a:pPr algn="ctr">
              <a:lnSpc>
                <a:spcPts val="4200"/>
              </a:lnSpc>
            </a:pPr>
            <a:r>
              <a:rPr lang="en-US" sz="4800" b="1" dirty="0">
                <a:solidFill>
                  <a:schemeClr val="accent1">
                    <a:lumMod val="75000"/>
                  </a:schemeClr>
                </a:solidFill>
              </a:rPr>
              <a:t>It’s  All  About  Developing </a:t>
            </a:r>
            <a:br>
              <a:rPr lang="en-US" sz="4800" b="1" dirty="0">
                <a:solidFill>
                  <a:schemeClr val="accent1">
                    <a:lumMod val="75000"/>
                  </a:schemeClr>
                </a:solidFill>
              </a:rPr>
            </a:br>
            <a:r>
              <a:rPr lang="en-US" sz="4800" b="1" dirty="0">
                <a:solidFill>
                  <a:schemeClr val="accent1">
                    <a:lumMod val="75000"/>
                  </a:schemeClr>
                </a:solidFill>
              </a:rPr>
              <a:t>Winning  Strategies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idx="1"/>
          </p:nvPr>
        </p:nvSpPr>
        <p:spPr>
          <a:xfrm>
            <a:off x="228600" y="1905000"/>
            <a:ext cx="8610600" cy="4800600"/>
          </a:xfrm>
        </p:spPr>
        <p:txBody>
          <a:bodyPr lIns="103236" tIns="51618" rIns="103236" bIns="51618">
            <a:noAutofit/>
          </a:bodyPr>
          <a:lstStyle/>
          <a:p>
            <a:pPr algn="just">
              <a:lnSpc>
                <a:spcPts val="2600"/>
              </a:lnSpc>
              <a:spcBef>
                <a:spcPts val="0"/>
              </a:spcBef>
              <a:spcAft>
                <a:spcPts val="1800"/>
              </a:spcAft>
              <a:buSzPct val="150000"/>
              <a:buNone/>
              <a:tabLst>
                <a:tab pos="2325688" algn="l"/>
              </a:tabLst>
            </a:pPr>
            <a:r>
              <a:rPr lang="en-US" sz="1800" b="1" dirty="0">
                <a:solidFill>
                  <a:srgbClr val="0E83CD"/>
                </a:solidFill>
                <a:sym typeface="Wingdings"/>
              </a:rPr>
              <a:t></a:t>
            </a:r>
            <a:r>
              <a:rPr lang="en-US" sz="1800" b="1" dirty="0">
                <a:solidFill>
                  <a:schemeClr val="tx1">
                    <a:lumMod val="75000"/>
                    <a:lumOff val="25000"/>
                  </a:schemeClr>
                </a:solidFill>
                <a:sym typeface="Wingdings"/>
              </a:rPr>
              <a:t>	</a:t>
            </a:r>
            <a:r>
              <a:rPr lang="en-US" sz="2800" b="1" i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The Business Strategy Game</a:t>
            </a:r>
            <a:r>
              <a:rPr lang="en-US" sz="28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is all about </a:t>
            </a:r>
            <a:r>
              <a:rPr lang="en-US" sz="2800" b="1" dirty="0">
                <a:solidFill>
                  <a:srgbClr val="0070C0"/>
                </a:solidFill>
              </a:rPr>
              <a:t>practicing and experiencing what it takes to develop winning strategies in a globally competitive marketplace</a:t>
            </a:r>
            <a:r>
              <a:rPr lang="en-US" sz="28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. </a:t>
            </a:r>
          </a:p>
          <a:p>
            <a:pPr algn="just">
              <a:lnSpc>
                <a:spcPts val="2600"/>
              </a:lnSpc>
              <a:spcBef>
                <a:spcPts val="0"/>
              </a:spcBef>
              <a:spcAft>
                <a:spcPts val="1800"/>
              </a:spcAft>
              <a:buSzPct val="150000"/>
              <a:buNone/>
              <a:tabLst>
                <a:tab pos="2325688" algn="l"/>
              </a:tabLst>
            </a:pPr>
            <a:r>
              <a:rPr lang="en-US" sz="2000" b="1" dirty="0">
                <a:solidFill>
                  <a:srgbClr val="0E83CD"/>
                </a:solidFill>
                <a:sym typeface="Wingdings"/>
              </a:rPr>
              <a:t></a:t>
            </a:r>
            <a:r>
              <a:rPr lang="en-US" sz="2800" b="1" dirty="0">
                <a:solidFill>
                  <a:schemeClr val="tx1">
                    <a:lumMod val="75000"/>
                    <a:lumOff val="25000"/>
                  </a:schemeClr>
                </a:solidFill>
                <a:sym typeface="Wingdings"/>
              </a:rPr>
              <a:t>	</a:t>
            </a:r>
            <a:r>
              <a:rPr lang="en-US" sz="28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At the end of the simulation, what will separate the better-performing  companies from those with weaker</a:t>
            </a:r>
          </a:p>
          <a:p>
            <a:pPr algn="just">
              <a:lnSpc>
                <a:spcPts val="2600"/>
              </a:lnSpc>
              <a:spcBef>
                <a:spcPts val="0"/>
              </a:spcBef>
              <a:spcAft>
                <a:spcPts val="1800"/>
              </a:spcAft>
              <a:buSzPct val="150000"/>
              <a:buNone/>
              <a:tabLst>
                <a:tab pos="2325688" algn="l"/>
              </a:tabLst>
            </a:pPr>
            <a:endParaRPr lang="en-US" sz="2800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algn="just">
              <a:lnSpc>
                <a:spcPts val="2600"/>
              </a:lnSpc>
              <a:spcBef>
                <a:spcPts val="0"/>
              </a:spcBef>
              <a:spcAft>
                <a:spcPts val="1800"/>
              </a:spcAft>
              <a:buSzPct val="150000"/>
              <a:buNone/>
              <a:tabLst>
                <a:tab pos="2325688" algn="l"/>
              </a:tabLst>
            </a:pPr>
            <a:endParaRPr lang="en-US" sz="2800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algn="just" eaLnBrk="1" hangingPunct="1">
              <a:lnSpc>
                <a:spcPts val="2600"/>
              </a:lnSpc>
              <a:spcBef>
                <a:spcPts val="200"/>
              </a:spcBef>
              <a:spcAft>
                <a:spcPts val="200"/>
              </a:spcAft>
              <a:buSzPct val="150000"/>
              <a:buNone/>
              <a:tabLst>
                <a:tab pos="2325688" algn="l"/>
              </a:tabLst>
            </a:pPr>
            <a:endParaRPr lang="en-US" sz="2800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algn="just" eaLnBrk="1" hangingPunct="1">
              <a:lnSpc>
                <a:spcPts val="2600"/>
              </a:lnSpc>
              <a:spcBef>
                <a:spcPts val="200"/>
              </a:spcBef>
              <a:spcAft>
                <a:spcPts val="200"/>
              </a:spcAft>
              <a:buSzPct val="150000"/>
              <a:buNone/>
              <a:tabLst>
                <a:tab pos="2325688" algn="l"/>
              </a:tabLst>
            </a:pPr>
            <a:endParaRPr lang="en-US" sz="2800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0" y="1358537"/>
            <a:ext cx="9144000" cy="381000"/>
          </a:xfrm>
          <a:prstGeom prst="rect">
            <a:avLst/>
          </a:prstGeom>
          <a:solidFill>
            <a:srgbClr val="0E83CD"/>
          </a:solidFill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05400" y="3918857"/>
            <a:ext cx="3824287" cy="2731633"/>
          </a:xfrm>
          <a:prstGeom prst="rect">
            <a:avLst/>
          </a:prstGeom>
          <a:noFill/>
          <a:ln w="9525">
            <a:solidFill>
              <a:schemeClr val="accent4">
                <a:lumMod val="50000"/>
              </a:schemeClr>
            </a:solidFill>
            <a:miter lim="800000"/>
            <a:headEnd/>
            <a:tailEnd/>
          </a:ln>
        </p:spPr>
      </p:pic>
      <p:sp>
        <p:nvSpPr>
          <p:cNvPr id="8" name="TextBox 7"/>
          <p:cNvSpPr txBox="1"/>
          <p:nvPr/>
        </p:nvSpPr>
        <p:spPr>
          <a:xfrm>
            <a:off x="570410" y="3810000"/>
            <a:ext cx="4458790" cy="14374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0" algn="just">
              <a:lnSpc>
                <a:spcPts val="2600"/>
              </a:lnSpc>
              <a:spcBef>
                <a:spcPts val="0"/>
              </a:spcBef>
              <a:spcAft>
                <a:spcPts val="1800"/>
              </a:spcAft>
              <a:buSzPct val="150000"/>
              <a:buNone/>
              <a:tabLst>
                <a:tab pos="2325688" algn="l"/>
              </a:tabLst>
            </a:pPr>
            <a:r>
              <a:rPr lang="en-US" sz="28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performances is the caliber of the decisions and </a:t>
            </a:r>
            <a:r>
              <a:rPr lang="en-US" sz="2800" b="1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strate-gies</a:t>
            </a:r>
            <a:r>
              <a:rPr lang="en-US" sz="28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that company managers have employed.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228600" y="5344355"/>
            <a:ext cx="4800600" cy="14374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7472" indent="-347472" algn="just">
              <a:lnSpc>
                <a:spcPts val="2600"/>
              </a:lnSpc>
              <a:spcBef>
                <a:spcPts val="0"/>
              </a:spcBef>
              <a:spcAft>
                <a:spcPts val="1800"/>
              </a:spcAft>
              <a:buSzPct val="150000"/>
              <a:buNone/>
              <a:tabLst>
                <a:tab pos="347472" algn="l"/>
              </a:tabLst>
            </a:pPr>
            <a:r>
              <a:rPr lang="en-US" sz="2000" b="1" dirty="0">
                <a:solidFill>
                  <a:srgbClr val="0E83CD"/>
                </a:solidFill>
                <a:sym typeface="Wingdings"/>
              </a:rPr>
              <a:t>	</a:t>
            </a:r>
            <a:r>
              <a:rPr lang="en-US" sz="28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BSG is an exercise designed to spur competition and to get your competitive juices flowing. 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8EE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0" y="0"/>
            <a:ext cx="9144000" cy="137160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>
              <a:lnSpc>
                <a:spcPts val="1200"/>
              </a:lnSpc>
            </a:pPr>
            <a:endParaRPr lang="en-US" sz="4800" b="1" dirty="0"/>
          </a:p>
          <a:p>
            <a:pPr algn="ctr">
              <a:lnSpc>
                <a:spcPts val="4200"/>
              </a:lnSpc>
            </a:pPr>
            <a:r>
              <a:rPr lang="en-US" sz="4800" b="1" dirty="0">
                <a:solidFill>
                  <a:schemeClr val="accent1">
                    <a:lumMod val="75000"/>
                  </a:schemeClr>
                </a:solidFill>
              </a:rPr>
              <a:t>How  Your  Company</a:t>
            </a:r>
          </a:p>
          <a:p>
            <a:pPr algn="ctr">
              <a:lnSpc>
                <a:spcPts val="4200"/>
              </a:lnSpc>
            </a:pPr>
            <a:r>
              <a:rPr lang="en-US" sz="4800" b="1" dirty="0">
                <a:solidFill>
                  <a:schemeClr val="accent1">
                    <a:lumMod val="75000"/>
                  </a:schemeClr>
                </a:solidFill>
              </a:rPr>
              <a:t>Performance  is  Judged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idx="1"/>
          </p:nvPr>
        </p:nvSpPr>
        <p:spPr>
          <a:xfrm>
            <a:off x="228600" y="1905000"/>
            <a:ext cx="8610600" cy="4800600"/>
          </a:xfrm>
        </p:spPr>
        <p:txBody>
          <a:bodyPr lIns="103236" tIns="51618" rIns="103236" bIns="51618">
            <a:noAutofit/>
          </a:bodyPr>
          <a:lstStyle/>
          <a:p>
            <a:pPr marL="0" indent="0" algn="just">
              <a:lnSpc>
                <a:spcPts val="2600"/>
              </a:lnSpc>
              <a:spcBef>
                <a:spcPts val="0"/>
              </a:spcBef>
              <a:spcAft>
                <a:spcPts val="1800"/>
              </a:spcAft>
              <a:buSzPct val="150000"/>
              <a:buNone/>
              <a:tabLst>
                <a:tab pos="2325688" algn="l"/>
              </a:tabLst>
            </a:pPr>
            <a:r>
              <a:rPr lang="en-US" sz="28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Board members and shareholders/investors have set five performance objectives for the company: </a:t>
            </a:r>
          </a:p>
          <a:p>
            <a:pPr algn="just">
              <a:lnSpc>
                <a:spcPts val="2200"/>
              </a:lnSpc>
              <a:spcBef>
                <a:spcPts val="200"/>
              </a:spcBef>
              <a:spcAft>
                <a:spcPts val="600"/>
              </a:spcAft>
              <a:buSzPct val="150000"/>
              <a:buNone/>
              <a:tabLst>
                <a:tab pos="2325688" algn="l"/>
              </a:tabLst>
            </a:pPr>
            <a:r>
              <a:rPr lang="en-US" sz="2200" b="1" dirty="0">
                <a:solidFill>
                  <a:schemeClr val="accent4">
                    <a:lumMod val="75000"/>
                  </a:schemeClr>
                </a:solidFill>
              </a:rPr>
              <a:t>1.	</a:t>
            </a:r>
            <a:r>
              <a:rPr lang="en-US" sz="2200" b="1" i="1" dirty="0">
                <a:solidFill>
                  <a:schemeClr val="accent4">
                    <a:lumMod val="75000"/>
                  </a:schemeClr>
                </a:solidFill>
              </a:rPr>
              <a:t>Grow </a:t>
            </a:r>
            <a:r>
              <a:rPr lang="en-US" sz="2200" b="1" i="1" u="sng" dirty="0">
                <a:solidFill>
                  <a:schemeClr val="accent4">
                    <a:lumMod val="75000"/>
                  </a:schemeClr>
                </a:solidFill>
              </a:rPr>
              <a:t>EPS</a:t>
            </a:r>
            <a:r>
              <a:rPr lang="en-US" sz="2200" b="1" i="1" dirty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en-US" sz="2000" dirty="0">
                <a:solidFill>
                  <a:schemeClr val="accent4">
                    <a:lumMod val="75000"/>
                  </a:schemeClr>
                </a:solidFill>
              </a:rPr>
              <a:t>(earnings per share)</a:t>
            </a:r>
            <a:r>
              <a:rPr lang="en-US" sz="2200" b="1" dirty="0">
                <a:solidFill>
                  <a:schemeClr val="accent4">
                    <a:lumMod val="75000"/>
                  </a:schemeClr>
                </a:solidFill>
              </a:rPr>
              <a:t> to at least $5.25 per share by Year 15 and to at least $10.00 per share by Year 20. </a:t>
            </a:r>
          </a:p>
          <a:p>
            <a:pPr algn="just">
              <a:lnSpc>
                <a:spcPts val="2200"/>
              </a:lnSpc>
              <a:spcBef>
                <a:spcPts val="200"/>
              </a:spcBef>
              <a:spcAft>
                <a:spcPts val="600"/>
              </a:spcAft>
              <a:buSzPct val="150000"/>
              <a:buNone/>
              <a:tabLst>
                <a:tab pos="2325688" algn="l"/>
              </a:tabLst>
            </a:pPr>
            <a:r>
              <a:rPr lang="en-US" sz="2200" b="1" dirty="0">
                <a:solidFill>
                  <a:schemeClr val="accent4">
                    <a:lumMod val="75000"/>
                  </a:schemeClr>
                </a:solidFill>
              </a:rPr>
              <a:t>2.	</a:t>
            </a:r>
            <a:r>
              <a:rPr lang="en-US" sz="2200" b="1" i="1" dirty="0">
                <a:solidFill>
                  <a:schemeClr val="accent4">
                    <a:lumMod val="75000"/>
                  </a:schemeClr>
                </a:solidFill>
              </a:rPr>
              <a:t>Grow </a:t>
            </a:r>
            <a:r>
              <a:rPr lang="en-US" sz="2200" b="1" i="1" u="sng" dirty="0">
                <a:solidFill>
                  <a:schemeClr val="accent4">
                    <a:lumMod val="75000"/>
                  </a:schemeClr>
                </a:solidFill>
              </a:rPr>
              <a:t>ROE</a:t>
            </a:r>
            <a:r>
              <a:rPr lang="en-US" sz="2200" b="1" i="1" dirty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en-US" sz="2000" dirty="0">
                <a:solidFill>
                  <a:schemeClr val="accent4">
                    <a:lumMod val="75000"/>
                  </a:schemeClr>
                </a:solidFill>
              </a:rPr>
              <a:t>(return on average equity investment)</a:t>
            </a:r>
            <a:r>
              <a:rPr lang="en-US" sz="2200" b="1" dirty="0">
                <a:solidFill>
                  <a:schemeClr val="accent4">
                    <a:lumMod val="75000"/>
                  </a:schemeClr>
                </a:solidFill>
              </a:rPr>
              <a:t> to 25% by Year 15 and to 30% by Year 20.</a:t>
            </a:r>
          </a:p>
          <a:p>
            <a:pPr algn="just">
              <a:lnSpc>
                <a:spcPts val="2200"/>
              </a:lnSpc>
              <a:spcBef>
                <a:spcPts val="200"/>
              </a:spcBef>
              <a:spcAft>
                <a:spcPts val="600"/>
              </a:spcAft>
              <a:buSzPct val="150000"/>
              <a:buNone/>
              <a:tabLst>
                <a:tab pos="2325688" algn="l"/>
              </a:tabLst>
            </a:pPr>
            <a:r>
              <a:rPr lang="en-US" sz="2200" b="1" dirty="0">
                <a:solidFill>
                  <a:schemeClr val="accent4">
                    <a:lumMod val="75000"/>
                  </a:schemeClr>
                </a:solidFill>
              </a:rPr>
              <a:t>3.	</a:t>
            </a:r>
            <a:r>
              <a:rPr lang="en-US" sz="2200" b="1" i="1" dirty="0">
                <a:solidFill>
                  <a:schemeClr val="accent4">
                    <a:lumMod val="75000"/>
                  </a:schemeClr>
                </a:solidFill>
              </a:rPr>
              <a:t>Grow the </a:t>
            </a:r>
            <a:r>
              <a:rPr lang="en-US" sz="2200" b="1" i="1" u="sng" dirty="0">
                <a:solidFill>
                  <a:schemeClr val="accent4">
                    <a:lumMod val="75000"/>
                  </a:schemeClr>
                </a:solidFill>
              </a:rPr>
              <a:t>Stock Price</a:t>
            </a:r>
            <a:r>
              <a:rPr lang="en-US" sz="2200" b="1" dirty="0">
                <a:solidFill>
                  <a:schemeClr val="accent4">
                    <a:lumMod val="75000"/>
                  </a:schemeClr>
                </a:solidFill>
              </a:rPr>
              <a:t> to $100 per share by Year 15 and to $250 per share by Year 20.</a:t>
            </a:r>
          </a:p>
          <a:p>
            <a:pPr algn="just">
              <a:lnSpc>
                <a:spcPts val="2200"/>
              </a:lnSpc>
              <a:spcBef>
                <a:spcPts val="200"/>
              </a:spcBef>
              <a:spcAft>
                <a:spcPts val="600"/>
              </a:spcAft>
              <a:buSzPct val="150000"/>
              <a:buNone/>
              <a:tabLst>
                <a:tab pos="2325688" algn="l"/>
              </a:tabLst>
            </a:pPr>
            <a:r>
              <a:rPr lang="en-US" sz="2200" b="1" dirty="0">
                <a:solidFill>
                  <a:schemeClr val="accent4">
                    <a:lumMod val="75000"/>
                  </a:schemeClr>
                </a:solidFill>
              </a:rPr>
              <a:t>4.	</a:t>
            </a:r>
            <a:r>
              <a:rPr lang="en-US" sz="2200" b="1" i="1" dirty="0">
                <a:solidFill>
                  <a:schemeClr val="accent4">
                    <a:lumMod val="75000"/>
                  </a:schemeClr>
                </a:solidFill>
              </a:rPr>
              <a:t>Improve the </a:t>
            </a:r>
            <a:r>
              <a:rPr lang="en-US" sz="2200" b="1" i="1" u="sng" dirty="0">
                <a:solidFill>
                  <a:schemeClr val="accent4">
                    <a:lumMod val="75000"/>
                  </a:schemeClr>
                </a:solidFill>
              </a:rPr>
              <a:t>Credit Rating</a:t>
            </a:r>
            <a:r>
              <a:rPr lang="en-US" sz="2200" b="1" dirty="0">
                <a:solidFill>
                  <a:schemeClr val="accent4">
                    <a:lumMod val="75000"/>
                  </a:schemeClr>
                </a:solidFill>
              </a:rPr>
              <a:t> from a B in Year 10 to an A- or higher by Year 20.</a:t>
            </a:r>
          </a:p>
          <a:p>
            <a:pPr algn="just">
              <a:lnSpc>
                <a:spcPts val="2000"/>
              </a:lnSpc>
              <a:spcBef>
                <a:spcPts val="200"/>
              </a:spcBef>
              <a:spcAft>
                <a:spcPts val="200"/>
              </a:spcAft>
              <a:buSzPct val="150000"/>
              <a:buNone/>
              <a:tabLst>
                <a:tab pos="2325688" algn="l"/>
              </a:tabLst>
            </a:pPr>
            <a:r>
              <a:rPr lang="en-US" sz="2200" b="1" dirty="0">
                <a:solidFill>
                  <a:schemeClr val="accent4">
                    <a:lumMod val="75000"/>
                  </a:schemeClr>
                </a:solidFill>
              </a:rPr>
              <a:t>5.	</a:t>
            </a:r>
            <a:r>
              <a:rPr lang="en-US" sz="2200" b="1" i="1" dirty="0">
                <a:solidFill>
                  <a:schemeClr val="accent4">
                    <a:lumMod val="75000"/>
                  </a:schemeClr>
                </a:solidFill>
              </a:rPr>
              <a:t>Improve the </a:t>
            </a:r>
            <a:r>
              <a:rPr lang="en-US" sz="2200" b="1" i="1" u="sng" dirty="0">
                <a:solidFill>
                  <a:schemeClr val="accent4">
                    <a:lumMod val="75000"/>
                  </a:schemeClr>
                </a:solidFill>
              </a:rPr>
              <a:t>Image Rating</a:t>
            </a:r>
            <a:r>
              <a:rPr lang="en-US" sz="2200" b="1" dirty="0">
                <a:solidFill>
                  <a:schemeClr val="accent4">
                    <a:lumMod val="75000"/>
                  </a:schemeClr>
                </a:solidFill>
              </a:rPr>
              <a:t> from 70 in Year 10 to 80 or higher by Year 20. </a:t>
            </a:r>
          </a:p>
          <a:p>
            <a:pPr marL="347472" indent="0" algn="just">
              <a:lnSpc>
                <a:spcPts val="1800"/>
              </a:lnSpc>
              <a:spcBef>
                <a:spcPts val="200"/>
              </a:spcBef>
              <a:spcAft>
                <a:spcPts val="600"/>
              </a:spcAft>
              <a:buSzPct val="150000"/>
              <a:buNone/>
              <a:tabLst>
                <a:tab pos="2325688" algn="l"/>
              </a:tabLst>
            </a:pPr>
            <a:r>
              <a:rPr lang="en-US" sz="18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(a company’s image rating is tied to the styling/quality of a company’s branded footwear, market share penetration, and its actions to display corporate citizenship and social responsibility)</a:t>
            </a:r>
            <a:r>
              <a:rPr lang="en-US" sz="2200" b="1" dirty="0">
                <a:solidFill>
                  <a:schemeClr val="accent4">
                    <a:lumMod val="75000"/>
                  </a:schemeClr>
                </a:solidFill>
              </a:rPr>
              <a:t>.</a:t>
            </a:r>
          </a:p>
          <a:p>
            <a:pPr algn="just" eaLnBrk="1" hangingPunct="1">
              <a:lnSpc>
                <a:spcPts val="2600"/>
              </a:lnSpc>
              <a:spcBef>
                <a:spcPts val="200"/>
              </a:spcBef>
              <a:spcAft>
                <a:spcPts val="200"/>
              </a:spcAft>
              <a:buSzPct val="150000"/>
              <a:buNone/>
              <a:tabLst>
                <a:tab pos="2325688" algn="l"/>
              </a:tabLst>
            </a:pPr>
            <a:endParaRPr lang="en-US" sz="2800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algn="just" eaLnBrk="1" hangingPunct="1">
              <a:lnSpc>
                <a:spcPts val="2600"/>
              </a:lnSpc>
              <a:spcBef>
                <a:spcPts val="200"/>
              </a:spcBef>
              <a:spcAft>
                <a:spcPts val="200"/>
              </a:spcAft>
              <a:buSzPct val="150000"/>
              <a:buNone/>
              <a:tabLst>
                <a:tab pos="2325688" algn="l"/>
              </a:tabLst>
            </a:pPr>
            <a:endParaRPr lang="en-US" sz="2800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0" y="1358537"/>
            <a:ext cx="9144000" cy="381000"/>
          </a:xfrm>
          <a:prstGeom prst="rect">
            <a:avLst/>
          </a:prstGeom>
          <a:solidFill>
            <a:srgbClr val="0E83CD"/>
          </a:solidFill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8EE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3"/>
          <p:cNvSpPr>
            <a:spLocks noGrp="1" noChangeArrowheads="1"/>
          </p:cNvSpPr>
          <p:nvPr>
            <p:ph idx="1"/>
          </p:nvPr>
        </p:nvSpPr>
        <p:spPr>
          <a:xfrm>
            <a:off x="228600" y="1905000"/>
            <a:ext cx="8610600" cy="4800600"/>
          </a:xfrm>
        </p:spPr>
        <p:txBody>
          <a:bodyPr lIns="103236" tIns="51618" rIns="103236" bIns="51618">
            <a:noAutofit/>
          </a:bodyPr>
          <a:lstStyle/>
          <a:p>
            <a:pPr marL="0" indent="0" algn="just">
              <a:lnSpc>
                <a:spcPts val="2600"/>
              </a:lnSpc>
              <a:spcBef>
                <a:spcPts val="0"/>
              </a:spcBef>
              <a:spcAft>
                <a:spcPts val="1800"/>
              </a:spcAft>
              <a:buSzPct val="150000"/>
              <a:buNone/>
              <a:tabLst>
                <a:tab pos="2325688" algn="l"/>
              </a:tabLst>
            </a:pPr>
            <a:r>
              <a:rPr lang="en-US" sz="28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The weights that will be placed on your company’s achievement of each of the five annual performance targets are as follows: </a:t>
            </a:r>
          </a:p>
          <a:p>
            <a:pPr algn="just">
              <a:lnSpc>
                <a:spcPts val="2200"/>
              </a:lnSpc>
              <a:spcBef>
                <a:spcPts val="200"/>
              </a:spcBef>
              <a:spcAft>
                <a:spcPts val="600"/>
              </a:spcAft>
              <a:buSzPct val="150000"/>
              <a:buNone/>
              <a:tabLst>
                <a:tab pos="2325688" algn="l"/>
              </a:tabLst>
            </a:pPr>
            <a:r>
              <a:rPr lang="en-US" sz="2200" b="1" dirty="0">
                <a:solidFill>
                  <a:schemeClr val="accent4">
                    <a:lumMod val="75000"/>
                  </a:schemeClr>
                </a:solidFill>
              </a:rPr>
              <a:t>			</a:t>
            </a:r>
            <a:r>
              <a:rPr lang="en-US" sz="2400" b="1" dirty="0">
                <a:solidFill>
                  <a:schemeClr val="accent4">
                    <a:lumMod val="75000"/>
                  </a:schemeClr>
                </a:solidFill>
              </a:rPr>
              <a:t>EPS		20% </a:t>
            </a:r>
          </a:p>
          <a:p>
            <a:pPr algn="just">
              <a:lnSpc>
                <a:spcPts val="2200"/>
              </a:lnSpc>
              <a:spcBef>
                <a:spcPts val="200"/>
              </a:spcBef>
              <a:spcAft>
                <a:spcPts val="600"/>
              </a:spcAft>
              <a:buSzPct val="150000"/>
              <a:buNone/>
              <a:tabLst>
                <a:tab pos="2325688" algn="l"/>
              </a:tabLst>
            </a:pPr>
            <a:r>
              <a:rPr lang="en-US" sz="2400" b="1" dirty="0">
                <a:solidFill>
                  <a:schemeClr val="accent4">
                    <a:lumMod val="75000"/>
                  </a:schemeClr>
                </a:solidFill>
              </a:rPr>
              <a:t>			ROE		20% </a:t>
            </a:r>
          </a:p>
          <a:p>
            <a:pPr algn="just">
              <a:lnSpc>
                <a:spcPts val="2200"/>
              </a:lnSpc>
              <a:spcBef>
                <a:spcPts val="200"/>
              </a:spcBef>
              <a:spcAft>
                <a:spcPts val="600"/>
              </a:spcAft>
              <a:buSzPct val="150000"/>
              <a:buNone/>
              <a:tabLst>
                <a:tab pos="2325688" algn="l"/>
              </a:tabLst>
            </a:pPr>
            <a:r>
              <a:rPr lang="en-US" sz="2400" b="1" dirty="0">
                <a:solidFill>
                  <a:schemeClr val="accent4">
                    <a:lumMod val="75000"/>
                  </a:schemeClr>
                </a:solidFill>
              </a:rPr>
              <a:t>			Stock Price	20% </a:t>
            </a:r>
          </a:p>
          <a:p>
            <a:pPr algn="just">
              <a:lnSpc>
                <a:spcPts val="2200"/>
              </a:lnSpc>
              <a:spcBef>
                <a:spcPts val="200"/>
              </a:spcBef>
              <a:spcAft>
                <a:spcPts val="600"/>
              </a:spcAft>
              <a:buSzPct val="150000"/>
              <a:buNone/>
              <a:tabLst>
                <a:tab pos="2325688" algn="l"/>
              </a:tabLst>
            </a:pPr>
            <a:r>
              <a:rPr lang="en-US" sz="2400" b="1" dirty="0">
                <a:solidFill>
                  <a:schemeClr val="accent4">
                    <a:lumMod val="75000"/>
                  </a:schemeClr>
                </a:solidFill>
              </a:rPr>
              <a:t>			Credit Rating	20% </a:t>
            </a:r>
          </a:p>
          <a:p>
            <a:pPr algn="just">
              <a:lnSpc>
                <a:spcPts val="2200"/>
              </a:lnSpc>
              <a:spcBef>
                <a:spcPts val="200"/>
              </a:spcBef>
              <a:spcAft>
                <a:spcPts val="600"/>
              </a:spcAft>
              <a:buSzPct val="150000"/>
              <a:buNone/>
              <a:tabLst>
                <a:tab pos="2325688" algn="l"/>
              </a:tabLst>
            </a:pPr>
            <a:r>
              <a:rPr lang="en-US" sz="2400" b="1" dirty="0">
                <a:solidFill>
                  <a:schemeClr val="accent4">
                    <a:lumMod val="75000"/>
                  </a:schemeClr>
                </a:solidFill>
              </a:rPr>
              <a:t>			Image Rating	20% </a:t>
            </a:r>
          </a:p>
          <a:p>
            <a:pPr algn="just">
              <a:lnSpc>
                <a:spcPts val="2200"/>
              </a:lnSpc>
              <a:spcBef>
                <a:spcPts val="200"/>
              </a:spcBef>
              <a:spcAft>
                <a:spcPts val="600"/>
              </a:spcAft>
              <a:buSzPct val="150000"/>
              <a:buNone/>
              <a:tabLst>
                <a:tab pos="2325688" algn="l"/>
              </a:tabLst>
            </a:pPr>
            <a:endParaRPr lang="en-US" sz="2200" b="1" dirty="0">
              <a:solidFill>
                <a:schemeClr val="accent4">
                  <a:lumMod val="75000"/>
                </a:schemeClr>
              </a:solidFill>
            </a:endParaRPr>
          </a:p>
          <a:p>
            <a:pPr algn="just" eaLnBrk="1" hangingPunct="1">
              <a:lnSpc>
                <a:spcPts val="2600"/>
              </a:lnSpc>
              <a:spcBef>
                <a:spcPts val="200"/>
              </a:spcBef>
              <a:spcAft>
                <a:spcPts val="200"/>
              </a:spcAft>
              <a:buSzPct val="150000"/>
              <a:buNone/>
              <a:tabLst>
                <a:tab pos="2325688" algn="l"/>
              </a:tabLst>
            </a:pPr>
            <a:endParaRPr lang="en-US" sz="2800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algn="just" eaLnBrk="1" hangingPunct="1">
              <a:lnSpc>
                <a:spcPts val="2600"/>
              </a:lnSpc>
              <a:spcBef>
                <a:spcPts val="200"/>
              </a:spcBef>
              <a:spcAft>
                <a:spcPts val="200"/>
              </a:spcAft>
              <a:buSzPct val="150000"/>
              <a:buNone/>
              <a:tabLst>
                <a:tab pos="2325688" algn="l"/>
              </a:tabLst>
            </a:pPr>
            <a:endParaRPr lang="en-US" sz="2800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0" y="1358537"/>
            <a:ext cx="9144000" cy="381000"/>
          </a:xfrm>
          <a:prstGeom prst="rect">
            <a:avLst/>
          </a:prstGeom>
          <a:solidFill>
            <a:srgbClr val="0E83CD"/>
          </a:solidFill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0" y="0"/>
            <a:ext cx="9144000" cy="1371600"/>
          </a:xfrm>
          <a:prstGeom prst="rect">
            <a:avLst/>
          </a:prstGeom>
          <a:solidFill>
            <a:schemeClr val="bg1"/>
          </a:solidFill>
        </p:spPr>
        <p:txBody>
          <a:bodyPr wrap="square" rtlCol="0" anchor="ctr" anchorCtr="0">
            <a:noAutofit/>
          </a:bodyPr>
          <a:lstStyle/>
          <a:p>
            <a:pPr algn="ctr">
              <a:lnSpc>
                <a:spcPts val="1200"/>
              </a:lnSpc>
            </a:pPr>
            <a:endParaRPr lang="en-US" sz="4800" b="1" dirty="0"/>
          </a:p>
          <a:p>
            <a:pPr algn="ctr">
              <a:lnSpc>
                <a:spcPts val="4200"/>
              </a:lnSpc>
            </a:pPr>
            <a:r>
              <a:rPr lang="en-US" sz="4800" b="1" dirty="0">
                <a:solidFill>
                  <a:schemeClr val="accent1">
                    <a:lumMod val="75000"/>
                  </a:schemeClr>
                </a:solidFill>
              </a:rPr>
              <a:t>Scoring  Weights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8EE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0" y="0"/>
            <a:ext cx="9144000" cy="137160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>
              <a:lnSpc>
                <a:spcPts val="1200"/>
              </a:lnSpc>
            </a:pPr>
            <a:endParaRPr lang="en-US" sz="4800" b="1" dirty="0"/>
          </a:p>
          <a:p>
            <a:pPr algn="ctr">
              <a:lnSpc>
                <a:spcPts val="4200"/>
              </a:lnSpc>
            </a:pPr>
            <a:r>
              <a:rPr lang="en-US" sz="4800" b="1" dirty="0">
                <a:solidFill>
                  <a:schemeClr val="accent1">
                    <a:lumMod val="75000"/>
                  </a:schemeClr>
                </a:solidFill>
              </a:rPr>
              <a:t>Your Company Performance Is Measured Against Two Standards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idx="1"/>
          </p:nvPr>
        </p:nvSpPr>
        <p:spPr>
          <a:xfrm>
            <a:off x="228600" y="1905000"/>
            <a:ext cx="8610600" cy="4800600"/>
          </a:xfrm>
        </p:spPr>
        <p:txBody>
          <a:bodyPr lIns="103236" tIns="51618" rIns="103236" bIns="51618">
            <a:noAutofit/>
          </a:bodyPr>
          <a:lstStyle/>
          <a:p>
            <a:pPr algn="just">
              <a:lnSpc>
                <a:spcPts val="2600"/>
              </a:lnSpc>
              <a:spcBef>
                <a:spcPts val="0"/>
              </a:spcBef>
              <a:spcAft>
                <a:spcPts val="1800"/>
              </a:spcAft>
              <a:buSzPct val="150000"/>
              <a:buNone/>
              <a:tabLst>
                <a:tab pos="2325688" algn="l"/>
              </a:tabLst>
            </a:pPr>
            <a:r>
              <a:rPr lang="en-US" sz="1800" b="1" dirty="0">
                <a:solidFill>
                  <a:srgbClr val="0E83CD"/>
                </a:solidFill>
                <a:sym typeface="Wingdings"/>
              </a:rPr>
              <a:t></a:t>
            </a:r>
            <a:r>
              <a:rPr lang="en-US" sz="1800" b="1" dirty="0">
                <a:solidFill>
                  <a:schemeClr val="tx1">
                    <a:lumMod val="75000"/>
                    <a:lumOff val="25000"/>
                  </a:schemeClr>
                </a:solidFill>
                <a:sym typeface="Wingdings"/>
              </a:rPr>
              <a:t>	</a:t>
            </a:r>
            <a:r>
              <a:rPr lang="en-US" sz="2800" b="1" dirty="0">
                <a:solidFill>
                  <a:srgbClr val="0070C0"/>
                </a:solidFill>
              </a:rPr>
              <a:t>The Investors Expectations Standard (</a:t>
            </a:r>
            <a:r>
              <a:rPr lang="en-US" sz="2000" b="1" dirty="0">
                <a:solidFill>
                  <a:srgbClr val="0070C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I.E.</a:t>
            </a:r>
            <a:r>
              <a:rPr lang="en-US" sz="2800" b="1" dirty="0">
                <a:solidFill>
                  <a:srgbClr val="0070C0"/>
                </a:solidFill>
              </a:rPr>
              <a:t>)</a:t>
            </a:r>
            <a:r>
              <a:rPr lang="en-US" sz="28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— Did you meet or beat the annual performance targets for each of the 5 performance measures ? </a:t>
            </a:r>
          </a:p>
          <a:p>
            <a:pPr algn="just">
              <a:lnSpc>
                <a:spcPts val="2600"/>
              </a:lnSpc>
              <a:spcBef>
                <a:spcPts val="0"/>
              </a:spcBef>
              <a:spcAft>
                <a:spcPts val="1800"/>
              </a:spcAft>
              <a:buSzPct val="150000"/>
              <a:buNone/>
              <a:tabLst>
                <a:tab pos="2325688" algn="l"/>
              </a:tabLst>
            </a:pPr>
            <a:r>
              <a:rPr lang="en-US" sz="2000" b="1" dirty="0">
                <a:solidFill>
                  <a:srgbClr val="0E83CD"/>
                </a:solidFill>
                <a:sym typeface="Wingdings"/>
              </a:rPr>
              <a:t></a:t>
            </a:r>
            <a:r>
              <a:rPr lang="en-US" sz="2800" b="1" dirty="0">
                <a:solidFill>
                  <a:schemeClr val="tx1">
                    <a:lumMod val="75000"/>
                    <a:lumOff val="25000"/>
                  </a:schemeClr>
                </a:solidFill>
                <a:sym typeface="Wingdings"/>
              </a:rPr>
              <a:t>	</a:t>
            </a:r>
            <a:r>
              <a:rPr lang="en-US" sz="2800" b="1" dirty="0">
                <a:solidFill>
                  <a:srgbClr val="0070C0"/>
                </a:solidFill>
              </a:rPr>
              <a:t>The Best-In-Industry Standard (</a:t>
            </a:r>
            <a:r>
              <a:rPr lang="en-US" sz="2000" b="1" dirty="0">
                <a:solidFill>
                  <a:srgbClr val="0070C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B-I-I</a:t>
            </a:r>
            <a:r>
              <a:rPr lang="en-US" sz="2800" b="1" dirty="0">
                <a:solidFill>
                  <a:srgbClr val="0070C0"/>
                </a:solidFill>
              </a:rPr>
              <a:t>)</a:t>
            </a:r>
            <a:r>
              <a:rPr lang="en-US" sz="36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en-US" sz="28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— How well does your company’s performance stack up against the company with the best EPS, ROE, Stock Price, and Image Rating and against an industry-best A+ Credit Rating ?</a:t>
            </a:r>
          </a:p>
          <a:p>
            <a:pPr marL="0" indent="0" algn="just">
              <a:lnSpc>
                <a:spcPts val="2400"/>
              </a:lnSpc>
              <a:spcBef>
                <a:spcPts val="200"/>
              </a:spcBef>
              <a:spcAft>
                <a:spcPts val="800"/>
              </a:spcAft>
              <a:buSzPct val="150000"/>
              <a:buNone/>
              <a:tabLst>
                <a:tab pos="2325688" algn="l"/>
              </a:tabLst>
            </a:pPr>
            <a:r>
              <a:rPr lang="en-US" sz="2400" b="1" i="1" dirty="0">
                <a:solidFill>
                  <a:schemeClr val="accent4">
                    <a:lumMod val="75000"/>
                  </a:schemeClr>
                </a:solidFill>
              </a:rPr>
              <a:t>These scoring standards are explained in the Player’s Guide and even more fully on the “Help” pages associated with the Footwear Industry Report.</a:t>
            </a:r>
          </a:p>
          <a:p>
            <a:pPr algn="just" eaLnBrk="1" hangingPunct="1">
              <a:lnSpc>
                <a:spcPts val="2600"/>
              </a:lnSpc>
              <a:spcBef>
                <a:spcPts val="200"/>
              </a:spcBef>
              <a:spcAft>
                <a:spcPts val="200"/>
              </a:spcAft>
              <a:buSzPct val="150000"/>
              <a:buNone/>
              <a:tabLst>
                <a:tab pos="2325688" algn="l"/>
              </a:tabLst>
            </a:pPr>
            <a:endParaRPr lang="en-US" sz="2800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algn="just" eaLnBrk="1" hangingPunct="1">
              <a:lnSpc>
                <a:spcPts val="2600"/>
              </a:lnSpc>
              <a:spcBef>
                <a:spcPts val="200"/>
              </a:spcBef>
              <a:spcAft>
                <a:spcPts val="200"/>
              </a:spcAft>
              <a:buSzPct val="150000"/>
              <a:buNone/>
              <a:tabLst>
                <a:tab pos="2325688" algn="l"/>
              </a:tabLst>
            </a:pPr>
            <a:endParaRPr lang="en-US" sz="2800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0" y="1358537"/>
            <a:ext cx="9144000" cy="381000"/>
          </a:xfrm>
          <a:prstGeom prst="rect">
            <a:avLst/>
          </a:prstGeom>
          <a:solidFill>
            <a:srgbClr val="0E83CD"/>
          </a:solidFill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8EE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0" y="0"/>
            <a:ext cx="9144000" cy="1371600"/>
          </a:xfrm>
          <a:prstGeom prst="rect">
            <a:avLst/>
          </a:prstGeom>
          <a:solidFill>
            <a:schemeClr val="bg1"/>
          </a:solidFill>
        </p:spPr>
        <p:txBody>
          <a:bodyPr wrap="square" rtlCol="0" anchor="ctr" anchorCtr="0">
            <a:noAutofit/>
          </a:bodyPr>
          <a:lstStyle/>
          <a:p>
            <a:pPr algn="ctr">
              <a:lnSpc>
                <a:spcPts val="1200"/>
              </a:lnSpc>
            </a:pPr>
            <a:endParaRPr lang="en-US" sz="4800" b="1" dirty="0"/>
          </a:p>
          <a:p>
            <a:pPr algn="ctr">
              <a:lnSpc>
                <a:spcPts val="4200"/>
              </a:lnSpc>
            </a:pPr>
            <a:r>
              <a:rPr lang="en-US" sz="4800" b="1" dirty="0">
                <a:solidFill>
                  <a:schemeClr val="accent1">
                    <a:lumMod val="75000"/>
                  </a:schemeClr>
                </a:solidFill>
              </a:rPr>
              <a:t>What  You  Can  Expect  To  Learn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idx="1"/>
          </p:nvPr>
        </p:nvSpPr>
        <p:spPr>
          <a:xfrm>
            <a:off x="228600" y="1905000"/>
            <a:ext cx="8610600" cy="4800600"/>
          </a:xfrm>
        </p:spPr>
        <p:txBody>
          <a:bodyPr lIns="103236" tIns="51618" rIns="103236" bIns="51618">
            <a:noAutofit/>
          </a:bodyPr>
          <a:lstStyle/>
          <a:p>
            <a:pPr marL="0" indent="0" algn="just">
              <a:lnSpc>
                <a:spcPts val="2200"/>
              </a:lnSpc>
              <a:spcBef>
                <a:spcPts val="0"/>
              </a:spcBef>
              <a:spcAft>
                <a:spcPts val="1200"/>
              </a:spcAft>
              <a:buSzPct val="150000"/>
              <a:buNone/>
              <a:tabLst>
                <a:tab pos="2325688" algn="l"/>
              </a:tabLst>
            </a:pPr>
            <a:r>
              <a:rPr lang="en-US" sz="26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Managing a company in competition with rivals will allow you to experience the things you are reading in your text about crafting and executing strategy in a globally compete-</a:t>
            </a:r>
            <a:r>
              <a:rPr lang="en-US" sz="2600" b="1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tive</a:t>
            </a:r>
            <a:r>
              <a:rPr lang="en-US" sz="26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marketplace:</a:t>
            </a:r>
            <a:endParaRPr lang="en-US" sz="2800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algn="just">
              <a:lnSpc>
                <a:spcPts val="2200"/>
              </a:lnSpc>
              <a:spcBef>
                <a:spcPts val="0"/>
              </a:spcBef>
              <a:spcAft>
                <a:spcPts val="600"/>
              </a:spcAft>
              <a:buSzPct val="150000"/>
              <a:buNone/>
              <a:tabLst>
                <a:tab pos="2325688" algn="l"/>
              </a:tabLst>
            </a:pPr>
            <a:r>
              <a:rPr lang="en-US" sz="1800" b="1" dirty="0">
                <a:solidFill>
                  <a:srgbClr val="0E83CD"/>
                </a:solidFill>
                <a:sym typeface="Wingdings"/>
              </a:rPr>
              <a:t></a:t>
            </a:r>
            <a:r>
              <a:rPr lang="en-US" sz="2600" b="1" dirty="0">
                <a:solidFill>
                  <a:schemeClr val="tx1">
                    <a:lumMod val="75000"/>
                    <a:lumOff val="25000"/>
                  </a:schemeClr>
                </a:solidFill>
                <a:sym typeface="Wingdings"/>
              </a:rPr>
              <a:t>	</a:t>
            </a:r>
            <a:r>
              <a:rPr lang="en-US" sz="2600" b="1" dirty="0">
                <a:solidFill>
                  <a:schemeClr val="accent4">
                    <a:lumMod val="75000"/>
                  </a:schemeClr>
                </a:solidFill>
              </a:rPr>
              <a:t>chart a long-term strategic direction</a:t>
            </a:r>
          </a:p>
          <a:p>
            <a:pPr algn="just">
              <a:lnSpc>
                <a:spcPts val="2200"/>
              </a:lnSpc>
              <a:spcBef>
                <a:spcPts val="0"/>
              </a:spcBef>
              <a:spcAft>
                <a:spcPts val="600"/>
              </a:spcAft>
              <a:buSzPct val="150000"/>
              <a:buNone/>
              <a:tabLst>
                <a:tab pos="2325688" algn="l"/>
              </a:tabLst>
            </a:pPr>
            <a:r>
              <a:rPr lang="en-US" sz="1800" b="1" dirty="0">
                <a:solidFill>
                  <a:srgbClr val="0E83CD"/>
                </a:solidFill>
                <a:sym typeface="Wingdings"/>
              </a:rPr>
              <a:t></a:t>
            </a:r>
            <a:r>
              <a:rPr lang="en-US" sz="4000" b="1" dirty="0">
                <a:solidFill>
                  <a:schemeClr val="tx1">
                    <a:lumMod val="75000"/>
                    <a:lumOff val="25000"/>
                  </a:schemeClr>
                </a:solidFill>
                <a:sym typeface="Wingdings"/>
              </a:rPr>
              <a:t>	</a:t>
            </a:r>
            <a:r>
              <a:rPr lang="en-US" sz="2600" b="1" dirty="0">
                <a:solidFill>
                  <a:schemeClr val="accent4">
                    <a:lumMod val="75000"/>
                  </a:schemeClr>
                </a:solidFill>
              </a:rPr>
              <a:t>set and achieve strategic and financial objectives</a:t>
            </a:r>
          </a:p>
          <a:p>
            <a:pPr algn="just">
              <a:lnSpc>
                <a:spcPts val="2200"/>
              </a:lnSpc>
              <a:spcBef>
                <a:spcPts val="0"/>
              </a:spcBef>
              <a:spcAft>
                <a:spcPts val="600"/>
              </a:spcAft>
              <a:buSzPct val="150000"/>
              <a:buNone/>
              <a:tabLst>
                <a:tab pos="2325688" algn="l"/>
              </a:tabLst>
            </a:pPr>
            <a:r>
              <a:rPr lang="en-US" sz="1800" b="1" dirty="0">
                <a:solidFill>
                  <a:srgbClr val="0E83CD"/>
                </a:solidFill>
                <a:sym typeface="Wingdings"/>
              </a:rPr>
              <a:t></a:t>
            </a:r>
            <a:r>
              <a:rPr lang="en-US" sz="2600" b="1" dirty="0">
                <a:solidFill>
                  <a:schemeClr val="tx1">
                    <a:lumMod val="75000"/>
                    <a:lumOff val="25000"/>
                  </a:schemeClr>
                </a:solidFill>
                <a:sym typeface="Wingdings"/>
              </a:rPr>
              <a:t>	</a:t>
            </a:r>
            <a:r>
              <a:rPr lang="en-US" sz="2600" b="1" dirty="0">
                <a:solidFill>
                  <a:schemeClr val="accent4">
                    <a:lumMod val="75000"/>
                  </a:schemeClr>
                </a:solidFill>
                <a:sym typeface="Wingdings"/>
              </a:rPr>
              <a:t>c</a:t>
            </a:r>
            <a:r>
              <a:rPr lang="en-US" sz="2600" b="1" dirty="0">
                <a:solidFill>
                  <a:schemeClr val="accent4">
                    <a:lumMod val="75000"/>
                  </a:schemeClr>
                </a:solidFill>
              </a:rPr>
              <a:t>raft a strategy and adapt it to changing conditions</a:t>
            </a:r>
          </a:p>
          <a:p>
            <a:pPr algn="just">
              <a:lnSpc>
                <a:spcPts val="2200"/>
              </a:lnSpc>
              <a:spcBef>
                <a:spcPts val="0"/>
              </a:spcBef>
              <a:spcAft>
                <a:spcPts val="600"/>
              </a:spcAft>
              <a:buSzPct val="150000"/>
              <a:buNone/>
              <a:tabLst>
                <a:tab pos="2325688" algn="l"/>
              </a:tabLst>
            </a:pPr>
            <a:r>
              <a:rPr lang="en-US" sz="1800" b="1" dirty="0">
                <a:solidFill>
                  <a:srgbClr val="0E83CD"/>
                </a:solidFill>
                <a:sym typeface="Wingdings"/>
              </a:rPr>
              <a:t></a:t>
            </a:r>
            <a:r>
              <a:rPr lang="en-US" sz="2600" b="1" dirty="0">
                <a:solidFill>
                  <a:schemeClr val="tx1">
                    <a:lumMod val="75000"/>
                    <a:lumOff val="25000"/>
                  </a:schemeClr>
                </a:solidFill>
                <a:sym typeface="Wingdings"/>
              </a:rPr>
              <a:t>	</a:t>
            </a:r>
            <a:r>
              <a:rPr lang="en-US" sz="2600" b="1" dirty="0">
                <a:solidFill>
                  <a:schemeClr val="accent4">
                    <a:lumMod val="75000"/>
                  </a:schemeClr>
                </a:solidFill>
                <a:sym typeface="Wingdings"/>
              </a:rPr>
              <a:t>a</a:t>
            </a:r>
            <a:r>
              <a:rPr lang="en-US" sz="2600" b="1" dirty="0">
                <a:solidFill>
                  <a:schemeClr val="accent4">
                    <a:lumMod val="75000"/>
                  </a:schemeClr>
                </a:solidFill>
              </a:rPr>
              <a:t>nalyze industry, operating, and financial data</a:t>
            </a:r>
          </a:p>
          <a:p>
            <a:pPr algn="just">
              <a:lnSpc>
                <a:spcPts val="2200"/>
              </a:lnSpc>
              <a:spcBef>
                <a:spcPts val="0"/>
              </a:spcBef>
              <a:spcAft>
                <a:spcPts val="600"/>
              </a:spcAft>
              <a:buSzPct val="150000"/>
              <a:buNone/>
              <a:tabLst>
                <a:tab pos="2325688" algn="l"/>
              </a:tabLst>
            </a:pPr>
            <a:r>
              <a:rPr lang="en-US" sz="1800" b="1" dirty="0">
                <a:solidFill>
                  <a:srgbClr val="0E83CD"/>
                </a:solidFill>
                <a:sym typeface="Wingdings"/>
              </a:rPr>
              <a:t></a:t>
            </a:r>
            <a:r>
              <a:rPr lang="en-US" sz="2600" b="1" dirty="0">
                <a:solidFill>
                  <a:schemeClr val="tx1">
                    <a:lumMod val="75000"/>
                    <a:lumOff val="25000"/>
                  </a:schemeClr>
                </a:solidFill>
                <a:sym typeface="Wingdings"/>
              </a:rPr>
              <a:t>	</a:t>
            </a:r>
            <a:r>
              <a:rPr lang="en-US" sz="2600" b="1" dirty="0">
                <a:solidFill>
                  <a:schemeClr val="accent4">
                    <a:lumMod val="75000"/>
                  </a:schemeClr>
                </a:solidFill>
                <a:sym typeface="Wingdings"/>
              </a:rPr>
              <a:t>think strategically about competitive and market position</a:t>
            </a:r>
            <a:endParaRPr lang="en-US" sz="2600" b="1" dirty="0">
              <a:solidFill>
                <a:schemeClr val="accent4">
                  <a:lumMod val="75000"/>
                </a:schemeClr>
              </a:solidFill>
            </a:endParaRPr>
          </a:p>
          <a:p>
            <a:pPr algn="just">
              <a:lnSpc>
                <a:spcPts val="2200"/>
              </a:lnSpc>
              <a:spcBef>
                <a:spcPts val="0"/>
              </a:spcBef>
              <a:spcAft>
                <a:spcPts val="600"/>
              </a:spcAft>
              <a:buSzPct val="150000"/>
              <a:buNone/>
              <a:tabLst>
                <a:tab pos="2325688" algn="l"/>
              </a:tabLst>
            </a:pPr>
            <a:r>
              <a:rPr lang="en-US" sz="1800" b="1" dirty="0">
                <a:solidFill>
                  <a:srgbClr val="0E83CD"/>
                </a:solidFill>
                <a:sym typeface="Wingdings"/>
              </a:rPr>
              <a:t></a:t>
            </a:r>
            <a:r>
              <a:rPr lang="en-US" sz="2600" b="1" dirty="0">
                <a:solidFill>
                  <a:schemeClr val="tx1">
                    <a:lumMod val="75000"/>
                    <a:lumOff val="25000"/>
                  </a:schemeClr>
                </a:solidFill>
                <a:sym typeface="Wingdings"/>
              </a:rPr>
              <a:t>	</a:t>
            </a:r>
            <a:r>
              <a:rPr lang="en-US" sz="2600" b="1" dirty="0">
                <a:solidFill>
                  <a:schemeClr val="accent4">
                    <a:lumMod val="75000"/>
                  </a:schemeClr>
                </a:solidFill>
                <a:sym typeface="Wingdings"/>
              </a:rPr>
              <a:t>assimilate information and lessons of prior courses</a:t>
            </a:r>
            <a:endParaRPr lang="en-US" sz="2600" b="1" dirty="0">
              <a:solidFill>
                <a:schemeClr val="accent4">
                  <a:lumMod val="75000"/>
                </a:schemeClr>
              </a:solidFill>
            </a:endParaRPr>
          </a:p>
          <a:p>
            <a:pPr algn="just">
              <a:lnSpc>
                <a:spcPts val="2200"/>
              </a:lnSpc>
              <a:spcBef>
                <a:spcPts val="0"/>
              </a:spcBef>
              <a:spcAft>
                <a:spcPts val="600"/>
              </a:spcAft>
              <a:buSzPct val="150000"/>
              <a:buNone/>
              <a:tabLst>
                <a:tab pos="2325688" algn="l"/>
              </a:tabLst>
            </a:pPr>
            <a:r>
              <a:rPr lang="en-US" sz="1800" b="1" dirty="0">
                <a:solidFill>
                  <a:srgbClr val="0E83CD"/>
                </a:solidFill>
                <a:sym typeface="Wingdings"/>
              </a:rPr>
              <a:t></a:t>
            </a:r>
            <a:r>
              <a:rPr lang="en-US" sz="2600" b="1" dirty="0">
                <a:solidFill>
                  <a:schemeClr val="tx1">
                    <a:lumMod val="75000"/>
                    <a:lumOff val="25000"/>
                  </a:schemeClr>
                </a:solidFill>
                <a:sym typeface="Wingdings"/>
              </a:rPr>
              <a:t>	</a:t>
            </a:r>
            <a:r>
              <a:rPr lang="en-US" sz="2600" b="1" dirty="0">
                <a:solidFill>
                  <a:schemeClr val="accent4">
                    <a:lumMod val="75000"/>
                  </a:schemeClr>
                </a:solidFill>
                <a:sym typeface="Wingdings"/>
              </a:rPr>
              <a:t>better understanding of revenue-cost-profit relationships</a:t>
            </a:r>
            <a:endParaRPr lang="en-US" sz="2600" b="1" dirty="0">
              <a:solidFill>
                <a:schemeClr val="accent4">
                  <a:lumMod val="75000"/>
                </a:schemeClr>
              </a:solidFill>
            </a:endParaRPr>
          </a:p>
          <a:p>
            <a:pPr algn="just">
              <a:lnSpc>
                <a:spcPts val="2200"/>
              </a:lnSpc>
              <a:spcBef>
                <a:spcPts val="0"/>
              </a:spcBef>
              <a:spcAft>
                <a:spcPts val="600"/>
              </a:spcAft>
              <a:buSzPct val="150000"/>
              <a:buNone/>
              <a:tabLst>
                <a:tab pos="2325688" algn="l"/>
              </a:tabLst>
            </a:pPr>
            <a:r>
              <a:rPr lang="en-US" sz="1800" b="1" dirty="0">
                <a:solidFill>
                  <a:srgbClr val="0E83CD"/>
                </a:solidFill>
                <a:sym typeface="Wingdings"/>
              </a:rPr>
              <a:t></a:t>
            </a:r>
            <a:r>
              <a:rPr lang="en-US" sz="2600" b="1" dirty="0">
                <a:solidFill>
                  <a:schemeClr val="tx1">
                    <a:lumMod val="75000"/>
                    <a:lumOff val="25000"/>
                  </a:schemeClr>
                </a:solidFill>
                <a:sym typeface="Wingdings"/>
              </a:rPr>
              <a:t>	</a:t>
            </a:r>
            <a:r>
              <a:rPr lang="en-US" sz="2600" b="1" dirty="0">
                <a:solidFill>
                  <a:schemeClr val="accent4">
                    <a:lumMod val="75000"/>
                  </a:schemeClr>
                </a:solidFill>
                <a:sym typeface="Wingdings"/>
              </a:rPr>
              <a:t>practice in making sound, responsible business decisions</a:t>
            </a:r>
            <a:endParaRPr lang="en-US" sz="2600" b="1" dirty="0">
              <a:solidFill>
                <a:schemeClr val="accent4">
                  <a:lumMod val="75000"/>
                </a:schemeClr>
              </a:solidFill>
            </a:endParaRPr>
          </a:p>
          <a:p>
            <a:pPr algn="just">
              <a:lnSpc>
                <a:spcPts val="2200"/>
              </a:lnSpc>
              <a:spcBef>
                <a:spcPts val="0"/>
              </a:spcBef>
              <a:spcAft>
                <a:spcPts val="600"/>
              </a:spcAft>
              <a:buSzPct val="150000"/>
              <a:buNone/>
              <a:tabLst>
                <a:tab pos="2325688" algn="l"/>
              </a:tabLst>
            </a:pPr>
            <a:r>
              <a:rPr lang="en-US" sz="1800" b="1" dirty="0">
                <a:solidFill>
                  <a:srgbClr val="0E83CD"/>
                </a:solidFill>
                <a:sym typeface="Wingdings"/>
              </a:rPr>
              <a:t></a:t>
            </a:r>
            <a:r>
              <a:rPr lang="en-US" sz="2600" b="1" dirty="0">
                <a:solidFill>
                  <a:schemeClr val="tx1">
                    <a:lumMod val="75000"/>
                    <a:lumOff val="25000"/>
                  </a:schemeClr>
                </a:solidFill>
                <a:sym typeface="Wingdings"/>
              </a:rPr>
              <a:t>	</a:t>
            </a:r>
            <a:r>
              <a:rPr lang="en-US" sz="2600" b="1" dirty="0">
                <a:solidFill>
                  <a:schemeClr val="accent4">
                    <a:lumMod val="75000"/>
                  </a:schemeClr>
                </a:solidFill>
                <a:sym typeface="Wingdings"/>
              </a:rPr>
              <a:t>accountability for delivering good company performance</a:t>
            </a:r>
          </a:p>
          <a:p>
            <a:pPr algn="just">
              <a:lnSpc>
                <a:spcPts val="2200"/>
              </a:lnSpc>
              <a:spcBef>
                <a:spcPts val="0"/>
              </a:spcBef>
              <a:spcAft>
                <a:spcPts val="600"/>
              </a:spcAft>
              <a:buSzPct val="150000"/>
              <a:buNone/>
              <a:tabLst>
                <a:tab pos="2325688" algn="l"/>
              </a:tabLst>
            </a:pPr>
            <a:r>
              <a:rPr lang="en-US" sz="1800" b="1" dirty="0">
                <a:solidFill>
                  <a:srgbClr val="0E83CD"/>
                </a:solidFill>
                <a:sym typeface="Wingdings"/>
              </a:rPr>
              <a:t></a:t>
            </a:r>
            <a:r>
              <a:rPr lang="en-US" sz="2600" b="1" dirty="0">
                <a:solidFill>
                  <a:schemeClr val="tx1">
                    <a:lumMod val="75000"/>
                    <a:lumOff val="25000"/>
                  </a:schemeClr>
                </a:solidFill>
                <a:sym typeface="Wingdings"/>
              </a:rPr>
              <a:t>	</a:t>
            </a:r>
            <a:r>
              <a:rPr lang="en-US" sz="2600" b="1" dirty="0">
                <a:solidFill>
                  <a:srgbClr val="604A7B"/>
                </a:solidFill>
                <a:sym typeface="Wingdings"/>
              </a:rPr>
              <a:t>an</a:t>
            </a:r>
            <a:r>
              <a:rPr lang="en-US" sz="2600" b="1" dirty="0">
                <a:solidFill>
                  <a:schemeClr val="accent4">
                    <a:lumMod val="75000"/>
                  </a:schemeClr>
                </a:solidFill>
                <a:sym typeface="Wingdings"/>
              </a:rPr>
              <a:t>d much more</a:t>
            </a:r>
            <a:endParaRPr lang="en-US" sz="2600" b="1" dirty="0">
              <a:solidFill>
                <a:schemeClr val="accent4">
                  <a:lumMod val="75000"/>
                </a:schemeClr>
              </a:solidFill>
            </a:endParaRPr>
          </a:p>
          <a:p>
            <a:pPr algn="just" eaLnBrk="1" hangingPunct="1">
              <a:lnSpc>
                <a:spcPts val="2600"/>
              </a:lnSpc>
              <a:spcBef>
                <a:spcPts val="200"/>
              </a:spcBef>
              <a:spcAft>
                <a:spcPts val="200"/>
              </a:spcAft>
              <a:buSzPct val="150000"/>
              <a:buNone/>
              <a:tabLst>
                <a:tab pos="2325688" algn="l"/>
              </a:tabLst>
            </a:pPr>
            <a:endParaRPr lang="en-US" sz="2800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algn="just" eaLnBrk="1" hangingPunct="1">
              <a:lnSpc>
                <a:spcPts val="2600"/>
              </a:lnSpc>
              <a:spcBef>
                <a:spcPts val="200"/>
              </a:spcBef>
              <a:spcAft>
                <a:spcPts val="200"/>
              </a:spcAft>
              <a:buSzPct val="150000"/>
              <a:buNone/>
              <a:tabLst>
                <a:tab pos="2325688" algn="l"/>
              </a:tabLst>
            </a:pPr>
            <a:endParaRPr lang="en-US" sz="2800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0" y="1358537"/>
            <a:ext cx="9144000" cy="381000"/>
          </a:xfrm>
          <a:prstGeom prst="rect">
            <a:avLst/>
          </a:prstGeom>
          <a:solidFill>
            <a:srgbClr val="0E83CD"/>
          </a:solidFill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8EE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0" y="0"/>
            <a:ext cx="9144000" cy="1371600"/>
          </a:xfrm>
          <a:prstGeom prst="rect">
            <a:avLst/>
          </a:prstGeom>
          <a:solidFill>
            <a:schemeClr val="bg1"/>
          </a:solidFill>
        </p:spPr>
        <p:txBody>
          <a:bodyPr wrap="square" rtlCol="0" anchor="ctr" anchorCtr="0">
            <a:noAutofit/>
          </a:bodyPr>
          <a:lstStyle/>
          <a:p>
            <a:pPr algn="ctr">
              <a:lnSpc>
                <a:spcPts val="1200"/>
              </a:lnSpc>
            </a:pPr>
            <a:endParaRPr lang="en-US" sz="4800" b="1" dirty="0"/>
          </a:p>
          <a:p>
            <a:pPr algn="ctr">
              <a:lnSpc>
                <a:spcPts val="4200"/>
              </a:lnSpc>
            </a:pPr>
            <a:r>
              <a:rPr lang="en-US" sz="4800" b="1" dirty="0">
                <a:solidFill>
                  <a:schemeClr val="accent1">
                    <a:lumMod val="75000"/>
                  </a:schemeClr>
                </a:solidFill>
              </a:rPr>
              <a:t>Account  Registration</a:t>
            </a:r>
          </a:p>
          <a:p>
            <a:pPr algn="ctr">
              <a:lnSpc>
                <a:spcPts val="4200"/>
              </a:lnSpc>
            </a:pPr>
            <a:r>
              <a:rPr lang="en-US" sz="4000" b="1" dirty="0">
                <a:solidFill>
                  <a:schemeClr val="accent1">
                    <a:lumMod val="75000"/>
                  </a:schemeClr>
                </a:solidFill>
              </a:rPr>
              <a:t>How  To  Get  Started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idx="1"/>
          </p:nvPr>
        </p:nvSpPr>
        <p:spPr>
          <a:xfrm>
            <a:off x="228600" y="1905000"/>
            <a:ext cx="5638800" cy="838200"/>
          </a:xfrm>
        </p:spPr>
        <p:txBody>
          <a:bodyPr lIns="103236" tIns="51618" rIns="103236" bIns="51618">
            <a:noAutofit/>
          </a:bodyPr>
          <a:lstStyle/>
          <a:p>
            <a:pPr marL="1097280" indent="-1097280" algn="just">
              <a:lnSpc>
                <a:spcPts val="2400"/>
              </a:lnSpc>
              <a:spcBef>
                <a:spcPts val="0"/>
              </a:spcBef>
              <a:spcAft>
                <a:spcPts val="1800"/>
              </a:spcAft>
              <a:buSzPct val="150000"/>
              <a:buNone/>
              <a:tabLst>
                <a:tab pos="2325688" algn="l"/>
              </a:tabLst>
            </a:pPr>
            <a:r>
              <a:rPr lang="en-US" sz="2400" b="1" dirty="0">
                <a:solidFill>
                  <a:srgbClr val="0070C0"/>
                </a:solidFill>
              </a:rPr>
              <a:t>Step 1:</a:t>
            </a:r>
            <a:r>
              <a:rPr lang="en-US" sz="24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	Go to </a:t>
            </a:r>
            <a:r>
              <a:rPr lang="en-US" sz="2400" b="1" u="sng" dirty="0">
                <a:solidFill>
                  <a:schemeClr val="accent4">
                    <a:lumMod val="75000"/>
                  </a:schemeClr>
                </a:solidFill>
              </a:rPr>
              <a:t>www.bsg-online.com</a:t>
            </a:r>
            <a:r>
              <a:rPr lang="en-US" sz="24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and click the button for New Students.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0" y="1358537"/>
            <a:ext cx="9144000" cy="381000"/>
          </a:xfrm>
          <a:prstGeom prst="rect">
            <a:avLst/>
          </a:prstGeom>
          <a:solidFill>
            <a:srgbClr val="0E83CD"/>
          </a:solidFill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86487" y="1918063"/>
            <a:ext cx="2043113" cy="68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Rectangle 3"/>
          <p:cNvSpPr txBox="1">
            <a:spLocks noChangeArrowheads="1"/>
          </p:cNvSpPr>
          <p:nvPr/>
        </p:nvSpPr>
        <p:spPr>
          <a:xfrm>
            <a:off x="228600" y="2667000"/>
            <a:ext cx="8610600" cy="990600"/>
          </a:xfrm>
          <a:prstGeom prst="rect">
            <a:avLst/>
          </a:prstGeom>
        </p:spPr>
        <p:txBody>
          <a:bodyPr vert="horz" lIns="103236" tIns="51618" rIns="103236" bIns="51618" rtlCol="0">
            <a:noAutofit/>
          </a:bodyPr>
          <a:lstStyle/>
          <a:p>
            <a:pPr marL="1097280" lvl="0" indent="-1097280" algn="just">
              <a:lnSpc>
                <a:spcPts val="2400"/>
              </a:lnSpc>
              <a:spcAft>
                <a:spcPts val="1800"/>
              </a:spcAft>
              <a:buSzPct val="150000"/>
              <a:tabLst>
                <a:tab pos="2325688" algn="l"/>
              </a:tabLst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Step 2:</a:t>
            </a:r>
            <a:r>
              <a:rPr lang="en-US" sz="24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	Enter the Company Registration Code provided by your course instructor.  Check the box to accept the BSG Terms of Use.  Then click the </a:t>
            </a:r>
            <a:r>
              <a:rPr lang="en-US" sz="2400" b="1" dirty="0">
                <a:solidFill>
                  <a:schemeClr val="accent4">
                    <a:lumMod val="75000"/>
                  </a:schemeClr>
                </a:solidFill>
              </a:rPr>
              <a:t>Continue</a:t>
            </a:r>
            <a:r>
              <a:rPr lang="en-US" sz="24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button.</a:t>
            </a:r>
            <a:endParaRPr kumimoji="0" lang="en-US" sz="2400" b="1" i="0" u="none" strike="noStrike" kern="1200" cap="none" spc="0" normalizeH="0" baseline="0" noProof="0" dirty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Rectangle 3"/>
          <p:cNvSpPr txBox="1">
            <a:spLocks noChangeArrowheads="1"/>
          </p:cNvSpPr>
          <p:nvPr/>
        </p:nvSpPr>
        <p:spPr>
          <a:xfrm>
            <a:off x="228600" y="3696789"/>
            <a:ext cx="8610600" cy="990600"/>
          </a:xfrm>
          <a:prstGeom prst="rect">
            <a:avLst/>
          </a:prstGeom>
        </p:spPr>
        <p:txBody>
          <a:bodyPr vert="horz" lIns="103236" tIns="51618" rIns="103236" bIns="51618" rtlCol="0">
            <a:noAutofit/>
          </a:bodyPr>
          <a:lstStyle/>
          <a:p>
            <a:pPr marL="1097280" lvl="0" indent="-1097280" algn="just">
              <a:lnSpc>
                <a:spcPts val="2400"/>
              </a:lnSpc>
              <a:spcAft>
                <a:spcPts val="1800"/>
              </a:spcAft>
              <a:buSzPct val="150000"/>
              <a:tabLst>
                <a:tab pos="2325688" algn="l"/>
              </a:tabLst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Step 3:</a:t>
            </a:r>
            <a:r>
              <a:rPr lang="en-US" sz="24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	Fill out the registration form creating your account user name (your e-mail address) and password.  Then click the </a:t>
            </a:r>
            <a:r>
              <a:rPr lang="en-US" sz="2400" b="1" dirty="0">
                <a:solidFill>
                  <a:schemeClr val="accent4">
                    <a:lumMod val="75000"/>
                  </a:schemeClr>
                </a:solidFill>
              </a:rPr>
              <a:t>Continue Registration</a:t>
            </a:r>
            <a:r>
              <a:rPr lang="en-US" sz="24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button.</a:t>
            </a:r>
            <a:endParaRPr kumimoji="0" lang="en-US" sz="2400" b="1" i="0" u="none" strike="noStrike" kern="1200" cap="none" spc="0" normalizeH="0" baseline="0" noProof="0" dirty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9" name="Rectangle 3"/>
          <p:cNvSpPr txBox="1">
            <a:spLocks noChangeArrowheads="1"/>
          </p:cNvSpPr>
          <p:nvPr/>
        </p:nvSpPr>
        <p:spPr>
          <a:xfrm>
            <a:off x="228600" y="4750526"/>
            <a:ext cx="8610600" cy="659674"/>
          </a:xfrm>
          <a:prstGeom prst="rect">
            <a:avLst/>
          </a:prstGeom>
        </p:spPr>
        <p:txBody>
          <a:bodyPr vert="horz" lIns="103236" tIns="51618" rIns="103236" bIns="51618" rtlCol="0">
            <a:noAutofit/>
          </a:bodyPr>
          <a:lstStyle/>
          <a:p>
            <a:pPr marL="1097280" lvl="0" indent="-1097280" algn="just">
              <a:lnSpc>
                <a:spcPts val="2400"/>
              </a:lnSpc>
              <a:spcAft>
                <a:spcPts val="1800"/>
              </a:spcAft>
              <a:buSzPct val="150000"/>
              <a:tabLst>
                <a:tab pos="2325688" algn="l"/>
              </a:tabLst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Step 4:</a:t>
            </a:r>
            <a:r>
              <a:rPr lang="en-US" sz="24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	Pay the one-time account registration fee by credit/debit card using the secure online payment form.</a:t>
            </a:r>
            <a:endParaRPr kumimoji="0" lang="en-US" sz="2400" b="1" i="0" u="none" strike="noStrike" kern="1200" cap="none" spc="0" normalizeH="0" baseline="0" noProof="0" dirty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0" name="Rectangle 3"/>
          <p:cNvSpPr txBox="1">
            <a:spLocks noChangeArrowheads="1"/>
          </p:cNvSpPr>
          <p:nvPr/>
        </p:nvSpPr>
        <p:spPr>
          <a:xfrm>
            <a:off x="1334589" y="5499463"/>
            <a:ext cx="7467600" cy="1116874"/>
          </a:xfrm>
          <a:prstGeom prst="rect">
            <a:avLst/>
          </a:prstGeom>
        </p:spPr>
        <p:txBody>
          <a:bodyPr vert="horz" lIns="103236" tIns="51618" rIns="103236" bIns="51618" rtlCol="0">
            <a:noAutofit/>
          </a:bodyPr>
          <a:lstStyle/>
          <a:p>
            <a:pPr lvl="0" algn="just">
              <a:lnSpc>
                <a:spcPts val="2000"/>
              </a:lnSpc>
              <a:spcAft>
                <a:spcPts val="1800"/>
              </a:spcAft>
              <a:buSzPct val="150000"/>
              <a:tabLst>
                <a:tab pos="2325688" algn="l"/>
              </a:tabLst>
            </a:pPr>
            <a:r>
              <a:rPr lang="en-US" sz="21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If you have a Prepaid Access Code </a:t>
            </a:r>
            <a:r>
              <a:rPr lang="en-US" sz="21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(payment code)</a:t>
            </a:r>
            <a:r>
              <a:rPr lang="en-US" sz="21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that you received from a school official or that came on a card bundled with your text, you may enter it </a:t>
            </a:r>
            <a:r>
              <a:rPr lang="en-US" sz="21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(rather than credit card info)</a:t>
            </a:r>
            <a:r>
              <a:rPr lang="en-US" sz="21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to complete your account registration.</a:t>
            </a:r>
            <a:endParaRPr kumimoji="0" lang="en-US" sz="2100" b="1" i="0" u="none" strike="noStrike" kern="1200" cap="none" spc="0" normalizeH="0" baseline="0" noProof="0" dirty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8EE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0" y="0"/>
            <a:ext cx="9144000" cy="1371600"/>
          </a:xfrm>
          <a:prstGeom prst="rect">
            <a:avLst/>
          </a:prstGeom>
          <a:solidFill>
            <a:schemeClr val="bg1"/>
          </a:solidFill>
        </p:spPr>
        <p:txBody>
          <a:bodyPr wrap="square" rtlCol="0" anchor="ctr" anchorCtr="0">
            <a:noAutofit/>
          </a:bodyPr>
          <a:lstStyle/>
          <a:p>
            <a:pPr algn="ctr">
              <a:lnSpc>
                <a:spcPts val="1200"/>
              </a:lnSpc>
            </a:pPr>
            <a:endParaRPr lang="en-US" sz="4800" b="1" dirty="0"/>
          </a:p>
          <a:p>
            <a:pPr algn="ctr">
              <a:lnSpc>
                <a:spcPts val="4200"/>
              </a:lnSpc>
            </a:pPr>
            <a:r>
              <a:rPr lang="en-US" sz="4800" b="1" dirty="0">
                <a:solidFill>
                  <a:schemeClr val="accent1">
                    <a:lumMod val="75000"/>
                  </a:schemeClr>
                </a:solidFill>
              </a:rPr>
              <a:t>The  Corporate  Lobby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idx="1"/>
          </p:nvPr>
        </p:nvSpPr>
        <p:spPr>
          <a:xfrm>
            <a:off x="228600" y="1905000"/>
            <a:ext cx="8610600" cy="838200"/>
          </a:xfrm>
        </p:spPr>
        <p:txBody>
          <a:bodyPr lIns="103236" tIns="51618" rIns="103236" bIns="51618">
            <a:noAutofit/>
          </a:bodyPr>
          <a:lstStyle/>
          <a:p>
            <a:pPr marL="0" indent="0" algn="just">
              <a:lnSpc>
                <a:spcPts val="2400"/>
              </a:lnSpc>
              <a:spcBef>
                <a:spcPts val="0"/>
              </a:spcBef>
              <a:spcAft>
                <a:spcPts val="1800"/>
              </a:spcAft>
              <a:buSzPct val="150000"/>
              <a:buNone/>
              <a:tabLst>
                <a:tab pos="2325688" algn="l"/>
              </a:tabLst>
            </a:pPr>
            <a:r>
              <a:rPr lang="en-US" sz="26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Upon registration </a:t>
            </a:r>
            <a:r>
              <a:rPr lang="en-US" sz="26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(and each time you log in)</a:t>
            </a:r>
            <a:r>
              <a:rPr lang="en-US" sz="26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you will arrive at your </a:t>
            </a:r>
            <a:r>
              <a:rPr lang="en-US" sz="2600" b="1" dirty="0">
                <a:solidFill>
                  <a:schemeClr val="accent4">
                    <a:lumMod val="75000"/>
                  </a:schemeClr>
                </a:solidFill>
              </a:rPr>
              <a:t>Corporate Lobby</a:t>
            </a:r>
            <a:r>
              <a:rPr lang="en-US" sz="26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page.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0" y="1358537"/>
            <a:ext cx="9144000" cy="381000"/>
          </a:xfrm>
          <a:prstGeom prst="rect">
            <a:avLst/>
          </a:prstGeom>
          <a:solidFill>
            <a:srgbClr val="0E83CD"/>
          </a:solidFill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sp>
        <p:nvSpPr>
          <p:cNvPr id="7" name="Rectangle 3"/>
          <p:cNvSpPr txBox="1">
            <a:spLocks noChangeArrowheads="1"/>
          </p:cNvSpPr>
          <p:nvPr/>
        </p:nvSpPr>
        <p:spPr>
          <a:xfrm>
            <a:off x="228600" y="5257800"/>
            <a:ext cx="8610600" cy="1295400"/>
          </a:xfrm>
          <a:prstGeom prst="rect">
            <a:avLst/>
          </a:prstGeom>
        </p:spPr>
        <p:txBody>
          <a:bodyPr vert="horz" lIns="103236" tIns="51618" rIns="103236" bIns="51618" rtlCol="0">
            <a:noAutofit/>
          </a:bodyPr>
          <a:lstStyle/>
          <a:p>
            <a:pPr lvl="0" algn="just">
              <a:lnSpc>
                <a:spcPts val="2400"/>
              </a:lnSpc>
              <a:spcAft>
                <a:spcPts val="1800"/>
              </a:spcAft>
              <a:buSzPct val="150000"/>
              <a:tabLst>
                <a:tab pos="2325688" algn="l"/>
              </a:tabLst>
            </a:pPr>
            <a:r>
              <a:rPr lang="en-US" sz="26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The Corporate Lobby page is your </a:t>
            </a:r>
            <a:r>
              <a:rPr lang="en-US" sz="2600" b="1" dirty="0">
                <a:solidFill>
                  <a:srgbClr val="0070C0"/>
                </a:solidFill>
              </a:rPr>
              <a:t>gateway to all BSG activities</a:t>
            </a:r>
            <a:r>
              <a:rPr lang="en-US" sz="26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.  The menu sidebar at the right of the page provides access to all of the information, materials, and tools you will need.</a:t>
            </a:r>
            <a:endParaRPr kumimoji="0" lang="en-US" sz="2600" b="1" i="0" u="none" strike="noStrike" kern="1200" cap="none" spc="0" normalizeH="0" baseline="0" noProof="0" dirty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D94EB6A-1B62-4AB7-8BA6-744FA50933A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17535"/>
            <a:ext cx="9144000" cy="2606400"/>
          </a:xfrm>
          <a:prstGeom prst="rect">
            <a:avLst/>
          </a:prstGeo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8EE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3"/>
          <p:cNvSpPr>
            <a:spLocks noGrp="1" noChangeArrowheads="1"/>
          </p:cNvSpPr>
          <p:nvPr>
            <p:ph idx="1"/>
          </p:nvPr>
        </p:nvSpPr>
        <p:spPr>
          <a:xfrm>
            <a:off x="228600" y="1905000"/>
            <a:ext cx="8610600" cy="533400"/>
          </a:xfrm>
        </p:spPr>
        <p:txBody>
          <a:bodyPr lIns="103236" tIns="51618" rIns="103236" bIns="51618">
            <a:noAutofit/>
          </a:bodyPr>
          <a:lstStyle/>
          <a:p>
            <a:pPr algn="just">
              <a:lnSpc>
                <a:spcPts val="1800"/>
              </a:lnSpc>
              <a:spcBef>
                <a:spcPts val="0"/>
              </a:spcBef>
              <a:spcAft>
                <a:spcPts val="1800"/>
              </a:spcAft>
              <a:buSzPct val="150000"/>
              <a:buNone/>
              <a:tabLst>
                <a:tab pos="2325688" algn="l"/>
              </a:tabLst>
            </a:pPr>
            <a:r>
              <a:rPr lang="en-US" sz="1800" b="1" dirty="0">
                <a:solidFill>
                  <a:srgbClr val="0E83CD"/>
                </a:solidFill>
                <a:sym typeface="Wingdings"/>
              </a:rPr>
              <a:t></a:t>
            </a:r>
            <a:r>
              <a:rPr lang="en-US" sz="2400" b="1" dirty="0">
                <a:solidFill>
                  <a:schemeClr val="tx1">
                    <a:lumMod val="75000"/>
                    <a:lumOff val="25000"/>
                  </a:schemeClr>
                </a:solidFill>
                <a:sym typeface="Wingdings"/>
              </a:rPr>
              <a:t>	</a:t>
            </a:r>
            <a:r>
              <a:rPr lang="en-US" sz="2400" b="1" dirty="0">
                <a:solidFill>
                  <a:srgbClr val="0070C0"/>
                </a:solidFill>
              </a:rPr>
              <a:t>Name Your Company</a:t>
            </a:r>
            <a:r>
              <a:rPr lang="en-US" sz="24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en-US" sz="20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— You and your co-managers should decide on a name for your company.   </a:t>
            </a:r>
            <a:r>
              <a:rPr lang="en-US" sz="2000" b="1" i="1" dirty="0">
                <a:solidFill>
                  <a:schemeClr val="accent4">
                    <a:lumMod val="75000"/>
                  </a:schemeClr>
                </a:solidFill>
              </a:rPr>
              <a:t>The company name must begin with your assigned</a:t>
            </a:r>
            <a:endParaRPr lang="en-US" sz="2000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0" y="0"/>
            <a:ext cx="9144000" cy="1371600"/>
          </a:xfrm>
          <a:prstGeom prst="rect">
            <a:avLst/>
          </a:prstGeom>
          <a:solidFill>
            <a:schemeClr val="bg1"/>
          </a:solidFill>
        </p:spPr>
        <p:txBody>
          <a:bodyPr wrap="square" rtlCol="0" anchor="ctr" anchorCtr="0">
            <a:noAutofit/>
          </a:bodyPr>
          <a:lstStyle/>
          <a:p>
            <a:pPr algn="ctr">
              <a:lnSpc>
                <a:spcPts val="1200"/>
              </a:lnSpc>
            </a:pPr>
            <a:endParaRPr lang="en-US" sz="4800" b="1" dirty="0"/>
          </a:p>
          <a:p>
            <a:pPr algn="ctr">
              <a:lnSpc>
                <a:spcPts val="4200"/>
              </a:lnSpc>
            </a:pPr>
            <a:r>
              <a:rPr lang="en-US" sz="4800" b="1" dirty="0">
                <a:solidFill>
                  <a:schemeClr val="accent1">
                    <a:lumMod val="75000"/>
                  </a:schemeClr>
                </a:solidFill>
              </a:rPr>
              <a:t>Suggested  Procedures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0" y="1358537"/>
            <a:ext cx="9144000" cy="381000"/>
          </a:xfrm>
          <a:prstGeom prst="rect">
            <a:avLst/>
          </a:prstGeom>
          <a:solidFill>
            <a:srgbClr val="0E83CD"/>
          </a:solidFill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sp>
        <p:nvSpPr>
          <p:cNvPr id="11" name="Rectangle 3"/>
          <p:cNvSpPr txBox="1">
            <a:spLocks noChangeArrowheads="1"/>
          </p:cNvSpPr>
          <p:nvPr/>
        </p:nvSpPr>
        <p:spPr>
          <a:xfrm>
            <a:off x="570411" y="2375263"/>
            <a:ext cx="6058989" cy="520337"/>
          </a:xfrm>
          <a:prstGeom prst="rect">
            <a:avLst/>
          </a:prstGeom>
        </p:spPr>
        <p:txBody>
          <a:bodyPr vert="horz" lIns="103236" tIns="51618" rIns="103236" bIns="51618" rtlCol="0">
            <a:noAutofit/>
          </a:bodyPr>
          <a:lstStyle/>
          <a:p>
            <a:pPr marR="0" lvl="0" algn="just" defTabSz="914400" rtl="0" eaLnBrk="1" fontAlgn="auto" latinLnBrk="0" hangingPunct="1">
              <a:lnSpc>
                <a:spcPts val="1800"/>
              </a:lnSpc>
              <a:spcBef>
                <a:spcPts val="0"/>
              </a:spcBef>
              <a:spcAft>
                <a:spcPts val="1800"/>
              </a:spcAft>
              <a:buClrTx/>
              <a:buSzPct val="150000"/>
              <a:buFont typeface="Arial" pitchFamily="34" charset="0"/>
              <a:buNone/>
              <a:tabLst>
                <a:tab pos="2325688" algn="l"/>
              </a:tabLst>
              <a:defRPr/>
            </a:pPr>
            <a:r>
              <a:rPr kumimoji="0" lang="en-US" sz="2000" b="1" i="1" u="none" strike="noStrike" kern="1200" cap="none" spc="0" normalizeH="0" baseline="0" noProof="0" dirty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company letter.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To enter a name for your company, click the  Change Company Name  item in the menu bar</a:t>
            </a:r>
          </a:p>
        </p:txBody>
      </p:sp>
      <p:sp>
        <p:nvSpPr>
          <p:cNvPr id="12" name="Rectangle 3"/>
          <p:cNvSpPr txBox="1">
            <a:spLocks noChangeArrowheads="1"/>
          </p:cNvSpPr>
          <p:nvPr/>
        </p:nvSpPr>
        <p:spPr>
          <a:xfrm>
            <a:off x="570411" y="2845526"/>
            <a:ext cx="8268789" cy="533400"/>
          </a:xfrm>
          <a:prstGeom prst="rect">
            <a:avLst/>
          </a:prstGeom>
        </p:spPr>
        <p:txBody>
          <a:bodyPr vert="horz" lIns="103236" tIns="51618" rIns="103236" bIns="51618" rtlCol="0">
            <a:noAutofit/>
          </a:bodyPr>
          <a:lstStyle/>
          <a:p>
            <a:pPr marR="0" lvl="0" algn="just" defTabSz="914400" rtl="0" eaLnBrk="1" fontAlgn="auto" latinLnBrk="0" hangingPunct="1">
              <a:lnSpc>
                <a:spcPts val="1800"/>
              </a:lnSpc>
              <a:spcBef>
                <a:spcPts val="0"/>
              </a:spcBef>
              <a:spcAft>
                <a:spcPts val="1800"/>
              </a:spcAft>
              <a:buClrTx/>
              <a:buSzPct val="150000"/>
              <a:buFont typeface="Arial" pitchFamily="34" charset="0"/>
              <a:buNone/>
              <a:tabLst>
                <a:tab pos="2325688" algn="l"/>
              </a:tabLst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of the Corporate Lobby page.  </a:t>
            </a:r>
            <a:r>
              <a:rPr kumimoji="0" lang="en-US" sz="2000" b="1" i="1" u="none" strike="noStrike" kern="1200" cap="none" spc="0" normalizeH="0" baseline="0" noProof="0" dirty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All company names are public, so choose a name that you will be proud of.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3" name="Rectangle 3"/>
          <p:cNvSpPr txBox="1">
            <a:spLocks noChangeArrowheads="1"/>
          </p:cNvSpPr>
          <p:nvPr/>
        </p:nvSpPr>
        <p:spPr>
          <a:xfrm>
            <a:off x="228600" y="3492137"/>
            <a:ext cx="8610600" cy="533400"/>
          </a:xfrm>
          <a:prstGeom prst="rect">
            <a:avLst/>
          </a:prstGeom>
        </p:spPr>
        <p:txBody>
          <a:bodyPr vert="horz" lIns="103236" tIns="51618" rIns="103236" bIns="51618" rtlCol="0">
            <a:noAutofit/>
          </a:bodyPr>
          <a:lstStyle/>
          <a:p>
            <a:pPr marL="342900" marR="0" lvl="0" indent="-342900" algn="just" defTabSz="914400" rtl="0" eaLnBrk="1" fontAlgn="auto" latinLnBrk="0" hangingPunct="1">
              <a:lnSpc>
                <a:spcPts val="1800"/>
              </a:lnSpc>
              <a:spcBef>
                <a:spcPts val="0"/>
              </a:spcBef>
              <a:spcAft>
                <a:spcPts val="1800"/>
              </a:spcAft>
              <a:buClrTx/>
              <a:buSzPct val="150000"/>
              <a:buFont typeface="Arial" pitchFamily="34" charset="0"/>
              <a:buNone/>
              <a:tabLst>
                <a:tab pos="2325688" algn="l"/>
              </a:tabLst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E83CD"/>
                </a:solidFill>
                <a:effectLst/>
                <a:uLnTx/>
                <a:uFillTx/>
                <a:latin typeface="+mn-lt"/>
                <a:ea typeface="+mn-ea"/>
                <a:cs typeface="+mn-cs"/>
                <a:sym typeface="Wingdings"/>
              </a:rPr>
              <a:t>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  <a:sym typeface="Wingdings"/>
              </a:rPr>
              <a:t>	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Read The Player’s Guide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— It is important that you read and under-stand  the  material  in  the  Player’s  Guide.  Click  the  Player Materials  item</a:t>
            </a:r>
          </a:p>
        </p:txBody>
      </p:sp>
      <p:sp>
        <p:nvSpPr>
          <p:cNvPr id="15" name="Rectangle 3"/>
          <p:cNvSpPr txBox="1">
            <a:spLocks noChangeArrowheads="1"/>
          </p:cNvSpPr>
          <p:nvPr/>
        </p:nvSpPr>
        <p:spPr>
          <a:xfrm>
            <a:off x="570411" y="3962400"/>
            <a:ext cx="6287589" cy="520337"/>
          </a:xfrm>
          <a:prstGeom prst="rect">
            <a:avLst/>
          </a:prstGeom>
        </p:spPr>
        <p:txBody>
          <a:bodyPr vert="horz" lIns="103236" tIns="51618" rIns="103236" bIns="51618" rtlCol="0">
            <a:noAutofit/>
          </a:bodyPr>
          <a:lstStyle/>
          <a:p>
            <a:pPr marR="0" lvl="0" algn="just" defTabSz="914400" rtl="0" eaLnBrk="1" fontAlgn="auto" latinLnBrk="0" hangingPunct="1">
              <a:lnSpc>
                <a:spcPts val="1800"/>
              </a:lnSpc>
              <a:spcBef>
                <a:spcPts val="0"/>
              </a:spcBef>
              <a:spcAft>
                <a:spcPts val="1800"/>
              </a:spcAft>
              <a:buClrTx/>
              <a:buSzPct val="150000"/>
              <a:buFont typeface="Arial" pitchFamily="34" charset="0"/>
              <a:buNone/>
              <a:tabLst>
                <a:tab pos="2325688" algn="l"/>
              </a:tabLst>
              <a:defRPr/>
            </a:pPr>
            <a:r>
              <a:rPr lang="en-US" sz="20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a</a:t>
            </a:r>
            <a:r>
              <a:rPr kumimoji="0" lang="en-US" sz="2000" b="1" i="0" u="none" strike="noStrike" kern="1200" cap="none" spc="0" normalizeH="0" baseline="0" noProof="0" dirty="0" err="1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nd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choose Player’s Guide from the drop-down menu. You  can  read  it  online,  print,  or download the  Player’s</a:t>
            </a:r>
          </a:p>
        </p:txBody>
      </p:sp>
      <p:sp>
        <p:nvSpPr>
          <p:cNvPr id="16" name="Rectangle 3"/>
          <p:cNvSpPr txBox="1">
            <a:spLocks noChangeArrowheads="1"/>
          </p:cNvSpPr>
          <p:nvPr/>
        </p:nvSpPr>
        <p:spPr>
          <a:xfrm>
            <a:off x="570411" y="4432663"/>
            <a:ext cx="8268789" cy="533400"/>
          </a:xfrm>
          <a:prstGeom prst="rect">
            <a:avLst/>
          </a:prstGeom>
        </p:spPr>
        <p:txBody>
          <a:bodyPr vert="horz" lIns="103236" tIns="51618" rIns="103236" bIns="51618" rtlCol="0">
            <a:noAutofit/>
          </a:bodyPr>
          <a:lstStyle/>
          <a:p>
            <a:pPr lvl="0" algn="just">
              <a:lnSpc>
                <a:spcPts val="1800"/>
              </a:lnSpc>
              <a:spcAft>
                <a:spcPts val="1800"/>
              </a:spcAft>
              <a:buSzPct val="150000"/>
              <a:tabLst>
                <a:tab pos="2325688" algn="l"/>
              </a:tabLst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Guide PDF.  </a:t>
            </a:r>
            <a:r>
              <a:rPr kumimoji="0" lang="en-US" sz="2000" b="1" i="1" u="none" strike="noStrike" kern="1200" cap="none" spc="0" normalizeH="0" baseline="0" noProof="0" dirty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To be a strong contributor to your company’s management team, thorough knowledge of </a:t>
            </a:r>
            <a:r>
              <a:rPr lang="en-US" sz="2000" b="1" i="1" dirty="0">
                <a:solidFill>
                  <a:schemeClr val="accent4">
                    <a:lumMod val="75000"/>
                  </a:schemeClr>
                </a:solidFill>
              </a:rPr>
              <a:t>the material in the Player’s Guide </a:t>
            </a:r>
            <a:r>
              <a:rPr kumimoji="0" lang="en-US" sz="2000" b="1" i="1" u="none" strike="noStrike" kern="1200" cap="none" spc="0" normalizeH="0" baseline="0" noProof="0" dirty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is vital.</a:t>
            </a:r>
          </a:p>
        </p:txBody>
      </p:sp>
      <p:sp>
        <p:nvSpPr>
          <p:cNvPr id="19" name="Rectangle 3"/>
          <p:cNvSpPr txBox="1">
            <a:spLocks noChangeArrowheads="1"/>
          </p:cNvSpPr>
          <p:nvPr/>
        </p:nvSpPr>
        <p:spPr>
          <a:xfrm>
            <a:off x="228600" y="5079274"/>
            <a:ext cx="8610600" cy="533400"/>
          </a:xfrm>
          <a:prstGeom prst="rect">
            <a:avLst/>
          </a:prstGeom>
        </p:spPr>
        <p:txBody>
          <a:bodyPr vert="horz" lIns="103236" tIns="51618" rIns="103236" bIns="51618" rtlCol="0">
            <a:noAutofit/>
          </a:bodyPr>
          <a:lstStyle/>
          <a:p>
            <a:pPr marL="342900" marR="0" lvl="0" indent="-342900" algn="just" defTabSz="914400" rtl="0" eaLnBrk="1" fontAlgn="auto" latinLnBrk="0" hangingPunct="1">
              <a:lnSpc>
                <a:spcPts val="1800"/>
              </a:lnSpc>
              <a:spcBef>
                <a:spcPts val="0"/>
              </a:spcBef>
              <a:spcAft>
                <a:spcPts val="1800"/>
              </a:spcAft>
              <a:buClrTx/>
              <a:buSzPct val="150000"/>
              <a:buFont typeface="Arial" pitchFamily="34" charset="0"/>
              <a:buNone/>
              <a:tabLst>
                <a:tab pos="2325688" algn="l"/>
              </a:tabLst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E83CD"/>
                </a:solidFill>
                <a:effectLst/>
                <a:uLnTx/>
                <a:uFillTx/>
                <a:latin typeface="+mn-lt"/>
                <a:ea typeface="+mn-ea"/>
                <a:cs typeface="+mn-cs"/>
                <a:sym typeface="Wingdings"/>
              </a:rPr>
              <a:t>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  <a:sym typeface="Wingdings"/>
              </a:rPr>
              <a:t>	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Know the Schedule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— Click the Schedule and Calendar item to see</a:t>
            </a:r>
            <a:r>
              <a:rPr kumimoji="0" lang="en-US" sz="2000" b="1" i="0" u="none" strike="noStrike" kern="1200" cap="none" spc="0" normalizeH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the</a:t>
            </a:r>
            <a:r>
              <a:rPr kumimoji="0" lang="en-US" sz="1000" b="1" i="0" u="none" strike="noStrike" kern="1200" cap="none" spc="0" normalizeH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US" sz="2000" b="1" i="0" u="none" strike="noStrike" kern="1200" cap="none" spc="0" normalizeH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deadline</a:t>
            </a:r>
            <a:r>
              <a:rPr kumimoji="0" lang="en-US" sz="1000" b="1" i="0" u="none" strike="noStrike" kern="1200" cap="none" spc="0" normalizeH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US" sz="2000" b="1" i="0" u="none" strike="noStrike" kern="1200" cap="none" spc="0" normalizeH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dates </a:t>
            </a:r>
            <a:r>
              <a:rPr lang="en-US" sz="20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/ </a:t>
            </a:r>
            <a:r>
              <a:rPr kumimoji="0" lang="en-US" sz="2000" b="1" i="0" u="none" strike="noStrike" kern="1200" cap="none" spc="0" normalizeH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times</a:t>
            </a:r>
            <a:r>
              <a:rPr kumimoji="0" lang="en-US" sz="1000" b="1" i="0" u="none" strike="noStrike" kern="1200" cap="none" spc="0" normalizeH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US" sz="2000" b="1" i="0" u="none" strike="noStrike" kern="1200" cap="none" spc="0" normalizeH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that</a:t>
            </a:r>
            <a:r>
              <a:rPr kumimoji="0" lang="en-US" sz="1000" b="1" i="0" u="none" strike="noStrike" kern="1200" cap="none" spc="0" normalizeH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US" sz="2000" b="1" i="0" u="none" strike="noStrike" kern="1200" cap="none" spc="0" normalizeH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your  instructor  has  entered  for  each  decision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20" name="Rectangle 3"/>
          <p:cNvSpPr txBox="1">
            <a:spLocks noChangeArrowheads="1"/>
          </p:cNvSpPr>
          <p:nvPr/>
        </p:nvSpPr>
        <p:spPr>
          <a:xfrm>
            <a:off x="570411" y="5549537"/>
            <a:ext cx="5754189" cy="520337"/>
          </a:xfrm>
          <a:prstGeom prst="rect">
            <a:avLst/>
          </a:prstGeom>
        </p:spPr>
        <p:txBody>
          <a:bodyPr vert="horz" lIns="103236" tIns="51618" rIns="103236" bIns="51618" rtlCol="0">
            <a:noAutofit/>
          </a:bodyPr>
          <a:lstStyle/>
          <a:p>
            <a:pPr marR="0" lvl="0" algn="just" defTabSz="914400" rtl="0" eaLnBrk="1" fontAlgn="auto" latinLnBrk="0" hangingPunct="1">
              <a:lnSpc>
                <a:spcPts val="1800"/>
              </a:lnSpc>
              <a:spcBef>
                <a:spcPts val="0"/>
              </a:spcBef>
              <a:spcAft>
                <a:spcPts val="1800"/>
              </a:spcAft>
              <a:buClrTx/>
              <a:buSzPct val="150000"/>
              <a:buFont typeface="Arial" pitchFamily="34" charset="0"/>
              <a:buNone/>
              <a:tabLst>
                <a:tab pos="2325688" algn="l"/>
              </a:tabLst>
              <a:defRPr/>
            </a:pPr>
            <a:r>
              <a:rPr lang="en-US" sz="20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round, quiz, and assignment.  </a:t>
            </a:r>
            <a:r>
              <a:rPr lang="en-US" sz="2000" b="1" i="1" dirty="0">
                <a:solidFill>
                  <a:schemeClr val="accent4">
                    <a:lumMod val="75000"/>
                  </a:schemeClr>
                </a:solidFill>
              </a:rPr>
              <a:t>Decision round dead-lines  </a:t>
            </a:r>
            <a:r>
              <a:rPr kumimoji="0" lang="en-US" sz="2000" b="1" i="1" u="none" strike="noStrike" kern="1200" cap="none" spc="0" normalizeH="0" baseline="0" noProof="0" dirty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are  strictly  enforced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,  and</a:t>
            </a:r>
            <a:r>
              <a:rPr kumimoji="0" lang="en-US" sz="1000" b="1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the results for each </a:t>
            </a:r>
          </a:p>
        </p:txBody>
      </p:sp>
      <p:sp>
        <p:nvSpPr>
          <p:cNvPr id="21" name="Rectangle 3"/>
          <p:cNvSpPr txBox="1">
            <a:spLocks noChangeArrowheads="1"/>
          </p:cNvSpPr>
          <p:nvPr/>
        </p:nvSpPr>
        <p:spPr>
          <a:xfrm>
            <a:off x="570411" y="6019800"/>
            <a:ext cx="8268789" cy="533400"/>
          </a:xfrm>
          <a:prstGeom prst="rect">
            <a:avLst/>
          </a:prstGeom>
        </p:spPr>
        <p:txBody>
          <a:bodyPr vert="horz" lIns="103236" tIns="51618" rIns="103236" bIns="51618" rtlCol="0">
            <a:noAutofit/>
          </a:bodyPr>
          <a:lstStyle/>
          <a:p>
            <a:pPr lvl="0" algn="just">
              <a:lnSpc>
                <a:spcPts val="1800"/>
              </a:lnSpc>
              <a:spcAft>
                <a:spcPts val="1800"/>
              </a:spcAft>
              <a:buSzPct val="150000"/>
              <a:tabLst>
                <a:tab pos="2325688" algn="l"/>
              </a:tabLst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round are automatically generated by the BSG system and made available within about</a:t>
            </a:r>
            <a:r>
              <a:rPr kumimoji="0" lang="en-US" sz="2000" b="1" i="0" u="none" strike="noStrike" kern="1200" cap="none" spc="0" normalizeH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15 minutes of the scheduled deadline.</a:t>
            </a:r>
            <a:endParaRPr kumimoji="0" lang="en-US" sz="2000" b="1" i="1" u="none" strike="noStrike" kern="1200" cap="none" spc="0" normalizeH="0" baseline="0" noProof="0" dirty="0">
              <a:ln>
                <a:noFill/>
              </a:ln>
              <a:solidFill>
                <a:schemeClr val="accent4">
                  <a:lumMod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4F3BE124-ED04-434A-A61F-B8614B132FB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29400" y="2436283"/>
            <a:ext cx="2082424" cy="393347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682178A6-1ED2-4CBD-B3E0-B155CB01A62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58000" y="4055534"/>
            <a:ext cx="1853823" cy="36525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ABDEB1C2-62E4-4535-9BC3-55D7B214676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24600" y="5611978"/>
            <a:ext cx="2387223" cy="399355"/>
          </a:xfrm>
          <a:prstGeom prst="rect">
            <a:avLst/>
          </a:prstGeo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8EE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0" y="0"/>
            <a:ext cx="9144000" cy="1371600"/>
          </a:xfrm>
          <a:prstGeom prst="rect">
            <a:avLst/>
          </a:prstGeom>
          <a:solidFill>
            <a:schemeClr val="bg1"/>
          </a:solidFill>
        </p:spPr>
        <p:txBody>
          <a:bodyPr wrap="square" rtlCol="0" anchor="ctr" anchorCtr="0">
            <a:noAutofit/>
          </a:bodyPr>
          <a:lstStyle/>
          <a:p>
            <a:pPr algn="ctr">
              <a:lnSpc>
                <a:spcPts val="1200"/>
              </a:lnSpc>
            </a:pPr>
            <a:endParaRPr lang="en-US" sz="4800" b="1" dirty="0"/>
          </a:p>
          <a:p>
            <a:pPr algn="ctr">
              <a:lnSpc>
                <a:spcPts val="4200"/>
              </a:lnSpc>
            </a:pPr>
            <a:r>
              <a:rPr lang="en-US" sz="4800" b="1" dirty="0">
                <a:solidFill>
                  <a:schemeClr val="accent1">
                    <a:lumMod val="75000"/>
                  </a:schemeClr>
                </a:solidFill>
              </a:rPr>
              <a:t>The  Decisions / Reports  Program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idx="1"/>
          </p:nvPr>
        </p:nvSpPr>
        <p:spPr>
          <a:xfrm>
            <a:off x="228600" y="1905000"/>
            <a:ext cx="6309360" cy="533400"/>
          </a:xfrm>
        </p:spPr>
        <p:txBody>
          <a:bodyPr lIns="103236" tIns="51618" rIns="103236" bIns="51618">
            <a:noAutofit/>
          </a:bodyPr>
          <a:lstStyle/>
          <a:p>
            <a:pPr marL="0" indent="0" algn="just">
              <a:lnSpc>
                <a:spcPts val="1900"/>
              </a:lnSpc>
              <a:spcBef>
                <a:spcPts val="0"/>
              </a:spcBef>
              <a:spcAft>
                <a:spcPts val="1800"/>
              </a:spcAft>
              <a:buSzPct val="150000"/>
              <a:buNone/>
              <a:tabLst>
                <a:tab pos="2325688" algn="l"/>
              </a:tabLst>
            </a:pPr>
            <a:r>
              <a:rPr lang="en-US" sz="20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For every decision round, </a:t>
            </a:r>
            <a:r>
              <a:rPr lang="en-US" sz="2000" b="1" i="1" dirty="0">
                <a:solidFill>
                  <a:schemeClr val="accent4">
                    <a:lumMod val="75000"/>
                  </a:schemeClr>
                </a:solidFill>
              </a:rPr>
              <a:t>all company management activities </a:t>
            </a:r>
            <a:r>
              <a:rPr lang="en-US" sz="18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(decision entries and data review/diagnosis)</a:t>
            </a:r>
            <a:r>
              <a:rPr lang="en-US" sz="20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en-US" sz="2000" b="1" i="1" dirty="0">
                <a:solidFill>
                  <a:schemeClr val="accent4">
                    <a:lumMod val="75000"/>
                  </a:schemeClr>
                </a:solidFill>
              </a:rPr>
              <a:t>are done</a:t>
            </a:r>
            <a:endParaRPr lang="en-US" sz="2000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algn="just" eaLnBrk="1" hangingPunct="1">
              <a:lnSpc>
                <a:spcPts val="1900"/>
              </a:lnSpc>
              <a:spcBef>
                <a:spcPts val="200"/>
              </a:spcBef>
              <a:spcAft>
                <a:spcPts val="200"/>
              </a:spcAft>
              <a:buSzPct val="150000"/>
              <a:buNone/>
              <a:tabLst>
                <a:tab pos="2325688" algn="l"/>
              </a:tabLst>
            </a:pPr>
            <a:endParaRPr lang="en-US" sz="2000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0" y="1358537"/>
            <a:ext cx="9144000" cy="381000"/>
          </a:xfrm>
          <a:prstGeom prst="rect">
            <a:avLst/>
          </a:prstGeom>
          <a:solidFill>
            <a:srgbClr val="0E83CD"/>
          </a:solidFill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pic>
        <p:nvPicPr>
          <p:cNvPr id="7" name="Picture 6" descr="Decisions Reports Button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527074" y="1968137"/>
            <a:ext cx="2279816" cy="448056"/>
          </a:xfrm>
          <a:prstGeom prst="rect">
            <a:avLst/>
          </a:prstGeom>
        </p:spPr>
      </p:pic>
      <p:sp>
        <p:nvSpPr>
          <p:cNvPr id="8" name="Rectangle 3"/>
          <p:cNvSpPr txBox="1">
            <a:spLocks noChangeArrowheads="1"/>
          </p:cNvSpPr>
          <p:nvPr/>
        </p:nvSpPr>
        <p:spPr>
          <a:xfrm>
            <a:off x="228600" y="5090159"/>
            <a:ext cx="8686800" cy="533400"/>
          </a:xfrm>
          <a:prstGeom prst="rect">
            <a:avLst/>
          </a:prstGeom>
        </p:spPr>
        <p:txBody>
          <a:bodyPr vert="horz" lIns="103236" tIns="51618" rIns="103236" bIns="51618" rtlCol="0">
            <a:noAutofit/>
          </a:bodyPr>
          <a:lstStyle/>
          <a:p>
            <a:pPr marL="0" marR="0" lvl="0" indent="0" algn="just" defTabSz="914400" rtl="0" eaLnBrk="1" fontAlgn="auto" latinLnBrk="0" hangingPunct="1">
              <a:lnSpc>
                <a:spcPts val="1900"/>
              </a:lnSpc>
              <a:spcBef>
                <a:spcPts val="0"/>
              </a:spcBef>
              <a:spcAft>
                <a:spcPts val="1800"/>
              </a:spcAft>
              <a:buClrTx/>
              <a:buSzPct val="150000"/>
              <a:buFont typeface="Arial" pitchFamily="34" charset="0"/>
              <a:buNone/>
              <a:tabLst>
                <a:tab pos="2325688" algn="l"/>
              </a:tabLst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Use the </a:t>
            </a:r>
            <a:r>
              <a:rPr kumimoji="0" lang="en-US" sz="2000" b="1" i="1" u="none" strike="noStrike" kern="1200" cap="none" spc="0" normalizeH="0" baseline="0" noProof="0" dirty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Decisions/Reports Menu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at the left to navigate the decision entry pages</a:t>
            </a:r>
            <a:r>
              <a:rPr kumimoji="0" lang="en-US" sz="2000" b="1" i="0" u="none" strike="noStrike" kern="1200" cap="none" spc="0" normalizeH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and available reports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.</a:t>
            </a:r>
          </a:p>
          <a:p>
            <a:pPr marL="342900" marR="0" lvl="0" indent="-342900" algn="just" defTabSz="914400" rtl="0" eaLnBrk="1" fontAlgn="auto" latinLnBrk="0" hangingPunct="1">
              <a:lnSpc>
                <a:spcPts val="1900"/>
              </a:lnSpc>
              <a:spcBef>
                <a:spcPts val="200"/>
              </a:spcBef>
              <a:spcAft>
                <a:spcPts val="200"/>
              </a:spcAft>
              <a:buClrTx/>
              <a:buSzPct val="150000"/>
              <a:buFont typeface="Arial" pitchFamily="34" charset="0"/>
              <a:buNone/>
              <a:tabLst>
                <a:tab pos="2325688" algn="l"/>
              </a:tabLst>
              <a:defRPr/>
            </a:pP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9" name="Rectangle 3"/>
          <p:cNvSpPr txBox="1">
            <a:spLocks noChangeArrowheads="1"/>
          </p:cNvSpPr>
          <p:nvPr/>
        </p:nvSpPr>
        <p:spPr>
          <a:xfrm>
            <a:off x="228600" y="5651863"/>
            <a:ext cx="8686800" cy="304800"/>
          </a:xfrm>
          <a:prstGeom prst="rect">
            <a:avLst/>
          </a:prstGeom>
        </p:spPr>
        <p:txBody>
          <a:bodyPr vert="horz" lIns="103236" tIns="51618" rIns="103236" bIns="51618" rtlCol="0">
            <a:noAutofit/>
          </a:bodyPr>
          <a:lstStyle/>
          <a:p>
            <a:pPr marL="0" marR="0" lvl="0" indent="0" algn="just" defTabSz="914400" rtl="0" eaLnBrk="1" fontAlgn="auto" latinLnBrk="0" hangingPunct="1">
              <a:lnSpc>
                <a:spcPts val="1900"/>
              </a:lnSpc>
              <a:spcBef>
                <a:spcPts val="0"/>
              </a:spcBef>
              <a:spcAft>
                <a:spcPts val="1800"/>
              </a:spcAft>
              <a:buClrTx/>
              <a:buSzPct val="150000"/>
              <a:buFont typeface="Arial" pitchFamily="34" charset="0"/>
              <a:buNone/>
              <a:tabLst>
                <a:tab pos="2325688" algn="l"/>
              </a:tabLst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There is a </a:t>
            </a:r>
            <a:r>
              <a:rPr kumimoji="0" lang="en-US" sz="2000" b="1" i="1" u="none" strike="noStrike" kern="1200" cap="none" spc="0" normalizeH="0" baseline="0" noProof="0" dirty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Help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and </a:t>
            </a:r>
            <a:r>
              <a:rPr kumimoji="0" lang="en-US" sz="2000" b="1" i="1" u="none" strike="noStrike" kern="1200" cap="none" spc="0" normalizeH="0" baseline="0" noProof="0" dirty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Print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button at the top of every decision and report page.</a:t>
            </a:r>
          </a:p>
          <a:p>
            <a:pPr marL="342900" marR="0" lvl="0" indent="-342900" algn="just" defTabSz="914400" rtl="0" eaLnBrk="1" fontAlgn="auto" latinLnBrk="0" hangingPunct="1">
              <a:lnSpc>
                <a:spcPts val="1900"/>
              </a:lnSpc>
              <a:spcBef>
                <a:spcPts val="200"/>
              </a:spcBef>
              <a:spcAft>
                <a:spcPts val="200"/>
              </a:spcAft>
              <a:buClrTx/>
              <a:buSzPct val="150000"/>
              <a:buFont typeface="Arial" pitchFamily="34" charset="0"/>
              <a:buNone/>
              <a:tabLst>
                <a:tab pos="2325688" algn="l"/>
              </a:tabLst>
              <a:defRPr/>
            </a:pP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0" name="Rectangle 3"/>
          <p:cNvSpPr txBox="1">
            <a:spLocks noChangeArrowheads="1"/>
          </p:cNvSpPr>
          <p:nvPr/>
        </p:nvSpPr>
        <p:spPr>
          <a:xfrm>
            <a:off x="228600" y="5969726"/>
            <a:ext cx="8686800" cy="533400"/>
          </a:xfrm>
          <a:prstGeom prst="rect">
            <a:avLst/>
          </a:prstGeom>
        </p:spPr>
        <p:txBody>
          <a:bodyPr vert="horz" lIns="103236" tIns="51618" rIns="103236" bIns="51618" rtlCol="0">
            <a:noAutofit/>
          </a:bodyPr>
          <a:lstStyle/>
          <a:p>
            <a:pPr marL="0" marR="0" lvl="0" indent="0" algn="just" defTabSz="914400" rtl="0" eaLnBrk="1" fontAlgn="auto" latinLnBrk="0" hangingPunct="1">
              <a:lnSpc>
                <a:spcPts val="1900"/>
              </a:lnSpc>
              <a:spcBef>
                <a:spcPts val="0"/>
              </a:spcBef>
              <a:spcAft>
                <a:spcPts val="1800"/>
              </a:spcAft>
              <a:buClrTx/>
              <a:buSzPct val="150000"/>
              <a:buFont typeface="Arial" pitchFamily="34" charset="0"/>
              <a:buNone/>
              <a:tabLst>
                <a:tab pos="2325688" algn="l"/>
              </a:tabLst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Use the </a:t>
            </a:r>
            <a:r>
              <a:rPr kumimoji="0" lang="en-US" sz="2000" b="1" i="1" u="none" strike="noStrike" kern="1200" cap="none" spc="0" normalizeH="0" baseline="0" noProof="0" dirty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Save Decisions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button to save your </a:t>
            </a:r>
            <a:r>
              <a:rPr lang="en-US" sz="20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decision entries 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to the BSG server.  You may</a:t>
            </a:r>
            <a:r>
              <a:rPr kumimoji="0" lang="en-US" sz="2000" b="1" i="0" u="none" strike="noStrike" kern="1200" cap="none" spc="0" normalizeH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change and save entries a often as you like until the scheduled dead-line for the decision round arrives.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just" defTabSz="914400" rtl="0" eaLnBrk="1" fontAlgn="auto" latinLnBrk="0" hangingPunct="1">
              <a:lnSpc>
                <a:spcPts val="1900"/>
              </a:lnSpc>
              <a:spcBef>
                <a:spcPts val="200"/>
              </a:spcBef>
              <a:spcAft>
                <a:spcPts val="200"/>
              </a:spcAft>
              <a:buClrTx/>
              <a:buSzPct val="150000"/>
              <a:buFont typeface="Arial" pitchFamily="34" charset="0"/>
              <a:buNone/>
              <a:tabLst>
                <a:tab pos="2325688" algn="l"/>
              </a:tabLst>
              <a:defRPr/>
            </a:pP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1" name="Rectangle 3"/>
          <p:cNvSpPr txBox="1">
            <a:spLocks noChangeArrowheads="1"/>
          </p:cNvSpPr>
          <p:nvPr/>
        </p:nvSpPr>
        <p:spPr>
          <a:xfrm>
            <a:off x="228600" y="2375263"/>
            <a:ext cx="8686800" cy="533400"/>
          </a:xfrm>
          <a:prstGeom prst="rect">
            <a:avLst/>
          </a:prstGeom>
        </p:spPr>
        <p:txBody>
          <a:bodyPr vert="horz" lIns="103236" tIns="51618" rIns="103236" bIns="51618" rtlCol="0">
            <a:noAutofit/>
          </a:bodyPr>
          <a:lstStyle/>
          <a:p>
            <a:pPr lvl="0" algn="just">
              <a:lnSpc>
                <a:spcPts val="1900"/>
              </a:lnSpc>
              <a:spcAft>
                <a:spcPts val="1800"/>
              </a:spcAft>
              <a:buSzPct val="150000"/>
              <a:tabLst>
                <a:tab pos="2325688" algn="l"/>
              </a:tabLst>
            </a:pPr>
            <a:r>
              <a:rPr lang="en-US" sz="2000" b="1" i="1" dirty="0">
                <a:solidFill>
                  <a:schemeClr val="accent4">
                    <a:lumMod val="75000"/>
                  </a:schemeClr>
                </a:solidFill>
              </a:rPr>
              <a:t>using the Decisions/Reports Program</a:t>
            </a:r>
            <a:r>
              <a:rPr lang="en-US" sz="20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.  To launch the decision program in a new window, click the green button.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874DFF3-0713-441F-BB4E-FFA83EDCBDA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3118039"/>
            <a:ext cx="9144000" cy="1758761"/>
          </a:xfrm>
          <a:prstGeom prst="rect">
            <a:avLst/>
          </a:prstGeom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8EE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0" y="0"/>
            <a:ext cx="9144000" cy="1371600"/>
          </a:xfrm>
          <a:prstGeom prst="rect">
            <a:avLst/>
          </a:prstGeom>
          <a:solidFill>
            <a:schemeClr val="bg1"/>
          </a:solidFill>
        </p:spPr>
        <p:txBody>
          <a:bodyPr wrap="square" rtlCol="0" anchor="ctr" anchorCtr="0">
            <a:noAutofit/>
          </a:bodyPr>
          <a:lstStyle/>
          <a:p>
            <a:pPr algn="ctr">
              <a:lnSpc>
                <a:spcPts val="1200"/>
              </a:lnSpc>
            </a:pPr>
            <a:endParaRPr lang="en-US" sz="4800" b="1" dirty="0"/>
          </a:p>
          <a:p>
            <a:pPr algn="ctr">
              <a:lnSpc>
                <a:spcPts val="4200"/>
              </a:lnSpc>
            </a:pPr>
            <a:r>
              <a:rPr lang="en-US" sz="4800" b="1" dirty="0">
                <a:solidFill>
                  <a:schemeClr val="accent1">
                    <a:lumMod val="75000"/>
                  </a:schemeClr>
                </a:solidFill>
              </a:rPr>
              <a:t>Tips  and  Advice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idx="1"/>
          </p:nvPr>
        </p:nvSpPr>
        <p:spPr>
          <a:xfrm>
            <a:off x="228600" y="1905000"/>
            <a:ext cx="8610600" cy="4800600"/>
          </a:xfrm>
        </p:spPr>
        <p:txBody>
          <a:bodyPr lIns="103236" tIns="51618" rIns="103236" bIns="51618">
            <a:noAutofit/>
          </a:bodyPr>
          <a:lstStyle/>
          <a:p>
            <a:pPr algn="just">
              <a:lnSpc>
                <a:spcPts val="2200"/>
              </a:lnSpc>
              <a:spcBef>
                <a:spcPts val="0"/>
              </a:spcBef>
              <a:spcAft>
                <a:spcPts val="1200"/>
              </a:spcAft>
              <a:buSzPct val="150000"/>
              <a:buNone/>
              <a:tabLst>
                <a:tab pos="2325688" algn="l"/>
              </a:tabLst>
            </a:pPr>
            <a:r>
              <a:rPr lang="en-US" sz="1800" b="1" dirty="0">
                <a:solidFill>
                  <a:srgbClr val="0E83CD"/>
                </a:solidFill>
                <a:sym typeface="Wingdings"/>
              </a:rPr>
              <a:t></a:t>
            </a:r>
            <a:r>
              <a:rPr lang="en-US" sz="1800" b="1" dirty="0">
                <a:solidFill>
                  <a:schemeClr val="tx1">
                    <a:lumMod val="75000"/>
                    <a:lumOff val="25000"/>
                  </a:schemeClr>
                </a:solidFill>
                <a:sym typeface="Wingdings"/>
              </a:rPr>
              <a:t>	</a:t>
            </a:r>
            <a:r>
              <a:rPr lang="en-US" sz="2400" b="1" dirty="0">
                <a:solidFill>
                  <a:srgbClr val="0070C0"/>
                </a:solidFill>
                <a:sym typeface="Wingdings"/>
              </a:rPr>
              <a:t>Watch the Videos </a:t>
            </a:r>
            <a:r>
              <a:rPr lang="en-US" sz="2400" b="1" dirty="0">
                <a:solidFill>
                  <a:schemeClr val="tx1">
                    <a:lumMod val="75000"/>
                    <a:lumOff val="25000"/>
                  </a:schemeClr>
                </a:solidFill>
                <a:sym typeface="Wingdings"/>
              </a:rPr>
              <a:t>— </a:t>
            </a:r>
            <a:r>
              <a:rPr lang="en-US" sz="24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The Player Materials menu item contains a link to the </a:t>
            </a:r>
            <a:r>
              <a:rPr lang="en-US" sz="2400" b="1" i="1" dirty="0">
                <a:solidFill>
                  <a:schemeClr val="accent4">
                    <a:lumMod val="75000"/>
                  </a:schemeClr>
                </a:solidFill>
              </a:rPr>
              <a:t>Intro to BSG</a:t>
            </a:r>
            <a:r>
              <a:rPr lang="en-US" sz="24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video and a link to a page of a dozen or so </a:t>
            </a:r>
            <a:r>
              <a:rPr lang="en-US" sz="2400" b="1" i="1" dirty="0">
                <a:solidFill>
                  <a:schemeClr val="accent4">
                    <a:lumMod val="75000"/>
                  </a:schemeClr>
                </a:solidFill>
              </a:rPr>
              <a:t>Video Tutorials</a:t>
            </a:r>
            <a:r>
              <a:rPr lang="en-US" sz="24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. </a:t>
            </a:r>
          </a:p>
          <a:p>
            <a:pPr algn="just">
              <a:lnSpc>
                <a:spcPts val="2200"/>
              </a:lnSpc>
              <a:spcBef>
                <a:spcPts val="0"/>
              </a:spcBef>
              <a:spcAft>
                <a:spcPts val="1200"/>
              </a:spcAft>
              <a:buSzPct val="150000"/>
              <a:buNone/>
              <a:tabLst>
                <a:tab pos="2325688" algn="l"/>
              </a:tabLst>
            </a:pPr>
            <a:r>
              <a:rPr lang="en-US" sz="1800" b="1" dirty="0">
                <a:solidFill>
                  <a:srgbClr val="0E83CD"/>
                </a:solidFill>
                <a:sym typeface="Wingdings"/>
              </a:rPr>
              <a:t></a:t>
            </a:r>
            <a:r>
              <a:rPr lang="en-US" sz="1800" b="1" dirty="0">
                <a:solidFill>
                  <a:schemeClr val="tx1">
                    <a:lumMod val="75000"/>
                    <a:lumOff val="25000"/>
                  </a:schemeClr>
                </a:solidFill>
                <a:sym typeface="Wingdings"/>
              </a:rPr>
              <a:t>	</a:t>
            </a:r>
            <a:r>
              <a:rPr lang="en-US" sz="2400" b="1" dirty="0">
                <a:solidFill>
                  <a:srgbClr val="0070C0"/>
                </a:solidFill>
                <a:sym typeface="Wingdings"/>
              </a:rPr>
              <a:t>Use the Help Documents </a:t>
            </a:r>
            <a:r>
              <a:rPr lang="en-US" sz="2400" b="1" dirty="0">
                <a:solidFill>
                  <a:schemeClr val="tx1">
                    <a:lumMod val="75000"/>
                    <a:lumOff val="25000"/>
                  </a:schemeClr>
                </a:solidFill>
                <a:sym typeface="Wingdings"/>
              </a:rPr>
              <a:t>— </a:t>
            </a:r>
            <a:r>
              <a:rPr lang="en-US" sz="24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Every decision entry and report page has a Help button.  When you have a question or need more information, click the Help button at the top of the page. </a:t>
            </a:r>
          </a:p>
          <a:p>
            <a:pPr algn="just">
              <a:lnSpc>
                <a:spcPts val="2200"/>
              </a:lnSpc>
              <a:spcBef>
                <a:spcPts val="0"/>
              </a:spcBef>
              <a:spcAft>
                <a:spcPts val="1200"/>
              </a:spcAft>
              <a:buSzPct val="150000"/>
              <a:buNone/>
              <a:tabLst>
                <a:tab pos="2325688" algn="l"/>
              </a:tabLst>
            </a:pPr>
            <a:r>
              <a:rPr lang="en-US" sz="1800" b="1" dirty="0">
                <a:solidFill>
                  <a:srgbClr val="0E83CD"/>
                </a:solidFill>
                <a:sym typeface="Wingdings"/>
              </a:rPr>
              <a:t></a:t>
            </a:r>
            <a:r>
              <a:rPr lang="en-US" sz="1800" b="1" dirty="0">
                <a:solidFill>
                  <a:schemeClr val="tx1">
                    <a:lumMod val="75000"/>
                    <a:lumOff val="25000"/>
                  </a:schemeClr>
                </a:solidFill>
                <a:sym typeface="Wingdings"/>
              </a:rPr>
              <a:t>	</a:t>
            </a:r>
            <a:r>
              <a:rPr lang="en-US" sz="2400" b="1" dirty="0">
                <a:solidFill>
                  <a:srgbClr val="0070C0"/>
                </a:solidFill>
                <a:sym typeface="Wingdings"/>
              </a:rPr>
              <a:t>Follow the Recommendations</a:t>
            </a:r>
            <a:r>
              <a:rPr lang="en-US" sz="2400" b="1" dirty="0">
                <a:solidFill>
                  <a:schemeClr val="tx1">
                    <a:lumMod val="75000"/>
                    <a:lumOff val="25000"/>
                  </a:schemeClr>
                </a:solidFill>
                <a:sym typeface="Wingdings"/>
              </a:rPr>
              <a:t>— the Player Materials menu item </a:t>
            </a:r>
            <a:r>
              <a:rPr lang="en-US" sz="24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contains a link to the </a:t>
            </a:r>
            <a:r>
              <a:rPr lang="en-US" sz="2400" b="1" i="1" dirty="0">
                <a:solidFill>
                  <a:schemeClr val="accent4">
                    <a:lumMod val="75000"/>
                  </a:schemeClr>
                </a:solidFill>
              </a:rPr>
              <a:t>Recommended Decision-Making Procedures </a:t>
            </a:r>
            <a:r>
              <a:rPr lang="en-US" sz="24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document</a:t>
            </a:r>
            <a:r>
              <a:rPr lang="en-US" sz="2400" b="1" dirty="0">
                <a:solidFill>
                  <a:schemeClr val="tx1">
                    <a:lumMod val="75000"/>
                    <a:lumOff val="25000"/>
                  </a:schemeClr>
                </a:solidFill>
                <a:sym typeface="Wingdings"/>
              </a:rPr>
              <a:t>.</a:t>
            </a:r>
            <a:r>
              <a:rPr lang="en-US" sz="24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</a:p>
          <a:p>
            <a:pPr algn="just">
              <a:lnSpc>
                <a:spcPts val="2200"/>
              </a:lnSpc>
              <a:spcBef>
                <a:spcPts val="0"/>
              </a:spcBef>
              <a:spcAft>
                <a:spcPts val="1200"/>
              </a:spcAft>
              <a:buSzPct val="150000"/>
              <a:buNone/>
              <a:tabLst>
                <a:tab pos="2325688" algn="l"/>
              </a:tabLst>
            </a:pPr>
            <a:r>
              <a:rPr lang="en-US" sz="1800" b="1" dirty="0">
                <a:solidFill>
                  <a:srgbClr val="0E83CD"/>
                </a:solidFill>
                <a:sym typeface="Wingdings"/>
              </a:rPr>
              <a:t></a:t>
            </a:r>
            <a:r>
              <a:rPr lang="en-US" sz="1800" b="1" dirty="0">
                <a:solidFill>
                  <a:schemeClr val="tx1">
                    <a:lumMod val="75000"/>
                    <a:lumOff val="25000"/>
                  </a:schemeClr>
                </a:solidFill>
                <a:sym typeface="Wingdings"/>
              </a:rPr>
              <a:t>	</a:t>
            </a:r>
            <a:r>
              <a:rPr lang="en-US" sz="2400" b="1" dirty="0">
                <a:solidFill>
                  <a:srgbClr val="0070C0"/>
                </a:solidFill>
                <a:sym typeface="Wingdings"/>
              </a:rPr>
              <a:t>Take Advantage of the Practice Round</a:t>
            </a:r>
            <a:r>
              <a:rPr lang="en-US" sz="2000" dirty="0">
                <a:solidFill>
                  <a:srgbClr val="0070C0"/>
                </a:solidFill>
                <a:sym typeface="Wingdings"/>
              </a:rPr>
              <a:t>(s)</a:t>
            </a:r>
            <a:r>
              <a:rPr lang="en-US" sz="2400" b="1" dirty="0">
                <a:solidFill>
                  <a:srgbClr val="0070C0"/>
                </a:solidFill>
                <a:sym typeface="Wingdings"/>
              </a:rPr>
              <a:t> </a:t>
            </a:r>
            <a:r>
              <a:rPr lang="en-US" sz="2400" b="1" dirty="0">
                <a:solidFill>
                  <a:schemeClr val="tx1">
                    <a:lumMod val="75000"/>
                    <a:lumOff val="25000"/>
                  </a:schemeClr>
                </a:solidFill>
                <a:sym typeface="Wingdings"/>
              </a:rPr>
              <a:t>— </a:t>
            </a:r>
            <a:r>
              <a:rPr lang="en-US" sz="24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the purpose of the practice round</a:t>
            </a:r>
            <a:r>
              <a:rPr lang="en-US" sz="2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(s)</a:t>
            </a:r>
            <a:r>
              <a:rPr lang="en-US" sz="24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is to help you become fully acquainted with the decision entry pages and the reports that are available at the end of each round. </a:t>
            </a:r>
            <a:r>
              <a:rPr lang="en-US" sz="2400" b="1" i="1" dirty="0">
                <a:solidFill>
                  <a:schemeClr val="accent4">
                    <a:lumMod val="75000"/>
                  </a:schemeClr>
                </a:solidFill>
              </a:rPr>
              <a:t>The more you learn from the practice rounds, the better your chances for getting off to a good start !</a:t>
            </a:r>
            <a:r>
              <a:rPr lang="en-US" sz="24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</a:p>
          <a:p>
            <a:pPr algn="just" eaLnBrk="1" hangingPunct="1">
              <a:lnSpc>
                <a:spcPts val="2200"/>
              </a:lnSpc>
              <a:spcBef>
                <a:spcPts val="0"/>
              </a:spcBef>
              <a:spcAft>
                <a:spcPts val="1200"/>
              </a:spcAft>
              <a:buSzPct val="150000"/>
              <a:buNone/>
              <a:tabLst>
                <a:tab pos="2325688" algn="l"/>
              </a:tabLst>
            </a:pPr>
            <a:endParaRPr lang="en-US" sz="2400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algn="just" eaLnBrk="1" hangingPunct="1">
              <a:lnSpc>
                <a:spcPts val="2600"/>
              </a:lnSpc>
              <a:spcBef>
                <a:spcPts val="200"/>
              </a:spcBef>
              <a:spcAft>
                <a:spcPts val="200"/>
              </a:spcAft>
              <a:buSzPct val="150000"/>
              <a:buNone/>
              <a:tabLst>
                <a:tab pos="2325688" algn="l"/>
              </a:tabLst>
            </a:pPr>
            <a:endParaRPr lang="en-US" sz="2400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0" y="1358537"/>
            <a:ext cx="9144000" cy="381000"/>
          </a:xfrm>
          <a:prstGeom prst="rect">
            <a:avLst/>
          </a:prstGeom>
          <a:solidFill>
            <a:srgbClr val="0E83CD"/>
          </a:solidFill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8EE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0" y="0"/>
            <a:ext cx="9144000" cy="1371600"/>
          </a:xfrm>
          <a:prstGeom prst="rect">
            <a:avLst/>
          </a:prstGeom>
          <a:solidFill>
            <a:schemeClr val="bg1"/>
          </a:solidFill>
        </p:spPr>
        <p:txBody>
          <a:bodyPr wrap="square" rtlCol="0" anchor="ctr" anchorCtr="0">
            <a:noAutofit/>
          </a:bodyPr>
          <a:lstStyle/>
          <a:p>
            <a:pPr algn="ctr">
              <a:lnSpc>
                <a:spcPts val="1200"/>
              </a:lnSpc>
            </a:pPr>
            <a:endParaRPr lang="en-US" sz="4800" b="1" dirty="0"/>
          </a:p>
          <a:p>
            <a:pPr algn="ctr">
              <a:lnSpc>
                <a:spcPts val="4200"/>
              </a:lnSpc>
            </a:pPr>
            <a:r>
              <a:rPr lang="en-US" sz="4800" b="1" dirty="0">
                <a:solidFill>
                  <a:schemeClr val="accent1">
                    <a:lumMod val="75000"/>
                  </a:schemeClr>
                </a:solidFill>
              </a:rPr>
              <a:t>Tips  and  Advice</a:t>
            </a:r>
          </a:p>
          <a:p>
            <a:pPr algn="ctr">
              <a:lnSpc>
                <a:spcPts val="4200"/>
              </a:lnSpc>
            </a:pPr>
            <a:r>
              <a:rPr lang="en-US" sz="3600" dirty="0">
                <a:solidFill>
                  <a:schemeClr val="accent1">
                    <a:lumMod val="75000"/>
                  </a:schemeClr>
                </a:solidFill>
              </a:rPr>
              <a:t>(concluded)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idx="1"/>
          </p:nvPr>
        </p:nvSpPr>
        <p:spPr>
          <a:xfrm>
            <a:off x="228600" y="1905000"/>
            <a:ext cx="8610600" cy="4800600"/>
          </a:xfrm>
        </p:spPr>
        <p:txBody>
          <a:bodyPr lIns="103236" tIns="51618" rIns="103236" bIns="51618">
            <a:noAutofit/>
          </a:bodyPr>
          <a:lstStyle/>
          <a:p>
            <a:pPr algn="just">
              <a:lnSpc>
                <a:spcPts val="2200"/>
              </a:lnSpc>
              <a:spcBef>
                <a:spcPts val="0"/>
              </a:spcBef>
              <a:spcAft>
                <a:spcPts val="1200"/>
              </a:spcAft>
              <a:buSzPct val="150000"/>
              <a:buNone/>
              <a:tabLst>
                <a:tab pos="2325688" algn="l"/>
              </a:tabLst>
            </a:pPr>
            <a:r>
              <a:rPr lang="en-US" sz="1800" b="1" dirty="0">
                <a:solidFill>
                  <a:srgbClr val="0E83CD"/>
                </a:solidFill>
                <a:sym typeface="Wingdings"/>
              </a:rPr>
              <a:t></a:t>
            </a:r>
            <a:r>
              <a:rPr lang="en-US" sz="1800" b="1" dirty="0">
                <a:solidFill>
                  <a:schemeClr val="tx1">
                    <a:lumMod val="75000"/>
                    <a:lumOff val="25000"/>
                  </a:schemeClr>
                </a:solidFill>
                <a:sym typeface="Wingdings"/>
              </a:rPr>
              <a:t>	</a:t>
            </a:r>
            <a:r>
              <a:rPr lang="en-US" sz="2400" b="1" dirty="0">
                <a:solidFill>
                  <a:srgbClr val="0070C0"/>
                </a:solidFill>
                <a:sym typeface="Wingdings"/>
              </a:rPr>
              <a:t>Manage the Company in a Serious, Professional Manner </a:t>
            </a:r>
            <a:r>
              <a:rPr lang="en-US" sz="2400" b="1" dirty="0">
                <a:solidFill>
                  <a:schemeClr val="tx1">
                    <a:lumMod val="75000"/>
                    <a:lumOff val="25000"/>
                  </a:schemeClr>
                </a:solidFill>
                <a:sym typeface="Wingdings"/>
              </a:rPr>
              <a:t>— </a:t>
            </a:r>
            <a:r>
              <a:rPr lang="en-US" sz="24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The overriding purpose of </a:t>
            </a:r>
            <a:r>
              <a:rPr lang="en-US" sz="2400" b="1" i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The Business Strategy Game</a:t>
            </a:r>
            <a:r>
              <a:rPr lang="en-US" sz="24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is to give you practice in making business decisions, crafting winning strategies in a competitive market, and being fully accountable for the results of your actions </a:t>
            </a:r>
            <a:r>
              <a:rPr lang="en-US" sz="22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(just as managers in the real-world are held accountable for the performance of the companies they manage)</a:t>
            </a:r>
            <a:r>
              <a:rPr lang="en-US" sz="24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.  </a:t>
            </a:r>
          </a:p>
          <a:p>
            <a:pPr algn="just">
              <a:lnSpc>
                <a:spcPts val="2200"/>
              </a:lnSpc>
              <a:spcBef>
                <a:spcPts val="0"/>
              </a:spcBef>
              <a:spcAft>
                <a:spcPts val="1200"/>
              </a:spcAft>
              <a:buSzPct val="150000"/>
              <a:buNone/>
              <a:tabLst>
                <a:tab pos="2325688" algn="l"/>
              </a:tabLst>
            </a:pPr>
            <a:r>
              <a:rPr lang="en-US" sz="1800" b="1" dirty="0">
                <a:solidFill>
                  <a:srgbClr val="0E83CD"/>
                </a:solidFill>
                <a:sym typeface="Wingdings"/>
              </a:rPr>
              <a:t></a:t>
            </a:r>
            <a:r>
              <a:rPr lang="en-US" sz="1800" b="1" dirty="0">
                <a:solidFill>
                  <a:schemeClr val="tx1">
                    <a:lumMod val="75000"/>
                    <a:lumOff val="25000"/>
                  </a:schemeClr>
                </a:solidFill>
                <a:sym typeface="Wingdings"/>
              </a:rPr>
              <a:t>	</a:t>
            </a:r>
            <a:r>
              <a:rPr lang="en-US" sz="2400" b="1" dirty="0">
                <a:solidFill>
                  <a:srgbClr val="0070C0"/>
                </a:solidFill>
                <a:sym typeface="Wingdings"/>
              </a:rPr>
              <a:t>Be very wary of trying things that are imprudent, highly risky, or un-businesslike </a:t>
            </a:r>
            <a:r>
              <a:rPr lang="en-US" sz="2200" dirty="0">
                <a:solidFill>
                  <a:srgbClr val="0070C0"/>
                </a:solidFill>
                <a:sym typeface="Wingdings"/>
              </a:rPr>
              <a:t>(things that would get a manager fired in a real company)</a:t>
            </a:r>
            <a:r>
              <a:rPr lang="en-US" sz="2400" b="1" dirty="0">
                <a:solidFill>
                  <a:srgbClr val="0070C0"/>
                </a:solidFill>
                <a:sym typeface="Wingdings"/>
              </a:rPr>
              <a:t> </a:t>
            </a:r>
            <a:r>
              <a:rPr lang="en-US" sz="2400" b="1" dirty="0">
                <a:solidFill>
                  <a:schemeClr val="tx1">
                    <a:lumMod val="75000"/>
                    <a:lumOff val="25000"/>
                  </a:schemeClr>
                </a:solidFill>
                <a:sym typeface="Wingdings"/>
              </a:rPr>
              <a:t>— </a:t>
            </a:r>
            <a:r>
              <a:rPr lang="en-US" sz="2400" b="1" i="1" dirty="0">
                <a:solidFill>
                  <a:schemeClr val="accent4">
                    <a:lumMod val="75000"/>
                  </a:schemeClr>
                </a:solidFill>
              </a:rPr>
              <a:t>You are not playing a game, you are running a business.</a:t>
            </a:r>
            <a:r>
              <a:rPr lang="en-US" sz="24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This is NOT the time to be a daring adventurer out to win some variant of a videogame by making wild and extreme decisions. </a:t>
            </a:r>
            <a:r>
              <a:rPr lang="en-US" sz="2400" b="1" i="1" dirty="0">
                <a:solidFill>
                  <a:schemeClr val="accent4">
                    <a:lumMod val="75000"/>
                  </a:schemeClr>
                </a:solidFill>
              </a:rPr>
              <a:t>Those who approach the simulation as a game usually end up shooting themselves in the foot.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0" y="1358537"/>
            <a:ext cx="9144000" cy="381000"/>
          </a:xfrm>
          <a:prstGeom prst="rect">
            <a:avLst/>
          </a:prstGeom>
          <a:solidFill>
            <a:srgbClr val="0E83CD"/>
          </a:solidFill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821</TotalTime>
  <Words>584</Words>
  <Application>Microsoft Macintosh PowerPoint</Application>
  <PresentationFormat>On-screen Show (4:3)</PresentationFormat>
  <Paragraphs>148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3" baseType="lpstr">
      <vt:lpstr>Arial</vt:lpstr>
      <vt:lpstr>Calibri</vt:lpstr>
      <vt:lpstr>Tahoma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Microsoft</Company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Greg</dc:creator>
  <cp:lastModifiedBy>John Lang</cp:lastModifiedBy>
  <cp:revision>82</cp:revision>
  <dcterms:created xsi:type="dcterms:W3CDTF">2015-01-19T14:41:09Z</dcterms:created>
  <dcterms:modified xsi:type="dcterms:W3CDTF">2019-07-02T13:27:41Z</dcterms:modified>
</cp:coreProperties>
</file>