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19.xml" ContentType="application/vnd.openxmlformats-officedocument.presentationml.notesSlide+xml"/>
  <Override PartName="/ppt/slides/slide19.xml" ContentType="application/vnd.openxmlformats-officedocument.presentationml.slide+xml"/>
  <Override PartName="/ppt/notesSlides/notesSlide20.xml" ContentType="application/vnd.openxmlformats-officedocument.presentationml.notesSlide+xml"/>
  <Override PartName="/ppt/slides/slide20.xml" ContentType="application/vnd.openxmlformats-officedocument.presentationml.slide+xml"/>
  <Override PartName="/ppt/notesSlides/notesSlide21.xml" ContentType="application/vnd.openxmlformats-officedocument.presentationml.notesSlide+xml"/>
  <Override PartName="/ppt/slides/slide21.xml" ContentType="application/vnd.openxmlformats-officedocument.presentationml.slide+xml"/>
  <Override PartName="/ppt/notesSlides/notesSlide22.xml" ContentType="application/vnd.openxmlformats-officedocument.presentationml.notesSlide+xml"/>
  <Override PartName="/ppt/slides/slide22.xml" ContentType="application/vnd.openxmlformats-officedocument.presentationml.slide+xml"/>
  <Override PartName="/ppt/notesSlides/notesSlide23.xml" ContentType="application/vnd.openxmlformats-officedocument.presentationml.notesSlide+xml"/>
  <Override PartName="/ppt/slides/slide23.xml" ContentType="application/vnd.openxmlformats-officedocument.presentationml.slide+xml"/>
  <Override PartName="/ppt/notesSlides/notesSlide24.xml" ContentType="application/vnd.openxmlformats-officedocument.presentationml.notesSlide+xml"/>
  <Override PartName="/ppt/slides/slide24.xml" ContentType="application/vnd.openxmlformats-officedocument.presentationml.slide+xml"/>
  <Override PartName="/ppt/notesSlides/notesSlide25.xml" ContentType="application/vnd.openxmlformats-officedocument.presentationml.notesSlide+xml"/>
  <Override PartName="/ppt/slides/slide25.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Lst>
  <p:sldSz cx="18288000" cy="10287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5033" autoAdjust="0"/>
  </p:normalViewPr>
  <p:slideViewPr>
    <p:cSldViewPr>
      <p:cViewPr varScale="1">
        <p:scale>
          <a:sx n="56" d="100"/>
          <a:sy n="56" d="100"/>
        </p:scale>
        <p:origin x="0" y="0"/>
      </p:cViewPr>
      <p:guideLst>
        <p:guide orient="horz" pos="2160"/>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&lt;#&gt;</a:t>
            </a:fld>
            <a:endParaRPr lang="zh-CN" altLang="en-US" sz="1200">
              <a:latin typeface="Calibri" pitchFamily="0" charset="0"/>
              <a:ea typeface="宋体" pitchFamily="0" charset="0"/>
              <a:cs typeface="Calibri" pitchFamily="0" charset="0"/>
            </a:endParaRPr>
          </a:p>
        </p:txBody>
      </p:sp>
      <p:sp>
        <p:nvSpPr>
          <p:cNvPr id="7" name="文本框"/>
          <p:cNvSpPr>
            <a:spLocks noGrp="1"/>
          </p:cNvSpPr>
          <p:nvPr>
            <p:ph type="hdr"/>
          </p:nvPr>
        </p:nvSpPr>
        <p:spPr>
          <a:xfrm rot="0">
            <a:off x="0"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宋体" pitchFamily="0" charset="0"/>
              <a:cs typeface="Calibri" pitchFamily="0" charset="0"/>
            </a:endParaRPr>
          </a:p>
        </p:txBody>
      </p:sp>
      <p:sp>
        <p:nvSpPr>
          <p:cNvPr id="8" name="文本框"/>
          <p:cNvSpPr>
            <a:spLocks noGrp="1"/>
          </p:cNvSpPr>
          <p:nvPr>
            <p:ph type="dt" idx="1"/>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宋体" pitchFamily="0" charset="0"/>
                <a:cs typeface="Calibri" pitchFamily="0" charset="0"/>
              </a:rPr>
              <a:t>8/1/2026</a:t>
            </a:fld>
            <a:endParaRPr lang="zh-CN" altLang="en-US" sz="1200">
              <a:latin typeface="Calibri" pitchFamily="0" charset="0"/>
              <a:ea typeface="宋体" pitchFamily="0" charset="0"/>
              <a:cs typeface="Calibri" pitchFamily="0" charset="0"/>
            </a:endParaRPr>
          </a:p>
        </p:txBody>
      </p:sp>
      <p:sp>
        <p:nvSpPr>
          <p:cNvPr id="9" name="对象"/>
          <p:cNvSpPr>
            <a:spLocks noGrp="1" noChangeAspect="1"/>
          </p:cNvSpPr>
          <p:nvPr>
            <p:ph type="sldImg" idx="2"/>
          </p:nvPr>
        </p:nvSpPr>
        <p:spPr>
          <a:xfrm rot="0">
            <a:off x="2857500" y="512763"/>
            <a:ext cx="3428999" cy="2566987"/>
          </a:xfrm>
          <a:prstGeom prst="rect"/>
          <a:noFill/>
          <a:ln w="12700" cmpd="sng" cap="flat">
            <a:solidFill>
              <a:srgbClr val="000000"/>
            </a:solidFill>
            <a:prstDash val="solid"/>
            <a:round/>
          </a:ln>
        </p:spPr>
      </p:sp>
      <p:sp>
        <p:nvSpPr>
          <p:cNvPr id="1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1" name="文本框"/>
          <p:cNvSpPr>
            <a:spLocks noGrp="1"/>
          </p:cNvSpPr>
          <p:nvPr>
            <p:ph type="ftr" idx="4"/>
          </p:nvPr>
        </p:nvSpPr>
        <p:spPr>
          <a:xfrm rot="0">
            <a:off x="0"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96805016"/>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a:t>
            </a:fld>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514116793"/>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a:t>
            </a:fld>
            <a:endParaRPr lang="zh-CN" altLang="en-US" sz="1200">
              <a:latin typeface="Calibri" pitchFamily="0" charset="0"/>
              <a:ea typeface="宋体" pitchFamily="0" charset="0"/>
              <a:cs typeface="Calibri" pitchFamily="0" charset="0"/>
            </a:endParaRPr>
          </a:p>
        </p:txBody>
      </p:sp>
      <p:sp>
        <p:nvSpPr>
          <p:cNvPr id="30"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1"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617405589"/>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3</a:t>
            </a:fld>
            <a:endParaRPr lang="zh-CN" altLang="en-US" sz="1200">
              <a:latin typeface="Calibri" pitchFamily="0" charset="0"/>
              <a:ea typeface="宋体" pitchFamily="0" charset="0"/>
              <a:cs typeface="Calibri" pitchFamily="0" charset="0"/>
            </a:endParaRPr>
          </a:p>
        </p:txBody>
      </p:sp>
      <p:sp>
        <p:nvSpPr>
          <p:cNvPr id="3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4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selected </a:t>
            </a:r>
            <a:r>
              <a:rPr lang="en-US" altLang="zh-CN"/>
              <a:t>organisation</a:t>
            </a:r>
            <a:r>
              <a:rPr lang="en-US" altLang="zh-CN"/>
              <a:t> for this presentation is Unilever Plc, which is one of the globally leading consumer goods brands headquartered in Blackfriars, London, UK. In 2025, the </a:t>
            </a:r>
            <a:r>
              <a:rPr lang="en-US" altLang="zh-CN"/>
              <a:t>organisation</a:t>
            </a:r>
            <a:r>
              <a:rPr lang="en-US" altLang="zh-CN"/>
              <a:t> reported a sales revenue of €50.5 billion, which is a 3.8% drop from the previous year. Unilever has about 5000 employees in the UK and 96000 employees across the globe. This presentation aims to </a:t>
            </a:r>
            <a:r>
              <a:rPr lang="en-US" altLang="zh-CN"/>
              <a:t>analyse</a:t>
            </a:r>
            <a:r>
              <a:rPr lang="en-US" altLang="zh-CN"/>
              <a:t> the impact of artificial intelligence, automation, and workforce transformation on Unilever’s HRM practices and further aims to provide practical and theory-based recommendations.</a:t>
            </a:r>
            <a:endParaRPr lang="zh-CN" altLang="en-US"/>
          </a:p>
        </p:txBody>
      </p:sp>
    </p:spTree>
    <p:extLst>
      <p:ext uri="{BB962C8B-B14F-4D97-AF65-F5344CB8AC3E}">
        <p14:creationId xmlns:p14="http://schemas.microsoft.com/office/powerpoint/2010/main" val="1420465048"/>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4</a:t>
            </a:fld>
            <a:endParaRPr lang="zh-CN" altLang="en-US" sz="1200">
              <a:latin typeface="Calibri" pitchFamily="0" charset="0"/>
              <a:ea typeface="宋体" pitchFamily="0" charset="0"/>
              <a:cs typeface="Calibri" pitchFamily="0" charset="0"/>
            </a:endParaRPr>
          </a:p>
        </p:txBody>
      </p:sp>
      <p:sp>
        <p:nvSpPr>
          <p:cNvPr id="4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5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is actively leveraging the application of AI at difference business areas, including product innovation and demand forecasting. In 2023, Unilever implemented the DataLab Ecosystem, which shifts its R&amp;D from physical infrastructure to hybrid virtual modelling, cutting costs and enhancing efficiency. Additionally, it maintains responsible business practices by implementing an assurance framework for proactive governance ahead of the EU AI Act's August 2024 implementation.</a:t>
            </a:r>
            <a:endParaRPr lang="zh-CN" altLang="en-US"/>
          </a:p>
        </p:txBody>
      </p:sp>
    </p:spTree>
    <p:extLst>
      <p:ext uri="{BB962C8B-B14F-4D97-AF65-F5344CB8AC3E}">
        <p14:creationId xmlns:p14="http://schemas.microsoft.com/office/powerpoint/2010/main" val="906929285"/>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5</a:t>
            </a:fld>
            <a:endParaRPr lang="zh-CN" altLang="en-US" sz="1200">
              <a:latin typeface="Calibri" pitchFamily="0" charset="0"/>
              <a:ea typeface="宋体" pitchFamily="0" charset="0"/>
              <a:cs typeface="Calibri" pitchFamily="0" charset="0"/>
            </a:endParaRPr>
          </a:p>
        </p:txBody>
      </p:sp>
      <p:sp>
        <p:nvSpPr>
          <p:cNvPr id="5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6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integration of automation and the smart manufacturing capabilities of Unilever to a large extent. Additionally, the integration of automation in recruitment and hiring allows it to reduce the time-to-hire by 90%, along with saving £1 million in annual hiring costs. </a:t>
            </a:r>
            <a:endParaRPr lang="zh-CN" altLang="en-US"/>
          </a:p>
        </p:txBody>
      </p:sp>
    </p:spTree>
    <p:extLst>
      <p:ext uri="{BB962C8B-B14F-4D97-AF65-F5344CB8AC3E}">
        <p14:creationId xmlns:p14="http://schemas.microsoft.com/office/powerpoint/2010/main" val="909574089"/>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6</a:t>
            </a:fld>
            <a:endParaRPr lang="zh-CN" altLang="en-US" sz="1200">
              <a:latin typeface="Calibri" pitchFamily="0" charset="0"/>
              <a:ea typeface="宋体" pitchFamily="0" charset="0"/>
              <a:cs typeface="Calibri" pitchFamily="0" charset="0"/>
            </a:endParaRPr>
          </a:p>
        </p:txBody>
      </p:sp>
      <p:sp>
        <p:nvSpPr>
          <p:cNvPr id="6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7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is transforming its workforce by effectively combining an AI upskilling programme and internal mobility channels. Function-specific AI workshops and AI Champions help employees build confidence and solve practical challenges, enabling around 75% of office-based staff to use AI tools effectively. Moreover, the FLEX internal talent marketplace effectively matches employees for cross-functional projects based on their skills, which supports continuous professional learning, career development and organisational agility. </a:t>
            </a:r>
            <a:endParaRPr lang="zh-CN" altLang="en-US"/>
          </a:p>
        </p:txBody>
      </p:sp>
    </p:spTree>
    <p:extLst>
      <p:ext uri="{BB962C8B-B14F-4D97-AF65-F5344CB8AC3E}">
        <p14:creationId xmlns:p14="http://schemas.microsoft.com/office/powerpoint/2010/main" val="1118456555"/>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7</a:t>
            </a:fld>
            <a:endParaRPr lang="zh-CN" altLang="en-US" sz="1200">
              <a:latin typeface="Calibri" pitchFamily="0" charset="0"/>
              <a:ea typeface="宋体" pitchFamily="0" charset="0"/>
              <a:cs typeface="Calibri" pitchFamily="0" charset="0"/>
            </a:endParaRPr>
          </a:p>
        </p:txBody>
      </p:sp>
      <p:sp>
        <p:nvSpPr>
          <p:cNvPr id="7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8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identified opportunities reflect the logical extensions of the existing policies of Unilever’s AI policies. The further expansion of the DataLab AI model and robotic innovation enables Unilever to enhance its product discovery. Additionally, there are significant opportunities in terms of AI partnerships such as its Vector Institute collaboration, which enhances its AI governance capability.</a:t>
            </a:r>
            <a:endParaRPr lang="zh-CN" altLang="en-US"/>
          </a:p>
        </p:txBody>
      </p:sp>
    </p:spTree>
    <p:extLst>
      <p:ext uri="{BB962C8B-B14F-4D97-AF65-F5344CB8AC3E}">
        <p14:creationId xmlns:p14="http://schemas.microsoft.com/office/powerpoint/2010/main" val="1152889547"/>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8</a:t>
            </a:fld>
            <a:endParaRPr lang="zh-CN" altLang="en-US" sz="1200">
              <a:latin typeface="Calibri" pitchFamily="0" charset="0"/>
              <a:ea typeface="宋体" pitchFamily="0" charset="0"/>
              <a:cs typeface="Calibri" pitchFamily="0" charset="0"/>
            </a:endParaRPr>
          </a:p>
        </p:txBody>
      </p:sp>
      <p:sp>
        <p:nvSpPr>
          <p:cNvPr id="8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9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has a significant level of opportunity in terms of automation expansion through AI-enabled digital twins developed with Accenture. The system gives the opportunity to further optimise operations by predicting process bottlenecks. The AI and automation market in HR is growing at 24.8% CAGR between 2024 and 2030, reflecting the opportunity of predictive decision intelligence in further improving the recruitment process.</a:t>
            </a:r>
            <a:endParaRPr lang="zh-CN" altLang="en-US"/>
          </a:p>
        </p:txBody>
      </p:sp>
    </p:spTree>
    <p:extLst>
      <p:ext uri="{BB962C8B-B14F-4D97-AF65-F5344CB8AC3E}">
        <p14:creationId xmlns:p14="http://schemas.microsoft.com/office/powerpoint/2010/main" val="315947951"/>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9</a:t>
            </a:fld>
            <a:endParaRPr lang="zh-CN" altLang="en-US" sz="1200">
              <a:latin typeface="Calibri" pitchFamily="0" charset="0"/>
              <a:ea typeface="宋体" pitchFamily="0" charset="0"/>
              <a:cs typeface="Calibri" pitchFamily="0" charset="0"/>
            </a:endParaRPr>
          </a:p>
        </p:txBody>
      </p:sp>
      <p:sp>
        <p:nvSpPr>
          <p:cNvPr id="9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0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has the opportunity to strengthen its workforce transformation by expanding its AI Champion network to improve employee confidence in using AI. AI literacy pathways can create structured career development opportunities. Additionally, further developing the FLEX Experience marketplace can redeploy employees into higher-value roles as automation replaces routine tasks. This approach also reduces reliance on external recruitment and enhances workforce agility.</a:t>
            </a:r>
            <a:endParaRPr lang="zh-CN" altLang="en-US"/>
          </a:p>
        </p:txBody>
      </p:sp>
    </p:spTree>
    <p:extLst>
      <p:ext uri="{BB962C8B-B14F-4D97-AF65-F5344CB8AC3E}">
        <p14:creationId xmlns:p14="http://schemas.microsoft.com/office/powerpoint/2010/main" val="649094167"/>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10</a:t>
            </a:fld>
            <a:endParaRPr lang="zh-CN" altLang="en-US" sz="1200">
              <a:latin typeface="Calibri" pitchFamily="0" charset="0"/>
              <a:ea typeface="宋体" pitchFamily="0" charset="0"/>
              <a:cs typeface="Calibri" pitchFamily="0" charset="0"/>
            </a:endParaRPr>
          </a:p>
        </p:txBody>
      </p:sp>
      <p:sp>
        <p:nvSpPr>
          <p:cNvPr id="10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1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company is facing significant challenges in implementing AI technology into its Product Innovation &amp; R&amp;D, Marketing &amp; Content Creation approach and Responsible ethical AI Practices. This technology impacted the organisation with managerial and behavioural friction and scaling homecare brands with new policies like the Desire at Scale model.</a:t>
            </a:r>
            <a:endParaRPr lang="zh-CN" altLang="en-US"/>
          </a:p>
        </p:txBody>
      </p:sp>
    </p:spTree>
    <p:extLst>
      <p:ext uri="{BB962C8B-B14F-4D97-AF65-F5344CB8AC3E}">
        <p14:creationId xmlns:p14="http://schemas.microsoft.com/office/powerpoint/2010/main" val="646779911"/>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11</a:t>
            </a:fld>
            <a:endParaRPr lang="zh-CN" altLang="en-US" sz="1200">
              <a:latin typeface="Calibri" pitchFamily="0" charset="0"/>
              <a:ea typeface="宋体" pitchFamily="0" charset="0"/>
              <a:cs typeface="Calibri" pitchFamily="0" charset="0"/>
            </a:endParaRPr>
          </a:p>
        </p:txBody>
      </p:sp>
      <p:sp>
        <p:nvSpPr>
          <p:cNvPr id="11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2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Third-party psychometric gaming algorithms raise the possibility of hidden bias and require ongoing human review of the final hiring decisions at Unilever. This double-edged nature of automation can improve manufacturing efficiency and speed up the recruitment process. However, it raises documented concerns about fairness, transparency, and employee trust that need to be actively addressed.</a:t>
            </a:r>
            <a:endParaRPr lang="zh-CN" altLang="en-US"/>
          </a:p>
        </p:txBody>
      </p:sp>
    </p:spTree>
    <p:extLst>
      <p:ext uri="{BB962C8B-B14F-4D97-AF65-F5344CB8AC3E}">
        <p14:creationId xmlns:p14="http://schemas.microsoft.com/office/powerpoint/2010/main" val="972432539"/>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12</a:t>
            </a:fld>
            <a:endParaRPr lang="zh-CN" altLang="en-US" sz="1200">
              <a:latin typeface="Calibri" pitchFamily="0" charset="0"/>
              <a:ea typeface="宋体" pitchFamily="0" charset="0"/>
              <a:cs typeface="Calibri" pitchFamily="0" charset="0"/>
            </a:endParaRPr>
          </a:p>
        </p:txBody>
      </p:sp>
      <p:sp>
        <p:nvSpPr>
          <p:cNvPr id="12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3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challenges associated with significant restructuring and investment in AI are contradictory to workers' morale and job security, which can be counterproductive to the workforce transformation in Unilever.</a:t>
            </a:r>
            <a:endParaRPr lang="zh-CN" altLang="en-US"/>
          </a:p>
        </p:txBody>
      </p:sp>
    </p:spTree>
    <p:extLst>
      <p:ext uri="{BB962C8B-B14F-4D97-AF65-F5344CB8AC3E}">
        <p14:creationId xmlns:p14="http://schemas.microsoft.com/office/powerpoint/2010/main" val="1150256557"/>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13</a:t>
            </a:fld>
            <a:endParaRPr lang="zh-CN" altLang="en-US" sz="1200">
              <a:latin typeface="Calibri" pitchFamily="0" charset="0"/>
              <a:ea typeface="宋体" pitchFamily="0" charset="0"/>
              <a:cs typeface="Calibri" pitchFamily="0" charset="0"/>
            </a:endParaRPr>
          </a:p>
        </p:txBody>
      </p:sp>
      <p:sp>
        <p:nvSpPr>
          <p:cNvPr id="13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4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Fishbone analysis is used to identify the root causes of AI and automation workforce risks at Unilever. AI deployment pace and reward models focusing on adoption instead of readiness raise policy design challenges. Leadership behaviour concentrates on getting AI up and running as quickly as possible, without adequately involving employees and communicating. Algorithmic bias and lack of transparency are examples of technology-related factors. Technology-related factors include algorithmic bias and lack of transparency. Organisational culture causes resistance and decreased trust among employees. External factors include regulatory compliance and AI-skill shortage. </a:t>
            </a:r>
            <a:endParaRPr lang="zh-CN" altLang="en-US"/>
          </a:p>
        </p:txBody>
      </p:sp>
    </p:spTree>
    <p:extLst>
      <p:ext uri="{BB962C8B-B14F-4D97-AF65-F5344CB8AC3E}">
        <p14:creationId xmlns:p14="http://schemas.microsoft.com/office/powerpoint/2010/main" val="1134919089"/>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14</a:t>
            </a:fld>
            <a:endParaRPr lang="zh-CN" altLang="en-US" sz="1200">
              <a:latin typeface="Calibri" pitchFamily="0" charset="0"/>
              <a:ea typeface="宋体" pitchFamily="0" charset="0"/>
              <a:cs typeface="Calibri" pitchFamily="0" charset="0"/>
            </a:endParaRPr>
          </a:p>
        </p:txBody>
      </p:sp>
      <p:sp>
        <p:nvSpPr>
          <p:cNvPr id="14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5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According to the risk heat map, delineation of Employee morale decline from job cuts has a critical impact, likelihood, and priority for Unilever. Risks associated with data privacy, automated hiring, brand inconsistency, and institutional resilience belong to the red zone, having high impact and moderate to high likelihood for the company. </a:t>
            </a:r>
            <a:endParaRPr lang="zh-CN" altLang="en-US"/>
          </a:p>
        </p:txBody>
      </p:sp>
    </p:spTree>
    <p:extLst>
      <p:ext uri="{BB962C8B-B14F-4D97-AF65-F5344CB8AC3E}">
        <p14:creationId xmlns:p14="http://schemas.microsoft.com/office/powerpoint/2010/main" val="251138133"/>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15</a:t>
            </a:fld>
            <a:endParaRPr lang="zh-CN" altLang="en-US" sz="1200">
              <a:latin typeface="Calibri" pitchFamily="0" charset="0"/>
              <a:ea typeface="宋体" pitchFamily="0" charset="0"/>
              <a:cs typeface="Calibri" pitchFamily="0" charset="0"/>
            </a:endParaRPr>
          </a:p>
        </p:txBody>
      </p:sp>
      <p:sp>
        <p:nvSpPr>
          <p:cNvPr id="15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6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global framework for AI ethics is not translated into practice in the UK and increases the risk of regulatory non-compliance under the EU AI Act.</a:t>
            </a:r>
            <a:endParaRPr lang="zh-CN" altLang="en-US"/>
          </a:p>
        </p:txBody>
      </p:sp>
    </p:spTree>
    <p:extLst>
      <p:ext uri="{BB962C8B-B14F-4D97-AF65-F5344CB8AC3E}">
        <p14:creationId xmlns:p14="http://schemas.microsoft.com/office/powerpoint/2010/main" val="154401493"/>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16</a:t>
            </a:fld>
            <a:endParaRPr lang="zh-CN" altLang="en-US" sz="1200">
              <a:latin typeface="Calibri" pitchFamily="0" charset="0"/>
              <a:ea typeface="宋体" pitchFamily="0" charset="0"/>
              <a:cs typeface="Calibri" pitchFamily="0" charset="0"/>
            </a:endParaRPr>
          </a:p>
        </p:txBody>
      </p:sp>
      <p:sp>
        <p:nvSpPr>
          <p:cNvPr id="16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7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Legacy manufacturing culture involving existing World Class Manufacturing (WCM) processes increases institutional resistance to implementing automation.</a:t>
            </a:r>
            <a:endParaRPr lang="zh-CN" altLang="en-US"/>
          </a:p>
        </p:txBody>
      </p:sp>
    </p:spTree>
    <p:extLst>
      <p:ext uri="{BB962C8B-B14F-4D97-AF65-F5344CB8AC3E}">
        <p14:creationId xmlns:p14="http://schemas.microsoft.com/office/powerpoint/2010/main" val="1854902031"/>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17</a:t>
            </a:fld>
            <a:endParaRPr lang="zh-CN" altLang="en-US" sz="1200">
              <a:latin typeface="Calibri" pitchFamily="0" charset="0"/>
              <a:ea typeface="宋体" pitchFamily="0" charset="0"/>
              <a:cs typeface="Calibri" pitchFamily="0" charset="0"/>
            </a:endParaRPr>
          </a:p>
        </p:txBody>
      </p:sp>
      <p:sp>
        <p:nvSpPr>
          <p:cNvPr id="17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8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more technostress agents can be integrated into digital twins and everyday tools, the more technostress employees face as they are constantly driven to follow technological changes.</a:t>
            </a:r>
            <a:endParaRPr lang="zh-CN" altLang="en-US"/>
          </a:p>
        </p:txBody>
      </p:sp>
    </p:spTree>
    <p:extLst>
      <p:ext uri="{BB962C8B-B14F-4D97-AF65-F5344CB8AC3E}">
        <p14:creationId xmlns:p14="http://schemas.microsoft.com/office/powerpoint/2010/main" val="126603141"/>
      </p:ext>
    </p:extLst>
  </p:cSld>
  <p:clrMapOvr>
    <a:masterClrMapping/>
  </p:clrMapOvr>
</p:notes>
</file>

<file path=ppt/notesSlides/notesSlide1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18</a:t>
            </a:fld>
            <a:endParaRPr lang="zh-CN" altLang="en-US" sz="1200">
              <a:latin typeface="Calibri" pitchFamily="0" charset="0"/>
              <a:ea typeface="宋体" pitchFamily="0" charset="0"/>
              <a:cs typeface="Calibri" pitchFamily="0" charset="0"/>
            </a:endParaRPr>
          </a:p>
        </p:txBody>
      </p:sp>
      <p:sp>
        <p:nvSpPr>
          <p:cNvPr id="18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9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timelines for transformation are driven by competitive and regulatory pressures, and these can often be faster than the internal readiness and governance capacity of the organisation.</a:t>
            </a:r>
            <a:endParaRPr lang="zh-CN" altLang="en-US"/>
          </a:p>
        </p:txBody>
      </p:sp>
    </p:spTree>
    <p:extLst>
      <p:ext uri="{BB962C8B-B14F-4D97-AF65-F5344CB8AC3E}">
        <p14:creationId xmlns:p14="http://schemas.microsoft.com/office/powerpoint/2010/main" val="1596196855"/>
      </p:ext>
    </p:extLst>
  </p:cSld>
  <p:clrMapOvr>
    <a:masterClrMapping/>
  </p:clrMapOvr>
</p:notes>
</file>

<file path=ppt/notesSlides/notesSlide1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19</a:t>
            </a:fld>
            <a:endParaRPr lang="zh-CN" altLang="en-US" sz="1200">
              <a:latin typeface="Calibri" pitchFamily="0" charset="0"/>
              <a:ea typeface="宋体" pitchFamily="0" charset="0"/>
              <a:cs typeface="Calibri" pitchFamily="0" charset="0"/>
            </a:endParaRPr>
          </a:p>
        </p:txBody>
      </p:sp>
      <p:sp>
        <p:nvSpPr>
          <p:cNvPr id="19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0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formalisation of an AI Transition Charter transforms informal expectations into formalised commitments that are respected. Unilever need to create redeployment pathways, upskilling spending, and pre-consultation for trust building within the organisation. </a:t>
            </a:r>
            <a:endParaRPr lang="zh-CN" altLang="en-US"/>
          </a:p>
        </p:txBody>
      </p:sp>
    </p:spTree>
    <p:extLst>
      <p:ext uri="{BB962C8B-B14F-4D97-AF65-F5344CB8AC3E}">
        <p14:creationId xmlns:p14="http://schemas.microsoft.com/office/powerpoint/2010/main" val="30070404"/>
      </p:ext>
    </p:extLst>
  </p:cSld>
  <p:clrMapOvr>
    <a:masterClrMapping/>
  </p:clrMapOvr>
</p:notes>
</file>

<file path=ppt/notesSlides/notesSlide2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20</a:t>
            </a:fld>
            <a:endParaRPr lang="zh-CN" altLang="en-US" sz="1200">
              <a:latin typeface="Calibri" pitchFamily="0" charset="0"/>
              <a:ea typeface="宋体" pitchFamily="0" charset="0"/>
              <a:cs typeface="Calibri" pitchFamily="0" charset="0"/>
            </a:endParaRPr>
          </a:p>
        </p:txBody>
      </p:sp>
      <p:sp>
        <p:nvSpPr>
          <p:cNvPr id="20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1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According to self-determination theory, autonomy, competence, and relatedness are crucial factors of intrinsic motivation. Low perceived competence and limited choice in how AI is introduced are reflected in the lack of confidence in AI use among UK employees. This recommendation ensures compliance-based AI adoption is more than just a checkbox tick. </a:t>
            </a:r>
            <a:endParaRPr lang="zh-CN" altLang="en-US"/>
          </a:p>
        </p:txBody>
      </p:sp>
    </p:spTree>
    <p:extLst>
      <p:ext uri="{BB962C8B-B14F-4D97-AF65-F5344CB8AC3E}">
        <p14:creationId xmlns:p14="http://schemas.microsoft.com/office/powerpoint/2010/main" val="906934219"/>
      </p:ext>
    </p:extLst>
  </p:cSld>
  <p:clrMapOvr>
    <a:masterClrMapping/>
  </p:clrMapOvr>
</p:notes>
</file>

<file path=ppt/notesSlides/notesSlide2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21</a:t>
            </a:fld>
            <a:endParaRPr lang="zh-CN" altLang="en-US" sz="1200">
              <a:latin typeface="Calibri" pitchFamily="0" charset="0"/>
              <a:ea typeface="宋体" pitchFamily="0" charset="0"/>
              <a:cs typeface="Calibri" pitchFamily="0" charset="0"/>
            </a:endParaRPr>
          </a:p>
        </p:txBody>
      </p:sp>
      <p:sp>
        <p:nvSpPr>
          <p:cNvPr id="218"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19"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AI is working simultaneously in the manufacturing and recruitment industry, and Unilever is continuing to redline the gap between automation and human decision-making over the next 5–10 years.</a:t>
            </a:r>
            <a:endParaRPr lang="zh-CN" altLang="en-US"/>
          </a:p>
        </p:txBody>
      </p:sp>
    </p:spTree>
    <p:extLst>
      <p:ext uri="{BB962C8B-B14F-4D97-AF65-F5344CB8AC3E}">
        <p14:creationId xmlns:p14="http://schemas.microsoft.com/office/powerpoint/2010/main" val="295817049"/>
      </p:ext>
    </p:extLst>
  </p:cSld>
  <p:clrMapOvr>
    <a:masterClrMapping/>
  </p:clrMapOvr>
</p:notes>
</file>

<file path=ppt/notesSlides/notesSlide2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22</a:t>
            </a:fld>
            <a:endParaRPr lang="zh-CN" altLang="en-US" sz="1200">
              <a:latin typeface="Calibri" pitchFamily="0" charset="0"/>
              <a:ea typeface="宋体" pitchFamily="0" charset="0"/>
              <a:cs typeface="Calibri" pitchFamily="0" charset="0"/>
            </a:endParaRPr>
          </a:p>
        </p:txBody>
      </p:sp>
      <p:sp>
        <p:nvSpPr>
          <p:cNvPr id="227"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28"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Organisations need to be ready for a long-term AI-confidence deficit, because low levels of literacy slow the absorption of automation gains. Unilever need to develop its governance and motivational safeguards, which need to be built for resolving fast and poorly communicated automation.</a:t>
            </a:r>
            <a:endParaRPr lang="zh-CN" altLang="en-US"/>
          </a:p>
        </p:txBody>
      </p:sp>
    </p:spTree>
    <p:extLst>
      <p:ext uri="{BB962C8B-B14F-4D97-AF65-F5344CB8AC3E}">
        <p14:creationId xmlns:p14="http://schemas.microsoft.com/office/powerpoint/2010/main" val="906009380"/>
      </p:ext>
    </p:extLst>
  </p:cSld>
  <p:clrMapOvr>
    <a:masterClrMapping/>
  </p:clrMapOvr>
</p:notes>
</file>

<file path=ppt/notesSlides/notesSlide2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23</a:t>
            </a:fld>
            <a:endParaRPr lang="zh-CN" altLang="en-US" sz="1200">
              <a:latin typeface="Calibri" pitchFamily="0" charset="0"/>
              <a:ea typeface="宋体" pitchFamily="0" charset="0"/>
              <a:cs typeface="Calibri" pitchFamily="0" charset="0"/>
            </a:endParaRPr>
          </a:p>
        </p:txBody>
      </p:sp>
      <p:sp>
        <p:nvSpPr>
          <p:cNvPr id="236"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37"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This suggested approach is associated with a responsible scaling approach, which helps in AI and automation capability of Unilever maintain brand trust, fairness and autonomy of employees. </a:t>
            </a:r>
            <a:endParaRPr lang="zh-CN" altLang="en-US"/>
          </a:p>
        </p:txBody>
      </p:sp>
    </p:spTree>
    <p:extLst>
      <p:ext uri="{BB962C8B-B14F-4D97-AF65-F5344CB8AC3E}">
        <p14:creationId xmlns:p14="http://schemas.microsoft.com/office/powerpoint/2010/main" val="1648643647"/>
      </p:ext>
    </p:extLst>
  </p:cSld>
  <p:clrMapOvr>
    <a:masterClrMapping/>
  </p:clrMapOvr>
</p:notes>
</file>

<file path=ppt/notesSlides/notesSlide2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24</a:t>
            </a:fld>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257442255"/>
      </p:ext>
    </p:extLst>
  </p:cSld>
  <p:clrMapOvr>
    <a:masterClrMapping/>
  </p:clrMapOvr>
</p:notes>
</file>

<file path=ppt/notesSlides/notesSlide2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2" name="文本框"/>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25</a:t>
            </a:fld>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25519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文本框"/>
          <p:cNvSpPr>
            <a:spLocks noGrp="1"/>
          </p:cNvSpPr>
          <p:nvPr>
            <p:ph type="ctrTitle"/>
          </p:nvPr>
        </p:nvSpPr>
        <p:spPr>
          <a:xfrm>
            <a:off x="1371600" y="3195637"/>
            <a:ext cx="15544800" cy="2205037"/>
          </a:xfrm>
        </p:spPr>
        <p:txBody>
          <a:bodyPr/>
          <a:lstStyle/>
          <a:p>
            <a:r>
              <a:rPr lang="zh-CN" altLang="en-US" smtClean="0"/>
              <a:t>单击此处编辑母版标题样式</a:t>
            </a:r>
            <a:endParaRPr lang="zh-CN" altLang="en-US"/>
          </a:p>
        </p:txBody>
      </p:sp>
      <p:sp>
        <p:nvSpPr>
          <p:cNvPr id="3" name="文本框"/>
          <p:cNvSpPr>
            <a:spLocks noGrp="1"/>
          </p:cNvSpPr>
          <p:nvPr>
            <p:ph type="subTitle" idx="1"/>
          </p:nvPr>
        </p:nvSpPr>
        <p:spPr>
          <a:xfrm>
            <a:off x="2743200" y="5829299"/>
            <a:ext cx="12801600" cy="262889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文本框"/>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文本框"/>
          <p:cNvSpPr>
            <a:spLocks noGrp="1"/>
          </p:cNvSpPr>
          <p:nvPr>
            <p:ph type="ftr" sz="quarter" idx="11"/>
          </p:nvPr>
        </p:nvSpPr>
        <p:spPr/>
        <p:txBody>
          <a:bodyPr/>
          <a:lstStyle/>
          <a:p>
            <a:endParaRPr lang="zh-CN" altLang="en-US"/>
          </a:p>
        </p:txBody>
      </p:sp>
      <p:sp>
        <p:nvSpPr>
          <p:cNvPr id="6" name="文本框"/>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949768086"/>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592496759"/>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20454519"/>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898672640"/>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73012224"/>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901464378"/>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595954362"/>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50671055"/>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985261617"/>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70731281"/>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5904057"/>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3" name="文本框"/>
          <p:cNvSpPr>
            <a:spLocks xmlns:a="http://schemas.openxmlformats.org/drawingml/2006/main" noGrp="1"/>
          </p:cNvSpPr>
          <p:nvPr>
            <p:ph type="dt" idx="10"/>
          </p:nvPr>
        </p:nvSpPr>
        <p:spPr>
          <a:xfrm xmlns:a="http://schemas.openxmlformats.org/drawingml/2006/main" rot="0">
            <a:off x="457200" y="6356349"/>
            <a:ext cx="21336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1200">
              <a:solidFill>
                <a:srgbClr val="898989"/>
              </a:solidFill>
              <a:latin typeface="Calibri" pitchFamily="0" charset="0"/>
              <a:ea typeface="宋体" pitchFamily="0" charset="0"/>
              <a:cs typeface="Calibri" pitchFamily="0" charset="0"/>
            </a:endParaRPr>
          </a:p>
        </p:txBody>
      </p:sp>
      <p:sp>
        <p:nvSpPr>
          <p:cNvPr id="14" name="文本框"/>
          <p:cNvSpPr>
            <a:spLocks xmlns:a="http://schemas.openxmlformats.org/drawingml/2006/main" noGrp="1"/>
          </p:cNvSpPr>
          <p:nvPr>
            <p:ph type="ftr"/>
          </p:nvPr>
        </p:nvSpPr>
        <p:spPr>
          <a:xfrm xmlns:a="http://schemas.openxmlformats.org/drawingml/2006/main" rot="0">
            <a:off x="3124200" y="6356349"/>
            <a:ext cx="28956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ctr"/>
            <a:endParaRPr lang="zh-CN" altLang="en-US" sz="1200">
              <a:solidFill>
                <a:srgbClr val="898989"/>
              </a:solidFill>
              <a:latin typeface="Calibri" pitchFamily="0" charset="0"/>
              <a:ea typeface="宋体" pitchFamily="0" charset="0"/>
              <a:cs typeface="Calibri" pitchFamily="0" charset="0"/>
            </a:endParaRPr>
          </a:p>
        </p:txBody>
      </p:sp>
      <p:sp>
        <p:nvSpPr>
          <p:cNvPr id="15" name="文本框"/>
          <p:cNvSpPr>
            <a:spLocks xmlns:a="http://schemas.openxmlformats.org/drawingml/2006/main" noGrp="1"/>
          </p:cNvSpPr>
          <p:nvPr>
            <p:ph type="sldNum"/>
          </p:nvPr>
        </p:nvSpPr>
        <p:spPr>
          <a:xfrm xmlns:a="http://schemas.openxmlformats.org/drawingml/2006/main" rot="0">
            <a:off x="6553200" y="6356349"/>
            <a:ext cx="21336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996956222"/>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文本框"/>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文本框"/>
          <p:cNvSpPr>
            <a:spLocks noGrp="1"/>
          </p:cNvSpPr>
          <p:nvPr>
            <p:ph type="dt" idx="2"/>
          </p:nvPr>
        </p:nvSpPr>
        <p:spPr>
          <a:xfrm rot="0">
            <a:off x="457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8/1/2026</a:t>
            </a:fld>
            <a:endParaRPr lang="zh-CN" altLang="en-US" sz="1200">
              <a:solidFill>
                <a:srgbClr val="898989"/>
              </a:solidFill>
              <a:latin typeface="Calibri" pitchFamily="0" charset="0"/>
              <a:ea typeface="宋体" pitchFamily="0" charset="0"/>
              <a:cs typeface="Calibri" pitchFamily="0" charset="0"/>
            </a:endParaRPr>
          </a:p>
        </p:txBody>
      </p:sp>
      <p:sp>
        <p:nvSpPr>
          <p:cNvPr id="5" name="文本框"/>
          <p:cNvSpPr>
            <a:spLocks noGrp="1"/>
          </p:cNvSpPr>
          <p:nvPr>
            <p:ph type="ftr" idx="3"/>
          </p:nvPr>
        </p:nvSpPr>
        <p:spPr>
          <a:xfrm rot="0">
            <a:off x="3124200" y="6356349"/>
            <a:ext cx="28956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文本框"/>
          <p:cNvSpPr>
            <a:spLocks noGrp="1"/>
          </p:cNvSpPr>
          <p:nvPr>
            <p:ph type="sldNum" idx="4"/>
          </p:nvPr>
        </p:nvSpPr>
        <p:spPr>
          <a:xfrm rot="0">
            <a:off x="6553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216559595"/>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ctr" defTabSz="914400" eaLnBrk="1" fontAlgn="auto" latinLnBrk="0" hangingPunct="1">
        <a:spcBef>
          <a:spcPts val="0"/>
        </a:spcBef>
        <a:buNone/>
        <a:defRPr sz="4400" kern="1200">
          <a:solidFill>
            <a:schemeClr val="tx1"/>
          </a:solidFill>
          <a:latin typeface="Calibri" pitchFamily="0" charset="0"/>
          <a:ea typeface="宋体" pitchFamily="0" charset="0"/>
          <a:cs typeface="Calibri" pitchFamily="0"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pitchFamily="0" charset="0"/>
          <a:ea typeface="宋体" pitchFamily="0" charset="0"/>
          <a:cs typeface="Calibri" pitchFamily="0"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image" Target="../media/pimg2.png"/><Relationship Id="rId3" Type="http://schemas.openxmlformats.org/officeDocument/2006/relationships/image" Target="../media/pimg3.png"/><Relationship Id="rId4" Type="http://schemas.openxmlformats.org/officeDocument/2006/relationships/image" Target="../media/pimg4.png"/><Relationship Id="rId5" Type="http://schemas.openxmlformats.org/officeDocument/2006/relationships/image" Target="../media/pimg5.png"/><Relationship Id="rId6" Type="http://schemas.openxmlformats.org/officeDocument/2006/relationships/slideLayout" Target="../slideLayouts/slideLayout12.xml"/><Relationship Id="rId7"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pimg6.jpe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pimg7.jpeg"/><Relationship Id="rId2" Type="http://schemas.openxmlformats.org/officeDocument/2006/relationships/image" Target="../media/pimg8.png"/><Relationship Id="rId3" Type="http://schemas.openxmlformats.org/officeDocument/2006/relationships/image" Target="../media/pimg9.png"/><Relationship Id="rId4" Type="http://schemas.openxmlformats.org/officeDocument/2006/relationships/image" Target="../media/pimg10.png"/><Relationship Id="rId5" Type="http://schemas.openxmlformats.org/officeDocument/2006/relationships/slideLayout" Target="../slideLayouts/slideLayout12.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pimg11.jpeg"/><Relationship Id="rId2" Type="http://schemas.openxmlformats.org/officeDocument/2006/relationships/image" Target="../media/pimg12.png"/><Relationship Id="rId3" Type="http://schemas.openxmlformats.org/officeDocument/2006/relationships/image" Target="../media/pimg13.png"/><Relationship Id="rId4" Type="http://schemas.openxmlformats.org/officeDocument/2006/relationships/image" Target="../media/pimg14.png"/><Relationship Id="rId5" Type="http://schemas.openxmlformats.org/officeDocument/2006/relationships/slideLayout" Target="../slideLayouts/slideLayout12.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pimg15.jpeg"/><Relationship Id="rId2" Type="http://schemas.openxmlformats.org/officeDocument/2006/relationships/image" Target="../media/pimg16.png"/><Relationship Id="rId3" Type="http://schemas.openxmlformats.org/officeDocument/2006/relationships/image" Target="../media/pimg17.png"/><Relationship Id="rId4" Type="http://schemas.openxmlformats.org/officeDocument/2006/relationships/image" Target="../media/pimg18.png"/><Relationship Id="rId5" Type="http://schemas.openxmlformats.org/officeDocument/2006/relationships/slideLayout" Target="../slideLayouts/slideLayout12.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pimg19.jpeg"/><Relationship Id="rId2" Type="http://schemas.openxmlformats.org/officeDocument/2006/relationships/image" Target="../media/pimg20.png"/><Relationship Id="rId3" Type="http://schemas.openxmlformats.org/officeDocument/2006/relationships/image" Target="../media/pimg21.png"/><Relationship Id="rId4" Type="http://schemas.openxmlformats.org/officeDocument/2006/relationships/image" Target="../media/pimg22.png"/><Relationship Id="rId5" Type="http://schemas.openxmlformats.org/officeDocument/2006/relationships/slideLayout" Target="../slideLayouts/slideLayout12.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pimg23.jpeg"/><Relationship Id="rId2" Type="http://schemas.openxmlformats.org/officeDocument/2006/relationships/image" Target="../media/pimg24.png"/><Relationship Id="rId3" Type="http://schemas.openxmlformats.org/officeDocument/2006/relationships/image" Target="../media/pimg25.png"/><Relationship Id="rId4" Type="http://schemas.openxmlformats.org/officeDocument/2006/relationships/image" Target="../media/pimg26.png"/><Relationship Id="rId5" Type="http://schemas.openxmlformats.org/officeDocument/2006/relationships/slideLayout" Target="../slideLayouts/slideLayout12.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pimg27.jpeg"/><Relationship Id="rId2" Type="http://schemas.openxmlformats.org/officeDocument/2006/relationships/image" Target="../media/pimg28.png"/><Relationship Id="rId3" Type="http://schemas.openxmlformats.org/officeDocument/2006/relationships/image" Target="../media/pimg29.png"/><Relationship Id="rId4" Type="http://schemas.openxmlformats.org/officeDocument/2006/relationships/image" Target="../media/pimg30.png"/><Relationship Id="rId5" Type="http://schemas.openxmlformats.org/officeDocument/2006/relationships/slideLayout" Target="../slideLayouts/slideLayout12.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pimg31.jpeg"/><Relationship Id="rId2" Type="http://schemas.openxmlformats.org/officeDocument/2006/relationships/image" Target="../media/pimg32.png"/><Relationship Id="rId3" Type="http://schemas.openxmlformats.org/officeDocument/2006/relationships/image" Target="../media/pimg33.png"/><Relationship Id="rId4" Type="http://schemas.openxmlformats.org/officeDocument/2006/relationships/image" Target="../media/pimg34.png"/><Relationship Id="rId5" Type="http://schemas.openxmlformats.org/officeDocument/2006/relationships/slideLayout" Target="../slideLayouts/slideLayout12.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pimg35.jpeg"/><Relationship Id="rId2" Type="http://schemas.openxmlformats.org/officeDocument/2006/relationships/image" Target="../media/pimg36.png"/><Relationship Id="rId3" Type="http://schemas.openxmlformats.org/officeDocument/2006/relationships/image" Target="../media/pimg37.png"/><Relationship Id="rId4" Type="http://schemas.openxmlformats.org/officeDocument/2006/relationships/image" Target="../media/pimg38.png"/><Relationship Id="rId5" Type="http://schemas.openxmlformats.org/officeDocument/2006/relationships/slideLayout" Target="../slideLayouts/slideLayout12.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pimg39.jpeg"/><Relationship Id="rId2" Type="http://schemas.openxmlformats.org/officeDocument/2006/relationships/image" Target="../media/pimg40.png"/><Relationship Id="rId3" Type="http://schemas.openxmlformats.org/officeDocument/2006/relationships/image" Target="../media/pimg41.png"/><Relationship Id="rId4" Type="http://schemas.openxmlformats.org/officeDocument/2006/relationships/image" Target="../media/pimg42.png"/><Relationship Id="rId5" Type="http://schemas.openxmlformats.org/officeDocument/2006/relationships/slideLayout" Target="../slideLayouts/slideLayout12.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pimg43.jpeg"/><Relationship Id="rId2" Type="http://schemas.openxmlformats.org/officeDocument/2006/relationships/image" Target="../media/pimg44.png"/><Relationship Id="rId3" Type="http://schemas.openxmlformats.org/officeDocument/2006/relationships/image" Target="../media/pimg45.png"/><Relationship Id="rId4" Type="http://schemas.openxmlformats.org/officeDocument/2006/relationships/image" Target="../media/pimg46.png"/><Relationship Id="rId5" Type="http://schemas.openxmlformats.org/officeDocument/2006/relationships/slideLayout" Target="../slideLayouts/slideLayout12.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pimg47.jpeg"/><Relationship Id="rId2" Type="http://schemas.openxmlformats.org/officeDocument/2006/relationships/image" Target="../media/pimg48.png"/><Relationship Id="rId3" Type="http://schemas.openxmlformats.org/officeDocument/2006/relationships/image" Target="../media/pimg49.png"/><Relationship Id="rId4" Type="http://schemas.openxmlformats.org/officeDocument/2006/relationships/image" Target="../media/pimg50.png"/><Relationship Id="rId5" Type="http://schemas.openxmlformats.org/officeDocument/2006/relationships/slideLayout" Target="../slideLayouts/slideLayout12.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pimg51.jpeg"/><Relationship Id="rId2" Type="http://schemas.openxmlformats.org/officeDocument/2006/relationships/image" Target="../media/pimg52.png"/><Relationship Id="rId3" Type="http://schemas.openxmlformats.org/officeDocument/2006/relationships/image" Target="../media/pimg53.png"/><Relationship Id="rId4" Type="http://schemas.openxmlformats.org/officeDocument/2006/relationships/image" Target="../media/1.png"/><Relationship Id="rId5" Type="http://schemas.openxmlformats.org/officeDocument/2006/relationships/slideLayout" Target="../slideLayouts/slideLayout12.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pimg54.jpeg"/><Relationship Id="rId2" Type="http://schemas.openxmlformats.org/officeDocument/2006/relationships/image" Target="../media/pimg55.png"/><Relationship Id="rId3" Type="http://schemas.openxmlformats.org/officeDocument/2006/relationships/image" Target="../media/pimg56.png"/><Relationship Id="rId4" Type="http://schemas.openxmlformats.org/officeDocument/2006/relationships/image" Target="../media/pimg57.png"/><Relationship Id="rId5" Type="http://schemas.openxmlformats.org/officeDocument/2006/relationships/slideLayout" Target="../slideLayouts/slideLayout12.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pimg58.jpeg"/><Relationship Id="rId2" Type="http://schemas.openxmlformats.org/officeDocument/2006/relationships/image" Target="../media/pimg59.png"/><Relationship Id="rId3" Type="http://schemas.openxmlformats.org/officeDocument/2006/relationships/image" Target="../media/pimg60.png"/><Relationship Id="rId4" Type="http://schemas.openxmlformats.org/officeDocument/2006/relationships/image" Target="../media/pimg61.png"/><Relationship Id="rId5" Type="http://schemas.openxmlformats.org/officeDocument/2006/relationships/slideLayout" Target="../slideLayouts/slideLayout12.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pimg62.jpeg"/><Relationship Id="rId2" Type="http://schemas.openxmlformats.org/officeDocument/2006/relationships/image" Target="../media/pimg63.png"/><Relationship Id="rId3" Type="http://schemas.openxmlformats.org/officeDocument/2006/relationships/image" Target="../media/pimg64.png"/><Relationship Id="rId4" Type="http://schemas.openxmlformats.org/officeDocument/2006/relationships/image" Target="../media/pimg65.png"/><Relationship Id="rId5" Type="http://schemas.openxmlformats.org/officeDocument/2006/relationships/slideLayout" Target="../slideLayouts/slideLayout12.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pimg66.jpeg"/><Relationship Id="rId2" Type="http://schemas.openxmlformats.org/officeDocument/2006/relationships/image" Target="../media/pimg67.png"/><Relationship Id="rId3" Type="http://schemas.openxmlformats.org/officeDocument/2006/relationships/image" Target="../media/pimg68.png"/><Relationship Id="rId4" Type="http://schemas.openxmlformats.org/officeDocument/2006/relationships/image" Target="../media/pimg69.png"/><Relationship Id="rId5" Type="http://schemas.openxmlformats.org/officeDocument/2006/relationships/slideLayout" Target="../slideLayouts/slideLayout12.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pimg70.jpeg"/><Relationship Id="rId2" Type="http://schemas.openxmlformats.org/officeDocument/2006/relationships/image" Target="../media/pimg71.png"/><Relationship Id="rId3" Type="http://schemas.openxmlformats.org/officeDocument/2006/relationships/image" Target="../media/pimg72.png"/><Relationship Id="rId4" Type="http://schemas.openxmlformats.org/officeDocument/2006/relationships/image" Target="../media/pimg73.png"/><Relationship Id="rId5" Type="http://schemas.openxmlformats.org/officeDocument/2006/relationships/slideLayout" Target="../slideLayouts/slideLayout12.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pimg74.jpeg"/><Relationship Id="rId2" Type="http://schemas.openxmlformats.org/officeDocument/2006/relationships/image" Target="../media/pimg75.png"/><Relationship Id="rId3" Type="http://schemas.openxmlformats.org/officeDocument/2006/relationships/image" Target="../media/pimg76.png"/><Relationship Id="rId4" Type="http://schemas.openxmlformats.org/officeDocument/2006/relationships/image" Target="../media/pimg77.png"/><Relationship Id="rId5" Type="http://schemas.openxmlformats.org/officeDocument/2006/relationships/slideLayout" Target="../slideLayouts/slideLayout12.xml"/><Relationship Id="rId6"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pimg78.jpeg"/><Relationship Id="rId2" Type="http://schemas.openxmlformats.org/officeDocument/2006/relationships/image" Target="../media/pimg79.png"/><Relationship Id="rId3" Type="http://schemas.openxmlformats.org/officeDocument/2006/relationships/image" Target="../media/pimg80.png"/><Relationship Id="rId4" Type="http://schemas.openxmlformats.org/officeDocument/2006/relationships/image" Target="../media/pimg81.png"/><Relationship Id="rId5" Type="http://schemas.openxmlformats.org/officeDocument/2006/relationships/slideLayout" Target="../slideLayouts/slideLayout12.xml"/><Relationship Id="rId6"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pimg82.jpeg"/><Relationship Id="rId2" Type="http://schemas.openxmlformats.org/officeDocument/2006/relationships/image" Target="../media/pimg83.png"/><Relationship Id="rId3" Type="http://schemas.openxmlformats.org/officeDocument/2006/relationships/image" Target="../media/pimg84.png"/><Relationship Id="rId4" Type="http://schemas.openxmlformats.org/officeDocument/2006/relationships/image" Target="../media/pimg85.png"/><Relationship Id="rId5" Type="http://schemas.openxmlformats.org/officeDocument/2006/relationships/slideLayout" Target="../slideLayouts/slideLayout12.xml"/><Relationship Id="rId6"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pimg86.jpeg"/><Relationship Id="rId2" Type="http://schemas.openxmlformats.org/officeDocument/2006/relationships/image" Target="../media/pimg87.png"/><Relationship Id="rId3" Type="http://schemas.openxmlformats.org/officeDocument/2006/relationships/image" Target="../media/pimg88.png"/><Relationship Id="rId4" Type="http://schemas.openxmlformats.org/officeDocument/2006/relationships/image" Target="../media/pimg89.png"/><Relationship Id="rId5" Type="http://schemas.openxmlformats.org/officeDocument/2006/relationships/slideLayout" Target="../slideLayouts/slideLayout12.xml"/><Relationship Id="rId6"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pimg90.jpeg"/><Relationship Id="rId2" Type="http://schemas.openxmlformats.org/officeDocument/2006/relationships/hyperlink" Target="https://doi.org/10.1007/s13132-024-02492-w" TargetMode="External"/><Relationship Id="rId3" Type="http://schemas.openxmlformats.org/officeDocument/2006/relationships/hyperlink" Target="https://onrec.com/news/news-archive/how-gamified-hiring-cut-unilevers-time-to-hire-by-90" TargetMode="External"/><Relationship Id="rId4" Type="http://schemas.openxmlformats.org/officeDocument/2006/relationships/hyperlink" Target="https://www.gov.uk/government/news/free-ai-training-for-all-as-government-and-industry-programme-expands-to-provide-10-million-workers-with-key-ai-skills-by-2030" TargetMode="External"/><Relationship Id="rId5" Type="http://schemas.openxmlformats.org/officeDocument/2006/relationships/hyperlink" Target="https://www.gov.uk/government/publications/ai-skills-for-life-and-work-summary-report/ai-skills-for-life-and-work-summary-report--2" TargetMode="External"/><Relationship Id="rId6" Type="http://schemas.openxmlformats.org/officeDocument/2006/relationships/hyperlink" Target="https://www.gov.uk/government/publications/ai-skills-for-life-and-work-labour-market-and-skills-projections/ai-skills-for-life-and-work-labour-market-and-skills-projections" TargetMode="External"/><Relationship Id="rId7" Type="http://schemas.openxmlformats.org/officeDocument/2006/relationships/hyperlink" Target="https://www.gov.uk/government/publications/ai-skills-for-life-and-work-summary-report/ai-skills-for-life-and-work-summary-report--2" TargetMode="External"/><Relationship Id="rId8" Type="http://schemas.openxmlformats.org/officeDocument/2006/relationships/hyperlink" Target="https://www.grandviewresearch.com/industry-analysis/artificial-intelligence-hr-market-report" TargetMode="External"/><Relationship Id="rId9" Type="http://schemas.openxmlformats.org/officeDocument/2006/relationships/hyperlink" Target="https://hbr.org/2026/01/companies-are-laying-off-workers-because-of-ais-potential-not-its-performance" TargetMode="External"/><Relationship Id="rId10" Type="http://schemas.openxmlformats.org/officeDocument/2006/relationships/hyperlink" Target="https://doi.org/10.1016/j.chbr.2025.100713" TargetMode="External"/><Relationship Id="rId11" Type="http://schemas.openxmlformats.org/officeDocument/2006/relationships/hyperlink" Target="https://www.researchgate.net/publication/394053411_Global_Commitment_and_Local_Connectivity_An_Exploratory_Study_of_Unilever" TargetMode="External"/><Relationship Id="rId12" Type="http://schemas.openxmlformats.org/officeDocument/2006/relationships/hyperlink" Target="https://doi.org/10.1002/adfm.202205933?urlappend=%3Futm_source%3Dresearchgate.net%26utm_medium%3Darticle" TargetMode="External"/><Relationship Id="rId13" Type="http://schemas.openxmlformats.org/officeDocument/2006/relationships/hyperlink" Target="https://www.hrdive.com/news/ai-intuit-hirevue-deaf-indigenous-employee-discrimination-aclu/743273/" TargetMode="External"/><Relationship Id="rId14" Type="http://schemas.openxmlformats.org/officeDocument/2006/relationships/hyperlink" Target="https://doi.org/10.1080/15391523.2025.2478424" TargetMode="External"/><Relationship Id="rId15" Type="http://schemas.openxmlformats.org/officeDocument/2006/relationships/hyperlink" Target="https://doi.org/10.1080/15391523.2025.2478424" TargetMode="External"/><Relationship Id="rId16" Type="http://schemas.openxmlformats.org/officeDocument/2006/relationships/hyperlink" Target="https://blog.parakeet-ai.com/hirevue-ai-job-interview-insights/" TargetMode="External"/><Relationship Id="rId17" Type="http://schemas.openxmlformats.org/officeDocument/2006/relationships/slideLayout" Target="../slideLayouts/slideLayout12.xml"/><Relationship Id="rId18"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pimg91.jpeg"/><Relationship Id="rId2" Type="http://schemas.openxmlformats.org/officeDocument/2006/relationships/hyperlink" Target="https://equatorscience.com/index.php/jabter/article/download/103/80" TargetMode="External"/><Relationship Id="rId3" Type="http://schemas.openxmlformats.org/officeDocument/2006/relationships/hyperlink" Target="https://equatorscience.com/index.php/jabter/article/download/103/80" TargetMode="External"/><Relationship Id="rId4" Type="http://schemas.openxmlformats.org/officeDocument/2006/relationships/hyperlink" Target="https://ahex.co/ai-development-challenges/" TargetMode="External"/><Relationship Id="rId5" Type="http://schemas.openxmlformats.org/officeDocument/2006/relationships/hyperlink" Target="https://doi.org/10.3389/fpsyg.2026.1745164" TargetMode="External"/><Relationship Id="rId6" Type="http://schemas.openxmlformats.org/officeDocument/2006/relationships/hyperlink" Target="https://www.statista.com/statistics/269190/global-revenue-of-the-unilever-group-since-2007/?srsltid=AfmBOop3GewlIpD6n_E1720JOsADhwWLh34Hf7Wamf5me3hFFu3U-4rl" TargetMode="External"/><Relationship Id="rId7" Type="http://schemas.openxmlformats.org/officeDocument/2006/relationships/hyperlink" Target="https://www.theguardian.com/technology/2019/oct/25/unilever-saves-on-recruiters-by-using-ai-to-assess-job-interviews" TargetMode="External"/><Relationship Id="rId8" Type="http://schemas.openxmlformats.org/officeDocument/2006/relationships/hyperlink" Target="https://www.unilever.co.uk/sustainability/purpose-values-principles/" TargetMode="External"/><Relationship Id="rId9" Type="http://schemas.openxmlformats.org/officeDocument/2006/relationships/hyperlink" Target="https://www.unilever.com/news/news-search/2023/introducing-unilevers-datalab-ecosystem-pioneering-collaborative-rd-for-superior-innovation/" TargetMode="External"/><Relationship Id="rId10" Type="http://schemas.openxmlformats.org/officeDocument/2006/relationships/hyperlink" Target="https://www.unilever.com/files/4bbfab9a-54aa-4493-a9b0-146c1c4aa738/glo-wired-x-unilever-workplace.pdf" TargetMode="External"/><Relationship Id="rId11" Type="http://schemas.openxmlformats.org/officeDocument/2006/relationships/hyperlink" Target="https://www.unilever.com/news/news-search/2025/how-ai-is-transforming-unilever-ice-creams-end-to-end-supply-chain/" TargetMode="External"/><Relationship Id="rId12" Type="http://schemas.openxmlformats.org/officeDocument/2006/relationships/hyperlink" Target="https://www.unilever.com/news/news-search/2025/the-digital-transformation-of-our-manufacturing-network/" TargetMode="External"/><Relationship Id="rId13" Type="http://schemas.openxmlformats.org/officeDocument/2006/relationships/hyperlink" Target="https://www.unilever.co.uk/unilever-in-the-uk/" TargetMode="External"/><Relationship Id="rId14" Type="http://schemas.openxmlformats.org/officeDocument/2006/relationships/hyperlink" Target="https://www.unilever.com/files/unilever-annual-report-and-accounts-2025.pdf" TargetMode="External"/><Relationship Id="rId15" Type="http://schemas.openxmlformats.org/officeDocument/2006/relationships/hyperlink" Target="https://www.unilever.com/news/press-and-media/press-releases/2026/unilever-scales-digital-twins-across-global-manufacturing-network-with-accenture/" TargetMode="External"/><Relationship Id="rId16" Type="http://schemas.openxmlformats.org/officeDocument/2006/relationships/hyperlink" Target="https://www.unilever.com/our-company/" TargetMode="External"/><Relationship Id="rId17" Type="http://schemas.openxmlformats.org/officeDocument/2006/relationships/hyperlink" Target="https://www.unilever.com/news/news-search/2025/how-ai-is-helping-drive-desire-at-scale-across-unilever/" TargetMode="External"/><Relationship Id="rId18" Type="http://schemas.openxmlformats.org/officeDocument/2006/relationships/hyperlink" Target="https://www.unilever.com/news/news-search/2025/how-unilevers-marketing-is-connecting-social-to-sales-at-speed/" TargetMode="External"/><Relationship Id="rId19" Type="http://schemas.openxmlformats.org/officeDocument/2006/relationships/hyperlink" Target="https://www.unilever.com/news/press-and-media/press-releases/2025/unilever-marketing-leadership-change/" TargetMode="External"/><Relationship Id="rId20" Type="http://schemas.openxmlformats.org/officeDocument/2006/relationships/hyperlink" Target="https://www.unilever.com/news/news-search/2023/new-ai-lab-to-boost-innovation-technology-and-collaboration/" TargetMode="External"/><Relationship Id="rId21" Type="http://schemas.openxmlformats.org/officeDocument/2006/relationships/hyperlink" Target="https://www.unilever.com/news/news-search/2024/the-cutting-edge-rd-driving-product-innovations-and-growth/" TargetMode="External"/><Relationship Id="rId22" Type="http://schemas.openxmlformats.org/officeDocument/2006/relationships/hyperlink" Target="https://www.unilever.com/files/4bbfab9a-54aa-4493-a9b0-146c1c4aa738/glo-wired-x-unilever-workplace.pdf" TargetMode="External"/><Relationship Id="rId23" Type="http://schemas.openxmlformats.org/officeDocument/2006/relationships/hyperlink" Target="https://www.unilever.com/news/news-search/2026/how-unilever-is-building-an-ai-first-enterprise-at-scale/" TargetMode="External"/><Relationship Id="rId24" Type="http://schemas.openxmlformats.org/officeDocument/2006/relationships/hyperlink" Target="https://www.unilever.com/news/news-search/2024/the-eu-ai-act-has-arrived-how-unilever-is-preparing/" TargetMode="External"/><Relationship Id="rId25" Type="http://schemas.openxmlformats.org/officeDocument/2006/relationships/hyperlink" Target="https://uk.finance.yahoo.com/news/unilever-cut-7-500-jobs-105004333.html" TargetMode="External"/><Relationship Id="rId26" Type="http://schemas.openxmlformats.org/officeDocument/2006/relationships/slideLayout" Target="../slideLayouts/slideLayout12.xml"/><Relationship Id="rId27" Type="http://schemas.openxmlformats.org/officeDocument/2006/relationships/notesSlide" Target="../notesSlides/notesSlide25.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9" name="曲线"/>
          <p:cNvSpPr>
            <a:spLocks/>
          </p:cNvSpPr>
          <p:nvPr/>
        </p:nvSpPr>
        <p:spPr>
          <a:xfrm flipV="1" rot="19006">
            <a:off x="5043008" y="-41481"/>
            <a:ext cx="13394250" cy="6857856"/>
          </a:xfrm>
          <a:custGeom>
            <a:gdLst>
              <a:gd name="T1" fmla="*/ 0 w 21600"/>
              <a:gd name="T2" fmla="*/ -21600 h 21600"/>
              <a:gd name="T3" fmla="*/ 21600 w 21600"/>
              <a:gd name="T4" fmla="*/ 0 h 21600"/>
            </a:gdLst>
            <a:rect l="T1" t="T2" r="T3" b="T4"/>
            <a:pathLst>
              <a:path w="21600" h="21600">
                <a:moveTo>
                  <a:pt x="0" y="21600"/>
                </a:moveTo>
                <a:lnTo>
                  <a:pt x="21600" y="21600"/>
                </a:lnTo>
                <a:lnTo>
                  <a:pt x="21600" y="0"/>
                </a:lnTo>
                <a:lnTo>
                  <a:pt x="0" y="0"/>
                </a:lnTo>
                <a:lnTo>
                  <a:pt x="0" y="21600"/>
                </a:lnTo>
                <a:close/>
              </a:path>
            </a:pathLst>
          </a:custGeom>
          <a:blipFill rotWithShape="1">
            <a:blip r:embed="rId2"/>
            <a:stretch/>
          </a:blipFill>
          <a:ln cmpd="sng" cap="sq">
            <a:noFill/>
            <a:prstDash val="solid"/>
            <a:miter/>
          </a:ln>
        </p:spPr>
      </p:sp>
      <p:sp>
        <p:nvSpPr>
          <p:cNvPr id="18" name="矩形"/>
          <p:cNvSpPr>
            <a:spLocks/>
          </p:cNvSpPr>
          <p:nvPr/>
        </p:nvSpPr>
        <p:spPr>
          <a:xfrm rot="0">
            <a:off x="2351663" y="4746325"/>
            <a:ext cx="12825478" cy="194309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4299" b="1" i="1" u="none" strike="noStrike" kern="1200" cap="none" spc="0" baseline="0">
                <a:solidFill>
                  <a:schemeClr val="tx1"/>
                </a:solidFill>
                <a:latin typeface="Arial" pitchFamily="34" charset="0"/>
                <a:ea typeface="Times New Roman Bold Italics" pitchFamily="0" charset="0"/>
                <a:cs typeface="Arial" pitchFamily="34" charset="0"/>
                <a:sym typeface="Times New Roman Bold Italics" pitchFamily="0" charset="0"/>
              </a:rPr>
              <a:t>The Human Cost of Automation: An HRM Analysis of AI Adoption at Unilever UK</a:t>
            </a:r>
            <a:endParaRPr lang="zh-CN" altLang="en-US" sz="4299" b="1" i="1" u="none" strike="noStrike" kern="1200" cap="none" spc="0" baseline="0">
              <a:solidFill>
                <a:schemeClr val="tx1"/>
              </a:solidFill>
              <a:latin typeface="Arial" pitchFamily="34" charset="0"/>
              <a:ea typeface="Times New Roman Bold Italics" pitchFamily="0" charset="0"/>
              <a:cs typeface="Arial" pitchFamily="34" charset="0"/>
              <a:sym typeface="Times New Roman Bold Italics" pitchFamily="0" charset="0"/>
            </a:endParaRPr>
          </a:p>
        </p:txBody>
      </p:sp>
      <p:sp>
        <p:nvSpPr>
          <p:cNvPr id="20" name="曲线"/>
          <p:cNvSpPr>
            <a:spLocks/>
          </p:cNvSpPr>
          <p:nvPr/>
        </p:nvSpPr>
        <p:spPr>
          <a:xfrm flipV="1" rot="0">
            <a:off x="-270863" y="6719194"/>
            <a:ext cx="18558864" cy="10291734"/>
          </a:xfrm>
          <a:custGeom>
            <a:gdLst>
              <a:gd name="T1" fmla="*/ 0 w 21600"/>
              <a:gd name="T2" fmla="*/ -21600 h 21600"/>
              <a:gd name="T3" fmla="*/ 21600 w 21600"/>
              <a:gd name="T4" fmla="*/ 0 h 21600"/>
            </a:gdLst>
            <a:rect l="T1" t="T2" r="T3" b="T4"/>
            <a:pathLst>
              <a:path w="21600" h="21600">
                <a:moveTo>
                  <a:pt x="0" y="21600"/>
                </a:moveTo>
                <a:lnTo>
                  <a:pt x="21599" y="21600"/>
                </a:lnTo>
                <a:lnTo>
                  <a:pt x="21599" y="0"/>
                </a:lnTo>
                <a:lnTo>
                  <a:pt x="0" y="0"/>
                </a:lnTo>
                <a:lnTo>
                  <a:pt x="0" y="21600"/>
                </a:lnTo>
                <a:close/>
              </a:path>
            </a:pathLst>
          </a:custGeom>
          <a:blipFill rotWithShape="1">
            <a:blip r:embed="rId3"/>
            <a:stretch/>
          </a:blipFill>
          <a:ln cmpd="sng" cap="sq">
            <a:noFill/>
            <a:prstDash val="solid"/>
            <a:miter/>
          </a:ln>
        </p:spPr>
      </p:sp>
      <p:sp>
        <p:nvSpPr>
          <p:cNvPr id="22" name="曲线"/>
          <p:cNvSpPr>
            <a:spLocks/>
          </p:cNvSpPr>
          <p:nvPr/>
        </p:nvSpPr>
        <p:spPr>
          <a:xfrm flipV="1" rot="0">
            <a:off x="-118463" y="6871595"/>
            <a:ext cx="18558864" cy="10291734"/>
          </a:xfrm>
          <a:custGeom>
            <a:gdLst>
              <a:gd name="T1" fmla="*/ 0 w 21600"/>
              <a:gd name="T2" fmla="*/ -21600 h 21600"/>
              <a:gd name="T3" fmla="*/ 21600 w 21600"/>
              <a:gd name="T4" fmla="*/ 0 h 21600"/>
            </a:gdLst>
            <a:rect l="T1" t="T2" r="T3" b="T4"/>
            <a:pathLst>
              <a:path w="21600" h="21600">
                <a:moveTo>
                  <a:pt x="0" y="21600"/>
                </a:moveTo>
                <a:lnTo>
                  <a:pt x="21599" y="21600"/>
                </a:lnTo>
                <a:lnTo>
                  <a:pt x="21599" y="0"/>
                </a:lnTo>
                <a:lnTo>
                  <a:pt x="0" y="0"/>
                </a:lnTo>
                <a:lnTo>
                  <a:pt x="0" y="21600"/>
                </a:lnTo>
                <a:close/>
              </a:path>
            </a:pathLst>
          </a:custGeom>
          <a:blipFill rotWithShape="1">
            <a:blip r:embed="rId4"/>
            <a:stretch/>
          </a:blipFill>
          <a:ln cmpd="sng" cap="sq">
            <a:noFill/>
            <a:prstDash val="solid"/>
            <a:miter/>
          </a:ln>
        </p:spPr>
      </p:sp>
      <p:sp>
        <p:nvSpPr>
          <p:cNvPr id="23" name="曲线"/>
          <p:cNvSpPr>
            <a:spLocks/>
          </p:cNvSpPr>
          <p:nvPr/>
        </p:nvSpPr>
        <p:spPr>
          <a:xfrm rot="0">
            <a:off x="5463574" y="484970"/>
            <a:ext cx="4466536" cy="185313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5"/>
            <a:stretch/>
          </a:blipFill>
          <a:ln cmpd="sng" cap="flat">
            <a:noFill/>
            <a:prstDash val="solid"/>
            <a:miter/>
          </a:ln>
        </p:spPr>
      </p:sp>
      <p:sp>
        <p:nvSpPr>
          <p:cNvPr id="24" name="矩形"/>
          <p:cNvSpPr>
            <a:spLocks/>
          </p:cNvSpPr>
          <p:nvPr/>
        </p:nvSpPr>
        <p:spPr>
          <a:xfrm rot="0">
            <a:off x="2351663" y="2939434"/>
            <a:ext cx="12825478" cy="55143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99"/>
              </a:lnSpc>
              <a:spcBef>
                <a:spcPts val="0"/>
              </a:spcBef>
              <a:spcAft>
                <a:spcPts val="0"/>
              </a:spcAft>
              <a:buNone/>
            </a:pPr>
            <a:r>
              <a:rPr lang="en-US" altLang="zh-CN" sz="42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LCMB7023</a:t>
            </a:r>
            <a:endParaRPr lang="zh-CN" altLang="en-US" sz="42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5" name="矩形"/>
          <p:cNvSpPr>
            <a:spLocks/>
          </p:cNvSpPr>
          <p:nvPr/>
        </p:nvSpPr>
        <p:spPr>
          <a:xfrm rot="0">
            <a:off x="2595830" y="3856691"/>
            <a:ext cx="12825478" cy="49517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Assessment component 2:Group presentation</a:t>
            </a:r>
            <a:endParaRPr lang="zh-CN" altLang="en-US"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6" name="矩形"/>
          <p:cNvSpPr>
            <a:spLocks/>
          </p:cNvSpPr>
          <p:nvPr/>
        </p:nvSpPr>
        <p:spPr>
          <a:xfrm rot="0">
            <a:off x="7696842" y="7208419"/>
            <a:ext cx="5301663" cy="148551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Student 1:</a:t>
            </a:r>
            <a:endParaRPr lang="en-US" altLang="zh-CN"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Student 2:</a:t>
            </a:r>
            <a:endParaRPr lang="en-US" altLang="zh-CN"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Student 3: </a:t>
            </a:r>
            <a:endParaRPr lang="zh-CN" altLang="en-US"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53184040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 name="曲线"/>
          <p:cNvSpPr>
            <a:spLocks/>
          </p:cNvSpPr>
          <p:nvPr/>
        </p:nvSpPr>
        <p:spPr>
          <a:xfrm rot="0">
            <a:off x="0" y="-57150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8" name="矩形"/>
          <p:cNvSpPr>
            <a:spLocks/>
          </p:cNvSpPr>
          <p:nvPr/>
        </p:nvSpPr>
        <p:spPr>
          <a:xfrm rot="0">
            <a:off x="8077200" y="-302435"/>
            <a:ext cx="7996376" cy="3810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000"/>
              </a:lnSpc>
              <a:spcBef>
                <a:spcPts val="0"/>
              </a:spcBef>
              <a:spcAft>
                <a:spcPts val="0"/>
              </a:spcAft>
              <a:buNone/>
            </a:pPr>
            <a:r>
              <a:rPr lang="en-US" altLang="zh-CN" sz="3000" b="1" i="0" u="none" strike="noStrike" kern="1200" cap="none" spc="0" baseline="0">
                <a:solidFill>
                  <a:srgbClr val="0D3B66"/>
                </a:solidFill>
                <a:latin typeface="Times New Roman Bold" pitchFamily="0" charset="0"/>
                <a:ea typeface="Times New Roman Bold" pitchFamily="0" charset="0"/>
                <a:cs typeface="Times New Roman Bold" pitchFamily="0" charset="0"/>
                <a:sym typeface="Times New Roman Bold" pitchFamily="0" charset="0"/>
              </a:rPr>
              <a:t>Contents</a:t>
            </a:r>
            <a:endParaRPr lang="zh-CN" altLang="en-US" sz="3000" b="1" i="0" u="none" strike="noStrike" kern="1200" cap="none" spc="0" baseline="0">
              <a:solidFill>
                <a:srgbClr val="0D3B66"/>
              </a:solidFill>
              <a:latin typeface="Times New Roman Bold" pitchFamily="0" charset="0"/>
              <a:ea typeface="Times New Roman Bold" pitchFamily="0" charset="0"/>
              <a:cs typeface="Times New Roman Bold" pitchFamily="0" charset="0"/>
              <a:sym typeface="Times New Roman Bold" pitchFamily="0" charset="0"/>
            </a:endParaRPr>
          </a:p>
        </p:txBody>
      </p:sp>
      <p:graphicFrame>
        <p:nvGraphicFramePr>
          <p:cNvPr id="29" name="Table"/>
          <p:cNvGraphicFramePr>
            <a:graphicFrameLocks noGrp="1"/>
          </p:cNvGraphicFramePr>
          <p:nvPr>
            <p:extLst>
              <p:ext uri="{D42A27DB-BD31-4B8C-83A1-F6EECF244321}"/>
            </p:extLst>
          </p:nvPr>
        </p:nvGraphicFramePr>
        <p:xfrm>
          <a:off x="457200" y="395255"/>
          <a:ext cx="17449800" cy="9589314"/>
        </p:xfrm>
        <a:graphic>
          <a:graphicData uri="http://schemas.openxmlformats.org/drawingml/2006/table">
            <a:tbl>
              <a:tblPr bandRow="1">
                <a:noFill/>
              </a:tblPr>
              <a:tblGrid>
                <a:gridCol w="13246759"/>
                <a:gridCol w="4203014"/>
              </a:tblGrid>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Topic</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tcPr>
                </a:tc>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Slide No.</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Introduction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1. Current HR Policies &amp; Practices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4</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2. Current HR Opportunities &amp; Performance Enhancers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5</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6</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7</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27921">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3. Current HR Challenges, Tensions &amp; Performance Gaps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 Implementation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8</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9</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10</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4. Root-Cause Analysis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Fishbone Framework</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Risk Heat Map</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12</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Policy Design &amp; Leadership Behaviour</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Organisational Structure &amp; Culture</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14</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Technology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15</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External Pressures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16</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5. Evidence-Based HRM Recommendations &amp; Best Practices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81" marT="0" marR="45681" marB="0" vert="horz">
                    <a:lnL>
                      <a:noFill/>
                    </a:lnL>
                    <a:lnR>
                      <a:noFill/>
                    </a:lnR>
                    <a:lnT>
                      <a:noFill/>
                    </a:lnT>
                    <a:lnB>
                      <a:noFill/>
                    </a:lnB>
                    <a:solidFill>
                      <a:srgbClr val="9BBB59">
                        <a:alpha val="20000"/>
                      </a:srgbClr>
                    </a:solidFill>
                  </a:tcPr>
                </a:tc>
              </a:tr>
              <a:tr h="579139">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Rebuilding Trust: AI Transition Charter (Psychological Contract Theory)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17</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Scaling AI Literacy: Autonomy-Supportive Design (SDT)</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18</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Future of Work: AI, Automation &amp; Tech Implications in HR</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19-20</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Conclusion &amp; Overall HRM Strategy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a:noFill/>
                    </a:lnB>
                    <a:solidFill>
                      <a:srgbClr val="9BBB59">
                        <a:alpha val="20000"/>
                      </a:srgbClr>
                    </a:solidFill>
                  </a:tcPr>
                </a:tc>
              </a:tr>
              <a:tr h="347276">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References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w="12700">
                      <a:solidFill>
                        <a:srgbClr val="9BBB59"/>
                      </a:solidFill>
                      <a:prstDash val="solid"/>
                      <a:headEnd type="none" w="med" len="med"/>
                      <a:tailEnd type="none" w="med" len="med"/>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22-23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81" marT="0" marR="45681" marB="0" vert="horz">
                    <a:lnL>
                      <a:noFill/>
                    </a:lnL>
                    <a:lnR>
                      <a:noFill/>
                    </a:lnR>
                    <a:lnT>
                      <a:noFill/>
                    </a:lnT>
                    <a:lnB w="12700">
                      <a:solidFill>
                        <a:srgbClr val="9BBB59"/>
                      </a:solidFill>
                      <a:prstDash val="solid"/>
                      <a:headEnd type="none" w="med" len="med"/>
                      <a:tailEnd type="none" w="med" len="med"/>
                    </a:lnB>
                  </a:tcPr>
                </a:tc>
              </a:tr>
            </a:tbl>
          </a:graphicData>
        </a:graphic>
      </p:graphicFrame>
    </p:spTree>
    <p:extLst>
      <p:ext uri="{BB962C8B-B14F-4D97-AF65-F5344CB8AC3E}">
        <p14:creationId xmlns:p14="http://schemas.microsoft.com/office/powerpoint/2010/main" val="415131453"/>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2"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33"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34"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35" name="曲线"/>
          <p:cNvSpPr>
            <a:spLocks/>
          </p:cNvSpPr>
          <p:nvPr/>
        </p:nvSpPr>
        <p:spPr>
          <a:xfrm rot="0">
            <a:off x="10874720" y="1824042"/>
            <a:ext cx="6805285" cy="463705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36" name="矩形"/>
          <p:cNvSpPr>
            <a:spLocks/>
          </p:cNvSpPr>
          <p:nvPr/>
        </p:nvSpPr>
        <p:spPr>
          <a:xfrm rot="0">
            <a:off x="7347105" y="828675"/>
            <a:ext cx="7996376"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INTRODUCTION</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37" name="矩形"/>
          <p:cNvSpPr>
            <a:spLocks/>
          </p:cNvSpPr>
          <p:nvPr/>
        </p:nvSpPr>
        <p:spPr>
          <a:xfrm rot="0">
            <a:off x="1284171" y="2549525"/>
            <a:ext cx="9051381" cy="4429125"/>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is a British multinational consumer goods company, headquartered in Blackfriars, London, UK.</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2025, the organisation reported a sales revenue of €50.5 billion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organisation operates in 190 countries with 96000 employees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the UK, Unilever has around 5,000 employees (Unilever,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This presentation focuses on how artificial intelligence, automation, and workforce transformation are reshaping recruitment, manufacturing, and talent management practices at Unilever UK.</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38" name="矩形"/>
          <p:cNvSpPr>
            <a:spLocks/>
          </p:cNvSpPr>
          <p:nvPr/>
        </p:nvSpPr>
        <p:spPr>
          <a:xfrm rot="0">
            <a:off x="12760054" y="6844030"/>
            <a:ext cx="4537346"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 Unilever Revenue (2007-2025)</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Statista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354175601"/>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1" name="曲线"/>
          <p:cNvSpPr>
            <a:spLocks/>
          </p:cNvSpPr>
          <p:nvPr/>
        </p:nvSpPr>
        <p:spPr>
          <a:xfrm rot="0">
            <a:off x="171450" y="110851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4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4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44" name="曲线"/>
          <p:cNvSpPr>
            <a:spLocks/>
          </p:cNvSpPr>
          <p:nvPr/>
        </p:nvSpPr>
        <p:spPr>
          <a:xfrm rot="0">
            <a:off x="11305189" y="2115696"/>
            <a:ext cx="6397053" cy="48493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45" name="矩形"/>
          <p:cNvSpPr>
            <a:spLocks/>
          </p:cNvSpPr>
          <p:nvPr/>
        </p:nvSpPr>
        <p:spPr>
          <a:xfrm rot="0">
            <a:off x="3328360" y="493264"/>
            <a:ext cx="14014381"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46" name="矩形"/>
          <p:cNvSpPr>
            <a:spLocks/>
          </p:cNvSpPr>
          <p:nvPr/>
        </p:nvSpPr>
        <p:spPr>
          <a:xfrm rot="0">
            <a:off x="1806999" y="3225621"/>
            <a:ext cx="9051380" cy="3986212"/>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Product innovation: In 2023, Unilever implemented the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Ecosystem, which shifts its R&amp;D from physical infrastructure to hybrid virtual modelling (Unilever, 2023)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Demand forecasting: In 2023, Unilever implemented its global AI Horizon3 Lab in Toronto, prioritising forecasting, graph technology and generative insight generation (Unilever, 2023)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Responsible AI practices: In 2024, Unilever implemented a cross-functional assurance framework that reviewed over 150 projects, which reduces bias in decision-making and enhances transparency (Unilever Global, 2024).</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47" name="矩形"/>
          <p:cNvSpPr>
            <a:spLocks/>
          </p:cNvSpPr>
          <p:nvPr/>
        </p:nvSpPr>
        <p:spPr>
          <a:xfrm rot="0">
            <a:off x="12076809" y="7070725"/>
            <a:ext cx="4516016"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2: Unilever </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DataLab</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 Ecosystem</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2023)</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48" name="矩形"/>
          <p:cNvSpPr>
            <a:spLocks/>
          </p:cNvSpPr>
          <p:nvPr/>
        </p:nvSpPr>
        <p:spPr>
          <a:xfrm rot="0">
            <a:off x="1880097" y="2794036"/>
            <a:ext cx="2896527"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AI</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812591435"/>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5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5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54" name="曲线"/>
          <p:cNvSpPr>
            <a:spLocks/>
          </p:cNvSpPr>
          <p:nvPr/>
        </p:nvSpPr>
        <p:spPr>
          <a:xfrm rot="0">
            <a:off x="8229600" y="2777501"/>
            <a:ext cx="9852851" cy="409409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55" name="矩形"/>
          <p:cNvSpPr>
            <a:spLocks/>
          </p:cNvSpPr>
          <p:nvPr/>
        </p:nvSpPr>
        <p:spPr>
          <a:xfrm rot="0">
            <a:off x="3579062" y="991091"/>
            <a:ext cx="11959319" cy="145732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2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2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56" name="矩形"/>
          <p:cNvSpPr>
            <a:spLocks/>
          </p:cNvSpPr>
          <p:nvPr/>
        </p:nvSpPr>
        <p:spPr>
          <a:xfrm rot="0">
            <a:off x="984051" y="3881411"/>
            <a:ext cx="6509904" cy="3986212"/>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Smart Factories &amp; Manufacturing: Unilever is advancing its smart manufacturing capability with AI, IoT, and automation for creating the connected, highly efficient factories of the future (Unilever, 2025)</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cru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&amp;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rin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Unilever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ow</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 auto</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ted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hiring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tem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eV</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orted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9</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0</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ion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time-to-hi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aved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out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£1</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ion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an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nual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h</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iri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sts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 202</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6</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ct val="150000"/>
              </a:lnSpc>
              <a:spcBef>
                <a:spcPts val="0"/>
              </a:spcBef>
              <a:spcAft>
                <a:spcPts val="0"/>
              </a:spcAft>
              <a:buNone/>
            </a:pP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57" name="矩形"/>
          <p:cNvSpPr>
            <a:spLocks/>
          </p:cNvSpPr>
          <p:nvPr/>
        </p:nvSpPr>
        <p:spPr>
          <a:xfrm rot="0">
            <a:off x="11063360" y="7021970"/>
            <a:ext cx="6607202"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3: Unilever Smart Automated Factories</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58" name="矩形"/>
          <p:cNvSpPr>
            <a:spLocks/>
          </p:cNvSpPr>
          <p:nvPr/>
        </p:nvSpPr>
        <p:spPr>
          <a:xfrm rot="0">
            <a:off x="1828758" y="2878138"/>
            <a:ext cx="2896526"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581985170"/>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1" name="曲线"/>
          <p:cNvSpPr>
            <a:spLocks/>
          </p:cNvSpPr>
          <p:nvPr/>
        </p:nvSpPr>
        <p:spPr>
          <a:xfrm rot="0">
            <a:off x="16968" y="-747467"/>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6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6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64" name="曲线"/>
          <p:cNvSpPr>
            <a:spLocks/>
          </p:cNvSpPr>
          <p:nvPr/>
        </p:nvSpPr>
        <p:spPr>
          <a:xfrm rot="0">
            <a:off x="9448801" y="2536897"/>
            <a:ext cx="8292061" cy="4074536"/>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65" name="矩形"/>
          <p:cNvSpPr>
            <a:spLocks/>
          </p:cNvSpPr>
          <p:nvPr/>
        </p:nvSpPr>
        <p:spPr>
          <a:xfrm rot="0">
            <a:off x="3733800" y="754191"/>
            <a:ext cx="14554200"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66" name="矩形"/>
          <p:cNvSpPr>
            <a:spLocks/>
          </p:cNvSpPr>
          <p:nvPr/>
        </p:nvSpPr>
        <p:spPr>
          <a:xfrm rot="0">
            <a:off x="984051" y="3891829"/>
            <a:ext cx="7855150" cy="389516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Upskilling Initiatives: The internal AI-developed programme runs function-tailored workshops under which “AI Champions” troubleshoot issues (Unilever, 2025)</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programme enables 75% of the office-based personal carer employees to effectively use AI tools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Internal Talent Marketplaces: Unilever’s internal online talent market FLEX matches employees to cross-functional projects based on skills profile (Unilever, 2026)</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67" name="矩形"/>
          <p:cNvSpPr>
            <a:spLocks/>
          </p:cNvSpPr>
          <p:nvPr/>
        </p:nvSpPr>
        <p:spPr>
          <a:xfrm rot="0">
            <a:off x="12649199" y="7094963"/>
            <a:ext cx="4654751" cy="6924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18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4: Unilever AI Upskilling</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ts val="18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Unilever, 2025)</a:t>
            </a:r>
            <a:endPar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marL="0" indent="0" algn="ctr">
              <a:lnSpc>
                <a:spcPts val="1800"/>
              </a:lnSpc>
              <a:spcBef>
                <a:spcPts val="0"/>
              </a:spcBef>
              <a:spcAft>
                <a:spcPts val="0"/>
              </a:spcAft>
              <a:buNone/>
            </a:pP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68" name="矩形"/>
          <p:cNvSpPr>
            <a:spLocks/>
          </p:cNvSpPr>
          <p:nvPr/>
        </p:nvSpPr>
        <p:spPr>
          <a:xfrm rot="0">
            <a:off x="2151429" y="3061434"/>
            <a:ext cx="4618132"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222782867"/>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7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7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74" name="曲线"/>
          <p:cNvSpPr>
            <a:spLocks/>
          </p:cNvSpPr>
          <p:nvPr/>
        </p:nvSpPr>
        <p:spPr>
          <a:xfrm rot="0">
            <a:off x="7706204" y="2031645"/>
            <a:ext cx="10245242" cy="4839950"/>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75" name="矩形"/>
          <p:cNvSpPr>
            <a:spLocks/>
          </p:cNvSpPr>
          <p:nvPr/>
        </p:nvSpPr>
        <p:spPr>
          <a:xfrm rot="0">
            <a:off x="4838004" y="266004"/>
            <a:ext cx="13113442" cy="1559338"/>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76" name="矩形"/>
          <p:cNvSpPr>
            <a:spLocks/>
          </p:cNvSpPr>
          <p:nvPr/>
        </p:nvSpPr>
        <p:spPr>
          <a:xfrm rot="0">
            <a:off x="1284171" y="3166705"/>
            <a:ext cx="6031029" cy="5572744"/>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Further expanding the hybrid digital-physical R&amp;D model has the opportunity to further reduce the simulation timescale beyond the present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gains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is leveraging the opportunity of robotic innovation to accelerate product discovery (Unilever, 2024)</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Deepening the Horizon3 Lab framework, including partnerships such as the Vector Institute collaboration, strengthens ethical AI governance capacity</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77" name="矩形"/>
          <p:cNvSpPr>
            <a:spLocks/>
          </p:cNvSpPr>
          <p:nvPr/>
        </p:nvSpPr>
        <p:spPr>
          <a:xfrm rot="0">
            <a:off x="11734801" y="7107053"/>
            <a:ext cx="4731148" cy="46166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18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5: Unilever Robotic Capability</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ts val="18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78" name="矩形"/>
          <p:cNvSpPr>
            <a:spLocks/>
          </p:cNvSpPr>
          <p:nvPr/>
        </p:nvSpPr>
        <p:spPr>
          <a:xfrm rot="0">
            <a:off x="1544036" y="2144271"/>
            <a:ext cx="4618132"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AI</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955269217"/>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8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8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84" name="曲线"/>
          <p:cNvSpPr>
            <a:spLocks/>
          </p:cNvSpPr>
          <p:nvPr/>
        </p:nvSpPr>
        <p:spPr>
          <a:xfrm rot="0">
            <a:off x="9124179" y="2318464"/>
            <a:ext cx="8401822" cy="4349036"/>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85" name="矩形"/>
          <p:cNvSpPr>
            <a:spLocks/>
          </p:cNvSpPr>
          <p:nvPr/>
        </p:nvSpPr>
        <p:spPr>
          <a:xfrm rot="0">
            <a:off x="2603943" y="379563"/>
            <a:ext cx="14623981" cy="1559338"/>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86" name="矩形"/>
          <p:cNvSpPr>
            <a:spLocks/>
          </p:cNvSpPr>
          <p:nvPr/>
        </p:nvSpPr>
        <p:spPr>
          <a:xfrm rot="0">
            <a:off x="1284171" y="3166705"/>
            <a:ext cx="6793029" cy="548297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Unilever’s 2026 partnership with Accenture creates the opportunity to add over 40 new AI-enabled digital twins, which extend its agentic capability across the network</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digital twin technology already predicted 95% of process-flow restrictions at the Raeford, US site, lifting capability by 10% and cutting waste by 20%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AI and Automation in HR market is expected to grow at 24.8% CAGR between 2024 and 2030 (Grand View Research,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Predictive decision intelligence could further enhance the recruitment process. </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87" name="矩形"/>
          <p:cNvSpPr>
            <a:spLocks/>
          </p:cNvSpPr>
          <p:nvPr/>
        </p:nvSpPr>
        <p:spPr>
          <a:xfrm rot="0">
            <a:off x="11087912" y="7031677"/>
            <a:ext cx="6089205"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6: AI and Automation in HR Market</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Grand View Research, 2026) </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88" name="矩形"/>
          <p:cNvSpPr>
            <a:spLocks/>
          </p:cNvSpPr>
          <p:nvPr/>
        </p:nvSpPr>
        <p:spPr>
          <a:xfrm rot="0">
            <a:off x="1544036" y="2144271"/>
            <a:ext cx="4618132"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945117602"/>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9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9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94" name="曲线"/>
          <p:cNvSpPr>
            <a:spLocks/>
          </p:cNvSpPr>
          <p:nvPr/>
        </p:nvSpPr>
        <p:spPr>
          <a:xfrm rot="0">
            <a:off x="9621236" y="2438470"/>
            <a:ext cx="8057165" cy="443312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95" name="矩形"/>
          <p:cNvSpPr>
            <a:spLocks/>
          </p:cNvSpPr>
          <p:nvPr/>
        </p:nvSpPr>
        <p:spPr>
          <a:xfrm rot="0">
            <a:off x="685800" y="414466"/>
            <a:ext cx="16992600" cy="1559338"/>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96" name="矩形"/>
          <p:cNvSpPr>
            <a:spLocks/>
          </p:cNvSpPr>
          <p:nvPr/>
        </p:nvSpPr>
        <p:spPr>
          <a:xfrm rot="0">
            <a:off x="1284171" y="3166705"/>
            <a:ext cx="6793029" cy="548297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the peer-led AI Champion model could close the AI confidence Gap</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Only 21% of UK employees presently feel confident in using AI at work (Gov UK,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development of AI literacy pathways could further transform informal employees into formal, scalable career development routes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FLEX Experience offers the capability to redeploy staff into high-value tasks, as automation is replacing routine tasks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the FLEX marketplace could reduce the dependency on external recruitment</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97" name="矩形"/>
          <p:cNvSpPr>
            <a:spLocks/>
          </p:cNvSpPr>
          <p:nvPr/>
        </p:nvSpPr>
        <p:spPr>
          <a:xfrm rot="0">
            <a:off x="10363199" y="7070725"/>
            <a:ext cx="6326809"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7: FLEX Experience marketplace</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98" name="矩形"/>
          <p:cNvSpPr>
            <a:spLocks/>
          </p:cNvSpPr>
          <p:nvPr/>
        </p:nvSpPr>
        <p:spPr>
          <a:xfrm rot="0">
            <a:off x="1544036" y="2369410"/>
            <a:ext cx="4618132" cy="76944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233638478"/>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1" name="曲线"/>
          <p:cNvSpPr>
            <a:spLocks/>
          </p:cNvSpPr>
          <p:nvPr/>
        </p:nvSpPr>
        <p:spPr>
          <a:xfrm rot="0">
            <a:off x="-68178"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0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0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04" name="曲线"/>
          <p:cNvSpPr>
            <a:spLocks/>
          </p:cNvSpPr>
          <p:nvPr/>
        </p:nvSpPr>
        <p:spPr>
          <a:xfrm rot="0">
            <a:off x="8610601" y="2448542"/>
            <a:ext cx="8919307" cy="442305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05" name="矩形"/>
          <p:cNvSpPr>
            <a:spLocks/>
          </p:cNvSpPr>
          <p:nvPr/>
        </p:nvSpPr>
        <p:spPr>
          <a:xfrm rot="0">
            <a:off x="4191000" y="443825"/>
            <a:ext cx="13732967" cy="1559338"/>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06" name="矩形"/>
          <p:cNvSpPr>
            <a:spLocks/>
          </p:cNvSpPr>
          <p:nvPr/>
        </p:nvSpPr>
        <p:spPr>
          <a:xfrm rot="0">
            <a:off x="1284171" y="3166705"/>
            <a:ext cx="5497629" cy="594464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Implementation of AI accelerates managerial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behavioural</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friction within Unilever, causing hyperproduction by 30% (Unilever PLC, 2025).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is facing consistent conflicts between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centralised</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data-driven global truth and individual local market preferences that weaken marketing assets (Unilever PLC, 2025).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Desire at Scale model for Unilever has impacted their homecare brand due to a cultural shift in positioning from functional to emotive.</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07" name="矩形"/>
          <p:cNvSpPr>
            <a:spLocks/>
          </p:cNvSpPr>
          <p:nvPr/>
        </p:nvSpPr>
        <p:spPr>
          <a:xfrm rot="0">
            <a:off x="9372601" y="7070725"/>
            <a:ext cx="8468074"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8: Challenges faced by Unilever Plc in AI implementation</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Sanjay, 2025)</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08" name="矩形"/>
          <p:cNvSpPr>
            <a:spLocks/>
          </p:cNvSpPr>
          <p:nvPr/>
        </p:nvSpPr>
        <p:spPr>
          <a:xfrm rot="0">
            <a:off x="609600" y="2369410"/>
            <a:ext cx="8151218"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AI Implementation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817674652"/>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1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1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14" name="曲线"/>
          <p:cNvSpPr>
            <a:spLocks/>
          </p:cNvSpPr>
          <p:nvPr/>
        </p:nvSpPr>
        <p:spPr>
          <a:xfrm rot="0">
            <a:off x="9372600" y="2238653"/>
            <a:ext cx="8569590" cy="4632942"/>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blipFill rotWithShape="1">
            <a:blip r:embed="rId4"/>
            <a:stretch/>
          </a:blipFill>
          <a:ln cmpd="sng" cap="flat">
            <a:noFill/>
            <a:prstDash val="solid"/>
            <a:miter/>
          </a:ln>
        </p:spPr>
      </p:sp>
      <p:sp>
        <p:nvSpPr>
          <p:cNvPr id="115" name="矩形"/>
          <p:cNvSpPr>
            <a:spLocks/>
          </p:cNvSpPr>
          <p:nvPr/>
        </p:nvSpPr>
        <p:spPr>
          <a:xfrm rot="0">
            <a:off x="4343400" y="480185"/>
            <a:ext cx="13639799" cy="1559338"/>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16" name="矩形"/>
          <p:cNvSpPr>
            <a:spLocks/>
          </p:cNvSpPr>
          <p:nvPr/>
        </p:nvSpPr>
        <p:spPr>
          <a:xfrm rot="0">
            <a:off x="1284172" y="3166705"/>
            <a:ext cx="6047390" cy="455964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adoption of industrial automation causes technical disruption and institutional resistance in existing shop-floor routines and roles.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According to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algorithmic assessment, the automated hiring funnel in Unilever raises candidate transparency and data-privacy concerns (The Guardian, 2021).</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adopted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speech-recognition scoring that may cause discrimination against non-white and deaf candidates (Kalser,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17" name="矩形"/>
          <p:cNvSpPr>
            <a:spLocks/>
          </p:cNvSpPr>
          <p:nvPr/>
        </p:nvSpPr>
        <p:spPr>
          <a:xfrm rot="0">
            <a:off x="9906001" y="7070725"/>
            <a:ext cx="7638505" cy="78123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9: Benefits and Challenges associated with </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HireVue</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Novak, 2026)</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18" name="矩形"/>
          <p:cNvSpPr>
            <a:spLocks/>
          </p:cNvSpPr>
          <p:nvPr/>
        </p:nvSpPr>
        <p:spPr>
          <a:xfrm rot="0">
            <a:off x="1544036" y="2369410"/>
            <a:ext cx="6047390" cy="76944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513849882"/>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2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2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24" name="曲线"/>
          <p:cNvSpPr>
            <a:spLocks/>
          </p:cNvSpPr>
          <p:nvPr/>
        </p:nvSpPr>
        <p:spPr>
          <a:xfrm rot="0">
            <a:off x="12369075" y="2436574"/>
            <a:ext cx="4945504" cy="494550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25" name="矩形"/>
          <p:cNvSpPr>
            <a:spLocks/>
          </p:cNvSpPr>
          <p:nvPr/>
        </p:nvSpPr>
        <p:spPr>
          <a:xfrm rot="0">
            <a:off x="3924299" y="109087"/>
            <a:ext cx="14401800" cy="23903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26" name="矩形"/>
          <p:cNvSpPr>
            <a:spLocks/>
          </p:cNvSpPr>
          <p:nvPr/>
        </p:nvSpPr>
        <p:spPr>
          <a:xfrm rot="0">
            <a:off x="1241617" y="3771900"/>
            <a:ext cx="8130984" cy="594464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announced 7500 job cuts globally in office-based positions as part of a major restructuring and cost-saving program by 2024, saving €800m in 3 years (Yahoo Finance, 2024).</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mass layoffs have a negative impact on employee morale and the sense of security within a company as the roles are replaced by automation and AI for improved productivity (Harvard Business Review,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is facing credibility-related challenges between the purpose-driven values of Unilever and the cost-cutting targets with HR and leadership communications (Unilever, 2021).</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FLEX Experiences model of mobility is a project-based and non-hierarchical model that creates structural tension with traditional HR hierarchies in Unilever (Unilever, 2023).</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27" name="矩形"/>
          <p:cNvSpPr>
            <a:spLocks/>
          </p:cNvSpPr>
          <p:nvPr/>
        </p:nvSpPr>
        <p:spPr>
          <a:xfrm rot="0">
            <a:off x="9702923" y="7081116"/>
            <a:ext cx="5914257"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10: FLEX Experiences model of mobility</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Jia </a:t>
            </a:r>
            <a:r>
              <a:rPr lang="en-US" altLang="zh-CN" sz="1800" b="0" i="1"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et al., </a:t>
            </a: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2022)</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28" name="矩形"/>
          <p:cNvSpPr>
            <a:spLocks/>
          </p:cNvSpPr>
          <p:nvPr/>
        </p:nvSpPr>
        <p:spPr>
          <a:xfrm rot="0">
            <a:off x="1296815" y="2868617"/>
            <a:ext cx="8548590" cy="76944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819236257"/>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3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3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34" name="曲线"/>
          <p:cNvSpPr>
            <a:spLocks/>
          </p:cNvSpPr>
          <p:nvPr/>
        </p:nvSpPr>
        <p:spPr>
          <a:xfrm rot="0">
            <a:off x="11470317" y="2730268"/>
            <a:ext cx="6456594" cy="420819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35" name="矩形"/>
          <p:cNvSpPr>
            <a:spLocks/>
          </p:cNvSpPr>
          <p:nvPr/>
        </p:nvSpPr>
        <p:spPr>
          <a:xfrm rot="0">
            <a:off x="3579062" y="991091"/>
            <a:ext cx="11959319" cy="39363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36" name="矩形"/>
          <p:cNvSpPr>
            <a:spLocks/>
          </p:cNvSpPr>
          <p:nvPr/>
        </p:nvSpPr>
        <p:spPr>
          <a:xfrm rot="0">
            <a:off x="1284171" y="3166705"/>
            <a:ext cx="6183429" cy="5572744"/>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Fishbone diagram identifies the root cause on five drivers, which are policy design, leadership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behaviour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organisational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structure &amp; culture, technology, and external pressures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Sakdiyah</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1"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et al.,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2022).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These seven risks identified on the previous risk heat map are each directed into a central spine that converges to the combined effect.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This framework allows a systematic diagnosis in line with the HRM root-cause approach as adopted in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organisational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change analysis.</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37" name="矩形"/>
          <p:cNvSpPr>
            <a:spLocks/>
          </p:cNvSpPr>
          <p:nvPr/>
        </p:nvSpPr>
        <p:spPr>
          <a:xfrm rot="0">
            <a:off x="9913788" y="7067923"/>
            <a:ext cx="5928022"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11: Fishbone Diagram for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38" name="矩形"/>
          <p:cNvSpPr>
            <a:spLocks/>
          </p:cNvSpPr>
          <p:nvPr/>
        </p:nvSpPr>
        <p:spPr>
          <a:xfrm rot="0">
            <a:off x="1568050" y="2178910"/>
            <a:ext cx="10042814" cy="76944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Fishbone Framework to identify the root cause of challenges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696010739"/>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4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4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44" name="矩形"/>
          <p:cNvSpPr>
            <a:spLocks/>
          </p:cNvSpPr>
          <p:nvPr/>
        </p:nvSpPr>
        <p:spPr>
          <a:xfrm rot="0">
            <a:off x="3579062" y="991091"/>
            <a:ext cx="11959319" cy="39363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45" name="矩形"/>
          <p:cNvSpPr>
            <a:spLocks/>
          </p:cNvSpPr>
          <p:nvPr/>
        </p:nvSpPr>
        <p:spPr>
          <a:xfrm rot="0">
            <a:off x="11201399" y="7070725"/>
            <a:ext cx="4733381"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Table 1: Risk heat map</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46" name="矩形"/>
          <p:cNvSpPr>
            <a:spLocks/>
          </p:cNvSpPr>
          <p:nvPr/>
        </p:nvSpPr>
        <p:spPr>
          <a:xfrm rot="0">
            <a:off x="1568050" y="2178910"/>
            <a:ext cx="10042814"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Risk Heat map to identify the frequency of the risks</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pic>
        <p:nvPicPr>
          <p:cNvPr id="147" name="图片"/>
          <p:cNvPicPr>
            <a:picLocks noChangeAspect="1"/>
          </p:cNvPicPr>
          <p:nvPr/>
        </p:nvPicPr>
        <p:blipFill>
          <a:blip r:embed="rId4" cstate="print"/>
          <a:stretch>
            <a:fillRect/>
          </a:stretch>
        </p:blipFill>
        <p:spPr>
          <a:xfrm rot="0">
            <a:off x="9357536" y="3107623"/>
            <a:ext cx="8209822" cy="3763972"/>
          </a:xfrm>
          <a:prstGeom prst="rect"/>
          <a:noFill/>
          <a:ln w="12700" cmpd="sng" cap="flat">
            <a:noFill/>
            <a:prstDash val="solid"/>
            <a:miter/>
          </a:ln>
        </p:spPr>
      </p:pic>
      <p:graphicFrame>
        <p:nvGraphicFramePr>
          <p:cNvPr id="148" name="Table"/>
          <p:cNvGraphicFramePr>
            <a:graphicFrameLocks noGrp="1"/>
          </p:cNvGraphicFramePr>
          <p:nvPr>
            <p:extLst>
              <p:ext uri="{D42A27DB-BD31-4B8C-83A1-F6EECF244321}"/>
            </p:extLst>
          </p:nvPr>
        </p:nvGraphicFramePr>
        <p:xfrm>
          <a:off x="1600199" y="3107622"/>
          <a:ext cx="7086601" cy="5464879"/>
        </p:xfrm>
        <a:graphic>
          <a:graphicData uri="http://schemas.openxmlformats.org/drawingml/2006/table">
            <a:tbl>
              <a:tblPr bandRow="1">
                <a:noFill/>
              </a:tblPr>
              <a:tblGrid>
                <a:gridCol w="1192453"/>
                <a:gridCol w="4360977"/>
                <a:gridCol w="1533156"/>
              </a:tblGrid>
              <a:tr h="683103">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Sl. No.:</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Risks</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Priority</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r>
              <a:tr h="68310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1</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Algorithmic hiring bias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High</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46D0A"/>
                    </a:solidFill>
                  </a:tcPr>
                </a:tc>
              </a:tr>
              <a:tr h="68310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2</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Employee morale decline from job cuts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Critical</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0000"/>
                    </a:solidFill>
                  </a:tcPr>
                </a:tc>
              </a:tr>
              <a:tr h="68310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3</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Brand inconsistency from AI content scaling</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68310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4</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Data privacy concerns in automated hiring</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High</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46D0A"/>
                    </a:solidFill>
                  </a:tcPr>
                </a:tc>
              </a:tr>
              <a:tr h="68310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5</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Technostress from AI workflow integration</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68310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6</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Regulatory non-compliance (EU AI Act)</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68310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7</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Institutional resistance in factories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bl>
          </a:graphicData>
        </a:graphic>
      </p:graphicFrame>
    </p:spTree>
    <p:extLst>
      <p:ext uri="{BB962C8B-B14F-4D97-AF65-F5344CB8AC3E}">
        <p14:creationId xmlns:p14="http://schemas.microsoft.com/office/powerpoint/2010/main" val="1144521471"/>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5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5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54" name="曲线"/>
          <p:cNvSpPr>
            <a:spLocks/>
          </p:cNvSpPr>
          <p:nvPr/>
        </p:nvSpPr>
        <p:spPr>
          <a:xfrm rot="0">
            <a:off x="9144001" y="2633305"/>
            <a:ext cx="8754201" cy="4769771"/>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55" name="矩形"/>
          <p:cNvSpPr>
            <a:spLocks/>
          </p:cNvSpPr>
          <p:nvPr/>
        </p:nvSpPr>
        <p:spPr>
          <a:xfrm rot="0">
            <a:off x="3579062" y="991091"/>
            <a:ext cx="11959319" cy="6068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56" name="矩形"/>
          <p:cNvSpPr>
            <a:spLocks/>
          </p:cNvSpPr>
          <p:nvPr/>
        </p:nvSpPr>
        <p:spPr>
          <a:xfrm rot="0">
            <a:off x="9360778" y="7403076"/>
            <a:ext cx="5411367"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12: Reward system</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Figueiredo et al.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57" name="矩形"/>
          <p:cNvSpPr>
            <a:spLocks/>
          </p:cNvSpPr>
          <p:nvPr/>
        </p:nvSpPr>
        <p:spPr>
          <a:xfrm rot="0">
            <a:off x="1284171" y="3166705"/>
            <a:ext cx="5878629" cy="3636315"/>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 reward system based on productivity helps managers to rush into automation, which increases the risk of employee morale declining in Unilever.</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Leadership's restructuring campaign for 2024 in Unilever focuses on reducing costs and fast-forwarding the pace of job elimination instead of preparing the workforce (Unilever PLC,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5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Policy design and Leadership </a:t>
            </a: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behaviour</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744256985"/>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6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6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64" name="曲线"/>
          <p:cNvSpPr>
            <a:spLocks/>
          </p:cNvSpPr>
          <p:nvPr/>
        </p:nvSpPr>
        <p:spPr>
          <a:xfrm rot="0">
            <a:off x="9906001" y="2489672"/>
            <a:ext cx="7998025" cy="478742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l="-13742" r="-18499" b="-25954"/>
            </a:stretch>
          </a:blipFill>
          <a:ln cmpd="sng" cap="flat">
            <a:noFill/>
            <a:prstDash val="solid"/>
            <a:miter/>
          </a:ln>
        </p:spPr>
      </p:sp>
      <p:sp>
        <p:nvSpPr>
          <p:cNvPr id="165" name="矩形"/>
          <p:cNvSpPr>
            <a:spLocks/>
          </p:cNvSpPr>
          <p:nvPr/>
        </p:nvSpPr>
        <p:spPr>
          <a:xfrm rot="0">
            <a:off x="4419600" y="803582"/>
            <a:ext cx="12496800"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66" name="矩形"/>
          <p:cNvSpPr>
            <a:spLocks/>
          </p:cNvSpPr>
          <p:nvPr/>
        </p:nvSpPr>
        <p:spPr>
          <a:xfrm rot="0">
            <a:off x="9296400" y="7122190"/>
            <a:ext cx="8814026"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13: Organisational Culture and marketing strategy of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67" name="矩形"/>
          <p:cNvSpPr>
            <a:spLocks/>
          </p:cNvSpPr>
          <p:nvPr/>
        </p:nvSpPr>
        <p:spPr>
          <a:xfrm rot="0">
            <a:off x="1284171" y="3166705"/>
            <a:ext cx="6412029" cy="455964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global-local matrixed organisation of Unilever creates tension between centralised AI-generated content and local brand identity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Itdhiamornkulchai</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Sthapitanonda</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2024). This poses a risk to the brand-inconsistency challenge within the organisation.</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mobility model of FLEX Experiences is flat, project-based, and does not blend easily with the traditional hierarchical reporting structure, thus generating structural friction.</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6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Organisational structure and Culture</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951399069"/>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7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7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7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74" name="曲线"/>
          <p:cNvSpPr>
            <a:spLocks/>
          </p:cNvSpPr>
          <p:nvPr/>
        </p:nvSpPr>
        <p:spPr>
          <a:xfrm rot="0">
            <a:off x="10878208" y="2404705"/>
            <a:ext cx="6288497" cy="4401949"/>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75" name="矩形"/>
          <p:cNvSpPr>
            <a:spLocks/>
          </p:cNvSpPr>
          <p:nvPr/>
        </p:nvSpPr>
        <p:spPr>
          <a:xfrm rot="0">
            <a:off x="4267200" y="774140"/>
            <a:ext cx="12490381"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76" name="矩形"/>
          <p:cNvSpPr>
            <a:spLocks/>
          </p:cNvSpPr>
          <p:nvPr/>
        </p:nvSpPr>
        <p:spPr>
          <a:xfrm rot="0">
            <a:off x="10878208" y="7070725"/>
            <a:ext cx="6288497"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14: Risk associated with AI implementation</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77" name="矩形"/>
          <p:cNvSpPr>
            <a:spLocks/>
          </p:cNvSpPr>
          <p:nvPr/>
        </p:nvSpPr>
        <p:spPr>
          <a:xfrm rot="0">
            <a:off x="1284171" y="3166705"/>
            <a:ext cx="8274549" cy="2712987"/>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Existing algorithms used by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and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Pymetrics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may be trained on a historical sample of hiring data that contains bias against non-white and deaf candidates.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Proprietary and opaque scoring systems restrict candidates' ability to understand and challenge automated hiring decisions, leading to data-privacy concerns (Hosain et al.,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7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Technology</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940043968"/>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8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8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84" name="曲线"/>
          <p:cNvSpPr>
            <a:spLocks/>
          </p:cNvSpPr>
          <p:nvPr/>
        </p:nvSpPr>
        <p:spPr>
          <a:xfrm rot="0">
            <a:off x="10409874" y="2115696"/>
            <a:ext cx="7118217" cy="474981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85" name="矩形"/>
          <p:cNvSpPr>
            <a:spLocks/>
          </p:cNvSpPr>
          <p:nvPr/>
        </p:nvSpPr>
        <p:spPr>
          <a:xfrm rot="0">
            <a:off x="3579062" y="991091"/>
            <a:ext cx="11959319"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86" name="矩形"/>
          <p:cNvSpPr>
            <a:spLocks/>
          </p:cNvSpPr>
          <p:nvPr/>
        </p:nvSpPr>
        <p:spPr>
          <a:xfrm rot="0">
            <a:off x="9829800" y="7070725"/>
            <a:ext cx="6732886"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15: AI Skills for Life and Work</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Gov, UK, 2026)</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87" name="矩形"/>
          <p:cNvSpPr>
            <a:spLocks/>
          </p:cNvSpPr>
          <p:nvPr/>
        </p:nvSpPr>
        <p:spPr>
          <a:xfrm rot="0">
            <a:off x="1284171" y="3166705"/>
            <a:ext cx="5878629" cy="3007939"/>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Hiring algorithms are classified as 'high-risk' under the EU AI Act, exposing Unilever's UK activities to regulatory non-compliance.</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Low levels of UK workforce AI confidence restrict the rate of safe assimilation of AI without resistance (GOV.UK., 2026).</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8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External pressures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255234102"/>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9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9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19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94" name="曲线"/>
          <p:cNvSpPr>
            <a:spLocks/>
          </p:cNvSpPr>
          <p:nvPr/>
        </p:nvSpPr>
        <p:spPr>
          <a:xfrm rot="0">
            <a:off x="9442965" y="2115696"/>
            <a:ext cx="7816336" cy="5448424"/>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95" name="矩形"/>
          <p:cNvSpPr>
            <a:spLocks/>
          </p:cNvSpPr>
          <p:nvPr/>
        </p:nvSpPr>
        <p:spPr>
          <a:xfrm rot="0">
            <a:off x="5334000" y="991091"/>
            <a:ext cx="11637346"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EVIDENCE-BASED HRM RECOMMENDATIONS &amp; BEST PRACTICES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96" name="矩形"/>
          <p:cNvSpPr>
            <a:spLocks/>
          </p:cNvSpPr>
          <p:nvPr/>
        </p:nvSpPr>
        <p:spPr>
          <a:xfrm rot="0">
            <a:off x="8069939" y="7387260"/>
            <a:ext cx="6189389"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16: Psychological Contract Theory</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97" name="矩形"/>
          <p:cNvSpPr>
            <a:spLocks/>
          </p:cNvSpPr>
          <p:nvPr/>
        </p:nvSpPr>
        <p:spPr>
          <a:xfrm rot="0">
            <a:off x="1316654" y="3559175"/>
            <a:ext cx="5806714" cy="4033860"/>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Psychological Contract Theory in AI automation refers to the unwritten, subjective expectations and mutual obligations employees believe they have with their employer introducing AI (Shekhar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Saurombe</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2026).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company need to create a special feedback program for employees impacted by the AI automation made by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HireVue</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98" name="矩形"/>
          <p:cNvSpPr>
            <a:spLocks/>
          </p:cNvSpPr>
          <p:nvPr/>
        </p:nvSpPr>
        <p:spPr>
          <a:xfrm rot="0">
            <a:off x="1034659" y="2372288"/>
            <a:ext cx="8126310" cy="115416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Rebuilding Trust through an AI Transition Charter using Psychological Contract Theory</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927159579"/>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0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0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20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04" name="曲线"/>
          <p:cNvSpPr>
            <a:spLocks/>
          </p:cNvSpPr>
          <p:nvPr/>
        </p:nvSpPr>
        <p:spPr>
          <a:xfrm rot="0">
            <a:off x="9908082" y="2087952"/>
            <a:ext cx="7662934" cy="566940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05" name="矩形"/>
          <p:cNvSpPr>
            <a:spLocks/>
          </p:cNvSpPr>
          <p:nvPr/>
        </p:nvSpPr>
        <p:spPr>
          <a:xfrm rot="0">
            <a:off x="5867400" y="723899"/>
            <a:ext cx="12386664"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EVIDENCE-BASED HRM RECOMMENDATIONS &amp; BEST PRACTICES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06" name="矩形"/>
          <p:cNvSpPr>
            <a:spLocks/>
          </p:cNvSpPr>
          <p:nvPr/>
        </p:nvSpPr>
        <p:spPr>
          <a:xfrm rot="0">
            <a:off x="6248400" y="7786617"/>
            <a:ext cx="7021244"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17: Self-Determination Theory (SDT)</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07" name="矩形"/>
          <p:cNvSpPr>
            <a:spLocks/>
          </p:cNvSpPr>
          <p:nvPr/>
        </p:nvSpPr>
        <p:spPr>
          <a:xfrm rot="0">
            <a:off x="1316654" y="3559175"/>
            <a:ext cx="5388946" cy="409798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SDT supports that improvement in AI literacy through autonomy-supportive design is associated with building learning environments that empower users (Li et al. 2025).</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need to create cross-functional AI Champion peer-mentoring circles to normalise learning and reduce isolation during change</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208" name="矩形"/>
          <p:cNvSpPr>
            <a:spLocks/>
          </p:cNvSpPr>
          <p:nvPr/>
        </p:nvSpPr>
        <p:spPr>
          <a:xfrm rot="0">
            <a:off x="1034659" y="2372288"/>
            <a:ext cx="8873422" cy="115416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Scaling AI Literacy through Autonomy-Supportive Design Self-Determination Theory (SDT)</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2043539571"/>
      </p:ext>
    </p:extLst>
  </p:cSld>
  <p:clrMapOvr>
    <a:masterClrMapping/>
  </p:clrMapOvr>
</p:sld>
</file>

<file path=ppt/slides/slide2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1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12"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21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14" name="曲线"/>
          <p:cNvSpPr>
            <a:spLocks/>
          </p:cNvSpPr>
          <p:nvPr/>
        </p:nvSpPr>
        <p:spPr>
          <a:xfrm rot="0">
            <a:off x="8763000" y="1714500"/>
            <a:ext cx="8981093" cy="5120005"/>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215" name="矩形"/>
          <p:cNvSpPr>
            <a:spLocks/>
          </p:cNvSpPr>
          <p:nvPr/>
        </p:nvSpPr>
        <p:spPr>
          <a:xfrm rot="0">
            <a:off x="4709636" y="1036823"/>
            <a:ext cx="10849927"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Future of Work: AI, Automation &amp; Tech Implications in HR</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16" name="矩形"/>
          <p:cNvSpPr>
            <a:spLocks/>
          </p:cNvSpPr>
          <p:nvPr/>
        </p:nvSpPr>
        <p:spPr>
          <a:xfrm rot="0">
            <a:off x="1284171" y="3054350"/>
            <a:ext cx="7174029" cy="548297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number of AI-related jobs could increase from 158,000 in 2024 to 3.9 million in 2035, accounting for approximately 12% of the workforce (GOV.UK,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This growth is driven by job content change, rather than new job types, suggesting ongoing reskilling needs for HR roles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in manufacturing at Unilever is predicted to take over repetitive adjustments, leaving human workers with more time and focus on exception handling (Unilever,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employment law is shifting, and recruitment is likely to be more and more automated end-to-end, which would pose greater regulatory scrutiny</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17" name="矩形"/>
          <p:cNvSpPr>
            <a:spLocks/>
          </p:cNvSpPr>
          <p:nvPr/>
        </p:nvSpPr>
        <p:spPr>
          <a:xfrm rot="0">
            <a:off x="10134600" y="6834505"/>
            <a:ext cx="5541569"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18: </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Labour</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 Market and AI skill Projection</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Gov, UK,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632011565"/>
      </p:ext>
    </p:extLst>
  </p:cSld>
  <p:clrMapOvr>
    <a:masterClrMapping/>
  </p:clrMapOvr>
</p:sld>
</file>

<file path=ppt/slides/slide2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20"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21"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222"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23" name="曲线"/>
          <p:cNvSpPr>
            <a:spLocks/>
          </p:cNvSpPr>
          <p:nvPr/>
        </p:nvSpPr>
        <p:spPr>
          <a:xfrm rot="0">
            <a:off x="8534400" y="1943100"/>
            <a:ext cx="8482633" cy="475509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t="-28457"/>
            </a:stretch>
          </a:blipFill>
          <a:ln cmpd="sng" cap="flat">
            <a:noFill/>
            <a:prstDash val="solid"/>
            <a:miter/>
          </a:ln>
        </p:spPr>
      </p:sp>
      <p:sp>
        <p:nvSpPr>
          <p:cNvPr id="224" name="矩形"/>
          <p:cNvSpPr>
            <a:spLocks/>
          </p:cNvSpPr>
          <p:nvPr/>
        </p:nvSpPr>
        <p:spPr>
          <a:xfrm rot="0">
            <a:off x="2133601" y="1057275"/>
            <a:ext cx="13288326" cy="6068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FUTURE OF WORK: AI, AUTOMATION &amp; TECH IMPLICATIONS IN HR</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25" name="矩形"/>
          <p:cNvSpPr>
            <a:spLocks/>
          </p:cNvSpPr>
          <p:nvPr/>
        </p:nvSpPr>
        <p:spPr>
          <a:xfrm rot="0">
            <a:off x="1284171" y="3054350"/>
            <a:ext cx="6430019" cy="502131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Content Ecosystems, such as Brand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DNAi</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are becoming the backbone of Marketing Functions, which requires greater governance to maintain brand authenticity.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Internal talent marketplaces like FLEX Experiences need to be used for ongoing re-deployment, instead of only in times of crisis.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HRM of Unilever require long-lasting governance arrangements, including the proposed AI–Psychological Contract Fit Model, to maintain trust among employees.</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26" name="矩形"/>
          <p:cNvSpPr>
            <a:spLocks/>
          </p:cNvSpPr>
          <p:nvPr/>
        </p:nvSpPr>
        <p:spPr>
          <a:xfrm rot="0">
            <a:off x="11582401" y="6844030"/>
            <a:ext cx="4498233" cy="78123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19</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HRM in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743295829"/>
      </p:ext>
    </p:extLst>
  </p:cSld>
  <p:clrMapOvr>
    <a:masterClrMapping/>
  </p:clrMapOvr>
</p:sld>
</file>

<file path=ppt/slides/slide2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29"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30" name="曲线"/>
          <p:cNvSpPr>
            <a:spLocks/>
          </p:cNvSpPr>
          <p:nvPr/>
        </p:nvSpPr>
        <p:spPr>
          <a:xfrm flipH="1" flipV="1" rot="-115378">
            <a:off x="-939803" y="-1186472"/>
            <a:ext cx="12899091" cy="6604335"/>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2"/>
            <a:stretch/>
          </a:blipFill>
          <a:ln cmpd="sng" cap="sq">
            <a:noFill/>
            <a:prstDash val="solid"/>
            <a:miter/>
          </a:ln>
        </p:spPr>
      </p:sp>
      <p:sp>
        <p:nvSpPr>
          <p:cNvPr id="231"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32" name="曲线"/>
          <p:cNvSpPr>
            <a:spLocks/>
          </p:cNvSpPr>
          <p:nvPr/>
        </p:nvSpPr>
        <p:spPr>
          <a:xfrm rot="0">
            <a:off x="8397436" y="1793634"/>
            <a:ext cx="9425668" cy="441773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33" name="矩形"/>
          <p:cNvSpPr>
            <a:spLocks/>
          </p:cNvSpPr>
          <p:nvPr/>
        </p:nvSpPr>
        <p:spPr>
          <a:xfrm rot="0">
            <a:off x="4085893" y="700000"/>
            <a:ext cx="10612721"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Conclusion and overall HRM strategy</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34" name="矩形"/>
          <p:cNvSpPr>
            <a:spLocks/>
          </p:cNvSpPr>
          <p:nvPr/>
        </p:nvSpPr>
        <p:spPr>
          <a:xfrm rot="0">
            <a:off x="1284172" y="2549525"/>
            <a:ext cx="5829092" cy="594464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AI automation delivers real-time achievements in R&amp;D, marketing, manufacturing and recruitment.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Leadership, structural and technological root causes are driven by persistent bias, morale and brand consistency issues.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Effective HRM strategy needs to be incorporated within ongoing investment in AI with psychological-contract-sensitive governance and redeployment-first workforce policies.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Self-determination theory helps in designing automation in the next 5–10 years </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235" name="矩形"/>
          <p:cNvSpPr>
            <a:spLocks/>
          </p:cNvSpPr>
          <p:nvPr/>
        </p:nvSpPr>
        <p:spPr>
          <a:xfrm rot="0">
            <a:off x="10134600" y="6844030"/>
            <a:ext cx="7540875"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20: Implementation of AI in R&amp;D in Unilever Factory</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738567798"/>
      </p:ext>
    </p:extLst>
  </p:cSld>
  <p:clrMapOvr>
    <a:masterClrMapping/>
  </p:clrMapOvr>
</p:sld>
</file>

<file path=ppt/slides/slide2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8"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39" name="矩形"/>
          <p:cNvSpPr>
            <a:spLocks/>
          </p:cNvSpPr>
          <p:nvPr/>
        </p:nvSpPr>
        <p:spPr>
          <a:xfrm rot="0">
            <a:off x="4648200" y="321010"/>
            <a:ext cx="7996377"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REFERENCES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0" name="矩形"/>
          <p:cNvSpPr>
            <a:spLocks/>
          </p:cNvSpPr>
          <p:nvPr/>
        </p:nvSpPr>
        <p:spPr>
          <a:xfrm rot="0">
            <a:off x="216969" y="895349"/>
            <a:ext cx="18071032" cy="9565633"/>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Figueiredo, E.,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Margaça</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 García, J.C.S. and Ribeiro, C. (2025). ‘The Contribution of Reward Systems in the Work Context: A Systematic Review of the Literature and Directions for Future Research.’ Journal of the Knowledge Economy, 4(2).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
              </a:rPr>
              <a:t> https://doi.org/10.1007/s13132-024-02492-w</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Gentle, S. (2026). How Gamified Hiring Cut Unilever's Time-to-Hire by 90%.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3"/>
              </a:rPr>
              <a:t> https://onrec.com/news/news-archive/how-gamified-hiring-cut-unilevers-time-to-hire-by-90</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 UK. (2026). Free AI training for all, as government and industry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programme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expands to provide 10 million workers with key AI skills by 2030.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4"/>
              </a:rPr>
              <a:t> https://www.gov.uk/government/news/free-ai-training-for-all-as-government-and-industry-programme-expands-to-provide-10-million-workers-with-key-ai-skills-by-2030</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 UK (2026). AI Skills for Life and Work: summary report. ‘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5"/>
              </a:rPr>
              <a:t> https://www.gov.uk/government/publications/ai-skills-for-life-and-work-summary-report/ai-skills-for-life-and-work-summary-report--2</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GOV.UK (2026) AI Skills for Life and Work: summary report.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6"/>
              </a:rPr>
              <a:t> https://www.gov.uk/government/publications/ai-skills-for-life-and-work-labour-market-and-skills-projections/ai-skills-for-life-and-work-labour-market-and-skills-projections</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GOV.UK. (2026). AI Skills for Life and Work: summary report.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7"/>
              </a:rPr>
              <a:t> https://www.gov.uk/government/publications/ai-skills-for-life-and-work-summary-report/ai-skills-for-life-and-work-summary-report--2</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Grand View Research. (2026). Artificial Intelligence In HR Market (2024 - 2030).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8"/>
              </a:rPr>
              <a:t> https://www.grandviewresearch.com/industry-analysis/artificial-intelligence-hr-market-report</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Harvard Business Review. (2026). Companies Are Laying Off Workers Because of AI’s Potential—Not Its Performance.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9"/>
              </a:rPr>
              <a:t> https://hbr.org/2026/01/companies-are-laying-off-workers-because-of-ais-potential-not-its-performance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Hosain, M.S., Amin, M. Bin, Debnath, G.C. and Rahaman, M.A. (2025). ‘The use of Artificial Intelligence (AI) in the hiring process: Job applicants’ perceptions of procedural justice.’ Computers in Human Behavior Reports, 19, p.100713.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0"/>
              </a:rPr>
              <a:t> https://doi.org/10.1016/j.chbr.2025.100713</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Itdhiamornkulchai</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 and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Sthapitanonda</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P. (2024). ‘Global Commitment and Local Connectivity: An Exploratory Study of Unilever’s CSR/Sustainability Communication in Thailand.’ The 7th International CSR Communication Conference 2024.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1"/>
              </a:rPr>
              <a:t> https://www.researchgate.net/publication/394053411_Global_Commitment_and_Local_Connectivity_An_Exploratory_Study_of_Unilever</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Jia, X., Guo, R., Kang Tay, B. and Yan, X. (2022). ‘Flexible Ferroelectric Devices: Status and Applications.’ Advanced Functional Materials, 32(45).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2"/>
              </a:rPr>
              <a:t> https://doi.org/10.1002/adfm.202205933?urlappend=%3Futm_source%3Dresearchgate.net%26utm_medium%3Darticle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Kalser, L. (2025). ‘AI hiring software was biased against deaf employees, ACLU alleges in ADA case.’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3"/>
              </a:rPr>
              <a:t> https://www.hrdive.com/news/ai-intuit-hirevue-deaf-indigenous-employee-discrimination-aclu/743273/</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Li, J., King, R.B., Chai, C.S., Zhai, X. and Vivian (2025). ‘The AI Motivation Scale (AIMS): a self-determination theory perspective.’ Journal of Research on Technology in Education, pp.1–22.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4"/>
              </a:rPr>
              <a:t> https://doi.org/10.1080/15391523.2025.2478424</a:t>
            </a:r>
            <a:endPar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5"/>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Novak, L. (2026).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Insights: Transforming Job Interviews with AI.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6"/>
              </a:rPr>
              <a:t> https://blog.parakeet-ai.com/hirevue-ai-job-interview-insights/</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.(Accessed: 9 July 2026)</a:t>
            </a:r>
            <a:endParaRPr lang="zh-CN" altLang="en-US"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642932528"/>
      </p:ext>
    </p:extLst>
  </p:cSld>
  <p:clrMapOvr>
    <a:masterClrMapping/>
  </p:clrMapOvr>
</p:sld>
</file>

<file path=ppt/slides/slide2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4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42" name="矩形"/>
          <p:cNvSpPr>
            <a:spLocks/>
          </p:cNvSpPr>
          <p:nvPr/>
        </p:nvSpPr>
        <p:spPr>
          <a:xfrm rot="0">
            <a:off x="5145811" y="255621"/>
            <a:ext cx="7996377"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REFERENCES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3" name="矩形"/>
          <p:cNvSpPr>
            <a:spLocks/>
          </p:cNvSpPr>
          <p:nvPr/>
        </p:nvSpPr>
        <p:spPr>
          <a:xfrm rot="0">
            <a:off x="216969" y="904875"/>
            <a:ext cx="18071032" cy="9623917"/>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Sakdiyah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S.H.,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Eltivia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N. and Afandi, A. (2022). ‘Root cause analysis using fishbone diagram: company management decision making’. Journal of Applied Business, Taxation and Economics Research, 1(6), pp.566-576.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
              </a:rPr>
              <a:t> https://equatorscience.com/index.php/jabter/article/download/103/80</a:t>
            </a:r>
            <a:endPar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3"/>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Sanjay (2025). Common Challenges in AI Development Services and How to Overcome.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4"/>
              </a:rPr>
              <a:t> https://ahex.co/ai-development-challenges/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Shekhar, A. and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Saurombe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M.D. (2026). ‘Algorithmic anxiety: AI, work, and the evolving psychological contract in digital discourse.’ Frontiers in Psychology, 17.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5"/>
              </a:rPr>
              <a:t> https://doi.org/10.3389/fpsyg.2026.1745164</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Statista. (2026). Revenue of Unilever from 2007 to 2025.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6"/>
              </a:rPr>
              <a:t> https://www.statista.com/statistics/269190/global-revenue-of-the-unilever-group-since-2007/?srsltid=AfmBOop3GewlIpD6n_E1720JOsADhwWLh34Hf7Wamf5me3hFFu3U-4rl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Guardian (2021). Unilever saves on recruiters by using AI to assess job interviews.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7"/>
              </a:rPr>
              <a:t> https://www.theguardian.com/technology/2019/oct/25/unilever-saves-on-recruiters-by-using-ai-to-assess-job-interviews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lever (2021). P</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urpo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lue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&amp;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inc</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 Ava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8"/>
              </a:rPr>
              <a:t> https://www.unilever.co.uk/sustainability/purpose-values-principles/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Introducing Unilever’s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Ecosystem: pioneering collaborative R&amp;D for superior innovation.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9"/>
              </a:rPr>
              <a:t> https://www.unilever.com/news/news-search/2023/introducing-unilevers-datalab-ecosystem-pioneering-collaborative-rd-for-superior-innovation/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The Future of Work Is Flexible.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0"/>
              </a:rPr>
              <a:t> https://www.unilever.com/files/4bbfab9a-54aa-4493-a9b0-146c1c4aa738/glo-wired-x-unilever-workplace.pdf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w AI is 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nsf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orm</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ing Unilever Ice Cre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m’s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upply chain. Ava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1"/>
              </a:rPr>
              <a:t> https://www.unilever.com/news/news-search/2025/how-ai-is-transforming-unilever-ice-creams-end-to-end-supply-chain/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The digital transformation of our manufacturing network.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2"/>
              </a:rPr>
              <a:t> https://www.unilever.com/news/news-search/2025/the-digital-transformation-of-our-manufacturing-network/</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 Unilev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in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he UK. Av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 </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3"/>
              </a:rPr>
              <a:t> https://www.unilever.co.uk/unilever-in-the-uk/</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Unilever Annual Reports and Accounts 2025.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4"/>
              </a:rPr>
              <a:t> https://www.unilever.com/files/unilever-annual-report-and-accounts-2025.pdf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Unilever scales digital twins across global manufacturing network with Accenture.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5"/>
              </a:rPr>
              <a:t> https://www.unilever.com/news/press-and-media/press-releases/2026/unilever-scales-digital-twins-across-global-manufacturing-network-with-accenture/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We are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6"/>
              </a:rPr>
              <a:t> https://www.unilever.com/our-company/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How AI is helping drive Desire at Scale across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7"/>
              </a:rPr>
              <a:t> https://www.unilever.com/news/news-search/2025/how-ai-is-helping-drive-desire-at-scale-across-unilever/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How Unilever’s marketing is connecting social to sales at speed.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8"/>
              </a:rPr>
              <a:t> https://www.unilever.com/news/news-search/2025/how-unilevers-marketing-is-connecting-social-to-sales-at-speed/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Unilever marketing leadership change.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9"/>
              </a:rPr>
              <a:t> https://www.unilever.com/news/press-and-media/press-releases/2025/unilever-marketing-leadership-change/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New AI lab to boost innovation, technology and collaboration.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0"/>
              </a:rPr>
              <a:t> https://www.unilever.com/news/news-search/2023/new-ai-lab-to-boost-innovation-technology-and-collaboration/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(2024). The cutting-edge R&amp;D driving product innovations and growth.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1"/>
              </a:rPr>
              <a:t> https://www.unilever.com/news/news-search/2024/the-cutting-edge-rd-driving-product-innovations-and-growth/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FLEX internal talent marketplace. Available at: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2"/>
              </a:rPr>
              <a:t> https://www.unilever.com/files/4bbfab9a-54aa-4493-a9b0-146c1c4aa738/glo-wired-x-unilever-workplace.pdf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(2026). How Unilever is building an AI-first enterprise at scale.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3"/>
              </a:rPr>
              <a:t> https://www.unilever.com/news/news-search/2026/how-unilever-is-building-an-ai-first-enterprise-at-scale/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Univer Global (2024). The EU AI Act has arrived: how Unilever is preparing.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4"/>
              </a:rPr>
              <a:t> https://www.unilever.com/news/news-search/2024/the-eu-ai-act-has-arrived-how-unilever-is-preparing/</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9</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July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202</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Yahoo Finance. (2024). Unilever to cut 7,500 jobs worldwide and spin off ice cream business.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5"/>
              </a:rPr>
              <a:t> https://uk.finance.yahoo.com/news/unilever-cut-7-500-jobs-105004333.html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endParaRPr lang="zh-CN" altLang="en-US"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456884898"/>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45</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root</cp:lastModifiedBy>
  <cp:revision>0</cp:revision>
  <dcterms:created xsi:type="dcterms:W3CDTF">2006-08-16T00:00:00Z</dcterms:created>
  <dcterms:modified xsi:type="dcterms:W3CDTF">2026-08-01T01:35:40Z</dcterms:modified>
</cp:coreProperties>
</file>