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7" r:id="rId2"/>
    <p:sldId id="258" r:id="rId3"/>
    <p:sldId id="259" r:id="rId4"/>
    <p:sldId id="268" r:id="rId5"/>
    <p:sldId id="260" r:id="rId6"/>
    <p:sldId id="261" r:id="rId7"/>
    <p:sldId id="262" r:id="rId8"/>
    <p:sldId id="269"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22" autoAdjust="0"/>
    <p:restoredTop sz="94660"/>
  </p:normalViewPr>
  <p:slideViewPr>
    <p:cSldViewPr>
      <p:cViewPr varScale="1">
        <p:scale>
          <a:sx n="69" d="100"/>
          <a:sy n="69" d="100"/>
        </p:scale>
        <p:origin x="-552"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464E9D1-FF83-4A1B-AB28-9C54368FD20E}" type="datetimeFigureOut">
              <a:rPr lang="en-GB" smtClean="0"/>
              <a:t>19/11/2015</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71FE375-B634-482C-B4F8-717C676E600D}" type="slidenum">
              <a:rPr lang="en-GB" smtClean="0"/>
              <a:t>‹#›</a:t>
            </a:fld>
            <a:endParaRPr lang="en-GB" dirty="0"/>
          </a:p>
        </p:txBody>
      </p:sp>
    </p:spTree>
    <p:extLst>
      <p:ext uri="{BB962C8B-B14F-4D97-AF65-F5344CB8AC3E}">
        <p14:creationId xmlns:p14="http://schemas.microsoft.com/office/powerpoint/2010/main" val="5558232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8</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9</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10</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11</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12</a:t>
            </a:fld>
            <a:endParaRPr lang="en-GB" dirty="0"/>
          </a:p>
        </p:txBody>
      </p:sp>
    </p:spTree>
    <p:extLst>
      <p:ext uri="{BB962C8B-B14F-4D97-AF65-F5344CB8AC3E}">
        <p14:creationId xmlns:p14="http://schemas.microsoft.com/office/powerpoint/2010/main" val="19353184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6F21A66-7A6B-4F0C-8CCD-419C77F2AD16}" type="datetimeFigureOut">
              <a:rPr lang="en-GB" smtClean="0"/>
              <a:t>19/11/2015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47FC7E4-3BA3-4BA5-B048-D97A630591BA}" type="slidenum">
              <a:rPr lang="en-GB" smtClean="0"/>
              <a:t>‹#›</a:t>
            </a:fld>
            <a:endParaRPr lang="en-GB" dirty="0"/>
          </a:p>
        </p:txBody>
      </p:sp>
    </p:spTree>
    <p:extLst>
      <p:ext uri="{BB962C8B-B14F-4D97-AF65-F5344CB8AC3E}">
        <p14:creationId xmlns:p14="http://schemas.microsoft.com/office/powerpoint/2010/main" val="39210344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6F21A66-7A6B-4F0C-8CCD-419C77F2AD16}" type="datetimeFigureOut">
              <a:rPr lang="en-GB" smtClean="0"/>
              <a:t>19/11/2015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47FC7E4-3BA3-4BA5-B048-D97A630591BA}" type="slidenum">
              <a:rPr lang="en-GB" smtClean="0"/>
              <a:t>‹#›</a:t>
            </a:fld>
            <a:endParaRPr lang="en-GB" dirty="0"/>
          </a:p>
        </p:txBody>
      </p:sp>
    </p:spTree>
    <p:extLst>
      <p:ext uri="{BB962C8B-B14F-4D97-AF65-F5344CB8AC3E}">
        <p14:creationId xmlns:p14="http://schemas.microsoft.com/office/powerpoint/2010/main" val="26885731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F21A66-7A6B-4F0C-8CCD-419C77F2AD16}" type="datetimeFigureOut">
              <a:rPr lang="en-GB" smtClean="0"/>
              <a:t>19/11/2015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47FC7E4-3BA3-4BA5-B048-D97A630591BA}" type="slidenum">
              <a:rPr lang="en-GB" smtClean="0"/>
              <a:t>‹#›</a:t>
            </a:fld>
            <a:endParaRPr lang="en-GB" dirty="0"/>
          </a:p>
        </p:txBody>
      </p:sp>
    </p:spTree>
    <p:extLst>
      <p:ext uri="{BB962C8B-B14F-4D97-AF65-F5344CB8AC3E}">
        <p14:creationId xmlns:p14="http://schemas.microsoft.com/office/powerpoint/2010/main" val="23790637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6F21A66-7A6B-4F0C-8CCD-419C77F2AD16}" type="datetimeFigureOut">
              <a:rPr lang="en-GB" smtClean="0"/>
              <a:t>19/11/2015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47FC7E4-3BA3-4BA5-B048-D97A630591BA}" type="slidenum">
              <a:rPr lang="en-GB" smtClean="0"/>
              <a:t>‹#›</a:t>
            </a:fld>
            <a:endParaRPr lang="en-GB" dirty="0"/>
          </a:p>
        </p:txBody>
      </p:sp>
    </p:spTree>
    <p:extLst>
      <p:ext uri="{BB962C8B-B14F-4D97-AF65-F5344CB8AC3E}">
        <p14:creationId xmlns:p14="http://schemas.microsoft.com/office/powerpoint/2010/main" val="36168299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6F21A66-7A6B-4F0C-8CCD-419C77F2AD16}" type="datetimeFigureOut">
              <a:rPr lang="en-GB" smtClean="0"/>
              <a:t>19/11/2015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47FC7E4-3BA3-4BA5-B048-D97A630591BA}" type="slidenum">
              <a:rPr lang="en-GB" smtClean="0"/>
              <a:t>‹#›</a:t>
            </a:fld>
            <a:endParaRPr lang="en-GB" dirty="0"/>
          </a:p>
        </p:txBody>
      </p:sp>
    </p:spTree>
    <p:extLst>
      <p:ext uri="{BB962C8B-B14F-4D97-AF65-F5344CB8AC3E}">
        <p14:creationId xmlns:p14="http://schemas.microsoft.com/office/powerpoint/2010/main" val="17340299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6F21A66-7A6B-4F0C-8CCD-419C77F2AD16}" type="datetimeFigureOut">
              <a:rPr lang="en-GB" smtClean="0"/>
              <a:t>19/11/2015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47FC7E4-3BA3-4BA5-B048-D97A630591BA}" type="slidenum">
              <a:rPr lang="en-GB" smtClean="0"/>
              <a:t>‹#›</a:t>
            </a:fld>
            <a:endParaRPr lang="en-GB" dirty="0"/>
          </a:p>
        </p:txBody>
      </p:sp>
    </p:spTree>
    <p:extLst>
      <p:ext uri="{BB962C8B-B14F-4D97-AF65-F5344CB8AC3E}">
        <p14:creationId xmlns:p14="http://schemas.microsoft.com/office/powerpoint/2010/main" val="3893796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F21A66-7A6B-4F0C-8CCD-419C77F2AD16}" type="datetimeFigureOut">
              <a:rPr lang="en-GB" smtClean="0"/>
              <a:t>19/11/2015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D47FC7E4-3BA3-4BA5-B048-D97A630591BA}" type="slidenum">
              <a:rPr lang="en-GB" smtClean="0"/>
              <a:t>‹#›</a:t>
            </a:fld>
            <a:endParaRPr lang="en-GB" dirty="0"/>
          </a:p>
        </p:txBody>
      </p:sp>
    </p:spTree>
    <p:extLst>
      <p:ext uri="{BB962C8B-B14F-4D97-AF65-F5344CB8AC3E}">
        <p14:creationId xmlns:p14="http://schemas.microsoft.com/office/powerpoint/2010/main" val="2184340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F21A66-7A6B-4F0C-8CCD-419C77F2AD16}" type="datetimeFigureOut">
              <a:rPr lang="en-GB" smtClean="0"/>
              <a:t>19/11/2015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47FC7E4-3BA3-4BA5-B048-D97A630591BA}" type="slidenum">
              <a:rPr lang="en-GB" smtClean="0"/>
              <a:t>‹#›</a:t>
            </a:fld>
            <a:endParaRPr lang="en-GB" dirty="0"/>
          </a:p>
        </p:txBody>
      </p:sp>
    </p:spTree>
    <p:extLst>
      <p:ext uri="{BB962C8B-B14F-4D97-AF65-F5344CB8AC3E}">
        <p14:creationId xmlns:p14="http://schemas.microsoft.com/office/powerpoint/2010/main" val="21364322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F21A66-7A6B-4F0C-8CCD-419C77F2AD16}" type="datetimeFigureOut">
              <a:rPr lang="en-GB" smtClean="0"/>
              <a:t>19/11/2015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47FC7E4-3BA3-4BA5-B048-D97A630591BA}" type="slidenum">
              <a:rPr lang="en-GB" smtClean="0"/>
              <a:t>‹#›</a:t>
            </a:fld>
            <a:endParaRPr lang="en-GB" dirty="0"/>
          </a:p>
        </p:txBody>
      </p:sp>
    </p:spTree>
    <p:extLst>
      <p:ext uri="{BB962C8B-B14F-4D97-AF65-F5344CB8AC3E}">
        <p14:creationId xmlns:p14="http://schemas.microsoft.com/office/powerpoint/2010/main" val="19737141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6F21A66-7A6B-4F0C-8CCD-419C77F2AD16}" type="datetimeFigureOut">
              <a:rPr lang="en-GB" smtClean="0"/>
              <a:t>19/11/2015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47FC7E4-3BA3-4BA5-B048-D97A630591BA}" type="slidenum">
              <a:rPr lang="en-GB" smtClean="0"/>
              <a:t>‹#›</a:t>
            </a:fld>
            <a:endParaRPr lang="en-GB" dirty="0"/>
          </a:p>
        </p:txBody>
      </p:sp>
    </p:spTree>
    <p:extLst>
      <p:ext uri="{BB962C8B-B14F-4D97-AF65-F5344CB8AC3E}">
        <p14:creationId xmlns:p14="http://schemas.microsoft.com/office/powerpoint/2010/main" val="23972229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6F21A66-7A6B-4F0C-8CCD-419C77F2AD16}" type="datetimeFigureOut">
              <a:rPr lang="en-GB" smtClean="0"/>
              <a:t>19/11/2015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47FC7E4-3BA3-4BA5-B048-D97A630591BA}" type="slidenum">
              <a:rPr lang="en-GB" smtClean="0"/>
              <a:t>‹#›</a:t>
            </a:fld>
            <a:endParaRPr lang="en-GB" dirty="0"/>
          </a:p>
        </p:txBody>
      </p:sp>
    </p:spTree>
    <p:extLst>
      <p:ext uri="{BB962C8B-B14F-4D97-AF65-F5344CB8AC3E}">
        <p14:creationId xmlns:p14="http://schemas.microsoft.com/office/powerpoint/2010/main" val="23483126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F21A66-7A6B-4F0C-8CCD-419C77F2AD16}" type="datetimeFigureOut">
              <a:rPr lang="en-GB" smtClean="0"/>
              <a:t>19/11/2015</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7FC7E4-3BA3-4BA5-B048-D97A630591BA}" type="slidenum">
              <a:rPr lang="en-GB" smtClean="0"/>
              <a:t>‹#›</a:t>
            </a:fld>
            <a:endParaRPr lang="en-GB" dirty="0"/>
          </a:p>
        </p:txBody>
      </p:sp>
    </p:spTree>
    <p:extLst>
      <p:ext uri="{BB962C8B-B14F-4D97-AF65-F5344CB8AC3E}">
        <p14:creationId xmlns:p14="http://schemas.microsoft.com/office/powerpoint/2010/main" val="25684564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htE4KpXKE2I"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hyperlink" Target="http://www.tcm.com/mediaroom/video/411207/Destination-Tokyo-Movie-Clip-All-Submarines-Look-Alike.html"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6821007"/>
          </a:xfrm>
          <a:prstGeom prst="rect">
            <a:avLst/>
          </a:prstGeom>
          <a:noFill/>
        </p:spPr>
        <p:txBody>
          <a:bodyPr wrap="square" lIns="540000" tIns="360000" rIns="540000" bIns="360000" rtlCol="0">
            <a:spAutoFit/>
          </a:bodyPr>
          <a:lstStyle/>
          <a:p>
            <a:pPr algn="just"/>
            <a:r>
              <a:rPr lang="en-GB" b="1" u="sng" dirty="0" smtClean="0"/>
              <a:t>AHHI5015 Week </a:t>
            </a:r>
            <a:r>
              <a:rPr lang="en-GB" b="1" u="sng" dirty="0" smtClean="0"/>
              <a:t>8: </a:t>
            </a:r>
            <a:r>
              <a:rPr lang="en-GB" b="1" u="sng" dirty="0"/>
              <a:t>The </a:t>
            </a:r>
            <a:r>
              <a:rPr lang="en-GB" b="1" u="sng" dirty="0" smtClean="0"/>
              <a:t>Second World War</a:t>
            </a:r>
          </a:p>
          <a:p>
            <a:pPr algn="just"/>
            <a:r>
              <a:rPr lang="en-GB" b="1" u="sng" dirty="0" smtClean="0"/>
              <a:t>Monday lecture</a:t>
            </a:r>
          </a:p>
          <a:p>
            <a:pPr marL="285750" indent="-285750" algn="just">
              <a:buFont typeface="Arial" pitchFamily="34" charset="0"/>
              <a:buChar char="•"/>
            </a:pPr>
            <a:endParaRPr lang="en-GB" dirty="0" smtClean="0"/>
          </a:p>
          <a:p>
            <a:pPr marL="285750" indent="-285750" algn="just">
              <a:buFont typeface="Arial" pitchFamily="34" charset="0"/>
              <a:buChar char="•"/>
            </a:pPr>
            <a:r>
              <a:rPr lang="en-GB" dirty="0" smtClean="0"/>
              <a:t>Group discussion:  Remembering ‘the good war’ (Piehler)</a:t>
            </a:r>
          </a:p>
          <a:p>
            <a:pPr marL="285750" indent="-285750" algn="just">
              <a:buFont typeface="Arial" pitchFamily="34" charset="0"/>
              <a:buChar char="•"/>
            </a:pPr>
            <a:r>
              <a:rPr lang="en-GB" dirty="0" smtClean="0"/>
              <a:t>Group discussion: memorial institutions and practices</a:t>
            </a:r>
          </a:p>
          <a:p>
            <a:pPr marL="285750" indent="-285750" algn="just">
              <a:buFont typeface="Arial" pitchFamily="34" charset="0"/>
              <a:buChar char="•"/>
            </a:pPr>
            <a:r>
              <a:rPr lang="en-GB" dirty="0" smtClean="0"/>
              <a:t>Class discussion: Hollywood goes to war</a:t>
            </a:r>
          </a:p>
          <a:p>
            <a:pPr marL="285750" indent="-285750" algn="just">
              <a:buFont typeface="Arial" pitchFamily="34" charset="0"/>
              <a:buChar char="•"/>
            </a:pPr>
            <a:r>
              <a:rPr lang="en-GB" dirty="0" smtClean="0"/>
              <a:t>Class discussion: features of the wartime combat genre</a:t>
            </a:r>
          </a:p>
          <a:p>
            <a:pPr algn="just"/>
            <a:endParaRPr lang="en-GB" dirty="0" smtClean="0"/>
          </a:p>
          <a:p>
            <a:pPr algn="just"/>
            <a:r>
              <a:rPr lang="en-GB" dirty="0" smtClean="0"/>
              <a:t>This </a:t>
            </a:r>
            <a:r>
              <a:rPr lang="en-GB" dirty="0"/>
              <a:t>week investigates how the Second World War was propagandised and memorialised by the victorious allies. Using the United States as the main case study, students will examine how Hollywood </a:t>
            </a:r>
            <a:r>
              <a:rPr lang="en-GB" dirty="0" smtClean="0"/>
              <a:t>played </a:t>
            </a:r>
            <a:r>
              <a:rPr lang="en-GB" dirty="0"/>
              <a:t>an active and willing role in the American war effort, familiarising themselves with examples of the wartime combat movie genre via a screening of </a:t>
            </a:r>
            <a:r>
              <a:rPr lang="en-GB" i="1" dirty="0"/>
              <a:t>Objective, Burma!</a:t>
            </a:r>
            <a:r>
              <a:rPr lang="en-GB" dirty="0"/>
              <a:t> (Tuesday at 3pm, Arts Hall). </a:t>
            </a:r>
            <a:endParaRPr lang="en-GB" dirty="0" smtClean="0"/>
          </a:p>
          <a:p>
            <a:pPr algn="just"/>
            <a:r>
              <a:rPr lang="en-GB" dirty="0"/>
              <a:t>	</a:t>
            </a:r>
            <a:r>
              <a:rPr lang="en-GB" dirty="0" smtClean="0"/>
              <a:t>This lecture </a:t>
            </a:r>
            <a:r>
              <a:rPr lang="en-GB" dirty="0"/>
              <a:t>begins by contemplating the status of </a:t>
            </a:r>
            <a:r>
              <a:rPr lang="en-GB" dirty="0" smtClean="0"/>
              <a:t>WWII memory </a:t>
            </a:r>
            <a:r>
              <a:rPr lang="en-GB" dirty="0"/>
              <a:t>in American culture, giving </a:t>
            </a:r>
            <a:r>
              <a:rPr lang="en-GB" dirty="0" smtClean="0"/>
              <a:t>thought to commemorative practices/institutions put </a:t>
            </a:r>
            <a:r>
              <a:rPr lang="en-GB" dirty="0"/>
              <a:t>in place in the decades after the end of the conflict. These discussions service the purpose of establishing how the conflict tends to be culturally remembered as a “good war” in the United States and other allied nations. The solidification of this “good war” image, the lecture posits, owed </a:t>
            </a:r>
            <a:r>
              <a:rPr lang="en-GB" dirty="0" smtClean="0"/>
              <a:t>partial </a:t>
            </a:r>
            <a:r>
              <a:rPr lang="en-GB" dirty="0"/>
              <a:t>thanks to the types of narratives and representation </a:t>
            </a:r>
            <a:r>
              <a:rPr lang="en-GB" dirty="0" smtClean="0"/>
              <a:t>propagated </a:t>
            </a:r>
            <a:r>
              <a:rPr lang="en-GB" dirty="0"/>
              <a:t>by the Hollywood wartime combat movie genre. With this premise in mind, the lecture concludes by giving students some background information which will help </a:t>
            </a:r>
            <a:r>
              <a:rPr lang="en-GB" dirty="0" smtClean="0"/>
              <a:t>them interpret </a:t>
            </a:r>
            <a:r>
              <a:rPr lang="en-GB" i="1" dirty="0"/>
              <a:t>Objective, Burma</a:t>
            </a:r>
            <a:r>
              <a:rPr lang="en-GB" i="1" dirty="0" smtClean="0"/>
              <a:t>!</a:t>
            </a:r>
            <a:endParaRPr lang="en-GB" dirty="0"/>
          </a:p>
        </p:txBody>
      </p:sp>
    </p:spTree>
    <p:extLst>
      <p:ext uri="{BB962C8B-B14F-4D97-AF65-F5344CB8AC3E}">
        <p14:creationId xmlns:p14="http://schemas.microsoft.com/office/powerpoint/2010/main" val="379037912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878"/>
            <a:ext cx="9144000" cy="6728674"/>
          </a:xfrm>
          <a:prstGeom prst="rect">
            <a:avLst/>
          </a:prstGeom>
          <a:noFill/>
        </p:spPr>
        <p:txBody>
          <a:bodyPr wrap="square" lIns="540000" tIns="360000" rIns="540000" bIns="360000" rtlCol="0">
            <a:spAutoFit/>
          </a:bodyPr>
          <a:lstStyle/>
          <a:p>
            <a:pPr lvl="0"/>
            <a:r>
              <a:rPr lang="en-GB" sz="1500" dirty="0" smtClean="0"/>
              <a:t>G Kurt Piehler, ‘The “Good War” and Modern Memory’ in </a:t>
            </a:r>
            <a:r>
              <a:rPr lang="en-GB" sz="1500" i="1" dirty="0" smtClean="0"/>
              <a:t>Remembering War the American Way (</a:t>
            </a:r>
            <a:r>
              <a:rPr lang="en-GB" sz="1500" dirty="0" smtClean="0"/>
              <a:t>Smithsonian Institution: Washington DC, 1995), pp. 126–153.</a:t>
            </a:r>
          </a:p>
          <a:p>
            <a:endParaRPr lang="en-GB" sz="1500" dirty="0" smtClean="0"/>
          </a:p>
          <a:p>
            <a:pPr marL="285750" lvl="0" indent="-285750">
              <a:buFont typeface="Arial" panose="020B0604020202020204" pitchFamily="34" charset="0"/>
              <a:buChar char="•"/>
            </a:pPr>
            <a:r>
              <a:rPr lang="en-GB" sz="1500" b="1" dirty="0" smtClean="0"/>
              <a:t>How would </a:t>
            </a:r>
            <a:r>
              <a:rPr lang="en-GB" sz="1500" b="1" dirty="0"/>
              <a:t>you characterise the general trends of World War Two memory in the United States? </a:t>
            </a:r>
          </a:p>
          <a:p>
            <a:pPr marL="742950" lvl="1" indent="-285750">
              <a:buFontTx/>
              <a:buChar char="-"/>
            </a:pPr>
            <a:endParaRPr lang="en-GB" sz="1500" dirty="0" smtClean="0"/>
          </a:p>
          <a:p>
            <a:pPr marL="742950" lvl="1" indent="-285750">
              <a:buFontTx/>
              <a:buChar char="-"/>
            </a:pPr>
            <a:r>
              <a:rPr lang="en-GB" sz="1500" dirty="0" smtClean="0"/>
              <a:t>Are </a:t>
            </a:r>
            <a:r>
              <a:rPr lang="en-GB" sz="1500" dirty="0"/>
              <a:t>they comparable to those in Britain and other the other allied nations</a:t>
            </a:r>
            <a:r>
              <a:rPr lang="en-GB" sz="1500" dirty="0" smtClean="0"/>
              <a:t>?</a:t>
            </a:r>
          </a:p>
          <a:p>
            <a:pPr marL="742950" lvl="1" indent="-285750">
              <a:buFontTx/>
              <a:buChar char="-"/>
            </a:pPr>
            <a:r>
              <a:rPr lang="en-GB" sz="1500" dirty="0" smtClean="0"/>
              <a:t>Or</a:t>
            </a:r>
            <a:r>
              <a:rPr lang="en-GB" sz="1500" dirty="0"/>
              <a:t>, conversely, are there any attributes which are peculiar to the American memory of World War Two?</a:t>
            </a:r>
          </a:p>
          <a:p>
            <a:endParaRPr lang="en-GB" sz="1500" dirty="0" smtClean="0"/>
          </a:p>
          <a:p>
            <a:pPr marL="285750" lvl="0" indent="-285750">
              <a:buFont typeface="Arial" panose="020B0604020202020204" pitchFamily="34" charset="0"/>
              <a:buChar char="•"/>
            </a:pPr>
            <a:r>
              <a:rPr lang="en-GB" sz="1500" b="1" dirty="0" smtClean="0"/>
              <a:t>What </a:t>
            </a:r>
            <a:r>
              <a:rPr lang="en-GB" sz="1500" b="1" dirty="0"/>
              <a:t>efforts were made to commemorate World War Two during the conflict and in its immediate aftermath by the United States?</a:t>
            </a:r>
            <a:endParaRPr lang="en-GB" sz="1500" dirty="0"/>
          </a:p>
          <a:p>
            <a:pPr marL="742950" lvl="1" indent="-285750">
              <a:buFontTx/>
              <a:buChar char="-"/>
            </a:pPr>
            <a:endParaRPr lang="en-GB" sz="1500" dirty="0" smtClean="0"/>
          </a:p>
          <a:p>
            <a:pPr marL="742950" lvl="1" indent="-285750">
              <a:buFontTx/>
              <a:buChar char="-"/>
            </a:pPr>
            <a:r>
              <a:rPr lang="en-GB" sz="1500" dirty="0" smtClean="0"/>
              <a:t>Is </a:t>
            </a:r>
            <a:r>
              <a:rPr lang="en-GB" sz="1500" dirty="0"/>
              <a:t>there anything significant about the </a:t>
            </a:r>
            <a:r>
              <a:rPr lang="en-GB" sz="1500" i="1" dirty="0"/>
              <a:t>formal</a:t>
            </a:r>
            <a:r>
              <a:rPr lang="en-GB" sz="1500" dirty="0"/>
              <a:t> </a:t>
            </a:r>
            <a:r>
              <a:rPr lang="en-GB" sz="1500" i="1" dirty="0"/>
              <a:t>characteristics</a:t>
            </a:r>
            <a:r>
              <a:rPr lang="en-GB" sz="1500" dirty="0"/>
              <a:t> (artistic, architectural, stylistic, etc.) of American commemorative efforts during/immediately after the war? </a:t>
            </a:r>
            <a:endParaRPr lang="en-GB" sz="1500" dirty="0" smtClean="0"/>
          </a:p>
          <a:p>
            <a:pPr marL="742950" lvl="1" indent="-285750">
              <a:buFontTx/>
              <a:buChar char="-"/>
            </a:pPr>
            <a:r>
              <a:rPr lang="en-GB" sz="1500" dirty="0" smtClean="0"/>
              <a:t>Is </a:t>
            </a:r>
            <a:r>
              <a:rPr lang="en-GB" sz="1500" dirty="0"/>
              <a:t>there anything significant about the geography of where American commemorative efforts took place during/immediately after the war?</a:t>
            </a:r>
          </a:p>
          <a:p>
            <a:r>
              <a:rPr lang="en-GB" sz="1500" dirty="0"/>
              <a:t> </a:t>
            </a:r>
          </a:p>
          <a:p>
            <a:pPr marL="285750" lvl="0" indent="-285750">
              <a:buFont typeface="Arial" panose="020B0604020202020204" pitchFamily="34" charset="0"/>
              <a:buChar char="•"/>
            </a:pPr>
            <a:r>
              <a:rPr lang="en-GB" sz="1500" b="1" dirty="0"/>
              <a:t>What efforts were made to commemorate World War Two in the period from the 1950s to the 1990s?</a:t>
            </a:r>
            <a:endParaRPr lang="en-GB" sz="1500" dirty="0"/>
          </a:p>
          <a:p>
            <a:pPr marL="742950" lvl="1" indent="-285750">
              <a:buFontTx/>
              <a:buChar char="-"/>
            </a:pPr>
            <a:endParaRPr lang="en-GB" sz="1500" dirty="0" smtClean="0"/>
          </a:p>
          <a:p>
            <a:pPr marL="742950" lvl="1" indent="-285750">
              <a:buFontTx/>
              <a:buChar char="-"/>
            </a:pPr>
            <a:r>
              <a:rPr lang="en-GB" sz="1500" dirty="0" smtClean="0"/>
              <a:t>What </a:t>
            </a:r>
            <a:r>
              <a:rPr lang="en-GB" sz="1500" dirty="0"/>
              <a:t>different types of commemorations were the American public subjected to in these </a:t>
            </a:r>
            <a:r>
              <a:rPr lang="en-GB" sz="1500" dirty="0" smtClean="0"/>
              <a:t>decades?</a:t>
            </a:r>
          </a:p>
          <a:p>
            <a:pPr marL="742950" lvl="1" indent="-285750">
              <a:buFontTx/>
              <a:buChar char="-"/>
            </a:pPr>
            <a:r>
              <a:rPr lang="en-GB" sz="1500" dirty="0" smtClean="0"/>
              <a:t>In what ways did “the cold war shape the remembrance of WWII” (Piehler, p. 140)? </a:t>
            </a:r>
          </a:p>
          <a:p>
            <a:pPr marL="742950" lvl="1" indent="-285750">
              <a:buFontTx/>
              <a:buChar char="-"/>
            </a:pPr>
            <a:r>
              <a:rPr lang="en-GB" sz="1500" dirty="0" smtClean="0"/>
              <a:t>Did </a:t>
            </a:r>
            <a:r>
              <a:rPr lang="en-GB" sz="1500" dirty="0"/>
              <a:t>the onset of the Korean War effect how </a:t>
            </a:r>
            <a:r>
              <a:rPr lang="en-GB" sz="1500" dirty="0" smtClean="0"/>
              <a:t>WWII commemorated </a:t>
            </a:r>
            <a:r>
              <a:rPr lang="en-GB" sz="1500" dirty="0"/>
              <a:t>in any </a:t>
            </a:r>
            <a:r>
              <a:rPr lang="en-GB" sz="1500" dirty="0" smtClean="0"/>
              <a:t>way?</a:t>
            </a:r>
          </a:p>
          <a:p>
            <a:pPr marL="742950" lvl="1" indent="-285750">
              <a:buFontTx/>
              <a:buChar char="-"/>
            </a:pPr>
            <a:r>
              <a:rPr lang="en-GB" sz="1500" dirty="0" smtClean="0"/>
              <a:t>In what ways did memory of the Holocaust impact upon American commemorations of World War Two?</a:t>
            </a:r>
          </a:p>
        </p:txBody>
      </p:sp>
    </p:spTree>
    <p:extLst>
      <p:ext uri="{BB962C8B-B14F-4D97-AF65-F5344CB8AC3E}">
        <p14:creationId xmlns:p14="http://schemas.microsoft.com/office/powerpoint/2010/main" val="18301613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6021288"/>
            <a:ext cx="9036496" cy="646331"/>
          </a:xfrm>
          <a:prstGeom prst="rect">
            <a:avLst/>
          </a:prstGeom>
        </p:spPr>
        <p:txBody>
          <a:bodyPr wrap="square">
            <a:spAutoFit/>
          </a:bodyPr>
          <a:lstStyle/>
          <a:p>
            <a:pPr algn="ctr"/>
            <a:r>
              <a:rPr lang="en-US" b="1" dirty="0" smtClean="0"/>
              <a:t>Marine Corps War Memorial, Arlington National Cemetery,</a:t>
            </a:r>
          </a:p>
          <a:p>
            <a:pPr algn="ctr"/>
            <a:r>
              <a:rPr lang="en-US" b="1" dirty="0" smtClean="0"/>
              <a:t> Arlington, Virginia</a:t>
            </a:r>
            <a:endParaRPr lang="en-US" b="1" dirty="0"/>
          </a:p>
        </p:txBody>
      </p:sp>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9814" y="0"/>
            <a:ext cx="8876682" cy="5892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4519456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5805264"/>
            <a:ext cx="9036496" cy="646331"/>
          </a:xfrm>
          <a:prstGeom prst="rect">
            <a:avLst/>
          </a:prstGeom>
        </p:spPr>
        <p:txBody>
          <a:bodyPr wrap="square">
            <a:spAutoFit/>
          </a:bodyPr>
          <a:lstStyle/>
          <a:p>
            <a:pPr algn="ctr"/>
            <a:r>
              <a:rPr lang="en-GB" b="1" dirty="0"/>
              <a:t>Manila American Cemetery and </a:t>
            </a:r>
            <a:r>
              <a:rPr lang="en-GB" b="1" dirty="0" smtClean="0"/>
              <a:t>Memorial, est. 1948 </a:t>
            </a:r>
          </a:p>
          <a:p>
            <a:pPr algn="ctr"/>
            <a:r>
              <a:rPr lang="en-GB" dirty="0" smtClean="0"/>
              <a:t>(note: the Philippines’ full independence from the United States was recognised in 1946)</a:t>
            </a:r>
            <a:endParaRPr lang="en-US"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836712"/>
            <a:ext cx="5940152" cy="46966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4705" y="0"/>
            <a:ext cx="4009295" cy="30069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8256095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6632"/>
            <a:ext cx="3456384" cy="34563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5" name="Picture 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4077072"/>
            <a:ext cx="3962150" cy="18463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6"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71723" y="116632"/>
            <a:ext cx="5238750" cy="2752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7" name="Picture 9"/>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482694" y="2924944"/>
            <a:ext cx="4627779" cy="3600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9597343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9" y="260647"/>
            <a:ext cx="8402336" cy="57601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115614" y="6106698"/>
            <a:ext cx="6667403" cy="369332"/>
          </a:xfrm>
          <a:prstGeom prst="rect">
            <a:avLst/>
          </a:prstGeom>
        </p:spPr>
        <p:txBody>
          <a:bodyPr wrap="none">
            <a:spAutoFit/>
          </a:bodyPr>
          <a:lstStyle/>
          <a:p>
            <a:r>
              <a:rPr lang="en-GB" i="1" dirty="0" smtClean="0"/>
              <a:t>Liberation, </a:t>
            </a:r>
            <a:r>
              <a:rPr lang="en-GB" dirty="0" smtClean="0"/>
              <a:t>Liberty State Park, Jersey City, New Jersey, dedicated 1984</a:t>
            </a:r>
            <a:endParaRPr lang="en-GB" i="1" dirty="0" smtClean="0"/>
          </a:p>
        </p:txBody>
      </p:sp>
    </p:spTree>
    <p:extLst>
      <p:ext uri="{BB962C8B-B14F-4D97-AF65-F5344CB8AC3E}">
        <p14:creationId xmlns:p14="http://schemas.microsoft.com/office/powerpoint/2010/main" val="140783055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7864" y="1"/>
            <a:ext cx="5796136" cy="39112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995" y="1"/>
            <a:ext cx="2838450" cy="3286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198303" y="4136518"/>
            <a:ext cx="8694177" cy="2579507"/>
          </a:xfrm>
          <a:prstGeom prst="rect">
            <a:avLst/>
          </a:prstGeom>
        </p:spPr>
        <p:txBody>
          <a:bodyPr wrap="square" lIns="180000" tIns="180000" rIns="180000" bIns="180000">
            <a:spAutoFit/>
          </a:bodyPr>
          <a:lstStyle/>
          <a:p>
            <a:r>
              <a:rPr lang="en-GB" dirty="0" smtClean="0"/>
              <a:t>“These </a:t>
            </a:r>
            <a:r>
              <a:rPr lang="en-GB" dirty="0"/>
              <a:t>[SS troops] were the villains, as we know, that conducted the persecutions and all. But there are 2,000 graves there, and most of those, the average age is about 18. I think that there's nothing wrong with visiting that cemetery where those young men are victims of Nazism also, even though they were fighting in the German uniform, drafted into service to carry out the hateful wishes of the Nazis. They were victims, just as surely as the victims in the concentration </a:t>
            </a:r>
            <a:r>
              <a:rPr lang="en-GB" dirty="0" smtClean="0"/>
              <a:t>camps.”</a:t>
            </a:r>
          </a:p>
          <a:p>
            <a:pPr marL="285750" indent="-285750" algn="r">
              <a:buFontTx/>
              <a:buChar char="-"/>
            </a:pPr>
            <a:r>
              <a:rPr lang="en-GB" dirty="0" smtClean="0"/>
              <a:t>Ronald Reagan, Bitburg cemetery, May 5 1985</a:t>
            </a:r>
          </a:p>
          <a:p>
            <a:r>
              <a:rPr lang="en-GB" dirty="0" smtClean="0"/>
              <a:t> </a:t>
            </a:r>
          </a:p>
        </p:txBody>
      </p:sp>
      <p:sp>
        <p:nvSpPr>
          <p:cNvPr id="2" name="Rectangle 1"/>
          <p:cNvSpPr/>
          <p:nvPr/>
        </p:nvSpPr>
        <p:spPr>
          <a:xfrm>
            <a:off x="198303" y="3488061"/>
            <a:ext cx="3131840" cy="646331"/>
          </a:xfrm>
          <a:prstGeom prst="rect">
            <a:avLst/>
          </a:prstGeom>
        </p:spPr>
        <p:txBody>
          <a:bodyPr wrap="square">
            <a:spAutoFit/>
          </a:bodyPr>
          <a:lstStyle/>
          <a:p>
            <a:r>
              <a:rPr lang="en-GB" dirty="0"/>
              <a:t>President Ronald Reagan, Bitburg Cemetery, 1985</a:t>
            </a:r>
          </a:p>
        </p:txBody>
      </p:sp>
    </p:spTree>
    <p:extLst>
      <p:ext uri="{BB962C8B-B14F-4D97-AF65-F5344CB8AC3E}">
        <p14:creationId xmlns:p14="http://schemas.microsoft.com/office/powerpoint/2010/main" val="131155312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0217"/>
            <a:ext cx="9144000" cy="6159288"/>
          </a:xfrm>
          <a:prstGeom prst="rect">
            <a:avLst/>
          </a:prstGeom>
          <a:noFill/>
        </p:spPr>
        <p:txBody>
          <a:bodyPr wrap="square" lIns="540000" tIns="360000" rIns="540000" bIns="360000" rtlCol="0">
            <a:spAutoFit/>
          </a:bodyPr>
          <a:lstStyle/>
          <a:p>
            <a:r>
              <a:rPr lang="en-GB" sz="1600" b="1" dirty="0" smtClean="0"/>
              <a:t>HOLLYWOOD GOES TO WAR</a:t>
            </a:r>
          </a:p>
          <a:p>
            <a:endParaRPr lang="en-GB" sz="1600" b="1" dirty="0" smtClean="0"/>
          </a:p>
          <a:p>
            <a:pPr marL="285750" indent="-285750">
              <a:buFont typeface="Arial" panose="020B0604020202020204" pitchFamily="34" charset="0"/>
              <a:buChar char="•"/>
            </a:pPr>
            <a:r>
              <a:rPr lang="en-GB" sz="1500" dirty="0" smtClean="0"/>
              <a:t>Hollywood mobilised on a war footing:</a:t>
            </a:r>
          </a:p>
          <a:p>
            <a:pPr marL="742950" lvl="1" indent="-285750">
              <a:buFontTx/>
              <a:buChar char="-"/>
            </a:pPr>
            <a:r>
              <a:rPr lang="en-GB" sz="1500" dirty="0" smtClean="0"/>
              <a:t>Stars like James Stewart and Clark Gable enlisted in the military</a:t>
            </a:r>
          </a:p>
          <a:p>
            <a:pPr marL="742950" lvl="1" indent="-285750">
              <a:buFontTx/>
              <a:buChar char="-"/>
            </a:pPr>
            <a:r>
              <a:rPr lang="en-GB" sz="1500" dirty="0" smtClean="0"/>
              <a:t>Directors such as Frank Capra helped make War Department films like </a:t>
            </a:r>
            <a:r>
              <a:rPr lang="en-GB" sz="1500" i="1" dirty="0" smtClean="0"/>
              <a:t>Why We Fight </a:t>
            </a:r>
            <a:r>
              <a:rPr lang="en-GB" sz="1500" dirty="0" smtClean="0"/>
              <a:t>(1942–1944)</a:t>
            </a:r>
          </a:p>
          <a:p>
            <a:pPr marL="742950" lvl="1" indent="-285750">
              <a:buFontTx/>
              <a:buChar char="-"/>
            </a:pPr>
            <a:r>
              <a:rPr lang="en-GB" sz="1500" dirty="0" smtClean="0"/>
              <a:t>Studios agreed to produce propaganda fare including training videos in coordination with the Office of War Information (OWI): </a:t>
            </a:r>
            <a:r>
              <a:rPr lang="en-GB" sz="1500" dirty="0"/>
              <a:t>see  ‘Recognition of the Japanese Zero </a:t>
            </a:r>
            <a:r>
              <a:rPr lang="en-GB" sz="1500" dirty="0" smtClean="0"/>
              <a:t>Fighter’ starring Ronald Reagan, </a:t>
            </a:r>
            <a:r>
              <a:rPr lang="en-GB" sz="1500" dirty="0" smtClean="0">
                <a:hlinkClick r:id="rId3"/>
              </a:rPr>
              <a:t>https</a:t>
            </a:r>
            <a:r>
              <a:rPr lang="en-GB" sz="1500" dirty="0">
                <a:hlinkClick r:id="rId3"/>
              </a:rPr>
              <a:t>://</a:t>
            </a:r>
            <a:r>
              <a:rPr lang="en-GB" sz="1500" dirty="0" smtClean="0">
                <a:hlinkClick r:id="rId3"/>
              </a:rPr>
              <a:t>www.youtube.com/watch?v=htE4KpXKE2I</a:t>
            </a:r>
            <a:endParaRPr lang="en-GB" sz="1500" dirty="0" smtClean="0"/>
          </a:p>
          <a:p>
            <a:pPr marL="742950" lvl="1" indent="-285750">
              <a:buFontTx/>
              <a:buChar char="-"/>
            </a:pPr>
            <a:r>
              <a:rPr lang="en-GB" sz="1500" dirty="0" smtClean="0"/>
              <a:t>Studios  produced war-themed feature films – overseen </a:t>
            </a:r>
            <a:r>
              <a:rPr lang="en-GB" sz="1500" i="1" dirty="0" smtClean="0"/>
              <a:t>but not controlled </a:t>
            </a:r>
            <a:r>
              <a:rPr lang="en-GB" sz="1500" dirty="0" smtClean="0"/>
              <a:t>by the OWI's Bureau of Motion Pictures </a:t>
            </a:r>
          </a:p>
          <a:p>
            <a:pPr marL="742950" lvl="1" indent="-285750">
              <a:buFontTx/>
              <a:buChar char="-"/>
            </a:pPr>
            <a:endParaRPr lang="en-GB" sz="1500" dirty="0" smtClean="0"/>
          </a:p>
          <a:p>
            <a:r>
              <a:rPr lang="en-GB" sz="1500" dirty="0" smtClean="0"/>
              <a:t>"</a:t>
            </a:r>
            <a:r>
              <a:rPr lang="en-GB" sz="1500" i="1" dirty="0"/>
              <a:t>The easiest way to inject a propaganda idea into most people's minds is to let it go through the medium of an entertainment picture when they do not realize that they are being propagandized.</a:t>
            </a:r>
            <a:r>
              <a:rPr lang="en-GB" sz="1500" dirty="0"/>
              <a:t>" </a:t>
            </a:r>
            <a:endParaRPr lang="en-GB" sz="1500" dirty="0" smtClean="0"/>
          </a:p>
          <a:p>
            <a:pPr marL="285750" indent="-285750">
              <a:buFontTx/>
              <a:buChar char="-"/>
            </a:pPr>
            <a:r>
              <a:rPr lang="en-GB" sz="1500" dirty="0" smtClean="0"/>
              <a:t>Elmer </a:t>
            </a:r>
            <a:r>
              <a:rPr lang="en-GB" sz="1500" dirty="0"/>
              <a:t>Davis, Director of the Office of War Information, </a:t>
            </a:r>
            <a:r>
              <a:rPr lang="en-GB" sz="1500" dirty="0" smtClean="0"/>
              <a:t>1942</a:t>
            </a:r>
          </a:p>
          <a:p>
            <a:endParaRPr lang="en-GB" sz="1500" dirty="0"/>
          </a:p>
          <a:p>
            <a:pPr marL="742950" lvl="1" indent="-285750">
              <a:buFontTx/>
              <a:buChar char="-"/>
            </a:pPr>
            <a:endParaRPr lang="en-GB" sz="1500" dirty="0" smtClean="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r>
              <a:rPr lang="en-GB" sz="1600" dirty="0" smtClean="0"/>
              <a:t>WWII coincides </a:t>
            </a:r>
            <a:r>
              <a:rPr lang="en-GB" sz="1600" dirty="0"/>
              <a:t>with boom in cinema attendance (see graph)</a:t>
            </a:r>
          </a:p>
          <a:p>
            <a:pPr marL="285750" indent="-285750">
              <a:buFont typeface="Arial" panose="020B0604020202020204" pitchFamily="34" charset="0"/>
              <a:buChar char="•"/>
            </a:pPr>
            <a:endParaRPr lang="en-GB" sz="1600" dirty="0"/>
          </a:p>
          <a:p>
            <a:endParaRPr lang="en-GB" sz="1600" dirty="0"/>
          </a:p>
          <a:p>
            <a:endParaRPr lang="en-GB" sz="1600" dirty="0" smtClean="0"/>
          </a:p>
          <a:p>
            <a:endParaRPr lang="en-GB" sz="1600" dirty="0" smtClean="0"/>
          </a:p>
        </p:txBody>
      </p:sp>
      <p:pic>
        <p:nvPicPr>
          <p:cNvPr id="1026"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t="11354"/>
          <a:stretch/>
        </p:blipFill>
        <p:spPr bwMode="auto">
          <a:xfrm>
            <a:off x="0" y="4070555"/>
            <a:ext cx="6762328" cy="27874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16842" y="3789039"/>
            <a:ext cx="2138269" cy="30255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03848" y="4293096"/>
            <a:ext cx="3378200" cy="249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0796791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20217"/>
            <a:ext cx="6888871" cy="6882563"/>
          </a:xfrm>
          <a:prstGeom prst="rect">
            <a:avLst/>
          </a:prstGeom>
          <a:noFill/>
        </p:spPr>
        <p:txBody>
          <a:bodyPr wrap="square" lIns="540000" tIns="360000" rIns="540000" bIns="360000" rtlCol="0">
            <a:spAutoFit/>
          </a:bodyPr>
          <a:lstStyle/>
          <a:p>
            <a:r>
              <a:rPr lang="en-GB" sz="1600" b="1" dirty="0" smtClean="0"/>
              <a:t>THE WARTIME COMBAT MOVIE GENRE</a:t>
            </a:r>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r>
              <a:rPr lang="en-GB" sz="1600" dirty="0" smtClean="0"/>
              <a:t>Of the 100s of films about the war, many concentrate on the battlefield and combat; </a:t>
            </a:r>
            <a:r>
              <a:rPr lang="en-GB" sz="1600" dirty="0"/>
              <a:t> </a:t>
            </a:r>
            <a:r>
              <a:rPr lang="en-GB" sz="1600" dirty="0" smtClean="0"/>
              <a:t>featuring different branches of the military – e.g. submariners (</a:t>
            </a:r>
            <a:r>
              <a:rPr lang="en-GB" sz="1600" i="1" dirty="0" smtClean="0"/>
              <a:t>Destination Tokyo</a:t>
            </a:r>
            <a:r>
              <a:rPr lang="en-GB" sz="1600" dirty="0" smtClean="0"/>
              <a:t>), the army (</a:t>
            </a:r>
            <a:r>
              <a:rPr lang="en-GB" sz="1600" i="1" dirty="0" smtClean="0"/>
              <a:t>Bataan</a:t>
            </a:r>
            <a:r>
              <a:rPr lang="en-GB" sz="1600" dirty="0" smtClean="0"/>
              <a:t>), the marines (</a:t>
            </a:r>
            <a:r>
              <a:rPr lang="en-GB" sz="1600" i="1" dirty="0" smtClean="0"/>
              <a:t>Pride of the Marines</a:t>
            </a:r>
            <a:r>
              <a:rPr lang="en-GB" sz="1600" dirty="0" smtClean="0"/>
              <a:t>), paratroopers (</a:t>
            </a:r>
            <a:r>
              <a:rPr lang="en-GB" sz="1600" i="1" dirty="0" smtClean="0"/>
              <a:t>Objective, Burma!</a:t>
            </a:r>
            <a:r>
              <a:rPr lang="en-GB" sz="1600" dirty="0" smtClean="0"/>
              <a:t>), the marines (</a:t>
            </a:r>
            <a:r>
              <a:rPr lang="en-GB" sz="1600" i="1" dirty="0" smtClean="0"/>
              <a:t>Pride of the Marines</a:t>
            </a:r>
            <a:r>
              <a:rPr lang="en-GB" sz="1600" dirty="0" smtClean="0"/>
              <a:t>)</a:t>
            </a:r>
          </a:p>
          <a:p>
            <a:pPr marL="285750" indent="-285750">
              <a:buFont typeface="Arial" panose="020B0604020202020204" pitchFamily="34" charset="0"/>
              <a:buChar char="•"/>
            </a:pPr>
            <a:r>
              <a:rPr lang="en-GB" sz="1600" dirty="0" smtClean="0"/>
              <a:t>Combat movies often featured same personnel in-front and behind the camera</a:t>
            </a:r>
          </a:p>
          <a:p>
            <a:pPr marL="285750" indent="-285750">
              <a:buFont typeface="Arial" panose="020B0604020202020204" pitchFamily="34" charset="0"/>
              <a:buChar char="•"/>
            </a:pPr>
            <a:r>
              <a:rPr lang="en-GB" sz="1600" dirty="0" smtClean="0"/>
              <a:t>Many combat movies (ostensibly) based on actual events</a:t>
            </a:r>
          </a:p>
          <a:p>
            <a:pPr marL="285750" indent="-285750">
              <a:buFont typeface="Arial" panose="020B0604020202020204" pitchFamily="34" charset="0"/>
              <a:buChar char="•"/>
            </a:pPr>
            <a:r>
              <a:rPr lang="en-GB" sz="1600" dirty="0" smtClean="0"/>
              <a:t>Claims made to historical veracity (e.g. use of newsreels and footage of military) and social realism</a:t>
            </a:r>
            <a:endParaRPr lang="en-GB" sz="1600" dirty="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endParaRPr lang="en-GB" sz="1600" dirty="0" smtClean="0"/>
          </a:p>
          <a:p>
            <a:endParaRPr lang="en-GB" sz="1600" dirty="0" smtClean="0"/>
          </a:p>
          <a:p>
            <a:endParaRPr lang="en-GB" sz="1600" dirty="0" smtClean="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87" y="3657461"/>
            <a:ext cx="2355646" cy="31027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88871" y="184714"/>
            <a:ext cx="2165402" cy="32767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32350" y="3638967"/>
            <a:ext cx="2230776" cy="31305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88871" y="3657461"/>
            <a:ext cx="2196309" cy="31027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741029" y="3643620"/>
            <a:ext cx="2032856" cy="3121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3696416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20217"/>
            <a:ext cx="6888871" cy="7128784"/>
          </a:xfrm>
          <a:prstGeom prst="rect">
            <a:avLst/>
          </a:prstGeom>
          <a:noFill/>
        </p:spPr>
        <p:txBody>
          <a:bodyPr wrap="square" lIns="540000" tIns="360000" rIns="540000" bIns="360000" rtlCol="0">
            <a:spAutoFit/>
          </a:bodyPr>
          <a:lstStyle/>
          <a:p>
            <a:pPr marL="285750" indent="-285750">
              <a:buFont typeface="Arial" panose="020B0604020202020204" pitchFamily="34" charset="0"/>
              <a:buChar char="•"/>
            </a:pPr>
            <a:r>
              <a:rPr lang="en-GB" sz="1600" dirty="0" smtClean="0"/>
              <a:t>Human experience, and always not </a:t>
            </a:r>
            <a:r>
              <a:rPr lang="en-GB" sz="1600" dirty="0"/>
              <a:t>the war per se, is the main focus of the combat film’s </a:t>
            </a:r>
            <a:r>
              <a:rPr lang="en-GB" sz="1600" dirty="0" smtClean="0"/>
              <a:t>narrative</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smtClean="0"/>
              <a:t>Contemporary social and cultural issues foregrounded, but overarching emphasis on cultivating an image of national unity</a:t>
            </a:r>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endParaRPr lang="en-GB" sz="1600" dirty="0" smtClean="0"/>
          </a:p>
          <a:p>
            <a:endParaRPr lang="en-GB" sz="1600" dirty="0" smtClean="0"/>
          </a:p>
          <a:p>
            <a:endParaRPr lang="en-GB" sz="1600" dirty="0" smtClean="0"/>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8871" y="184714"/>
            <a:ext cx="2165402" cy="32767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23728" y="1746998"/>
            <a:ext cx="4572000" cy="342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4393320"/>
            <a:ext cx="3157225" cy="24295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7568008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32135"/>
            <a:ext cx="6444208" cy="10329660"/>
          </a:xfrm>
          <a:prstGeom prst="rect">
            <a:avLst/>
          </a:prstGeom>
          <a:noFill/>
        </p:spPr>
        <p:txBody>
          <a:bodyPr wrap="square" lIns="540000" tIns="360000" rIns="540000" bIns="360000" rtlCol="0">
            <a:spAutoFit/>
          </a:bodyPr>
          <a:lstStyle/>
          <a:p>
            <a:pPr marL="285750" indent="-285750">
              <a:buFont typeface="Arial" panose="020B0604020202020204" pitchFamily="34" charset="0"/>
              <a:buChar char="•"/>
            </a:pPr>
            <a:r>
              <a:rPr lang="en-GB" sz="1600" dirty="0" smtClean="0"/>
              <a:t>Attempts to explain ’why we fight’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smtClean="0"/>
              <a:t>Explanations of geography of the war: inclusion of maps and other devises</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smtClean="0"/>
              <a:t>References to Pearl Harbour, December 7 1941</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smtClean="0"/>
              <a:t>In </a:t>
            </a:r>
            <a:r>
              <a:rPr lang="en-GB" sz="1600" i="1" dirty="0" smtClean="0"/>
              <a:t>Destination Tokyo, </a:t>
            </a:r>
            <a:r>
              <a:rPr lang="en-GB" sz="1600" dirty="0" smtClean="0"/>
              <a:t>the United States is said to be “ … fighting to put more roller skates in the hands of five years olds in America and roller skates rather than daggers in the hands of five year olds in Japan.”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smtClean="0"/>
              <a:t>Emphasis on family and </a:t>
            </a:r>
            <a:r>
              <a:rPr lang="en-GB" sz="1600" dirty="0"/>
              <a:t>d</a:t>
            </a:r>
            <a:r>
              <a:rPr lang="en-GB" sz="1600" dirty="0" smtClean="0"/>
              <a:t>omesticity – even to an incongruous extent : </a:t>
            </a:r>
            <a:r>
              <a:rPr lang="en-GB" sz="1600" i="1" dirty="0" smtClean="0"/>
              <a:t>Destination Tokyo </a:t>
            </a:r>
            <a:r>
              <a:rPr lang="en-GB" sz="1600" dirty="0" smtClean="0"/>
              <a:t>has a </a:t>
            </a:r>
            <a:r>
              <a:rPr lang="en-GB" sz="1600" dirty="0"/>
              <a:t>Christmas dinner (</a:t>
            </a:r>
            <a:r>
              <a:rPr lang="en-GB" sz="1600" dirty="0">
                <a:hlinkClick r:id="rId3"/>
              </a:rPr>
              <a:t>http://</a:t>
            </a:r>
            <a:r>
              <a:rPr lang="en-GB" sz="1600" dirty="0" smtClean="0">
                <a:hlinkClick r:id="rId3"/>
              </a:rPr>
              <a:t>www.tcm.com/mediaroom/video/411207/Destination-Tokyo-Movie-Clip-All-Submarines-Look-Alike.html</a:t>
            </a:r>
            <a:r>
              <a:rPr lang="en-GB" sz="1600" dirty="0" smtClean="0"/>
              <a:t>);   the  crew </a:t>
            </a:r>
            <a:r>
              <a:rPr lang="en-GB" sz="1600" i="1" dirty="0" smtClean="0"/>
              <a:t>Air Force </a:t>
            </a:r>
            <a:r>
              <a:rPr lang="en-GB" sz="1600" dirty="0" smtClean="0"/>
              <a:t> apes a family structure, adoption of a dog</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smtClean="0"/>
              <a:t>Desire to show population the likelihood of American victory – but without encouraging complacency</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smtClean="0"/>
              <a:t>Hence, the Japanese people tend to be shown as a formidable foe (if otherwise socially, politically and racially deficient) </a:t>
            </a: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endParaRPr lang="en-GB" sz="1600" dirty="0" smtClean="0"/>
          </a:p>
          <a:p>
            <a:endParaRPr lang="en-GB" sz="1600" dirty="0" smtClean="0"/>
          </a:p>
          <a:p>
            <a:endParaRPr lang="en-GB" sz="1600" dirty="0" smtClean="0"/>
          </a:p>
        </p:txBody>
      </p:sp>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44208" y="188640"/>
            <a:ext cx="2573337" cy="3389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86815" y="3557915"/>
            <a:ext cx="2288121" cy="32109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3160945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2135"/>
            <a:ext cx="6619637" cy="11745432"/>
          </a:xfrm>
          <a:prstGeom prst="rect">
            <a:avLst/>
          </a:prstGeom>
          <a:noFill/>
        </p:spPr>
        <p:txBody>
          <a:bodyPr wrap="square" lIns="540000" tIns="360000" rIns="540000" bIns="360000" rtlCol="0">
            <a:spAutoFit/>
          </a:bodyPr>
          <a:lstStyle/>
          <a:p>
            <a:pPr marL="285750" indent="-285750" algn="just">
              <a:buFont typeface="Arial" panose="020B0604020202020204" pitchFamily="34" charset="0"/>
              <a:buChar char="•"/>
            </a:pPr>
            <a:r>
              <a:rPr lang="en-GB" sz="1600" dirty="0" smtClean="0"/>
              <a:t>Anxieties over how to conclude the combat movie: could the story have an ending when the fighting was still ongoing?</a:t>
            </a:r>
          </a:p>
          <a:p>
            <a:pPr marL="285750" indent="-285750" algn="just">
              <a:buFont typeface="Arial" panose="020B0604020202020204" pitchFamily="34" charset="0"/>
              <a:buChar char="•"/>
            </a:pPr>
            <a:endParaRPr lang="en-GB" sz="1600" dirty="0"/>
          </a:p>
          <a:p>
            <a:pPr algn="just"/>
            <a:r>
              <a:rPr lang="en-GB" sz="1600" i="1" dirty="0" smtClean="0"/>
              <a:t>But also reflected wider social concerns:</a:t>
            </a:r>
          </a:p>
          <a:p>
            <a:pPr marL="285750" indent="-285750" algn="just">
              <a:buFont typeface="Arial" panose="020B0604020202020204" pitchFamily="34" charset="0"/>
              <a:buChar char="•"/>
            </a:pPr>
            <a:endParaRPr lang="en-GB" sz="1600" dirty="0" smtClean="0"/>
          </a:p>
          <a:p>
            <a:pPr marL="285750" indent="-285750" algn="just">
              <a:buFont typeface="Arial" panose="020B0604020202020204" pitchFamily="34" charset="0"/>
              <a:buChar char="•"/>
            </a:pPr>
            <a:r>
              <a:rPr lang="en-GB" sz="1600" dirty="0" smtClean="0"/>
              <a:t>Disquiet over the possibility of returning to pre-war normalcy: post-war society often overlooked in combat genre, but some stories of veterans’ difficult readjustment to civilian life (notably </a:t>
            </a:r>
            <a:r>
              <a:rPr lang="en-GB" sz="1600" i="1" dirty="0" smtClean="0"/>
              <a:t>Pride of the Marines</a:t>
            </a:r>
            <a:r>
              <a:rPr lang="en-GB" sz="1600" dirty="0" smtClean="0"/>
              <a:t>) which became a recurrent  theme of late-40s cinema (especially in film noir)</a:t>
            </a:r>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r>
              <a:rPr lang="en-GB" sz="1600" dirty="0" smtClean="0"/>
              <a:t>Assertion of traditional gender roles at a time when women had entered the workforce and marketplace on an unprecedented scale?</a:t>
            </a:r>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r>
              <a:rPr lang="en-GB" sz="1600" dirty="0" smtClean="0"/>
              <a:t>Anxiety about perceived threat of communism, plus the leftist politics of the 1930s New Deal era</a:t>
            </a:r>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r>
              <a:rPr lang="en-GB" sz="1600" dirty="0" smtClean="0"/>
              <a:t>Notable personnel from combat movie genre had careers wrecked during McCarthy era: </a:t>
            </a:r>
            <a:r>
              <a:rPr lang="en-GB" sz="1600" dirty="0"/>
              <a:t>of the Hollywood Ten blacklisted for their noncompliance with </a:t>
            </a:r>
            <a:r>
              <a:rPr lang="en-GB" sz="1600" dirty="0" smtClean="0"/>
              <a:t>House Un-American Activities Committee (HUAC), Alvah </a:t>
            </a:r>
            <a:r>
              <a:rPr lang="en-GB" sz="1600" dirty="0"/>
              <a:t>Bessie and Lester Cole wrote </a:t>
            </a:r>
            <a:r>
              <a:rPr lang="en-GB" sz="1600" i="1" dirty="0"/>
              <a:t>Objective, Burma! </a:t>
            </a:r>
            <a:r>
              <a:rPr lang="en-GB" sz="1600" dirty="0"/>
              <a:t>and Albert Maltz worked on </a:t>
            </a:r>
            <a:r>
              <a:rPr lang="en-GB" sz="1600" i="1" dirty="0"/>
              <a:t>Pride of the Marines</a:t>
            </a:r>
            <a:r>
              <a:rPr lang="en-GB" sz="1600" dirty="0"/>
              <a:t> and </a:t>
            </a:r>
            <a:r>
              <a:rPr lang="en-GB" sz="1600" i="1" dirty="0"/>
              <a:t>Destination </a:t>
            </a:r>
            <a:r>
              <a:rPr lang="en-GB" sz="1600" i="1" dirty="0" smtClean="0"/>
              <a:t>Tokyo</a:t>
            </a:r>
            <a:r>
              <a:rPr lang="en-GB" sz="1600" dirty="0" smtClean="0"/>
              <a:t>; John Garfield refused to ‘name names’ to HUAC and had his reputation irreparably tarnished</a:t>
            </a:r>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endParaRPr lang="en-GB" sz="1600" dirty="0" smtClean="0"/>
          </a:p>
          <a:p>
            <a:endParaRPr lang="en-GB" sz="1600" dirty="0" smtClean="0"/>
          </a:p>
          <a:p>
            <a:endParaRPr lang="en-GB" sz="1600" dirty="0" smtClean="0"/>
          </a:p>
        </p:txBody>
      </p:sp>
      <p:pic>
        <p:nvPicPr>
          <p:cNvPr id="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6815" y="3557915"/>
            <a:ext cx="2288121" cy="32109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19638" y="188640"/>
            <a:ext cx="2195513" cy="3103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8467233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577</TotalTime>
  <Words>1062</Words>
  <Application>Microsoft Office PowerPoint</Application>
  <PresentationFormat>On-screen Show (4:3)</PresentationFormat>
  <Paragraphs>149</Paragraphs>
  <Slides>12</Slides>
  <Notes>6</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Administrator</cp:lastModifiedBy>
  <cp:revision>24</cp:revision>
  <dcterms:created xsi:type="dcterms:W3CDTF">2015-11-15T17:44:22Z</dcterms:created>
  <dcterms:modified xsi:type="dcterms:W3CDTF">2015-11-19T13:17:39Z</dcterms:modified>
</cp:coreProperties>
</file>