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61" r:id="rId4"/>
    <p:sldId id="262" r:id="rId5"/>
    <p:sldId id="259" r:id="rId6"/>
    <p:sldId id="260" r:id="rId7"/>
    <p:sldId id="263" r:id="rId8"/>
    <p:sldId id="269" r:id="rId9"/>
    <p:sldId id="270" r:id="rId10"/>
    <p:sldId id="272" r:id="rId11"/>
    <p:sldId id="271" r:id="rId12"/>
    <p:sldId id="274" r:id="rId13"/>
    <p:sldId id="268" r:id="rId14"/>
    <p:sldId id="275" r:id="rId15"/>
    <p:sldId id="265" r:id="rId16"/>
    <p:sldId id="266" r:id="rId17"/>
    <p:sldId id="267" r:id="rId18"/>
    <p:sldId id="273" r:id="rId19"/>
    <p:sldId id="264" r:id="rId20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5" d="100"/>
          <a:sy n="65" d="100"/>
        </p:scale>
        <p:origin x="-1666" y="-293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4F884-0C3D-45CB-85EF-19305B31DE6D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54361-00D4-4E35-A3B1-3873C410D88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4F884-0C3D-45CB-85EF-19305B31DE6D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54361-00D4-4E35-A3B1-3873C410D8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4F884-0C3D-45CB-85EF-19305B31DE6D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54361-00D4-4E35-A3B1-3873C410D88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4F884-0C3D-45CB-85EF-19305B31DE6D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54361-00D4-4E35-A3B1-3873C410D8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4F884-0C3D-45CB-85EF-19305B31DE6D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54361-00D4-4E35-A3B1-3873C410D8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4F884-0C3D-45CB-85EF-19305B31DE6D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54361-00D4-4E35-A3B1-3873C410D8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4F884-0C3D-45CB-85EF-19305B31DE6D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54361-00D4-4E35-A3B1-3873C410D8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4F884-0C3D-45CB-85EF-19305B31DE6D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54361-00D4-4E35-A3B1-3873C410D8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4F884-0C3D-45CB-85EF-19305B31DE6D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9B54361-00D4-4E35-A3B1-3873C410D88A}" type="slidenum">
              <a:rPr lang="en-GB" smtClean="0"/>
              <a:t>‹#›</a:t>
            </a:fld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4F884-0C3D-45CB-85EF-19305B31DE6D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54361-00D4-4E35-A3B1-3873C410D8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5B4F884-0C3D-45CB-85EF-19305B31DE6D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9B54361-00D4-4E35-A3B1-3873C410D88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A5B4F884-0C3D-45CB-85EF-19305B31DE6D}" type="datetimeFigureOut">
              <a:rPr lang="en-GB" smtClean="0"/>
              <a:t>14/05/2018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9B54361-00D4-4E35-A3B1-3873C410D88A}" type="slidenum">
              <a:rPr lang="en-GB" smtClean="0"/>
              <a:t>‹#›</a:t>
            </a:fld>
            <a:endParaRPr lang="en-GB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nngroup.com/articles/usability-101-introduction-to-usability/" TargetMode="External"/><Relationship Id="rId3" Type="http://schemas.openxmlformats.org/officeDocument/2006/relationships/hyperlink" Target="http://www.top10bestwebsitebuilders.co.uk/" TargetMode="External"/><Relationship Id="rId7" Type="http://schemas.openxmlformats.org/officeDocument/2006/relationships/hyperlink" Target="http://daprlab.com/ace/" TargetMode="External"/><Relationship Id="rId2" Type="http://schemas.openxmlformats.org/officeDocument/2006/relationships/hyperlink" Target="https://websitesetup.org/website-builders/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s://sproutsocial.com/insights/facebook-stats-for-marketers/" TargetMode="External"/><Relationship Id="rId5" Type="http://schemas.openxmlformats.org/officeDocument/2006/relationships/hyperlink" Target="http://www.howdesign.com/resources-education/online-design-courses-education/gestalt-theory-typography-design-principles/" TargetMode="External"/><Relationship Id="rId4" Type="http://schemas.openxmlformats.org/officeDocument/2006/relationships/hyperlink" Target="https://www.sitebuilderrepor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1545858"/>
            <a:ext cx="9143999" cy="1107996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66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GAMING LOUD</a:t>
            </a:r>
            <a:endParaRPr lang="en-US" sz="66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81924" y="3068960"/>
            <a:ext cx="4580149" cy="19302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23782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784" y="1052736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cap="none" spc="0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GAMING LOUD</a:t>
            </a:r>
            <a:endParaRPr lang="en-US" sz="4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683568" y="2589808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Gaming Loud is a review website that will be covering all of the latest gaming peripherals (mouse, keyboard, headset).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683568" y="3488422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Created for someone that is a gaming enthusiast and loves giving his opinions when it comes to gaming peripherals.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691352" y="4509120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Sales of products can increase/decrease depending on what reviews/opinions they have received.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60215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784" y="1052736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LOGO CREATION</a:t>
            </a:r>
            <a:endParaRPr lang="en-US" sz="4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5780715" y="4443412"/>
            <a:ext cx="2014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Gestalt Theory [1]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539552" y="2231648"/>
            <a:ext cx="7255497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“Gestalt is a form of psychology that focuses on cognitive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behaviours…”</a:t>
            </a:r>
            <a:r>
              <a:rPr lang="en-GB" dirty="0">
                <a:latin typeface="Arial" pitchFamily="34" charset="0"/>
                <a:cs typeface="Arial" pitchFamily="34" charset="0"/>
              </a:rPr>
              <a:t> </a:t>
            </a:r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endParaRPr lang="en-GB" dirty="0" smtClean="0">
              <a:latin typeface="Arial" pitchFamily="34" charset="0"/>
              <a:cs typeface="Arial" pitchFamily="34" charset="0"/>
            </a:endParaRPr>
          </a:p>
          <a:p>
            <a:r>
              <a:rPr lang="en-GB" dirty="0" smtClean="0">
                <a:latin typeface="Arial" pitchFamily="34" charset="0"/>
                <a:cs typeface="Arial" pitchFamily="34" charset="0"/>
              </a:rPr>
              <a:t>”The </a:t>
            </a:r>
            <a:r>
              <a:rPr lang="en-GB" dirty="0">
                <a:latin typeface="Arial" pitchFamily="34" charset="0"/>
                <a:cs typeface="Arial" pitchFamily="34" charset="0"/>
              </a:rPr>
              <a:t>mind copes with the visual confusion of our everyday world by consolidating objects into groups in order to simplify input. For instance, when our eyes see a tail, paws, legs, a body, fur, a collar, ears and nose, our mind brings these parts together to register a cat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.”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19031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784" y="1052736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LOGO CREATION</a:t>
            </a:r>
            <a:endParaRPr lang="en-US" sz="4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48264" y="2276872"/>
            <a:ext cx="1346392" cy="134639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077406"/>
            <a:ext cx="1557873" cy="1557873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33336" y="1883733"/>
            <a:ext cx="1977315" cy="1977315"/>
          </a:xfrm>
          <a:prstGeom prst="rect">
            <a:avLst/>
          </a:prstGeom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443954" y="4160676"/>
            <a:ext cx="4271660" cy="1800200"/>
          </a:xfrm>
          <a:prstGeom prst="rect">
            <a:avLst/>
          </a:prstGeom>
        </p:spPr>
      </p:pic>
      <p:sp>
        <p:nvSpPr>
          <p:cNvPr id="9" name="Oval 8"/>
          <p:cNvSpPr/>
          <p:nvPr/>
        </p:nvSpPr>
        <p:spPr>
          <a:xfrm>
            <a:off x="6948264" y="2739484"/>
            <a:ext cx="432048" cy="42116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Oval 9"/>
          <p:cNvSpPr/>
          <p:nvPr/>
        </p:nvSpPr>
        <p:spPr>
          <a:xfrm>
            <a:off x="7405436" y="3202096"/>
            <a:ext cx="432048" cy="42116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1" name="Oval 10"/>
          <p:cNvSpPr/>
          <p:nvPr/>
        </p:nvSpPr>
        <p:spPr>
          <a:xfrm>
            <a:off x="7860676" y="2739484"/>
            <a:ext cx="432048" cy="42116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" name="Oval 11"/>
          <p:cNvSpPr/>
          <p:nvPr/>
        </p:nvSpPr>
        <p:spPr>
          <a:xfrm>
            <a:off x="7405436" y="2283149"/>
            <a:ext cx="432048" cy="421168"/>
          </a:xfrm>
          <a:prstGeom prst="ellipse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670190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1052736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PLATFORM CHOICE</a:t>
            </a:r>
            <a:endParaRPr lang="en-US" sz="4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352630" y="2708920"/>
            <a:ext cx="2438740" cy="2857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3271819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992" y="892661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WHY CHOSE WIX</a:t>
            </a:r>
            <a:endParaRPr lang="en-US" sz="4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9370" t="33920" r="28829" b="51680"/>
          <a:stretch/>
        </p:blipFill>
        <p:spPr bwMode="auto">
          <a:xfrm>
            <a:off x="346800" y="2107704"/>
            <a:ext cx="4714240" cy="914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Box 4"/>
          <p:cNvSpPr txBox="1"/>
          <p:nvPr/>
        </p:nvSpPr>
        <p:spPr>
          <a:xfrm>
            <a:off x="5180399" y="2195572"/>
            <a:ext cx="22708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&lt;&lt;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WebsiteSetup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[2]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802" t="26240" r="36216" b="14240"/>
          <a:stretch/>
        </p:blipFill>
        <p:spPr bwMode="auto">
          <a:xfrm>
            <a:off x="323528" y="3293863"/>
            <a:ext cx="3243057" cy="25888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8" name="TextBox 7"/>
          <p:cNvSpPr txBox="1"/>
          <p:nvPr/>
        </p:nvSpPr>
        <p:spPr>
          <a:xfrm>
            <a:off x="3782067" y="3573016"/>
            <a:ext cx="31259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&lt;&lt; Top10WebsiteBuilders [3]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2" name="Picture 4"/>
          <p:cNvPicPr>
            <a:picLocks noChangeAspect="1" noChangeArrowheads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982" t="43592" r="30090" b="35360"/>
          <a:stretch/>
        </p:blipFill>
        <p:spPr bwMode="auto">
          <a:xfrm>
            <a:off x="3699841" y="4579423"/>
            <a:ext cx="5405120" cy="133653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Box 9"/>
          <p:cNvSpPr txBox="1"/>
          <p:nvPr/>
        </p:nvSpPr>
        <p:spPr>
          <a:xfrm>
            <a:off x="4586992" y="6021288"/>
            <a:ext cx="2313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SiteBuilderReport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[4]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1956363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992" y="892661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WHY CHOSE WIX</a:t>
            </a:r>
            <a:endParaRPr lang="en-US" sz="4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71600" y="2380238"/>
            <a:ext cx="581441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Over 500 fully customizable templates to choose from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71600" y="2843644"/>
            <a:ext cx="35830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Fully responsive website design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1003960" y="3347700"/>
            <a:ext cx="442941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Requires no web developing experience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1003960" y="3851756"/>
            <a:ext cx="40446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Easy drag and drop website building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1003960" y="4355812"/>
            <a:ext cx="381386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Reasonable pricing for the service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Box 10"/>
          <p:cNvSpPr txBox="1"/>
          <p:nvPr/>
        </p:nvSpPr>
        <p:spPr>
          <a:xfrm>
            <a:off x="971600" y="4878288"/>
            <a:ext cx="372409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No hosting maintenance required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2705858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054" t="16862" r="1143" b="5231"/>
          <a:stretch/>
        </p:blipFill>
        <p:spPr bwMode="auto">
          <a:xfrm>
            <a:off x="0" y="980728"/>
            <a:ext cx="9144000" cy="45808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053422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14" t="17231" r="1143" b="5046"/>
          <a:stretch/>
        </p:blipFill>
        <p:spPr bwMode="auto">
          <a:xfrm>
            <a:off x="0" y="1052737"/>
            <a:ext cx="9143999" cy="44644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851273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464" t="25723" r="14346" b="25353"/>
          <a:stretch/>
        </p:blipFill>
        <p:spPr bwMode="auto">
          <a:xfrm>
            <a:off x="395536" y="1840484"/>
            <a:ext cx="8403085" cy="339454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690608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31" t="18708" r="1248" b="5415"/>
          <a:stretch/>
        </p:blipFill>
        <p:spPr bwMode="auto">
          <a:xfrm>
            <a:off x="16695" y="1196753"/>
            <a:ext cx="9127305" cy="43924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457783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1413" t="25907" r="18919" b="17969"/>
          <a:stretch/>
        </p:blipFill>
        <p:spPr bwMode="auto">
          <a:xfrm>
            <a:off x="971600" y="1899138"/>
            <a:ext cx="7239419" cy="38341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5946031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992" y="892661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ACCESSIBILITY CHECK</a:t>
            </a:r>
            <a:endParaRPr lang="en-US" sz="4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804248" y="4433496"/>
            <a:ext cx="1800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DaprLab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[6]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819" t="12062" r="30249" b="21846"/>
          <a:stretch/>
        </p:blipFill>
        <p:spPr bwMode="auto">
          <a:xfrm>
            <a:off x="1763688" y="2060848"/>
            <a:ext cx="4841631" cy="4196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7923920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992" y="892661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USABILITY </a:t>
            </a:r>
            <a:r>
              <a:rPr lang="en-US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CHECK</a:t>
            </a:r>
            <a:endParaRPr lang="en-US" sz="4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Rectangle 5"/>
          <p:cNvSpPr/>
          <p:nvPr/>
        </p:nvSpPr>
        <p:spPr>
          <a:xfrm>
            <a:off x="6372200" y="6093296"/>
            <a:ext cx="2088232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Jakob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Nielsen [7]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Rectangle 1"/>
          <p:cNvSpPr/>
          <p:nvPr/>
        </p:nvSpPr>
        <p:spPr>
          <a:xfrm>
            <a:off x="899592" y="2132856"/>
            <a:ext cx="6804756" cy="36933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“- Learnability</a:t>
            </a:r>
            <a:r>
              <a:rPr lang="en-GB" dirty="0">
                <a:latin typeface="Arial" pitchFamily="34" charset="0"/>
                <a:cs typeface="Arial" pitchFamily="34" charset="0"/>
              </a:rPr>
              <a:t>: How easy is it for users to accomplish basic tasks the first time they encounter the design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- Efficiency</a:t>
            </a:r>
            <a:r>
              <a:rPr lang="en-GB" dirty="0">
                <a:latin typeface="Arial" pitchFamily="34" charset="0"/>
                <a:cs typeface="Arial" pitchFamily="34" charset="0"/>
              </a:rPr>
              <a:t>: Once users have learned the design, how quickly can they perform tasks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- Memorability</a:t>
            </a:r>
            <a:r>
              <a:rPr lang="en-GB" dirty="0">
                <a:latin typeface="Arial" pitchFamily="34" charset="0"/>
                <a:cs typeface="Arial" pitchFamily="34" charset="0"/>
              </a:rPr>
              <a:t>: When users return to the design after a period of not using it, how easily can they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re-establish </a:t>
            </a:r>
            <a:r>
              <a:rPr lang="en-GB" dirty="0">
                <a:latin typeface="Arial" pitchFamily="34" charset="0"/>
                <a:cs typeface="Arial" pitchFamily="34" charset="0"/>
              </a:rPr>
              <a:t>proficiency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- Errors</a:t>
            </a:r>
            <a:r>
              <a:rPr lang="en-GB" dirty="0">
                <a:latin typeface="Arial" pitchFamily="34" charset="0"/>
                <a:cs typeface="Arial" pitchFamily="34" charset="0"/>
              </a:rPr>
              <a:t>: How many errors do users make, how severe are these errors, and how easily can they recover from the errors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?</a:t>
            </a:r>
          </a:p>
          <a:p>
            <a:endParaRPr lang="en-GB" dirty="0">
              <a:latin typeface="Arial" pitchFamily="34" charset="0"/>
              <a:cs typeface="Arial" pitchFamily="34" charset="0"/>
            </a:endParaRPr>
          </a:p>
          <a:p>
            <a:r>
              <a:rPr lang="en-GB" b="1" dirty="0" smtClean="0">
                <a:latin typeface="Arial" pitchFamily="34" charset="0"/>
                <a:cs typeface="Arial" pitchFamily="34" charset="0"/>
              </a:rPr>
              <a:t>- Satisfaction</a:t>
            </a:r>
            <a:r>
              <a:rPr lang="en-GB" dirty="0">
                <a:latin typeface="Arial" pitchFamily="34" charset="0"/>
                <a:cs typeface="Arial" pitchFamily="34" charset="0"/>
              </a:rPr>
              <a:t>: How pleasant is it to use the design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?”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0118896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992" y="892661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ONLINE MARKETING</a:t>
            </a:r>
            <a:endParaRPr lang="en-US" sz="4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971601" y="2195572"/>
            <a:ext cx="727280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Many different ways to bring traffic to your website whether it being paid or free.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971601" y="3140968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Creating a social media pages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950588" y="366270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Advertise on social media platforms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950588" y="4149080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Improve your websites SEO and get backlinks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950588" y="4670812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Host giveaways for your social media following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950588" y="5192544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Pay influencers on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Instagram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7884790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992" y="892661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FACEBOOK</a:t>
            </a:r>
            <a:endParaRPr lang="en-US" sz="4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Rectangle 4"/>
          <p:cNvSpPr/>
          <p:nvPr/>
        </p:nvSpPr>
        <p:spPr>
          <a:xfrm>
            <a:off x="755576" y="1916832"/>
            <a:ext cx="748883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>
                <a:latin typeface="Arial" pitchFamily="34" charset="0"/>
                <a:cs typeface="Arial" pitchFamily="34" charset="0"/>
              </a:rPr>
              <a:t>93% of marketers use Facebook advertising regularly, which translates to about </a:t>
            </a:r>
            <a:r>
              <a:rPr lang="en-GB" b="1" dirty="0">
                <a:latin typeface="Arial" pitchFamily="34" charset="0"/>
                <a:cs typeface="Arial" pitchFamily="34" charset="0"/>
              </a:rPr>
              <a:t>3 million businesses</a:t>
            </a:r>
            <a:r>
              <a:rPr lang="en-GB" dirty="0">
                <a:latin typeface="Arial" pitchFamily="34" charset="0"/>
                <a:cs typeface="Arial" pitchFamily="34" charset="0"/>
              </a:rPr>
              <a:t> that use Facebook to market their business.</a:t>
            </a:r>
          </a:p>
        </p:txBody>
      </p:sp>
      <p:sp>
        <p:nvSpPr>
          <p:cNvPr id="6" name="Rectangle 5"/>
          <p:cNvSpPr/>
          <p:nvPr/>
        </p:nvSpPr>
        <p:spPr>
          <a:xfrm>
            <a:off x="6444208" y="2655496"/>
            <a:ext cx="1800200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err="1" smtClean="0">
                <a:latin typeface="Arial" pitchFamily="34" charset="0"/>
                <a:cs typeface="Arial" pitchFamily="34" charset="0"/>
              </a:rPr>
              <a:t>SproutSocial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[6]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755576" y="3284984"/>
            <a:ext cx="61926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Targeted people who live in the United Kingdom and USA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Rectangle 7"/>
          <p:cNvSpPr/>
          <p:nvPr/>
        </p:nvSpPr>
        <p:spPr>
          <a:xfrm>
            <a:off x="755576" y="3660233"/>
            <a:ext cx="61926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People who are aged between 18 and 40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55576" y="4005064"/>
            <a:ext cx="61926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People who are interested in ‘Video Games’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Rectangle 9"/>
          <p:cNvSpPr/>
          <p:nvPr/>
        </p:nvSpPr>
        <p:spPr>
          <a:xfrm>
            <a:off x="1259632" y="4365104"/>
            <a:ext cx="61926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People who are interested in ‘PC Games’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1691680" y="4725144"/>
            <a:ext cx="61926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- People who are ‘engaged shoppers’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3104" t="24800" r="8420" b="40721"/>
          <a:stretch/>
        </p:blipFill>
        <p:spPr bwMode="auto">
          <a:xfrm>
            <a:off x="6156176" y="3684941"/>
            <a:ext cx="3019727" cy="31730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246545995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092" t="32185" r="7692" b="11138"/>
          <a:stretch/>
        </p:blipFill>
        <p:spPr bwMode="auto">
          <a:xfrm>
            <a:off x="539551" y="1988840"/>
            <a:ext cx="8068179" cy="38884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Rectangle 4"/>
          <p:cNvSpPr/>
          <p:nvPr/>
        </p:nvSpPr>
        <p:spPr>
          <a:xfrm>
            <a:off x="14992" y="892661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FACEBOOK</a:t>
            </a:r>
            <a:endParaRPr lang="en-US" sz="4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078246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992" y="2492896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THANKS FOR LISTENING</a:t>
            </a:r>
            <a:endParaRPr lang="en-US" sz="4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7359644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14992" y="892661"/>
            <a:ext cx="91440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US" sz="4800" b="1" dirty="0" smtClean="0">
                <a:ln w="18415" cmpd="sng">
                  <a:solidFill>
                    <a:srgbClr val="FFFFFF"/>
                  </a:solidFill>
                  <a:prstDash val="solid"/>
                </a:ln>
                <a:solidFill>
                  <a:srgbClr val="FFFFFF"/>
                </a:solidFill>
                <a:effectLst>
                  <a:outerShdw blurRad="63500" dir="3600000" algn="tl" rotWithShape="0">
                    <a:srgbClr val="000000">
                      <a:alpha val="70000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REFERENCES</a:t>
            </a:r>
            <a:endParaRPr lang="en-US" sz="4800" b="1" cap="none" spc="0" dirty="0">
              <a:ln w="18415" cmpd="sng">
                <a:solidFill>
                  <a:srgbClr val="FFFFFF"/>
                </a:solidFill>
                <a:prstDash val="solid"/>
              </a:ln>
              <a:solidFill>
                <a:srgbClr val="FFFFFF"/>
              </a:solidFill>
              <a:effectLst>
                <a:outerShdw blurRad="63500" dir="3600000" algn="tl" rotWithShape="0">
                  <a:srgbClr val="000000">
                    <a:alpha val="70000"/>
                  </a:srgbClr>
                </a:outerShdw>
              </a:effectLst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755577" y="2843644"/>
            <a:ext cx="77048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[2]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WebsiteSetup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  <a:hlinkClick r:id="rId2"/>
              </a:rPr>
              <a:t>https://websitesetup.org/website-builders/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[Accessed: May, 2018]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755576" y="3501008"/>
            <a:ext cx="777686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[3] Top10WebsiteBuilders </a:t>
            </a:r>
            <a:r>
              <a:rPr lang="en-GB" dirty="0" smtClean="0">
                <a:latin typeface="Arial" pitchFamily="34" charset="0"/>
                <a:cs typeface="Arial" pitchFamily="34" charset="0"/>
                <a:hlinkClick r:id="rId3"/>
              </a:rPr>
              <a:t>www.top10bestwebsitebuilders.co.uk/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[Accessed: May, 2018]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Box 6"/>
          <p:cNvSpPr txBox="1"/>
          <p:nvPr/>
        </p:nvSpPr>
        <p:spPr>
          <a:xfrm>
            <a:off x="755575" y="4293096"/>
            <a:ext cx="809285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[4]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SiteBuilderReport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  <a:hlinkClick r:id="rId4"/>
              </a:rPr>
              <a:t>https://www.sitebuilderreport.com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[Accessed: May, 2018]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Box 7"/>
          <p:cNvSpPr txBox="1"/>
          <p:nvPr/>
        </p:nvSpPr>
        <p:spPr>
          <a:xfrm>
            <a:off x="755576" y="1844824"/>
            <a:ext cx="7704856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[1] Gestalt Theory </a:t>
            </a:r>
            <a:r>
              <a:rPr lang="en-GB" u="sng" dirty="0">
                <a:latin typeface="Arial" pitchFamily="34" charset="0"/>
                <a:cs typeface="Arial" pitchFamily="34" charset="0"/>
                <a:hlinkClick r:id="rId5"/>
              </a:rPr>
              <a:t>http://www.howdesign.com/resources-education/online-design-courses-education/gestalt-theory-typography-design-principles</a:t>
            </a:r>
            <a:r>
              <a:rPr lang="en-GB" u="sng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en-GB" u="sng" dirty="0" smtClean="0">
                <a:latin typeface="Arial" pitchFamily="34" charset="0"/>
                <a:cs typeface="Arial" pitchFamily="34" charset="0"/>
              </a:rPr>
              <a:t> [Accessed: May, 2018]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Rectangle 8"/>
          <p:cNvSpPr/>
          <p:nvPr/>
        </p:nvSpPr>
        <p:spPr>
          <a:xfrm>
            <a:off x="755575" y="5272260"/>
            <a:ext cx="8092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[6]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SproutSocial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>
                <a:latin typeface="Arial" pitchFamily="34" charset="0"/>
                <a:cs typeface="Arial" pitchFamily="34" charset="0"/>
                <a:hlinkClick r:id="rId6"/>
              </a:rPr>
              <a:t>https://sproutsocial.com/insights/facebook-stats-for-marketers</a:t>
            </a:r>
            <a:r>
              <a:rPr lang="en-GB" dirty="0" smtClean="0">
                <a:latin typeface="Arial" pitchFamily="34" charset="0"/>
                <a:cs typeface="Arial" pitchFamily="34" charset="0"/>
                <a:hlinkClick r:id="rId6"/>
              </a:rPr>
              <a:t>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[Accessed: May, 2018]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Box 9"/>
          <p:cNvSpPr txBox="1"/>
          <p:nvPr/>
        </p:nvSpPr>
        <p:spPr>
          <a:xfrm>
            <a:off x="755577" y="4797152"/>
            <a:ext cx="77481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[5]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DaprLab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</a:t>
            </a:r>
            <a:r>
              <a:rPr lang="en-GB" dirty="0" smtClean="0">
                <a:latin typeface="Arial" pitchFamily="34" charset="0"/>
                <a:cs typeface="Arial" pitchFamily="34" charset="0"/>
                <a:hlinkClick r:id="rId7"/>
              </a:rPr>
              <a:t>http://daprlab.com/ace/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[Accessed: May, 2018]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Rectangle 10"/>
          <p:cNvSpPr/>
          <p:nvPr/>
        </p:nvSpPr>
        <p:spPr>
          <a:xfrm>
            <a:off x="755577" y="5951021"/>
            <a:ext cx="809285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dirty="0" smtClean="0">
                <a:latin typeface="Arial" pitchFamily="34" charset="0"/>
                <a:cs typeface="Arial" pitchFamily="34" charset="0"/>
              </a:rPr>
              <a:t>[7] </a:t>
            </a:r>
            <a:r>
              <a:rPr lang="en-GB" dirty="0" err="1" smtClean="0">
                <a:latin typeface="Arial" pitchFamily="34" charset="0"/>
                <a:cs typeface="Arial" pitchFamily="34" charset="0"/>
              </a:rPr>
              <a:t>Jakob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Nielsen</a:t>
            </a:r>
            <a:r>
              <a:rPr lang="en-GB" dirty="0">
                <a:latin typeface="Arial" pitchFamily="34" charset="0"/>
                <a:cs typeface="Arial" pitchFamily="34" charset="0"/>
              </a:rPr>
              <a:t> </a:t>
            </a:r>
            <a:r>
              <a:rPr lang="en-GB" dirty="0">
                <a:latin typeface="Arial" pitchFamily="34" charset="0"/>
                <a:cs typeface="Arial" pitchFamily="34" charset="0"/>
                <a:hlinkClick r:id="rId8"/>
              </a:rPr>
              <a:t>https://www.nngroup.com/articles/usability-101-introduction-to-usability</a:t>
            </a:r>
            <a:r>
              <a:rPr lang="en-GB" dirty="0" smtClean="0">
                <a:latin typeface="Arial" pitchFamily="34" charset="0"/>
                <a:cs typeface="Arial" pitchFamily="34" charset="0"/>
                <a:hlinkClick r:id="rId8"/>
              </a:rPr>
              <a:t>/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  </a:t>
            </a:r>
            <a:r>
              <a:rPr lang="en-GB" dirty="0" smtClean="0">
                <a:latin typeface="Arial" pitchFamily="34" charset="0"/>
                <a:cs typeface="Arial" pitchFamily="34" charset="0"/>
              </a:rPr>
              <a:t>[Accessed: May, 2018]</a:t>
            </a:r>
            <a:endParaRPr lang="en-GB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1884895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Flow">
  <a:themeElements>
    <a:clrScheme name="Flow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Flow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Flow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331</TotalTime>
  <Words>451</Words>
  <Application>Microsoft Office PowerPoint</Application>
  <PresentationFormat>On-screen Show (4:3)</PresentationFormat>
  <Paragraphs>61</Paragraphs>
  <Slides>19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Flow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scott</dc:creator>
  <cp:lastModifiedBy>scott</cp:lastModifiedBy>
  <cp:revision>40</cp:revision>
  <dcterms:created xsi:type="dcterms:W3CDTF">2018-05-13T17:36:47Z</dcterms:created>
  <dcterms:modified xsi:type="dcterms:W3CDTF">2018-05-13T23:11:42Z</dcterms:modified>
</cp:coreProperties>
</file>