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theme/themeOverride2.xml" ContentType="application/vnd.openxmlformats-officedocument.themeOverride+xml"/>
  <Override PartName="/ppt/notesSlides/notesSlide2.xml" ContentType="application/vnd.openxmlformats-officedocument.presentationml.notesSlide+xml"/>
  <Override PartName="/ppt/theme/themeOverride3.xml" ContentType="application/vnd.openxmlformats-officedocument.themeOverr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6"/>
  </p:notesMasterIdLst>
  <p:sldIdLst>
    <p:sldId id="264" r:id="rId5"/>
    <p:sldId id="335" r:id="rId6"/>
    <p:sldId id="317" r:id="rId7"/>
    <p:sldId id="318" r:id="rId8"/>
    <p:sldId id="320" r:id="rId9"/>
    <p:sldId id="321" r:id="rId10"/>
    <p:sldId id="338" r:id="rId11"/>
    <p:sldId id="322" r:id="rId12"/>
    <p:sldId id="328" r:id="rId13"/>
    <p:sldId id="330" r:id="rId14"/>
    <p:sldId id="332" r:id="rId15"/>
    <p:sldId id="323" r:id="rId16"/>
    <p:sldId id="336" r:id="rId17"/>
    <p:sldId id="324" r:id="rId18"/>
    <p:sldId id="337" r:id="rId19"/>
    <p:sldId id="313" r:id="rId20"/>
    <p:sldId id="334" r:id="rId21"/>
    <p:sldId id="314" r:id="rId22"/>
    <p:sldId id="315" r:id="rId23"/>
    <p:sldId id="316" r:id="rId24"/>
    <p:sldId id="32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988018-2195-3373-65CE-ABE60AA5A06D}" v="57" dt="2026-06-14T14:45:09.419"/>
    <p1510:client id="{12F56B19-BBE1-1287-0D20-2F5B2EE1C761}" v="2" dt="2026-06-14T16:13:21.858"/>
    <p1510:client id="{1DC5C283-6833-4211-B20B-46460F9FA3B6}" v="988" dt="2026-06-14T15:28:40.853"/>
    <p1510:client id="{92DFCD56-DC82-D049-BBE6-17E07ED097CC}" v="4" dt="2026-06-14T16:05:07.172"/>
    <p1510:client id="{9560D99A-08A8-4145-83E1-609D70A73280}" v="1" dt="2026-06-14T14:53:27.063"/>
    <p1510:client id="{A4659AF0-739F-B045-81E8-95059574C1FC}" v="2039" dt="2026-06-14T15:42:36.899"/>
    <p1510:client id="{ABD3A697-F316-A948-8998-325CA2B61E09}" v="433" dt="2026-06-14T16:19:04.564"/>
    <p1510:client id="{FC8C3A71-4723-49C0-9D0B-ADEEEC8C366F}" v="82" dt="2026-06-14T15:58:43.8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6DBDFE-DD3D-4291-A404-1B97A83A6EA8}" type="datetimeFigureOut">
              <a:rPr lang="en-US" smtClean="0"/>
              <a:t>6/14/2026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456DE3-4E01-4AFD-AD42-42312842ED89}" type="slidenum">
              <a:rPr lang="en-US" smtClean="0"/>
              <a:t>‹#›</a:t>
            </a:fld>
            <a:endParaRPr lang="en-US"/>
          </a:p>
        </p:txBody>
      </p:sp>
    </p:spTree>
    <p:extLst>
      <p:ext uri="{BB962C8B-B14F-4D97-AF65-F5344CB8AC3E}">
        <p14:creationId xmlns:p14="http://schemas.microsoft.com/office/powerpoint/2010/main" val="702961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9870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19048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19048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6/14/2026</a:t>
            </a:fld>
            <a:endParaRPr lang="en-US"/>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184701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332B432-ACDA-4023-A761-2BAB76577B62}" type="datetime1">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75881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6/14/2026</a:t>
            </a:fld>
            <a:endParaRPr lang="en-US"/>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169732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69186D26-FA5F-4637-B602-B7C2DC34CFD4}" type="datetime1">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00582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A7F15D8-96D1-4781-BC50-CA8A088B2FE4}" type="datetime1">
              <a:rPr lang="en-US" smtClean="0"/>
              <a:t>6/14/2026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20732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F9A96C99-B8F8-4528-BD05-0E16E943DC09}" type="datetime1">
              <a:rPr lang="en-US" smtClean="0"/>
              <a:t>6/14/2026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73587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6/14/2026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375327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GB"/>
              <a:t>Click to edit Master title style</a:t>
            </a:r>
            <a:endParaRPr lang="en-US"/>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6/14/2026</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32160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6/14/2026</a:t>
            </a:fld>
            <a:endParaRPr lang="en-US"/>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GB"/>
              <a:t>Click to edit Master title style</a:t>
            </a:r>
            <a:endParaRPr lang="en-US"/>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Tree>
    <p:extLst>
      <p:ext uri="{BB962C8B-B14F-4D97-AF65-F5344CB8AC3E}">
        <p14:creationId xmlns:p14="http://schemas.microsoft.com/office/powerpoint/2010/main" val="2099103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6/14/2026</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720901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westgatehealthcare.co.uk/care-homes/riverdale-care-home/?utm_source=chatgpt.com" TargetMode="External"/><Relationship Id="rId2" Type="http://schemas.openxmlformats.org/officeDocument/2006/relationships/hyperlink" Target="https://support.microsoft.com/en-us/teams/platform/what-is-microsoft-teams" TargetMode="External"/><Relationship Id="rId1" Type="http://schemas.openxmlformats.org/officeDocument/2006/relationships/slideLayout" Target="../slideLayouts/slideLayout2.xml"/><Relationship Id="rId5" Type="http://schemas.openxmlformats.org/officeDocument/2006/relationships/hyperlink" Target="https://carelearning.org.uk/qualifications/level-3-diploma-care/unit-16-digital-skills/" TargetMode="External"/><Relationship Id="rId4" Type="http://schemas.openxmlformats.org/officeDocument/2006/relationships/hyperlink" Target="https://www.scie.org.uk/providing-care/dignity-in-care/communication/?utm_source=chatgpt.com"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microsoft.com/en/microsoft-365/onedrive/online-cloud-storage" TargetMode="External"/><Relationship Id="rId2" Type="http://schemas.openxmlformats.org/officeDocument/2006/relationships/hyperlink" Target="https://www.westgatehealthcare.co.uk/care-homes/riverdale-care-home/" TargetMode="External"/><Relationship Id="rId1" Type="http://schemas.openxmlformats.org/officeDocument/2006/relationships/slideLayout" Target="../slideLayouts/slideLayout2.xml"/><Relationship Id="rId4" Type="http://schemas.openxmlformats.org/officeDocument/2006/relationships/hyperlink" Target="https://www.microsoft.com/en/microsoft-365/sharepoint/collaboration" TargetMode="Externa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7" name="Rectangle 96">
            <a:extLst>
              <a:ext uri="{FF2B5EF4-FFF2-40B4-BE49-F238E27FC236}">
                <a16:creationId xmlns:a16="http://schemas.microsoft.com/office/drawing/2014/main" id="{9891C27D-8C9D-415C-A639-23D76B7B1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Rectangle 98">
            <a:extLst>
              <a:ext uri="{FF2B5EF4-FFF2-40B4-BE49-F238E27FC236}">
                <a16:creationId xmlns:a16="http://schemas.microsoft.com/office/drawing/2014/main" id="{E8F4C0D6-B7E0-42D0-A57F-6781017A21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101" name="Rectangle 100">
            <a:extLst>
              <a:ext uri="{FF2B5EF4-FFF2-40B4-BE49-F238E27FC236}">
                <a16:creationId xmlns:a16="http://schemas.microsoft.com/office/drawing/2014/main" id="{5B4D6D08-A7F1-4445-BA2E-E449562C0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chemeClr val="tx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Rectangle 102">
            <a:extLst>
              <a:ext uri="{FF2B5EF4-FFF2-40B4-BE49-F238E27FC236}">
                <a16:creationId xmlns:a16="http://schemas.microsoft.com/office/drawing/2014/main" id="{3A7C1A41-D915-4D26-8D5E-C01B27160A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6909241"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05" name="Rectangle 104">
            <a:extLst>
              <a:ext uri="{FF2B5EF4-FFF2-40B4-BE49-F238E27FC236}">
                <a16:creationId xmlns:a16="http://schemas.microsoft.com/office/drawing/2014/main" id="{A50B663E-F671-4504-99A8-455955469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227" y="805446"/>
            <a:ext cx="6570161" cy="5244497"/>
          </a:xfrm>
          <a:prstGeom prst="rect">
            <a:avLst/>
          </a:prstGeom>
          <a:noFill/>
          <a:ln w="6350" cap="sq" cmpd="sng" algn="ctr">
            <a:solidFill>
              <a:srgbClr val="404040"/>
            </a:solidFill>
            <a:prstDash val="solid"/>
            <a:miter lim="800000"/>
          </a:ln>
          <a:effectLst/>
        </p:spPr>
        <p:txBody>
          <a:bodyPr/>
          <a:lstStyle/>
          <a:p>
            <a:endParaRPr lang="en-GB"/>
          </a:p>
        </p:txBody>
      </p:sp>
      <p:sp>
        <p:nvSpPr>
          <p:cNvPr id="107" name="Rectangle 106">
            <a:extLst>
              <a:ext uri="{FF2B5EF4-FFF2-40B4-BE49-F238E27FC236}">
                <a16:creationId xmlns:a16="http://schemas.microsoft.com/office/drawing/2014/main" id="{2EF89585-ECD6-4B38-96B1-AD41A1BD4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37837"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09" name="Straight Connector 108">
            <a:extLst>
              <a:ext uri="{FF2B5EF4-FFF2-40B4-BE49-F238E27FC236}">
                <a16:creationId xmlns:a16="http://schemas.microsoft.com/office/drawing/2014/main" id="{1B6FCD50-3FE8-4AB2-B746-2CC0EA9D40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52137"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B3E90108-E441-4AF0-A059-613D076C7C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43777"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0B422045-789A-442D-9E39-6FC4EC452C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52137"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C8F7C5CB-632E-6ABB-570D-61BEEC4AC466}"/>
              </a:ext>
            </a:extLst>
          </p:cNvPr>
          <p:cNvPicPr>
            <a:picLocks noChangeAspect="1"/>
          </p:cNvPicPr>
          <p:nvPr/>
        </p:nvPicPr>
        <p:blipFill>
          <a:blip r:embed="rId4"/>
          <a:stretch>
            <a:fillRect/>
          </a:stretch>
        </p:blipFill>
        <p:spPr>
          <a:xfrm>
            <a:off x="1295859" y="2594470"/>
            <a:ext cx="5600897" cy="2072330"/>
          </a:xfrm>
          <a:prstGeom prst="rect">
            <a:avLst/>
          </a:prstGeom>
        </p:spPr>
      </p:pic>
      <p:sp>
        <p:nvSpPr>
          <p:cNvPr id="115" name="Rectangle 114">
            <a:extLst>
              <a:ext uri="{FF2B5EF4-FFF2-40B4-BE49-F238E27FC236}">
                <a16:creationId xmlns:a16="http://schemas.microsoft.com/office/drawing/2014/main" id="{3F4C63FE-9526-4F8E-BCFD-954D2EF94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31468" y="164592"/>
            <a:ext cx="3708894" cy="654017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8560024" y="1182454"/>
            <a:ext cx="3238829" cy="3480794"/>
          </a:xfrm>
        </p:spPr>
        <p:txBody>
          <a:bodyPr>
            <a:normAutofit/>
          </a:bodyPr>
          <a:lstStyle/>
          <a:p>
            <a:r>
              <a:rPr lang="en-GB" sz="3700" b="1" i="1"/>
              <a:t>LCHS4007</a:t>
            </a:r>
            <a:br>
              <a:rPr lang="en-GB" sz="3700" b="1" i="1"/>
            </a:br>
            <a:r>
              <a:rPr lang="en-GB" sz="3700" b="1" i="1"/>
              <a:t>Digital skills and Research Methods </a:t>
            </a:r>
            <a:br>
              <a:rPr lang="en-GB" sz="3700" b="1" i="1"/>
            </a:br>
            <a:r>
              <a:rPr lang="en-GB" sz="3700" b="1" i="1"/>
              <a:t>Bianca Dodgen </a:t>
            </a:r>
            <a:endParaRPr lang="en-US" sz="3700" b="1" i="1"/>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8560024" y="4708186"/>
            <a:ext cx="3238829" cy="1496816"/>
          </a:xfrm>
        </p:spPr>
        <p:txBody>
          <a:bodyPr>
            <a:normAutofit/>
          </a:bodyPr>
          <a:lstStyle/>
          <a:p>
            <a:pPr>
              <a:spcAft>
                <a:spcPts val="600"/>
              </a:spcAft>
            </a:pPr>
            <a:r>
              <a:rPr lang="en-GB" sz="1400" b="1" i="1">
                <a:solidFill>
                  <a:schemeClr val="tx1">
                    <a:lumMod val="85000"/>
                    <a:lumOff val="15000"/>
                  </a:schemeClr>
                </a:solidFill>
              </a:rPr>
              <a:t>4 WAYS GROUP </a:t>
            </a:r>
            <a:endParaRPr lang="en-US" sz="1400" b="1" i="1">
              <a:solidFill>
                <a:schemeClr val="tx1">
                  <a:lumMod val="85000"/>
                  <a:lumOff val="15000"/>
                </a:schemeClr>
              </a:solidFill>
            </a:endParaRPr>
          </a:p>
        </p:txBody>
      </p:sp>
    </p:spTree>
    <p:extLst>
      <p:ext uri="{BB962C8B-B14F-4D97-AF65-F5344CB8AC3E}">
        <p14:creationId xmlns:p14="http://schemas.microsoft.com/office/powerpoint/2010/main" val="4202808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88474-E28A-EF9B-7EE7-DC07F9C2002A}"/>
              </a:ext>
            </a:extLst>
          </p:cNvPr>
          <p:cNvSpPr>
            <a:spLocks noGrp="1"/>
          </p:cNvSpPr>
          <p:nvPr>
            <p:ph type="title"/>
          </p:nvPr>
        </p:nvSpPr>
        <p:spPr/>
        <p:txBody>
          <a:bodyPr/>
          <a:lstStyle/>
          <a:p>
            <a:endParaRPr lang="en-US"/>
          </a:p>
        </p:txBody>
      </p:sp>
      <p:graphicFrame>
        <p:nvGraphicFramePr>
          <p:cNvPr id="4" name="Content Placeholder 3">
            <a:extLst>
              <a:ext uri="{FF2B5EF4-FFF2-40B4-BE49-F238E27FC236}">
                <a16:creationId xmlns:a16="http://schemas.microsoft.com/office/drawing/2014/main" id="{EBB9FFE5-CB76-4951-22AF-DBA7E395A557}"/>
              </a:ext>
            </a:extLst>
          </p:cNvPr>
          <p:cNvGraphicFramePr>
            <a:graphicFrameLocks noGrp="1"/>
          </p:cNvGraphicFramePr>
          <p:nvPr>
            <p:ph idx="1"/>
            <p:extLst>
              <p:ext uri="{D42A27DB-BD31-4B8C-83A1-F6EECF244321}">
                <p14:modId xmlns:p14="http://schemas.microsoft.com/office/powerpoint/2010/main" val="3159217865"/>
              </p:ext>
            </p:extLst>
          </p:nvPr>
        </p:nvGraphicFramePr>
        <p:xfrm>
          <a:off x="888246" y="642594"/>
          <a:ext cx="10058397" cy="5766810"/>
        </p:xfrm>
        <a:graphic>
          <a:graphicData uri="http://schemas.openxmlformats.org/drawingml/2006/table">
            <a:tbl>
              <a:tblPr firstRow="1" bandRow="1">
                <a:tableStyleId>{08FB837D-C827-4EFA-A057-4D05807E0F7C}</a:tableStyleId>
              </a:tblPr>
              <a:tblGrid>
                <a:gridCol w="3352799">
                  <a:extLst>
                    <a:ext uri="{9D8B030D-6E8A-4147-A177-3AD203B41FA5}">
                      <a16:colId xmlns:a16="http://schemas.microsoft.com/office/drawing/2014/main" val="679608211"/>
                    </a:ext>
                  </a:extLst>
                </a:gridCol>
                <a:gridCol w="3352799">
                  <a:extLst>
                    <a:ext uri="{9D8B030D-6E8A-4147-A177-3AD203B41FA5}">
                      <a16:colId xmlns:a16="http://schemas.microsoft.com/office/drawing/2014/main" val="3536173354"/>
                    </a:ext>
                  </a:extLst>
                </a:gridCol>
                <a:gridCol w="3352799">
                  <a:extLst>
                    <a:ext uri="{9D8B030D-6E8A-4147-A177-3AD203B41FA5}">
                      <a16:colId xmlns:a16="http://schemas.microsoft.com/office/drawing/2014/main" val="1982413133"/>
                    </a:ext>
                  </a:extLst>
                </a:gridCol>
              </a:tblGrid>
              <a:tr h="1153362">
                <a:tc>
                  <a:txBody>
                    <a:bodyPr/>
                    <a:lstStyle/>
                    <a:p>
                      <a:r>
                        <a:rPr lang="en-GB" sz="2900" err="1">
                          <a:latin typeface="ADLaM Display" panose="02010000000000000000" pitchFamily="2" charset="77"/>
                          <a:ea typeface="ADLaM Display" panose="02010000000000000000" pitchFamily="2" charset="77"/>
                          <a:cs typeface="ADLaM Display" panose="02010000000000000000" pitchFamily="2" charset="77"/>
                        </a:rPr>
                        <a:t>Derlarno</a:t>
                      </a:r>
                      <a:r>
                        <a:rPr lang="en-GB" sz="2900">
                          <a:latin typeface="ADLaM Display" panose="02010000000000000000" pitchFamily="2" charset="77"/>
                          <a:ea typeface="ADLaM Display" panose="02010000000000000000" pitchFamily="2" charset="77"/>
                          <a:cs typeface="ADLaM Display" panose="02010000000000000000" pitchFamily="2" charset="77"/>
                        </a:rPr>
                        <a:t> Tucker </a:t>
                      </a:r>
                      <a:endParaRPr lang="en-US" sz="2900">
                        <a:latin typeface="ADLaM Display" panose="02010000000000000000" pitchFamily="2" charset="77"/>
                        <a:ea typeface="ADLaM Display" panose="02010000000000000000" pitchFamily="2" charset="77"/>
                        <a:cs typeface="ADLaM Display" panose="02010000000000000000" pitchFamily="2" charset="77"/>
                      </a:endParaRPr>
                    </a:p>
                  </a:txBody>
                  <a:tcPr/>
                </a:tc>
                <a:tc>
                  <a:txBody>
                    <a:bodyPr/>
                    <a:lstStyle/>
                    <a:p>
                      <a:r>
                        <a:rPr lang="en-GB" sz="2900"/>
                        <a:t>Clarke </a:t>
                      </a:r>
                      <a:endParaRPr lang="en-US" sz="2900"/>
                    </a:p>
                  </a:txBody>
                  <a:tcPr/>
                </a:tc>
                <a:tc>
                  <a:txBody>
                    <a:bodyPr/>
                    <a:lstStyle/>
                    <a:p>
                      <a:r>
                        <a:rPr lang="en-GB" sz="2900"/>
                        <a:t>2523426</a:t>
                      </a:r>
                      <a:endParaRPr lang="en-US" sz="2900"/>
                    </a:p>
                  </a:txBody>
                  <a:tcPr/>
                </a:tc>
                <a:extLst>
                  <a:ext uri="{0D108BD9-81ED-4DB2-BD59-A6C34878D82A}">
                    <a16:rowId xmlns:a16="http://schemas.microsoft.com/office/drawing/2014/main" val="2897461980"/>
                  </a:ext>
                </a:extLst>
              </a:tr>
              <a:tr h="1153362">
                <a:tc>
                  <a:txBody>
                    <a:bodyPr/>
                    <a:lstStyle/>
                    <a:p>
                      <a:r>
                        <a:rPr lang="en-GB" sz="2900" b="1">
                          <a:solidFill>
                            <a:schemeClr val="bg1"/>
                          </a:solidFill>
                          <a:latin typeface="ADLaM Display" panose="02010000000000000000" pitchFamily="2" charset="77"/>
                          <a:ea typeface="ADLaM Display" panose="02010000000000000000" pitchFamily="2" charset="77"/>
                          <a:cs typeface="ADLaM Display" panose="02010000000000000000" pitchFamily="2" charset="77"/>
                        </a:rPr>
                        <a:t>Macy Catherine</a:t>
                      </a:r>
                      <a:endParaRPr lang="en-US" sz="2900" b="1">
                        <a:solidFill>
                          <a:schemeClr val="bg1"/>
                        </a:solidFill>
                        <a:latin typeface="ADLaM Display" panose="02010000000000000000" pitchFamily="2" charset="77"/>
                        <a:ea typeface="ADLaM Display" panose="02010000000000000000" pitchFamily="2" charset="77"/>
                        <a:cs typeface="ADLaM Display" panose="02010000000000000000" pitchFamily="2" charset="77"/>
                      </a:endParaRPr>
                    </a:p>
                  </a:txBody>
                  <a:tcPr/>
                </a:tc>
                <a:tc>
                  <a:txBody>
                    <a:bodyPr/>
                    <a:lstStyle/>
                    <a:p>
                      <a:r>
                        <a:rPr lang="en-GB" sz="2900" err="1">
                          <a:solidFill>
                            <a:schemeClr val="bg1"/>
                          </a:solidFill>
                          <a:latin typeface="ADLaM Display" panose="02010000000000000000" pitchFamily="2" charset="77"/>
                          <a:ea typeface="ADLaM Display" panose="02010000000000000000" pitchFamily="2" charset="77"/>
                          <a:cs typeface="ADLaM Display" panose="02010000000000000000" pitchFamily="2" charset="77"/>
                        </a:rPr>
                        <a:t>Stanilaus</a:t>
                      </a:r>
                      <a:endParaRPr lang="en-US" sz="2900">
                        <a:solidFill>
                          <a:schemeClr val="bg1"/>
                        </a:solidFill>
                        <a:latin typeface="ADLaM Display" panose="02010000000000000000" pitchFamily="2" charset="77"/>
                        <a:ea typeface="ADLaM Display" panose="02010000000000000000" pitchFamily="2" charset="77"/>
                        <a:cs typeface="ADLaM Display" panose="02010000000000000000" pitchFamily="2" charset="77"/>
                      </a:endParaRPr>
                    </a:p>
                  </a:txBody>
                  <a:tcPr/>
                </a:tc>
                <a:tc>
                  <a:txBody>
                    <a:bodyPr/>
                    <a:lstStyle/>
                    <a:p>
                      <a:r>
                        <a:rPr lang="en-GB" sz="2900" b="1">
                          <a:solidFill>
                            <a:schemeClr val="bg1"/>
                          </a:solidFill>
                          <a:latin typeface="ADLaM Display" panose="02010000000000000000" pitchFamily="2" charset="77"/>
                          <a:ea typeface="ADLaM Display" panose="02010000000000000000" pitchFamily="2" charset="77"/>
                          <a:cs typeface="ADLaM Display" panose="02010000000000000000" pitchFamily="2" charset="77"/>
                        </a:rPr>
                        <a:t>2534168</a:t>
                      </a:r>
                      <a:endParaRPr lang="en-US" sz="2900" b="1">
                        <a:solidFill>
                          <a:schemeClr val="bg1"/>
                        </a:solidFill>
                        <a:latin typeface="ADLaM Display" panose="02010000000000000000" pitchFamily="2" charset="77"/>
                        <a:ea typeface="ADLaM Display" panose="02010000000000000000" pitchFamily="2" charset="77"/>
                        <a:cs typeface="ADLaM Display" panose="02010000000000000000" pitchFamily="2" charset="77"/>
                      </a:endParaRPr>
                    </a:p>
                  </a:txBody>
                  <a:tcPr/>
                </a:tc>
                <a:extLst>
                  <a:ext uri="{0D108BD9-81ED-4DB2-BD59-A6C34878D82A}">
                    <a16:rowId xmlns:a16="http://schemas.microsoft.com/office/drawing/2014/main" val="3622935059"/>
                  </a:ext>
                </a:extLst>
              </a:tr>
              <a:tr h="1153362">
                <a:tc>
                  <a:txBody>
                    <a:bodyPr/>
                    <a:lstStyle/>
                    <a:p>
                      <a:r>
                        <a:rPr lang="en-GB" sz="2900" b="1" err="1">
                          <a:solidFill>
                            <a:schemeClr val="bg1"/>
                          </a:solidFill>
                          <a:latin typeface="ADLaM Display" panose="02010000000000000000" pitchFamily="2" charset="77"/>
                          <a:ea typeface="ADLaM Display" panose="02010000000000000000" pitchFamily="2" charset="77"/>
                          <a:cs typeface="ADLaM Display" panose="02010000000000000000" pitchFamily="2" charset="77"/>
                        </a:rPr>
                        <a:t>Faiza</a:t>
                      </a:r>
                      <a:endParaRPr lang="en-US" sz="2900" b="1">
                        <a:solidFill>
                          <a:schemeClr val="bg1"/>
                        </a:solidFill>
                        <a:latin typeface="ADLaM Display" panose="02010000000000000000" pitchFamily="2" charset="77"/>
                        <a:ea typeface="ADLaM Display" panose="02010000000000000000" pitchFamily="2" charset="77"/>
                        <a:cs typeface="ADLaM Display" panose="02010000000000000000" pitchFamily="2" charset="77"/>
                      </a:endParaRPr>
                    </a:p>
                  </a:txBody>
                  <a:tcPr/>
                </a:tc>
                <a:tc>
                  <a:txBody>
                    <a:bodyPr/>
                    <a:lstStyle/>
                    <a:p>
                      <a:r>
                        <a:rPr lang="en-GB" sz="2900" b="1">
                          <a:solidFill>
                            <a:schemeClr val="bg1"/>
                          </a:solidFill>
                          <a:latin typeface="ADLaM Display" panose="02010000000000000000" pitchFamily="2" charset="77"/>
                          <a:ea typeface="ADLaM Display" panose="02010000000000000000" pitchFamily="2" charset="77"/>
                          <a:cs typeface="ADLaM Display" panose="02010000000000000000" pitchFamily="2" charset="77"/>
                        </a:rPr>
                        <a:t>Bibi</a:t>
                      </a:r>
                      <a:endParaRPr lang="en-US" sz="2900" b="1">
                        <a:solidFill>
                          <a:schemeClr val="bg1"/>
                        </a:solidFill>
                        <a:latin typeface="ADLaM Display" panose="02010000000000000000" pitchFamily="2" charset="77"/>
                        <a:ea typeface="ADLaM Display" panose="02010000000000000000" pitchFamily="2" charset="77"/>
                        <a:cs typeface="ADLaM Display" panose="02010000000000000000" pitchFamily="2" charset="77"/>
                      </a:endParaRPr>
                    </a:p>
                  </a:txBody>
                  <a:tcPr/>
                </a:tc>
                <a:tc>
                  <a:txBody>
                    <a:bodyPr/>
                    <a:lstStyle/>
                    <a:p>
                      <a:r>
                        <a:rPr lang="en-GB" sz="2900" b="1">
                          <a:solidFill>
                            <a:schemeClr val="bg1"/>
                          </a:solidFill>
                          <a:latin typeface="ADLaM Display" panose="02010000000000000000" pitchFamily="2" charset="77"/>
                          <a:ea typeface="ADLaM Display" panose="02010000000000000000" pitchFamily="2" charset="77"/>
                          <a:cs typeface="ADLaM Display" panose="02010000000000000000" pitchFamily="2" charset="77"/>
                        </a:rPr>
                        <a:t>2534183</a:t>
                      </a:r>
                      <a:endParaRPr lang="en-US" sz="2900" b="1">
                        <a:solidFill>
                          <a:schemeClr val="bg1"/>
                        </a:solidFill>
                        <a:latin typeface="ADLaM Display" panose="02010000000000000000" pitchFamily="2" charset="77"/>
                        <a:ea typeface="ADLaM Display" panose="02010000000000000000" pitchFamily="2" charset="77"/>
                        <a:cs typeface="ADLaM Display" panose="02010000000000000000" pitchFamily="2" charset="77"/>
                      </a:endParaRPr>
                    </a:p>
                  </a:txBody>
                  <a:tcPr/>
                </a:tc>
                <a:extLst>
                  <a:ext uri="{0D108BD9-81ED-4DB2-BD59-A6C34878D82A}">
                    <a16:rowId xmlns:a16="http://schemas.microsoft.com/office/drawing/2014/main" val="371951422"/>
                  </a:ext>
                </a:extLst>
              </a:tr>
              <a:tr h="1153362">
                <a:tc>
                  <a:txBody>
                    <a:bodyPr/>
                    <a:lstStyle/>
                    <a:p>
                      <a:r>
                        <a:rPr lang="en-GB" sz="2900" b="1">
                          <a:solidFill>
                            <a:schemeClr val="bg1"/>
                          </a:solidFill>
                          <a:latin typeface="ADLaM Display" panose="02010000000000000000" pitchFamily="2" charset="77"/>
                          <a:ea typeface="ADLaM Display" panose="02010000000000000000" pitchFamily="2" charset="77"/>
                          <a:cs typeface="ADLaM Display" panose="02010000000000000000" pitchFamily="2" charset="77"/>
                        </a:rPr>
                        <a:t>Sara</a:t>
                      </a:r>
                      <a:endParaRPr lang="en-US" sz="2900" b="1">
                        <a:solidFill>
                          <a:schemeClr val="bg1"/>
                        </a:solidFill>
                        <a:latin typeface="ADLaM Display" panose="02010000000000000000" pitchFamily="2" charset="77"/>
                        <a:ea typeface="ADLaM Display" panose="02010000000000000000" pitchFamily="2" charset="77"/>
                        <a:cs typeface="ADLaM Display" panose="02010000000000000000" pitchFamily="2" charset="77"/>
                      </a:endParaRPr>
                    </a:p>
                  </a:txBody>
                  <a:tcPr/>
                </a:tc>
                <a:tc>
                  <a:txBody>
                    <a:bodyPr/>
                    <a:lstStyle/>
                    <a:p>
                      <a:r>
                        <a:rPr lang="en-GB" sz="2900" b="1" err="1">
                          <a:solidFill>
                            <a:schemeClr val="bg1"/>
                          </a:solidFill>
                          <a:latin typeface="ADLaM Display" panose="02010000000000000000" pitchFamily="2" charset="77"/>
                          <a:ea typeface="ADLaM Display" panose="02010000000000000000" pitchFamily="2" charset="77"/>
                          <a:cs typeface="ADLaM Display" panose="02010000000000000000" pitchFamily="2" charset="77"/>
                        </a:rPr>
                        <a:t>Busuioc</a:t>
                      </a:r>
                      <a:endParaRPr lang="en-US" sz="2900" b="1">
                        <a:solidFill>
                          <a:schemeClr val="bg1"/>
                        </a:solidFill>
                        <a:latin typeface="ADLaM Display" panose="02010000000000000000" pitchFamily="2" charset="77"/>
                        <a:ea typeface="ADLaM Display" panose="02010000000000000000" pitchFamily="2" charset="77"/>
                        <a:cs typeface="ADLaM Display" panose="02010000000000000000" pitchFamily="2" charset="77"/>
                      </a:endParaRPr>
                    </a:p>
                  </a:txBody>
                  <a:tcPr/>
                </a:tc>
                <a:tc>
                  <a:txBody>
                    <a:bodyPr/>
                    <a:lstStyle/>
                    <a:p>
                      <a:r>
                        <a:rPr lang="en-GB" sz="2900" b="1">
                          <a:solidFill>
                            <a:schemeClr val="bg1"/>
                          </a:solidFill>
                          <a:latin typeface="ADLaM Display" panose="02010000000000000000" pitchFamily="2" charset="77"/>
                          <a:ea typeface="ADLaM Display" panose="02010000000000000000" pitchFamily="2" charset="77"/>
                          <a:cs typeface="ADLaM Display" panose="02010000000000000000" pitchFamily="2" charset="77"/>
                        </a:rPr>
                        <a:t>2536032</a:t>
                      </a:r>
                      <a:endParaRPr lang="en-US" sz="2900" b="1">
                        <a:solidFill>
                          <a:schemeClr val="bg1"/>
                        </a:solidFill>
                        <a:latin typeface="ADLaM Display" panose="02010000000000000000" pitchFamily="2" charset="77"/>
                        <a:ea typeface="ADLaM Display" panose="02010000000000000000" pitchFamily="2" charset="77"/>
                        <a:cs typeface="ADLaM Display" panose="02010000000000000000" pitchFamily="2" charset="77"/>
                      </a:endParaRPr>
                    </a:p>
                  </a:txBody>
                  <a:tcPr/>
                </a:tc>
                <a:extLst>
                  <a:ext uri="{0D108BD9-81ED-4DB2-BD59-A6C34878D82A}">
                    <a16:rowId xmlns:a16="http://schemas.microsoft.com/office/drawing/2014/main" val="1873659642"/>
                  </a:ext>
                </a:extLst>
              </a:tr>
              <a:tr h="1153362">
                <a:tc>
                  <a:txBody>
                    <a:bodyPr/>
                    <a:lstStyle/>
                    <a:p>
                      <a:r>
                        <a:rPr lang="en-GB" sz="2900" b="1" err="1">
                          <a:solidFill>
                            <a:schemeClr val="bg1"/>
                          </a:solidFill>
                          <a:latin typeface="ADLaM Display" panose="02010000000000000000" pitchFamily="2" charset="77"/>
                          <a:ea typeface="ADLaM Display" panose="02010000000000000000" pitchFamily="2" charset="77"/>
                          <a:cs typeface="ADLaM Display" panose="02010000000000000000" pitchFamily="2" charset="77"/>
                        </a:rPr>
                        <a:t>Najibb</a:t>
                      </a:r>
                      <a:r>
                        <a:rPr lang="en-GB" sz="2900" b="1">
                          <a:solidFill>
                            <a:schemeClr val="bg1"/>
                          </a:solidFill>
                          <a:latin typeface="ADLaM Display" panose="02010000000000000000" pitchFamily="2" charset="77"/>
                          <a:ea typeface="ADLaM Display" panose="02010000000000000000" pitchFamily="2" charset="77"/>
                          <a:cs typeface="ADLaM Display" panose="02010000000000000000" pitchFamily="2" charset="77"/>
                        </a:rPr>
                        <a:t> </a:t>
                      </a:r>
                      <a:r>
                        <a:rPr lang="en-GB" sz="2900" b="1" err="1">
                          <a:solidFill>
                            <a:schemeClr val="bg1"/>
                          </a:solidFill>
                          <a:latin typeface="ADLaM Display" panose="02010000000000000000" pitchFamily="2" charset="77"/>
                          <a:ea typeface="ADLaM Display" panose="02010000000000000000" pitchFamily="2" charset="77"/>
                          <a:cs typeface="ADLaM Display" panose="02010000000000000000" pitchFamily="2" charset="77"/>
                        </a:rPr>
                        <a:t>Ullah</a:t>
                      </a:r>
                      <a:endParaRPr lang="en-US" sz="2900" b="1">
                        <a:solidFill>
                          <a:schemeClr val="bg1"/>
                        </a:solidFill>
                        <a:latin typeface="ADLaM Display" panose="02010000000000000000" pitchFamily="2" charset="77"/>
                        <a:ea typeface="ADLaM Display" panose="02010000000000000000" pitchFamily="2" charset="77"/>
                        <a:cs typeface="ADLaM Display" panose="02010000000000000000" pitchFamily="2" charset="77"/>
                      </a:endParaRPr>
                    </a:p>
                  </a:txBody>
                  <a:tcPr/>
                </a:tc>
                <a:tc>
                  <a:txBody>
                    <a:bodyPr/>
                    <a:lstStyle/>
                    <a:p>
                      <a:r>
                        <a:rPr lang="en-GB" sz="2900" b="1">
                          <a:solidFill>
                            <a:schemeClr val="bg1"/>
                          </a:solidFill>
                          <a:latin typeface="ADLaM Display" panose="02010000000000000000" pitchFamily="2" charset="77"/>
                          <a:ea typeface="ADLaM Display" panose="02010000000000000000" pitchFamily="2" charset="77"/>
                          <a:cs typeface="ADLaM Display" panose="02010000000000000000" pitchFamily="2" charset="77"/>
                        </a:rPr>
                        <a:t>Khan</a:t>
                      </a:r>
                      <a:endParaRPr lang="en-US" sz="2900" b="1">
                        <a:solidFill>
                          <a:schemeClr val="bg1"/>
                        </a:solidFill>
                        <a:latin typeface="ADLaM Display" panose="02010000000000000000" pitchFamily="2" charset="77"/>
                        <a:ea typeface="ADLaM Display" panose="02010000000000000000" pitchFamily="2" charset="77"/>
                        <a:cs typeface="ADLaM Display" panose="02010000000000000000" pitchFamily="2" charset="77"/>
                      </a:endParaRPr>
                    </a:p>
                  </a:txBody>
                  <a:tcPr/>
                </a:tc>
                <a:tc>
                  <a:txBody>
                    <a:bodyPr/>
                    <a:lstStyle/>
                    <a:p>
                      <a:r>
                        <a:rPr lang="en-GB" sz="2900" b="1">
                          <a:solidFill>
                            <a:schemeClr val="bg1"/>
                          </a:solidFill>
                        </a:rPr>
                        <a:t>2536048</a:t>
                      </a:r>
                      <a:endParaRPr lang="en-US" sz="2900" b="1">
                        <a:solidFill>
                          <a:schemeClr val="bg1"/>
                        </a:solidFill>
                      </a:endParaRPr>
                    </a:p>
                  </a:txBody>
                  <a:tcPr/>
                </a:tc>
                <a:extLst>
                  <a:ext uri="{0D108BD9-81ED-4DB2-BD59-A6C34878D82A}">
                    <a16:rowId xmlns:a16="http://schemas.microsoft.com/office/drawing/2014/main" val="902438453"/>
                  </a:ext>
                </a:extLst>
              </a:tr>
            </a:tbl>
          </a:graphicData>
        </a:graphic>
      </p:graphicFrame>
    </p:spTree>
    <p:extLst>
      <p:ext uri="{BB962C8B-B14F-4D97-AF65-F5344CB8AC3E}">
        <p14:creationId xmlns:p14="http://schemas.microsoft.com/office/powerpoint/2010/main" val="8691274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79904-8867-5381-3136-594EF34C2A50}"/>
              </a:ext>
            </a:extLst>
          </p:cNvPr>
          <p:cNvSpPr>
            <a:spLocks noGrp="1"/>
          </p:cNvSpPr>
          <p:nvPr>
            <p:ph type="title"/>
          </p:nvPr>
        </p:nvSpPr>
        <p:spPr>
          <a:xfrm>
            <a:off x="1066800" y="460549"/>
            <a:ext cx="10058400" cy="713979"/>
          </a:xfrm>
        </p:spPr>
        <p:txBody>
          <a:bodyPr/>
          <a:lstStyle/>
          <a:p>
            <a:r>
              <a:rPr lang="en-GB" b="1" i="1"/>
              <a:t>Staff communication at </a:t>
            </a:r>
            <a:r>
              <a:rPr lang="en-GB" b="1" i="1" err="1"/>
              <a:t>riverdale</a:t>
            </a:r>
            <a:r>
              <a:rPr lang="en-GB" b="1" i="1"/>
              <a:t> care home </a:t>
            </a:r>
            <a:r>
              <a:rPr lang="en-GB" i="1"/>
              <a:t> </a:t>
            </a:r>
            <a:endParaRPr lang="en-US" i="1"/>
          </a:p>
        </p:txBody>
      </p:sp>
      <p:sp>
        <p:nvSpPr>
          <p:cNvPr id="3" name="Content Placeholder 2">
            <a:extLst>
              <a:ext uri="{FF2B5EF4-FFF2-40B4-BE49-F238E27FC236}">
                <a16:creationId xmlns:a16="http://schemas.microsoft.com/office/drawing/2014/main" id="{4CAC461C-CC14-5E8A-A288-2D1039A8890B}"/>
              </a:ext>
            </a:extLst>
          </p:cNvPr>
          <p:cNvSpPr>
            <a:spLocks noGrp="1"/>
          </p:cNvSpPr>
          <p:nvPr>
            <p:ph idx="1"/>
          </p:nvPr>
        </p:nvSpPr>
        <p:spPr>
          <a:xfrm>
            <a:off x="396909" y="1174527"/>
            <a:ext cx="10058400" cy="5222923"/>
          </a:xfrm>
        </p:spPr>
        <p:txBody>
          <a:bodyPr>
            <a:normAutofit fontScale="25000" lnSpcReduction="20000"/>
          </a:bodyPr>
          <a:lstStyle/>
          <a:p>
            <a:endParaRPr lang="en-GB" sz="1600" b="1">
              <a:effectLst/>
              <a:latin typeface=".AppleSystemUIFont"/>
            </a:endParaRPr>
          </a:p>
          <a:p>
            <a:r>
              <a:rPr lang="en-GB" sz="8000" b="1" i="0">
                <a:effectLst/>
                <a:latin typeface="UICTFontTextStyleBody"/>
              </a:rPr>
              <a:t>What the Task Involves</a:t>
            </a:r>
            <a:br>
              <a:rPr lang="en-GB" sz="8000" b="1" i="0">
                <a:effectLst/>
                <a:latin typeface="UICTFontTextStyleBody"/>
              </a:rPr>
            </a:br>
            <a:r>
              <a:rPr lang="en-GB" sz="8000" b="1" i="0">
                <a:effectLst/>
                <a:latin typeface="UICTFontTextStyleBody"/>
              </a:rPr>
              <a:t>• Sharing updates with staff</a:t>
            </a:r>
            <a:br>
              <a:rPr lang="en-GB" sz="8000" b="1" i="0">
                <a:effectLst/>
                <a:latin typeface="UICTFontTextStyleBody"/>
              </a:rPr>
            </a:br>
            <a:r>
              <a:rPr lang="en-GB" sz="8000" b="1" i="0">
                <a:effectLst/>
                <a:latin typeface="UICTFontTextStyleBody"/>
              </a:rPr>
              <a:t>• Informing staff about shift changes</a:t>
            </a:r>
            <a:br>
              <a:rPr lang="en-GB" sz="8000" b="1" i="0">
                <a:effectLst/>
                <a:latin typeface="UICTFontTextStyleBody"/>
              </a:rPr>
            </a:br>
            <a:r>
              <a:rPr lang="en-GB" sz="8000" b="1" i="0">
                <a:effectLst/>
                <a:latin typeface="UICTFontTextStyleBody"/>
              </a:rPr>
              <a:t>• Sharing training and meeting information</a:t>
            </a:r>
            <a:br>
              <a:rPr lang="en-GB" sz="8000" b="1" i="0">
                <a:effectLst/>
                <a:latin typeface="UICTFontTextStyleBody"/>
              </a:rPr>
            </a:br>
            <a:r>
              <a:rPr lang="en-GB" sz="8000" b="1" i="0">
                <a:effectLst/>
                <a:latin typeface="UICTFontTextStyleBody"/>
              </a:rPr>
              <a:t>• Communicating important resident information</a:t>
            </a:r>
            <a:endParaRPr lang="en-GB" sz="8000" b="1">
              <a:effectLst/>
              <a:latin typeface=".AppleSystemUIFont"/>
            </a:endParaRPr>
          </a:p>
          <a:p>
            <a:r>
              <a:rPr lang="en-GB" sz="8000" b="1" i="0">
                <a:effectLst/>
                <a:latin typeface="UICTFontTextStyleBody"/>
              </a:rPr>
              <a:t>Staff communication helps everyone stay informed and provide good care for residents.</a:t>
            </a:r>
            <a:endParaRPr lang="en-GB" sz="8000" b="1">
              <a:effectLst/>
              <a:latin typeface=".AppleSystemUIFont"/>
            </a:endParaRPr>
          </a:p>
          <a:p>
            <a:r>
              <a:rPr lang="en-GB" sz="8000" b="1" i="0">
                <a:effectLst/>
                <a:latin typeface="UICTFontTextStyleBody"/>
              </a:rPr>
              <a:t>Microsoft 365 Tool: Microsoft Teams</a:t>
            </a:r>
            <a:br>
              <a:rPr lang="en-GB" sz="8000" b="1" i="0">
                <a:effectLst/>
                <a:latin typeface="UICTFontTextStyleBody"/>
              </a:rPr>
            </a:br>
            <a:r>
              <a:rPr lang="en-GB" sz="8000" b="1" i="0">
                <a:effectLst/>
                <a:latin typeface="UICTFontTextStyleBody"/>
              </a:rPr>
              <a:t>• Send messages</a:t>
            </a:r>
            <a:br>
              <a:rPr lang="en-GB" sz="8000" b="1" i="0">
                <a:effectLst/>
                <a:latin typeface="UICTFontTextStyleBody"/>
              </a:rPr>
            </a:br>
            <a:r>
              <a:rPr lang="en-GB" sz="8000" b="1" i="0">
                <a:effectLst/>
                <a:latin typeface="UICTFontTextStyleBody"/>
              </a:rPr>
              <a:t>• Share files</a:t>
            </a:r>
            <a:br>
              <a:rPr lang="en-GB" sz="8000" b="1" i="0">
                <a:effectLst/>
                <a:latin typeface="UICTFontTextStyleBody"/>
              </a:rPr>
            </a:br>
            <a:r>
              <a:rPr lang="en-GB" sz="8000" b="1" i="0">
                <a:effectLst/>
                <a:latin typeface="UICTFontTextStyleBody"/>
              </a:rPr>
              <a:t>• Group chats</a:t>
            </a:r>
            <a:br>
              <a:rPr lang="en-GB" sz="8000" b="1" i="0">
                <a:effectLst/>
                <a:latin typeface="UICTFontTextStyleBody"/>
              </a:rPr>
            </a:br>
            <a:r>
              <a:rPr lang="en-GB" sz="8000" b="1" i="0">
                <a:effectLst/>
                <a:latin typeface="UICTFontTextStyleBody"/>
              </a:rPr>
              <a:t>• Works on different devices</a:t>
            </a:r>
            <a:endParaRPr lang="en-GB" sz="8000" b="1">
              <a:effectLst/>
              <a:latin typeface=".AppleSystemUIFont"/>
            </a:endParaRPr>
          </a:p>
          <a:p>
            <a:r>
              <a:rPr lang="en-GB" sz="8000" b="1" i="0">
                <a:effectLst/>
                <a:latin typeface="UICTFontTextStyleBody"/>
              </a:rPr>
              <a:t>Microsoft Teams allows staff to communicate quickly and easily.</a:t>
            </a:r>
            <a:endParaRPr lang="en-GB" sz="8000">
              <a:effectLst/>
              <a:latin typeface=".AppleSystemUIFont"/>
            </a:endParaRPr>
          </a:p>
          <a:p>
            <a:r>
              <a:rPr lang="en-GB" sz="8000" b="1" i="0">
                <a:effectLst/>
                <a:latin typeface="UICTFontTextStyleBody"/>
              </a:rPr>
              <a:t>Staff communication is important in a care home. Staff need to tell each other important information about residents and work. I chose Microsoft Teams because it is easy to use and helps staff talk to each other. This helps everyone know what is happening and do their job properly.</a:t>
            </a:r>
            <a:endParaRPr lang="en-GB" sz="8000" b="1">
              <a:effectLst/>
              <a:latin typeface=".AppleSystemUIFont"/>
            </a:endParaRPr>
          </a:p>
          <a:p>
            <a:endParaRPr lang="en-GB" sz="8000" b="1" i="0">
              <a:effectLst/>
              <a:latin typeface="UICTFontTextStyleBody"/>
            </a:endParaRPr>
          </a:p>
          <a:p>
            <a:endParaRPr lang="en-US"/>
          </a:p>
        </p:txBody>
      </p:sp>
    </p:spTree>
    <p:extLst>
      <p:ext uri="{BB962C8B-B14F-4D97-AF65-F5344CB8AC3E}">
        <p14:creationId xmlns:p14="http://schemas.microsoft.com/office/powerpoint/2010/main" val="19215773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96EE7-99F0-8754-DECF-9400CF6D1BA5}"/>
              </a:ext>
            </a:extLst>
          </p:cNvPr>
          <p:cNvSpPr>
            <a:spLocks noGrp="1"/>
          </p:cNvSpPr>
          <p:nvPr>
            <p:ph type="title"/>
          </p:nvPr>
        </p:nvSpPr>
        <p:spPr>
          <a:xfrm>
            <a:off x="2410366" y="434662"/>
            <a:ext cx="7371267" cy="1270000"/>
          </a:xfrm>
        </p:spPr>
        <p:txBody>
          <a:bodyPr/>
          <a:lstStyle/>
          <a:p>
            <a:r>
              <a:rPr lang="en-GB" b="1" i="1"/>
              <a:t>How Microsoft team improves communication </a:t>
            </a:r>
            <a:endParaRPr lang="en-US" b="1" i="1"/>
          </a:p>
        </p:txBody>
      </p:sp>
      <p:sp>
        <p:nvSpPr>
          <p:cNvPr id="3" name="Content Placeholder 2">
            <a:extLst>
              <a:ext uri="{FF2B5EF4-FFF2-40B4-BE49-F238E27FC236}">
                <a16:creationId xmlns:a16="http://schemas.microsoft.com/office/drawing/2014/main" id="{1B0B77EC-A624-1934-6C2D-A4384791B9F0}"/>
              </a:ext>
            </a:extLst>
          </p:cNvPr>
          <p:cNvSpPr>
            <a:spLocks noGrp="1"/>
          </p:cNvSpPr>
          <p:nvPr>
            <p:ph idx="1"/>
          </p:nvPr>
        </p:nvSpPr>
        <p:spPr/>
        <p:txBody>
          <a:bodyPr>
            <a:normAutofit fontScale="92500" lnSpcReduction="20000"/>
          </a:bodyPr>
          <a:lstStyle/>
          <a:p>
            <a:r>
              <a:rPr lang="en-GB" sz="2100" b="1" i="0">
                <a:effectLst/>
                <a:latin typeface="Calibri" panose="020F0502020204030204" pitchFamily="34" charset="0"/>
              </a:rPr>
              <a:t>• Staff receive messages instantly</a:t>
            </a:r>
            <a:br>
              <a:rPr lang="en-GB" sz="2100" b="1" i="0">
                <a:effectLst/>
                <a:latin typeface="Calibri" panose="020F0502020204030204" pitchFamily="34" charset="0"/>
              </a:rPr>
            </a:br>
            <a:r>
              <a:rPr lang="en-GB" sz="2100" b="1" i="0">
                <a:effectLst/>
                <a:latin typeface="Calibri" panose="020F0502020204030204" pitchFamily="34" charset="0"/>
              </a:rPr>
              <a:t>• Everyone gets the same information</a:t>
            </a:r>
            <a:br>
              <a:rPr lang="en-GB" sz="2100" b="1" i="0">
                <a:effectLst/>
                <a:latin typeface="Calibri" panose="020F0502020204030204" pitchFamily="34" charset="0"/>
              </a:rPr>
            </a:br>
            <a:r>
              <a:rPr lang="en-GB" sz="2100" b="1" i="0">
                <a:effectLst/>
                <a:latin typeface="Calibri" panose="020F0502020204030204" pitchFamily="34" charset="0"/>
              </a:rPr>
              <a:t>• Staff can communicate in group chats</a:t>
            </a:r>
            <a:br>
              <a:rPr lang="en-GB" sz="2100" b="1" i="0">
                <a:effectLst/>
                <a:latin typeface="Calibri" panose="020F0502020204030204" pitchFamily="34" charset="0"/>
              </a:rPr>
            </a:br>
            <a:r>
              <a:rPr lang="en-GB" sz="2100" b="1" i="0">
                <a:effectLst/>
                <a:latin typeface="Calibri" panose="020F0502020204030204" pitchFamily="34" charset="0"/>
              </a:rPr>
              <a:t>• Staff can ask questions easily</a:t>
            </a:r>
            <a:endParaRPr lang="en-GB" sz="2100" b="1">
              <a:effectLst/>
              <a:latin typeface="Calibri" panose="020F0502020204030204" pitchFamily="34" charset="0"/>
            </a:endParaRPr>
          </a:p>
          <a:p>
            <a:r>
              <a:rPr lang="en-GB" sz="2100" b="1" i="0">
                <a:effectLst/>
                <a:latin typeface="Calibri" panose="020F0502020204030204" pitchFamily="34" charset="0"/>
              </a:rPr>
              <a:t>How Microsoft Teams Improves Efficiency</a:t>
            </a:r>
            <a:endParaRPr lang="en-GB" sz="2100" b="1">
              <a:effectLst/>
              <a:latin typeface="Calibri" panose="020F0502020204030204" pitchFamily="34" charset="0"/>
            </a:endParaRPr>
          </a:p>
          <a:p>
            <a:r>
              <a:rPr lang="en-GB" sz="2100" b="1" i="0">
                <a:effectLst/>
                <a:latin typeface="Calibri" panose="020F0502020204030204" pitchFamily="34" charset="0"/>
              </a:rPr>
              <a:t>• Saves time</a:t>
            </a:r>
            <a:br>
              <a:rPr lang="en-GB" sz="2100" b="1" i="0">
                <a:effectLst/>
                <a:latin typeface="Calibri" panose="020F0502020204030204" pitchFamily="34" charset="0"/>
              </a:rPr>
            </a:br>
            <a:r>
              <a:rPr lang="en-GB" sz="2100" b="1" i="0">
                <a:effectLst/>
                <a:latin typeface="Calibri" panose="020F0502020204030204" pitchFamily="34" charset="0"/>
              </a:rPr>
              <a:t>• Shares information quickly</a:t>
            </a:r>
            <a:br>
              <a:rPr lang="en-GB" sz="2100" b="1" i="0">
                <a:effectLst/>
                <a:latin typeface="Calibri" panose="020F0502020204030204" pitchFamily="34" charset="0"/>
              </a:rPr>
            </a:br>
            <a:r>
              <a:rPr lang="en-GB" sz="2100" b="1" i="0">
                <a:effectLst/>
                <a:latin typeface="Calibri" panose="020F0502020204030204" pitchFamily="34" charset="0"/>
              </a:rPr>
              <a:t>• Documents can be updated instantly</a:t>
            </a:r>
            <a:br>
              <a:rPr lang="en-GB" sz="2100" b="1" i="0">
                <a:effectLst/>
                <a:latin typeface="Calibri" panose="020F0502020204030204" pitchFamily="34" charset="0"/>
              </a:rPr>
            </a:br>
            <a:r>
              <a:rPr lang="en-GB" sz="2100" b="1" i="0">
                <a:effectLst/>
                <a:latin typeface="Calibri" panose="020F0502020204030204" pitchFamily="34" charset="0"/>
              </a:rPr>
              <a:t>• Keeps information organised</a:t>
            </a:r>
            <a:endParaRPr lang="en-GB" sz="2100" b="1">
              <a:effectLst/>
              <a:latin typeface="Calibri" panose="020F0502020204030204" pitchFamily="34" charset="0"/>
            </a:endParaRPr>
          </a:p>
          <a:p>
            <a:r>
              <a:rPr lang="en-GB" sz="2100" b="1" i="0">
                <a:effectLst/>
                <a:latin typeface="UICTFontTextStyleBody"/>
              </a:rPr>
              <a:t>Microsoft Teams helps staff talk to each other quickly. Staff can send messages, share information, and ask questions. Everyone can see important updates at the same time. This helps staff work together and saves time.</a:t>
            </a:r>
            <a:endParaRPr lang="en-GB" sz="2100" b="1">
              <a:effectLst/>
              <a:latin typeface=".AppleSystemUIFont"/>
            </a:endParaRPr>
          </a:p>
          <a:p>
            <a:endParaRPr lang="en-US"/>
          </a:p>
        </p:txBody>
      </p:sp>
    </p:spTree>
    <p:extLst>
      <p:ext uri="{BB962C8B-B14F-4D97-AF65-F5344CB8AC3E}">
        <p14:creationId xmlns:p14="http://schemas.microsoft.com/office/powerpoint/2010/main" val="19161936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2D19A-221E-2FFC-9615-24EF43D85E64}"/>
              </a:ext>
            </a:extLst>
          </p:cNvPr>
          <p:cNvSpPr>
            <a:spLocks noGrp="1"/>
          </p:cNvSpPr>
          <p:nvPr>
            <p:ph type="title"/>
          </p:nvPr>
        </p:nvSpPr>
        <p:spPr>
          <a:xfrm>
            <a:off x="3495644" y="597141"/>
            <a:ext cx="3872871" cy="616229"/>
          </a:xfrm>
        </p:spPr>
        <p:txBody>
          <a:bodyPr>
            <a:normAutofit fontScale="90000"/>
          </a:bodyPr>
          <a:lstStyle/>
          <a:p>
            <a:r>
              <a:rPr lang="en-GB" b="1" i="1"/>
              <a:t>Advantages</a:t>
            </a:r>
            <a:endParaRPr lang="en-US" b="1" i="1"/>
          </a:p>
        </p:txBody>
      </p:sp>
      <p:sp>
        <p:nvSpPr>
          <p:cNvPr id="3" name="Content Placeholder 2">
            <a:extLst>
              <a:ext uri="{FF2B5EF4-FFF2-40B4-BE49-F238E27FC236}">
                <a16:creationId xmlns:a16="http://schemas.microsoft.com/office/drawing/2014/main" id="{9AB524A8-DA2F-1BD8-1F07-18E8FBC9EB43}"/>
              </a:ext>
            </a:extLst>
          </p:cNvPr>
          <p:cNvSpPr>
            <a:spLocks noGrp="1"/>
          </p:cNvSpPr>
          <p:nvPr>
            <p:ph idx="1"/>
          </p:nvPr>
        </p:nvSpPr>
        <p:spPr>
          <a:xfrm>
            <a:off x="754731" y="1213370"/>
            <a:ext cx="10058400" cy="4756671"/>
          </a:xfrm>
        </p:spPr>
        <p:txBody>
          <a:bodyPr>
            <a:normAutofit fontScale="25000" lnSpcReduction="20000"/>
          </a:bodyPr>
          <a:lstStyle/>
          <a:p>
            <a:r>
              <a:rPr lang="en-GB" sz="7200" i="0">
                <a:solidFill>
                  <a:srgbClr val="000000"/>
                </a:solidFill>
                <a:effectLst/>
              </a:rPr>
              <a:t>Advantages of Microsoft Teams</a:t>
            </a:r>
          </a:p>
          <a:p>
            <a:r>
              <a:rPr lang="en-GB" sz="7200" i="0">
                <a:solidFill>
                  <a:srgbClr val="000000"/>
                </a:solidFill>
                <a:effectLst/>
              </a:rPr>
              <a:t>Fast communication</a:t>
            </a:r>
            <a:br>
              <a:rPr lang="en-GB" sz="7200" i="0">
                <a:solidFill>
                  <a:srgbClr val="000000"/>
                </a:solidFill>
                <a:effectLst/>
              </a:rPr>
            </a:br>
            <a:r>
              <a:rPr lang="en-GB" sz="7200" i="0">
                <a:solidFill>
                  <a:srgbClr val="000000"/>
                </a:solidFill>
                <a:effectLst/>
              </a:rPr>
              <a:t>Staff can send messages quickly to each other.</a:t>
            </a:r>
          </a:p>
          <a:p>
            <a:r>
              <a:rPr lang="en-GB" sz="7200" i="0">
                <a:solidFill>
                  <a:srgbClr val="000000"/>
                </a:solidFill>
                <a:effectLst/>
              </a:rPr>
              <a:t>Easy file sharing</a:t>
            </a:r>
            <a:br>
              <a:rPr lang="en-GB" sz="7200" i="0">
                <a:solidFill>
                  <a:srgbClr val="000000"/>
                </a:solidFill>
                <a:effectLst/>
              </a:rPr>
            </a:br>
            <a:r>
              <a:rPr lang="en-GB" sz="7200" i="0">
                <a:solidFill>
                  <a:srgbClr val="000000"/>
                </a:solidFill>
                <a:effectLst/>
              </a:rPr>
              <a:t>Staff can share important documents and information easily.</a:t>
            </a:r>
          </a:p>
          <a:p>
            <a:r>
              <a:rPr lang="en-GB" sz="7200" i="0">
                <a:solidFill>
                  <a:srgbClr val="000000"/>
                </a:solidFill>
                <a:effectLst/>
              </a:rPr>
              <a:t>Supports teamwork</a:t>
            </a:r>
            <a:br>
              <a:rPr lang="en-GB" sz="7200" i="0">
                <a:solidFill>
                  <a:srgbClr val="000000"/>
                </a:solidFill>
                <a:effectLst/>
              </a:rPr>
            </a:br>
            <a:r>
              <a:rPr lang="en-GB" sz="7200" i="0">
                <a:solidFill>
                  <a:srgbClr val="000000"/>
                </a:solidFill>
                <a:effectLst/>
              </a:rPr>
              <a:t>Staff can work together and help each other in group chats.</a:t>
            </a:r>
          </a:p>
          <a:p>
            <a:r>
              <a:rPr lang="en-GB" sz="7200" i="0">
                <a:solidFill>
                  <a:srgbClr val="000000"/>
                </a:solidFill>
                <a:effectLst/>
              </a:rPr>
              <a:t>Works on different devices</a:t>
            </a:r>
            <a:br>
              <a:rPr lang="en-GB" sz="7200" i="0">
                <a:solidFill>
                  <a:srgbClr val="000000"/>
                </a:solidFill>
                <a:effectLst/>
              </a:rPr>
            </a:br>
            <a:r>
              <a:rPr lang="en-GB" sz="7200" i="0">
                <a:solidFill>
                  <a:srgbClr val="000000"/>
                </a:solidFill>
                <a:effectLst/>
              </a:rPr>
              <a:t>Teams can be used on phones, tablets, and computers.</a:t>
            </a:r>
          </a:p>
          <a:p>
            <a:r>
              <a:rPr lang="en-GB" sz="7200" i="0">
                <a:solidFill>
                  <a:srgbClr val="000000"/>
                </a:solidFill>
                <a:effectLst/>
              </a:rPr>
              <a:t>Saves time</a:t>
            </a:r>
            <a:br>
              <a:rPr lang="en-GB" sz="7200" i="0">
                <a:solidFill>
                  <a:srgbClr val="000000"/>
                </a:solidFill>
                <a:effectLst/>
              </a:rPr>
            </a:br>
            <a:r>
              <a:rPr lang="en-GB" sz="7200" i="0">
                <a:solidFill>
                  <a:srgbClr val="000000"/>
                </a:solidFill>
                <a:effectLst/>
              </a:rPr>
              <a:t>Staff can send one message to lots of people at the same time.</a:t>
            </a:r>
          </a:p>
          <a:p>
            <a:r>
              <a:rPr lang="en-GB" sz="7200" i="0">
                <a:solidFill>
                  <a:srgbClr val="000000"/>
                </a:solidFill>
                <a:effectLst/>
              </a:rPr>
              <a:t>Keeps information organised</a:t>
            </a:r>
            <a:br>
              <a:rPr lang="en-GB" sz="7200" i="0">
                <a:solidFill>
                  <a:srgbClr val="000000"/>
                </a:solidFill>
                <a:effectLst/>
              </a:rPr>
            </a:br>
            <a:r>
              <a:rPr lang="en-GB" sz="7200" i="0">
                <a:solidFill>
                  <a:srgbClr val="000000"/>
                </a:solidFill>
                <a:effectLst/>
              </a:rPr>
              <a:t>Messages and files are kept in one place so they are easy to find.</a:t>
            </a:r>
          </a:p>
          <a:p>
            <a:r>
              <a:rPr lang="en-GB" sz="7200" i="0">
                <a:solidFill>
                  <a:srgbClr val="000000"/>
                </a:solidFill>
                <a:effectLst/>
              </a:rPr>
              <a:t>Provides instant updates</a:t>
            </a:r>
            <a:br>
              <a:rPr lang="en-GB" sz="7200" i="0">
                <a:solidFill>
                  <a:srgbClr val="000000"/>
                </a:solidFill>
                <a:effectLst/>
              </a:rPr>
            </a:br>
            <a:r>
              <a:rPr lang="en-GB" sz="7200" i="0">
                <a:solidFill>
                  <a:srgbClr val="000000"/>
                </a:solidFill>
                <a:effectLst/>
              </a:rPr>
              <a:t>Staff get notifications when there is important information to see.</a:t>
            </a:r>
          </a:p>
          <a:p>
            <a:r>
              <a:rPr lang="en-GB" sz="7200" i="0">
                <a:solidFill>
                  <a:srgbClr val="000000"/>
                </a:solidFill>
                <a:effectLst/>
              </a:rPr>
              <a:t>Allows video and voice meetings</a:t>
            </a:r>
            <a:br>
              <a:rPr lang="en-GB" sz="7200" i="0">
                <a:solidFill>
                  <a:srgbClr val="000000"/>
                </a:solidFill>
                <a:effectLst/>
              </a:rPr>
            </a:br>
            <a:r>
              <a:rPr lang="en-GB" sz="7200" i="0">
                <a:solidFill>
                  <a:srgbClr val="000000"/>
                </a:solidFill>
                <a:effectLst/>
              </a:rPr>
              <a:t>Staff can talk and have meetings even when they are not together.</a:t>
            </a:r>
          </a:p>
          <a:p>
            <a:endParaRPr lang="en-GB" sz="1600" b="1" i="0">
              <a:effectLst/>
              <a:latin typeface="Calibri"/>
              <a:ea typeface="Calibri"/>
              <a:cs typeface="Calibri"/>
            </a:endParaRPr>
          </a:p>
        </p:txBody>
      </p:sp>
    </p:spTree>
    <p:extLst>
      <p:ext uri="{BB962C8B-B14F-4D97-AF65-F5344CB8AC3E}">
        <p14:creationId xmlns:p14="http://schemas.microsoft.com/office/powerpoint/2010/main" val="10252742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8C387-86F0-58DD-5451-79C32516C07F}"/>
              </a:ext>
            </a:extLst>
          </p:cNvPr>
          <p:cNvSpPr>
            <a:spLocks noGrp="1"/>
          </p:cNvSpPr>
          <p:nvPr>
            <p:ph type="title"/>
          </p:nvPr>
        </p:nvSpPr>
        <p:spPr>
          <a:xfrm>
            <a:off x="4248087" y="466554"/>
            <a:ext cx="2743200" cy="1243545"/>
          </a:xfrm>
        </p:spPr>
        <p:txBody>
          <a:bodyPr/>
          <a:lstStyle/>
          <a:p>
            <a:r>
              <a:rPr lang="en-GB" b="1" i="1"/>
              <a:t>limitations</a:t>
            </a:r>
            <a:endParaRPr lang="en-US" b="1" i="1"/>
          </a:p>
        </p:txBody>
      </p:sp>
      <p:sp>
        <p:nvSpPr>
          <p:cNvPr id="3" name="Content Placeholder 2">
            <a:extLst>
              <a:ext uri="{FF2B5EF4-FFF2-40B4-BE49-F238E27FC236}">
                <a16:creationId xmlns:a16="http://schemas.microsoft.com/office/drawing/2014/main" id="{CAA1E139-1302-2E03-72BE-071CC72E22DC}"/>
              </a:ext>
            </a:extLst>
          </p:cNvPr>
          <p:cNvSpPr>
            <a:spLocks noGrp="1"/>
          </p:cNvSpPr>
          <p:nvPr>
            <p:ph idx="1"/>
          </p:nvPr>
        </p:nvSpPr>
        <p:spPr>
          <a:xfrm>
            <a:off x="590487" y="1336090"/>
            <a:ext cx="10058400" cy="3849624"/>
          </a:xfrm>
        </p:spPr>
        <p:txBody>
          <a:bodyPr>
            <a:normAutofit fontScale="25000" lnSpcReduction="20000"/>
          </a:bodyPr>
          <a:lstStyle/>
          <a:p>
            <a:r>
              <a:rPr lang="en-GB" sz="6400" b="1" i="0">
                <a:solidFill>
                  <a:srgbClr val="000000"/>
                </a:solidFill>
                <a:effectLst/>
              </a:rPr>
              <a:t>Limitations of Microsoft Teams</a:t>
            </a:r>
          </a:p>
          <a:p>
            <a:r>
              <a:rPr lang="en-GB" sz="6400" b="1" i="0">
                <a:solidFill>
                  <a:srgbClr val="000000"/>
                </a:solidFill>
                <a:effectLst/>
              </a:rPr>
              <a:t>Needs internet access</a:t>
            </a:r>
            <a:br>
              <a:rPr lang="en-GB" sz="6400" b="0" i="0">
                <a:solidFill>
                  <a:srgbClr val="000000"/>
                </a:solidFill>
                <a:effectLst/>
              </a:rPr>
            </a:br>
            <a:r>
              <a:rPr lang="en-GB" sz="6400" b="0" i="0">
                <a:solidFill>
                  <a:srgbClr val="000000"/>
                </a:solidFill>
                <a:effectLst/>
              </a:rPr>
              <a:t>Teams will not work properly if there is no internet connection.</a:t>
            </a:r>
          </a:p>
          <a:p>
            <a:r>
              <a:rPr lang="en-GB" sz="6400" b="1" i="0">
                <a:solidFill>
                  <a:srgbClr val="000000"/>
                </a:solidFill>
                <a:effectLst/>
              </a:rPr>
              <a:t>Some staff may need training</a:t>
            </a:r>
            <a:br>
              <a:rPr lang="en-GB" sz="6400" b="0" i="0">
                <a:solidFill>
                  <a:srgbClr val="000000"/>
                </a:solidFill>
                <a:effectLst/>
              </a:rPr>
            </a:br>
            <a:r>
              <a:rPr lang="en-GB" sz="6400" b="0" i="0">
                <a:solidFill>
                  <a:srgbClr val="000000"/>
                </a:solidFill>
                <a:effectLst/>
              </a:rPr>
              <a:t>Some people may need help learning how to use Teams.</a:t>
            </a:r>
          </a:p>
          <a:p>
            <a:r>
              <a:rPr lang="en-GB" sz="6400" b="1" i="0">
                <a:solidFill>
                  <a:srgbClr val="000000"/>
                </a:solidFill>
                <a:effectLst/>
              </a:rPr>
              <a:t>Messages can be missed</a:t>
            </a:r>
            <a:br>
              <a:rPr lang="en-GB" sz="6400" b="0" i="0">
                <a:solidFill>
                  <a:srgbClr val="000000"/>
                </a:solidFill>
                <a:effectLst/>
              </a:rPr>
            </a:br>
            <a:r>
              <a:rPr lang="en-GB" sz="6400" b="0" i="0">
                <a:solidFill>
                  <a:srgbClr val="000000"/>
                </a:solidFill>
                <a:effectLst/>
              </a:rPr>
              <a:t>Staff might not see important messages straight away.</a:t>
            </a:r>
          </a:p>
          <a:p>
            <a:r>
              <a:rPr lang="en-GB" sz="6400" b="1" i="0">
                <a:solidFill>
                  <a:srgbClr val="000000"/>
                </a:solidFill>
                <a:effectLst/>
              </a:rPr>
              <a:t>Technical issues can happen</a:t>
            </a:r>
            <a:br>
              <a:rPr lang="en-GB" sz="6400" b="0" i="0">
                <a:solidFill>
                  <a:srgbClr val="000000"/>
                </a:solidFill>
                <a:effectLst/>
              </a:rPr>
            </a:br>
            <a:r>
              <a:rPr lang="en-GB" sz="6400" b="0" i="0">
                <a:solidFill>
                  <a:srgbClr val="000000"/>
                </a:solidFill>
                <a:effectLst/>
              </a:rPr>
              <a:t>Sometimes the app may have problems or stop working.</a:t>
            </a:r>
          </a:p>
          <a:p>
            <a:r>
              <a:rPr lang="en-GB" sz="6400" b="1" i="0">
                <a:solidFill>
                  <a:srgbClr val="000000"/>
                </a:solidFill>
                <a:effectLst/>
              </a:rPr>
              <a:t>Too many notifications</a:t>
            </a:r>
            <a:br>
              <a:rPr lang="en-GB" sz="6400" b="0" i="0">
                <a:solidFill>
                  <a:srgbClr val="000000"/>
                </a:solidFill>
                <a:effectLst/>
              </a:rPr>
            </a:br>
            <a:r>
              <a:rPr lang="en-GB" sz="6400" b="0" i="0">
                <a:solidFill>
                  <a:srgbClr val="000000"/>
                </a:solidFill>
                <a:effectLst/>
              </a:rPr>
              <a:t>Staff can get lots of notifications, which can be distracting.</a:t>
            </a:r>
          </a:p>
          <a:p>
            <a:r>
              <a:rPr lang="en-GB" sz="6400" b="1" i="0">
                <a:solidFill>
                  <a:srgbClr val="000000"/>
                </a:solidFill>
                <a:effectLst/>
              </a:rPr>
              <a:t>Not everyone checks Teams regularly</a:t>
            </a:r>
            <a:br>
              <a:rPr lang="en-GB" sz="6400" b="0" i="0">
                <a:solidFill>
                  <a:srgbClr val="000000"/>
                </a:solidFill>
                <a:effectLst/>
              </a:rPr>
            </a:br>
            <a:r>
              <a:rPr lang="en-GB" sz="6400" b="0" i="0">
                <a:solidFill>
                  <a:srgbClr val="000000"/>
                </a:solidFill>
                <a:effectLst/>
              </a:rPr>
              <a:t>Some staff may forget to check for new messages and updates.</a:t>
            </a:r>
          </a:p>
          <a:p>
            <a:r>
              <a:rPr lang="en-GB" sz="6400" b="1" i="0">
                <a:solidFill>
                  <a:srgbClr val="000000"/>
                </a:solidFill>
                <a:effectLst/>
              </a:rPr>
              <a:t>Files can be hard to find</a:t>
            </a:r>
            <a:br>
              <a:rPr lang="en-GB" sz="6400" b="0" i="0">
                <a:solidFill>
                  <a:srgbClr val="000000"/>
                </a:solidFill>
                <a:effectLst/>
              </a:rPr>
            </a:br>
            <a:r>
              <a:rPr lang="en-GB" sz="6400" b="0" i="0">
                <a:solidFill>
                  <a:srgbClr val="000000"/>
                </a:solidFill>
                <a:effectLst/>
              </a:rPr>
              <a:t>If lots of files are shared, it can take time to find the right one.</a:t>
            </a:r>
          </a:p>
          <a:p>
            <a:r>
              <a:rPr lang="en-GB" sz="6400" b="1" i="0">
                <a:solidFill>
                  <a:srgbClr val="000000"/>
                </a:solidFill>
                <a:effectLst/>
              </a:rPr>
              <a:t>Depends on devices</a:t>
            </a:r>
            <a:br>
              <a:rPr lang="en-GB" sz="6400" b="0" i="0">
                <a:solidFill>
                  <a:srgbClr val="000000"/>
                </a:solidFill>
                <a:effectLst/>
              </a:rPr>
            </a:br>
            <a:r>
              <a:rPr lang="en-GB" sz="6400" b="0" i="0">
                <a:solidFill>
                  <a:srgbClr val="000000"/>
                </a:solidFill>
                <a:effectLst/>
              </a:rPr>
              <a:t>Staff need a phone, tablet, or computer to use Teams.</a:t>
            </a:r>
          </a:p>
          <a:p>
            <a:endParaRPr lang="en-US"/>
          </a:p>
        </p:txBody>
      </p:sp>
    </p:spTree>
    <p:extLst>
      <p:ext uri="{BB962C8B-B14F-4D97-AF65-F5344CB8AC3E}">
        <p14:creationId xmlns:p14="http://schemas.microsoft.com/office/powerpoint/2010/main" val="11979369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94643-E600-D066-C225-A566D7D805C8}"/>
              </a:ext>
            </a:extLst>
          </p:cNvPr>
          <p:cNvSpPr>
            <a:spLocks noGrp="1"/>
          </p:cNvSpPr>
          <p:nvPr>
            <p:ph type="title"/>
          </p:nvPr>
        </p:nvSpPr>
        <p:spPr/>
        <p:txBody>
          <a:bodyPr/>
          <a:lstStyle/>
          <a:p>
            <a:r>
              <a:rPr lang="en-GB" b="1">
                <a:latin typeface="Calibri" panose="020F0502020204030204" pitchFamily="34" charset="0"/>
              </a:rPr>
              <a:t>Conclusion</a:t>
            </a:r>
            <a:r>
              <a:rPr lang="en-GB"/>
              <a:t> </a:t>
            </a:r>
            <a:endParaRPr lang="en-US"/>
          </a:p>
        </p:txBody>
      </p:sp>
      <p:sp>
        <p:nvSpPr>
          <p:cNvPr id="3" name="Content Placeholder 2">
            <a:extLst>
              <a:ext uri="{FF2B5EF4-FFF2-40B4-BE49-F238E27FC236}">
                <a16:creationId xmlns:a16="http://schemas.microsoft.com/office/drawing/2014/main" id="{D6F1BF34-0F92-526E-EC44-5086403FEE71}"/>
              </a:ext>
            </a:extLst>
          </p:cNvPr>
          <p:cNvSpPr>
            <a:spLocks noGrp="1"/>
          </p:cNvSpPr>
          <p:nvPr>
            <p:ph idx="1"/>
          </p:nvPr>
        </p:nvSpPr>
        <p:spPr/>
        <p:txBody>
          <a:bodyPr/>
          <a:lstStyle/>
          <a:p>
            <a:r>
              <a:rPr lang="en-GB" sz="2000" b="1" i="0">
                <a:solidFill>
                  <a:srgbClr val="000000"/>
                </a:solidFill>
                <a:effectLst/>
                <a:latin typeface="Calibri" panose="020F0502020204030204" pitchFamily="34" charset="0"/>
              </a:rPr>
              <a:t>communication is very important at </a:t>
            </a:r>
            <a:r>
              <a:rPr lang="en-GB" sz="2000" b="1" i="0" err="1">
                <a:solidFill>
                  <a:srgbClr val="000000"/>
                </a:solidFill>
                <a:effectLst/>
                <a:latin typeface="Calibri" panose="020F0502020204030204" pitchFamily="34" charset="0"/>
              </a:rPr>
              <a:t>Riverdale</a:t>
            </a:r>
            <a:r>
              <a:rPr lang="en-GB" sz="2000" b="1" i="0">
                <a:solidFill>
                  <a:srgbClr val="000000"/>
                </a:solidFill>
                <a:effectLst/>
                <a:latin typeface="Calibri" panose="020F0502020204030204" pitchFamily="34" charset="0"/>
              </a:rPr>
              <a:t> Care Home. Staff need to talk and share information so they know what is going on and can help the residents. Microsoft Teams helps staff talk to each other easily by sending messages, sharing files, and giving updates. This makes it easier for everyone to work together and stay up to date. It does need internet and some staff may need help learning it, but it is still very useful. Overall, Microsoft Teams helps the staff at </a:t>
            </a:r>
            <a:r>
              <a:rPr lang="en-GB" sz="2000" b="1" i="0" err="1">
                <a:solidFill>
                  <a:srgbClr val="000000"/>
                </a:solidFill>
                <a:effectLst/>
                <a:latin typeface="Calibri" panose="020F0502020204030204" pitchFamily="34" charset="0"/>
              </a:rPr>
              <a:t>Riverdale</a:t>
            </a:r>
            <a:r>
              <a:rPr lang="en-GB" sz="2000" b="1" i="0">
                <a:solidFill>
                  <a:srgbClr val="000000"/>
                </a:solidFill>
                <a:effectLst/>
                <a:latin typeface="Calibri" panose="020F0502020204030204" pitchFamily="34" charset="0"/>
              </a:rPr>
              <a:t> Care Home do a better job and look after residents well.</a:t>
            </a:r>
          </a:p>
          <a:p>
            <a:endParaRPr lang="en-US" b="1"/>
          </a:p>
        </p:txBody>
      </p:sp>
    </p:spTree>
    <p:extLst>
      <p:ext uri="{BB962C8B-B14F-4D97-AF65-F5344CB8AC3E}">
        <p14:creationId xmlns:p14="http://schemas.microsoft.com/office/powerpoint/2010/main" val="4200847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855EA-2A8B-405B-6994-C95BB4CB6A7D}"/>
              </a:ext>
            </a:extLst>
          </p:cNvPr>
          <p:cNvSpPr>
            <a:spLocks noGrp="1"/>
          </p:cNvSpPr>
          <p:nvPr>
            <p:ph type="title"/>
          </p:nvPr>
        </p:nvSpPr>
        <p:spPr>
          <a:xfrm>
            <a:off x="4172642" y="592297"/>
            <a:ext cx="3158151" cy="904040"/>
          </a:xfrm>
        </p:spPr>
        <p:txBody>
          <a:bodyPr/>
          <a:lstStyle/>
          <a:p>
            <a:r>
              <a:rPr lang="en-GB" sz="3600" b="1" i="1">
                <a:latin typeface="Calibri" panose="020F0502020204030204" pitchFamily="34" charset="0"/>
              </a:rPr>
              <a:t>References</a:t>
            </a:r>
            <a:r>
              <a:rPr lang="en-GB"/>
              <a:t> </a:t>
            </a:r>
            <a:endParaRPr lang="en-US"/>
          </a:p>
        </p:txBody>
      </p:sp>
      <p:sp>
        <p:nvSpPr>
          <p:cNvPr id="3" name="Content Placeholder 2">
            <a:extLst>
              <a:ext uri="{FF2B5EF4-FFF2-40B4-BE49-F238E27FC236}">
                <a16:creationId xmlns:a16="http://schemas.microsoft.com/office/drawing/2014/main" id="{5979B549-79C6-7F09-1CA2-E0FF4E07CF98}"/>
              </a:ext>
            </a:extLst>
          </p:cNvPr>
          <p:cNvSpPr>
            <a:spLocks noGrp="1"/>
          </p:cNvSpPr>
          <p:nvPr>
            <p:ph idx="1"/>
          </p:nvPr>
        </p:nvSpPr>
        <p:spPr>
          <a:xfrm>
            <a:off x="576404" y="1361239"/>
            <a:ext cx="10058400" cy="3849624"/>
          </a:xfrm>
        </p:spPr>
        <p:txBody>
          <a:bodyPr>
            <a:normAutofit fontScale="25000" lnSpcReduction="20000"/>
          </a:bodyPr>
          <a:lstStyle/>
          <a:p>
            <a:r>
              <a:rPr lang="en-GB" sz="6400" b="1" i="0">
                <a:effectLst/>
                <a:latin typeface="Calibri" panose="020F0502020204030204" pitchFamily="34" charset="0"/>
              </a:rPr>
              <a:t>Microsoft (n.d.) What is Microsoft Teams?</a:t>
            </a:r>
            <a:br>
              <a:rPr lang="en-GB" sz="6400" b="0" i="0">
                <a:effectLst/>
                <a:latin typeface="Calibri" panose="020F0502020204030204" pitchFamily="34" charset="0"/>
              </a:rPr>
            </a:br>
            <a:r>
              <a:rPr lang="en-GB" sz="6400" b="0" i="0" u="sng">
                <a:effectLst/>
                <a:latin typeface="Calibri" panose="020F0502020204030204" pitchFamily="34" charset="0"/>
                <a:hlinkClick r:id="rId2"/>
              </a:rPr>
              <a:t>https://</a:t>
            </a:r>
            <a:r>
              <a:rPr lang="en-GB" sz="6400" b="0" i="0" u="sng" err="1">
                <a:effectLst/>
                <a:latin typeface="Calibri" panose="020F0502020204030204" pitchFamily="34" charset="0"/>
                <a:hlinkClick r:id="rId2"/>
              </a:rPr>
              <a:t>support.microsoft.com</a:t>
            </a:r>
            <a:r>
              <a:rPr lang="en-GB" sz="6400" b="0" i="0" u="sng">
                <a:effectLst/>
                <a:latin typeface="Calibri" panose="020F0502020204030204" pitchFamily="34" charset="0"/>
                <a:hlinkClick r:id="rId2"/>
              </a:rPr>
              <a:t>/en-us/teams/platform/</a:t>
            </a:r>
            <a:r>
              <a:rPr lang="en-GB" sz="6400" b="0" i="0" u="sng" err="1">
                <a:effectLst/>
                <a:latin typeface="Calibri" panose="020F0502020204030204" pitchFamily="34" charset="0"/>
                <a:hlinkClick r:id="rId2"/>
              </a:rPr>
              <a:t>what-is-microsoft-teams</a:t>
            </a:r>
            <a:br>
              <a:rPr lang="en-GB" sz="6400" b="0" i="0">
                <a:effectLst/>
                <a:latin typeface="Calibri" panose="020F0502020204030204" pitchFamily="34" charset="0"/>
              </a:rPr>
            </a:br>
            <a:r>
              <a:rPr lang="en-GB" sz="6400" b="0" i="0">
                <a:effectLst/>
                <a:latin typeface="Calibri" panose="020F0502020204030204" pitchFamily="34" charset="0"/>
              </a:rPr>
              <a:t>This source explains what Microsoft Teams is and how it is used for communication and sharing information.</a:t>
            </a:r>
            <a:endParaRPr lang="en-GB" sz="6400">
              <a:effectLst/>
              <a:latin typeface="Calibri" panose="020F0502020204030204" pitchFamily="34" charset="0"/>
            </a:endParaRPr>
          </a:p>
          <a:p>
            <a:br>
              <a:rPr lang="en-GB" sz="6400">
                <a:effectLst/>
                <a:latin typeface="Calibri" panose="020F0502020204030204" pitchFamily="34" charset="0"/>
              </a:rPr>
            </a:br>
            <a:endParaRPr lang="en-GB" sz="6400">
              <a:effectLst/>
              <a:latin typeface="Calibri" panose="020F0502020204030204" pitchFamily="34" charset="0"/>
            </a:endParaRPr>
          </a:p>
          <a:p>
            <a:r>
              <a:rPr lang="en-GB" sz="6400" b="1" i="0">
                <a:effectLst/>
                <a:latin typeface="Calibri" panose="020F0502020204030204" pitchFamily="34" charset="0"/>
              </a:rPr>
              <a:t>Westgate Healthcare (n.d.) </a:t>
            </a:r>
            <a:r>
              <a:rPr lang="en-GB" sz="6400" b="1" i="0" err="1">
                <a:effectLst/>
                <a:latin typeface="Calibri" panose="020F0502020204030204" pitchFamily="34" charset="0"/>
              </a:rPr>
              <a:t>Riverdale</a:t>
            </a:r>
            <a:r>
              <a:rPr lang="en-GB" sz="6400" b="1" i="0">
                <a:effectLst/>
                <a:latin typeface="Calibri" panose="020F0502020204030204" pitchFamily="34" charset="0"/>
              </a:rPr>
              <a:t> Care Home</a:t>
            </a:r>
            <a:br>
              <a:rPr lang="en-GB" sz="6400" b="0" i="0">
                <a:effectLst/>
                <a:latin typeface="Calibri" panose="020F0502020204030204" pitchFamily="34" charset="0"/>
              </a:rPr>
            </a:br>
            <a:r>
              <a:rPr lang="en-GB" sz="6400" b="0" i="0" u="sng">
                <a:effectLst/>
                <a:latin typeface="Calibri" panose="020F0502020204030204" pitchFamily="34" charset="0"/>
                <a:hlinkClick r:id="rId3"/>
              </a:rPr>
              <a:t>https://www.westgatehealthcare.co.uk/care-homes/</a:t>
            </a:r>
            <a:r>
              <a:rPr lang="en-GB" sz="6400" b="0" i="0" u="sng" err="1">
                <a:effectLst/>
                <a:latin typeface="Calibri" panose="020F0502020204030204" pitchFamily="34" charset="0"/>
                <a:hlinkClick r:id="rId3"/>
              </a:rPr>
              <a:t>riverdale-care-home</a:t>
            </a:r>
            <a:r>
              <a:rPr lang="en-GB" sz="6400" b="0" i="0" u="sng">
                <a:effectLst/>
                <a:latin typeface="Calibri" panose="020F0502020204030204" pitchFamily="34" charset="0"/>
                <a:hlinkClick r:id="rId3"/>
              </a:rPr>
              <a:t>/</a:t>
            </a:r>
            <a:br>
              <a:rPr lang="en-GB" sz="6400" b="0" i="0">
                <a:effectLst/>
                <a:latin typeface="Calibri" panose="020F0502020204030204" pitchFamily="34" charset="0"/>
              </a:rPr>
            </a:br>
            <a:r>
              <a:rPr lang="en-GB" sz="6400" b="0" i="0">
                <a:effectLst/>
                <a:latin typeface="Calibri" panose="020F0502020204030204" pitchFamily="34" charset="0"/>
              </a:rPr>
              <a:t>This source gives information about </a:t>
            </a:r>
            <a:r>
              <a:rPr lang="en-GB" sz="6400" b="0" i="0" err="1">
                <a:effectLst/>
                <a:latin typeface="Calibri" panose="020F0502020204030204" pitchFamily="34" charset="0"/>
              </a:rPr>
              <a:t>Riverdale</a:t>
            </a:r>
            <a:r>
              <a:rPr lang="en-GB" sz="6400" b="0" i="0">
                <a:effectLst/>
                <a:latin typeface="Calibri" panose="020F0502020204030204" pitchFamily="34" charset="0"/>
              </a:rPr>
              <a:t> Care Home and its services.</a:t>
            </a:r>
            <a:endParaRPr lang="en-GB" sz="6400">
              <a:effectLst/>
              <a:latin typeface="Calibri" panose="020F0502020204030204" pitchFamily="34" charset="0"/>
            </a:endParaRPr>
          </a:p>
          <a:p>
            <a:br>
              <a:rPr lang="en-GB" sz="6400">
                <a:effectLst/>
                <a:latin typeface="Calibri" panose="020F0502020204030204" pitchFamily="34" charset="0"/>
              </a:rPr>
            </a:br>
            <a:endParaRPr lang="en-GB" sz="6400">
              <a:effectLst/>
              <a:latin typeface="Calibri" panose="020F0502020204030204" pitchFamily="34" charset="0"/>
            </a:endParaRPr>
          </a:p>
          <a:p>
            <a:r>
              <a:rPr lang="en-GB" sz="6400" b="1" i="0">
                <a:effectLst/>
                <a:latin typeface="Calibri" panose="020F0502020204030204" pitchFamily="34" charset="0"/>
              </a:rPr>
              <a:t>Social Care Institute for Excellence (SCIE) (2024) Communication in care</a:t>
            </a:r>
            <a:br>
              <a:rPr lang="en-GB" sz="6400" b="0" i="0">
                <a:effectLst/>
                <a:latin typeface="Calibri" panose="020F0502020204030204" pitchFamily="34" charset="0"/>
              </a:rPr>
            </a:br>
            <a:r>
              <a:rPr lang="en-GB" sz="6400" b="0" i="0" u="sng">
                <a:effectLst/>
                <a:latin typeface="Calibri" panose="020F0502020204030204" pitchFamily="34" charset="0"/>
                <a:hlinkClick r:id="rId4"/>
              </a:rPr>
              <a:t>https://</a:t>
            </a:r>
            <a:r>
              <a:rPr lang="en-GB" sz="6400" b="0" i="0" u="sng" err="1">
                <a:effectLst/>
                <a:latin typeface="Calibri" panose="020F0502020204030204" pitchFamily="34" charset="0"/>
                <a:hlinkClick r:id="rId4"/>
              </a:rPr>
              <a:t>www.scie.org.uk</a:t>
            </a:r>
            <a:r>
              <a:rPr lang="en-GB" sz="6400" b="0" i="0" u="sng">
                <a:effectLst/>
                <a:latin typeface="Calibri" panose="020F0502020204030204" pitchFamily="34" charset="0"/>
                <a:hlinkClick r:id="rId4"/>
              </a:rPr>
              <a:t>/providing-care/dignity-in-care/communication/</a:t>
            </a:r>
            <a:br>
              <a:rPr lang="en-GB" sz="6400" b="0" i="0">
                <a:effectLst/>
                <a:latin typeface="Calibri" panose="020F0502020204030204" pitchFamily="34" charset="0"/>
              </a:rPr>
            </a:br>
            <a:r>
              <a:rPr lang="en-GB" sz="6400" b="0" i="0">
                <a:effectLst/>
                <a:latin typeface="Calibri" panose="020F0502020204030204" pitchFamily="34" charset="0"/>
              </a:rPr>
              <a:t>This source explains why good communication is important in social care and how staff should share information clearly.</a:t>
            </a:r>
            <a:endParaRPr lang="en-GB" sz="6400">
              <a:effectLst/>
              <a:latin typeface="Calibri" panose="020F0502020204030204" pitchFamily="34" charset="0"/>
            </a:endParaRPr>
          </a:p>
          <a:p>
            <a:br>
              <a:rPr lang="en-GB" sz="6400">
                <a:effectLst/>
                <a:latin typeface="Calibri" panose="020F0502020204030204" pitchFamily="34" charset="0"/>
              </a:rPr>
            </a:br>
            <a:endParaRPr lang="en-GB" sz="6400">
              <a:effectLst/>
              <a:latin typeface="Calibri" panose="020F0502020204030204" pitchFamily="34" charset="0"/>
            </a:endParaRPr>
          </a:p>
          <a:p>
            <a:r>
              <a:rPr lang="en-GB" sz="6400" b="1" i="0">
                <a:effectLst/>
                <a:latin typeface="Calibri" panose="020F0502020204030204" pitchFamily="34" charset="0"/>
              </a:rPr>
              <a:t>Skills for Care (2023) Digital skills in adult social care</a:t>
            </a:r>
            <a:br>
              <a:rPr lang="en-GB" sz="6400" b="0" i="0">
                <a:effectLst/>
                <a:latin typeface="Calibri" panose="020F0502020204030204" pitchFamily="34" charset="0"/>
              </a:rPr>
            </a:br>
            <a:r>
              <a:rPr lang="en-GB" sz="6400" b="0" i="0" u="sng">
                <a:effectLst/>
                <a:latin typeface="Calibri" panose="020F0502020204030204" pitchFamily="34" charset="0"/>
                <a:hlinkClick r:id="rId5"/>
              </a:rPr>
              <a:t>https://</a:t>
            </a:r>
            <a:r>
              <a:rPr lang="en-GB" sz="6400" b="0" i="0" u="sng" err="1">
                <a:effectLst/>
                <a:latin typeface="Calibri" panose="020F0502020204030204" pitchFamily="34" charset="0"/>
                <a:hlinkClick r:id="rId5"/>
              </a:rPr>
              <a:t>carelearning.org.uk</a:t>
            </a:r>
            <a:r>
              <a:rPr lang="en-GB" sz="6400" b="0" i="0" u="sng">
                <a:effectLst/>
                <a:latin typeface="Calibri" panose="020F0502020204030204" pitchFamily="34" charset="0"/>
                <a:hlinkClick r:id="rId5"/>
              </a:rPr>
              <a:t>/qualifications/level-3-diploma-care/unit-16-digital-skills/</a:t>
            </a:r>
            <a:br>
              <a:rPr lang="en-GB" sz="6400" b="0" i="0">
                <a:effectLst/>
                <a:latin typeface="Calibri" panose="020F0502020204030204" pitchFamily="34" charset="0"/>
              </a:rPr>
            </a:br>
            <a:r>
              <a:rPr lang="en-GB" sz="6400" b="0" i="0">
                <a:effectLst/>
                <a:latin typeface="Calibri" panose="020F0502020204030204" pitchFamily="34" charset="0"/>
              </a:rPr>
              <a:t>This source explains how digital tools help care staff communicate and work together more effectively.</a:t>
            </a:r>
            <a:endParaRPr lang="en-GB" sz="6400">
              <a:effectLst/>
              <a:latin typeface="Calibri" panose="020F0502020204030204" pitchFamily="34" charset="0"/>
            </a:endParaRPr>
          </a:p>
          <a:p>
            <a:endParaRPr lang="en-US"/>
          </a:p>
        </p:txBody>
      </p:sp>
    </p:spTree>
    <p:extLst>
      <p:ext uri="{BB962C8B-B14F-4D97-AF65-F5344CB8AC3E}">
        <p14:creationId xmlns:p14="http://schemas.microsoft.com/office/powerpoint/2010/main" val="388397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F0A71-FCEE-C646-8E65-4DF47E370F2B}"/>
              </a:ext>
            </a:extLst>
          </p:cNvPr>
          <p:cNvSpPr>
            <a:spLocks noGrp="1"/>
          </p:cNvSpPr>
          <p:nvPr>
            <p:ph type="title"/>
          </p:nvPr>
        </p:nvSpPr>
        <p:spPr/>
        <p:txBody>
          <a:bodyPr/>
          <a:lstStyle/>
          <a:p>
            <a:r>
              <a:rPr lang="en-GB">
                <a:latin typeface="Bell MT"/>
              </a:rPr>
              <a:t>Staff and scheduling – Faiza Bibi</a:t>
            </a:r>
            <a:endParaRPr lang="en-US">
              <a:latin typeface="Bell MT"/>
            </a:endParaRPr>
          </a:p>
        </p:txBody>
      </p:sp>
      <p:sp>
        <p:nvSpPr>
          <p:cNvPr id="3" name="Content Placeholder 2">
            <a:extLst>
              <a:ext uri="{FF2B5EF4-FFF2-40B4-BE49-F238E27FC236}">
                <a16:creationId xmlns:a16="http://schemas.microsoft.com/office/drawing/2014/main" id="{CDC35AE6-F7F6-4357-9523-7F1C4448E3E4}"/>
              </a:ext>
            </a:extLst>
          </p:cNvPr>
          <p:cNvSpPr>
            <a:spLocks noGrp="1"/>
          </p:cNvSpPr>
          <p:nvPr>
            <p:ph idx="1"/>
          </p:nvPr>
        </p:nvSpPr>
        <p:spPr/>
        <p:txBody>
          <a:bodyPr vert="horz" lIns="91440" tIns="45720" rIns="91440" bIns="45720" rtlCol="0" anchor="t">
            <a:normAutofit fontScale="85000" lnSpcReduction="20000"/>
          </a:bodyPr>
          <a:lstStyle/>
          <a:p>
            <a:pPr marL="0" indent="0">
              <a:buNone/>
            </a:pPr>
            <a:r>
              <a:rPr lang="en-GB" sz="2400"/>
              <a:t>Why staff should have a fit schedule to work with at river dales.</a:t>
            </a:r>
          </a:p>
          <a:p>
            <a:pPr marL="0" indent="0">
              <a:buNone/>
            </a:pPr>
            <a:r>
              <a:rPr lang="en-GB" sz="2400"/>
              <a:t>It is important to have your schedule set out correctly as it helps you understand more on what needs to be done whilst working on shifts the tips that I have researched on that can help with is are listed below </a:t>
            </a:r>
          </a:p>
          <a:p>
            <a:r>
              <a:rPr lang="en-GB" sz="2400"/>
              <a:t>Meeting with patients demands and requirements.</a:t>
            </a:r>
          </a:p>
          <a:p>
            <a:pPr>
              <a:buClr>
                <a:srgbClr val="262626"/>
              </a:buClr>
            </a:pPr>
            <a:r>
              <a:rPr lang="en-GB" sz="2400"/>
              <a:t>Scheduling appointments using </a:t>
            </a:r>
            <a:r>
              <a:rPr lang="en-GB" sz="2400" err="1"/>
              <a:t>using</a:t>
            </a:r>
            <a:r>
              <a:rPr lang="en-GB" sz="2400"/>
              <a:t> different methods such as charts </a:t>
            </a:r>
            <a:r>
              <a:rPr lang="en-GB" sz="2400" err="1"/>
              <a:t>ect</a:t>
            </a:r>
            <a:r>
              <a:rPr lang="en-GB" sz="2400"/>
              <a:t>..</a:t>
            </a:r>
          </a:p>
          <a:p>
            <a:pPr>
              <a:buClr>
                <a:srgbClr val="262626"/>
              </a:buClr>
            </a:pPr>
            <a:r>
              <a:rPr lang="en-GB" sz="2400"/>
              <a:t>The staff should have discussions constantly making </a:t>
            </a:r>
            <a:r>
              <a:rPr lang="en-GB" sz="2400" err="1"/>
              <a:t>su</a:t>
            </a:r>
            <a:r>
              <a:rPr lang="en-GB" sz="2400"/>
              <a:t>re everyone is on the same page and all have the same understanding.</a:t>
            </a:r>
          </a:p>
          <a:p>
            <a:pPr>
              <a:buClr>
                <a:srgbClr val="262626"/>
              </a:buClr>
            </a:pPr>
            <a:r>
              <a:rPr lang="en-GB" sz="2400"/>
              <a:t>Do background checks on the residents so you know what you can put in place to help them.</a:t>
            </a:r>
          </a:p>
          <a:p>
            <a:pPr>
              <a:buClr>
                <a:srgbClr val="262626"/>
              </a:buClr>
            </a:pPr>
            <a:r>
              <a:rPr lang="en-GB" sz="2400"/>
              <a:t>Staff should data collect and document everything throughout their shifts .</a:t>
            </a:r>
          </a:p>
          <a:p>
            <a:pPr marL="0" indent="0">
              <a:buNone/>
            </a:pPr>
            <a:endParaRPr lang="en-GB" sz="2400"/>
          </a:p>
          <a:p>
            <a:pPr marL="0" indent="0">
              <a:buNone/>
            </a:pPr>
            <a:endParaRPr lang="en-GB" sz="2400"/>
          </a:p>
        </p:txBody>
      </p:sp>
    </p:spTree>
    <p:extLst>
      <p:ext uri="{BB962C8B-B14F-4D97-AF65-F5344CB8AC3E}">
        <p14:creationId xmlns:p14="http://schemas.microsoft.com/office/powerpoint/2010/main" val="39170536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0EF80-9AF8-3C80-E8D6-4C052B270ACA}"/>
              </a:ext>
            </a:extLst>
          </p:cNvPr>
          <p:cNvSpPr>
            <a:spLocks noGrp="1"/>
          </p:cNvSpPr>
          <p:nvPr>
            <p:ph type="title"/>
          </p:nvPr>
        </p:nvSpPr>
        <p:spPr/>
        <p:txBody>
          <a:bodyPr/>
          <a:lstStyle/>
          <a:p>
            <a:r>
              <a:rPr lang="en-GB">
                <a:latin typeface="Bell MT"/>
              </a:rPr>
              <a:t>What staff can use to communicate to </a:t>
            </a:r>
            <a:r>
              <a:rPr lang="en-GB" err="1">
                <a:latin typeface="Bell MT"/>
              </a:rPr>
              <a:t>eachother</a:t>
            </a:r>
            <a:r>
              <a:rPr lang="en-GB">
                <a:latin typeface="Bell MT"/>
              </a:rPr>
              <a:t> to help with their schedule …..</a:t>
            </a:r>
            <a:endParaRPr lang="en-US">
              <a:latin typeface="Bell MT"/>
            </a:endParaRPr>
          </a:p>
        </p:txBody>
      </p:sp>
      <p:sp>
        <p:nvSpPr>
          <p:cNvPr id="3" name="Content Placeholder 2">
            <a:extLst>
              <a:ext uri="{FF2B5EF4-FFF2-40B4-BE49-F238E27FC236}">
                <a16:creationId xmlns:a16="http://schemas.microsoft.com/office/drawing/2014/main" id="{9A26F84B-1616-BC27-BCFF-D5AC22A5107D}"/>
              </a:ext>
            </a:extLst>
          </p:cNvPr>
          <p:cNvSpPr>
            <a:spLocks noGrp="1"/>
          </p:cNvSpPr>
          <p:nvPr>
            <p:ph idx="1"/>
          </p:nvPr>
        </p:nvSpPr>
        <p:spPr/>
        <p:txBody>
          <a:bodyPr vert="horz" lIns="91440" tIns="45720" rIns="91440" bIns="45720" rtlCol="0" anchor="t">
            <a:normAutofit/>
          </a:bodyPr>
          <a:lstStyle/>
          <a:p>
            <a:pPr marL="0" indent="0">
              <a:buNone/>
            </a:pPr>
            <a:r>
              <a:rPr lang="en-GB" sz="2400"/>
              <a:t>The staff can use teams to communicate as it allows you to have group calls also group chats you can also send many things to each other such as files/documents , pictures, videos, voice notes </a:t>
            </a:r>
            <a:r>
              <a:rPr lang="en-GB" sz="2400" err="1"/>
              <a:t>th</a:t>
            </a:r>
            <a:r>
              <a:rPr lang="en-GB" sz="2400"/>
              <a:t>is can help them to keep up with one another and have great communication between them this will help with scheduling. </a:t>
            </a:r>
          </a:p>
        </p:txBody>
      </p:sp>
    </p:spTree>
    <p:extLst>
      <p:ext uri="{BB962C8B-B14F-4D97-AF65-F5344CB8AC3E}">
        <p14:creationId xmlns:p14="http://schemas.microsoft.com/office/powerpoint/2010/main" val="3180535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88291-ECA0-E492-04A2-AF106A26F0A8}"/>
              </a:ext>
            </a:extLst>
          </p:cNvPr>
          <p:cNvSpPr>
            <a:spLocks noGrp="1"/>
          </p:cNvSpPr>
          <p:nvPr>
            <p:ph type="title"/>
          </p:nvPr>
        </p:nvSpPr>
        <p:spPr/>
        <p:txBody>
          <a:bodyPr/>
          <a:lstStyle/>
          <a:p>
            <a:r>
              <a:rPr lang="en-GB">
                <a:latin typeface="Bell MT"/>
              </a:rPr>
              <a:t>Reference </a:t>
            </a:r>
          </a:p>
        </p:txBody>
      </p:sp>
      <p:sp>
        <p:nvSpPr>
          <p:cNvPr id="3" name="Content Placeholder 2">
            <a:extLst>
              <a:ext uri="{FF2B5EF4-FFF2-40B4-BE49-F238E27FC236}">
                <a16:creationId xmlns:a16="http://schemas.microsoft.com/office/drawing/2014/main" id="{ACD987DB-F8AC-8D85-B6DC-3C3BC0A2EC4F}"/>
              </a:ext>
            </a:extLst>
          </p:cNvPr>
          <p:cNvSpPr>
            <a:spLocks noGrp="1"/>
          </p:cNvSpPr>
          <p:nvPr>
            <p:ph idx="1"/>
          </p:nvPr>
        </p:nvSpPr>
        <p:spPr/>
        <p:txBody>
          <a:bodyPr vert="horz" lIns="91440" tIns="45720" rIns="91440" bIns="45720" rtlCol="0" anchor="t">
            <a:normAutofit/>
          </a:bodyPr>
          <a:lstStyle/>
          <a:p>
            <a:pPr marL="0" indent="0">
              <a:buNone/>
            </a:pPr>
            <a:r>
              <a:rPr lang="en-GB" sz="2400"/>
              <a:t>Article </a:t>
            </a:r>
          </a:p>
          <a:p>
            <a:pPr marL="0" indent="0">
              <a:buNone/>
            </a:pPr>
            <a:r>
              <a:rPr lang="en-GB" sz="2400"/>
              <a:t>Ektha M,(01/12/2022) Effective planning and scheduling district nursing across NHS </a:t>
            </a:r>
          </a:p>
          <a:p>
            <a:pPr marL="0" indent="0">
              <a:buNone/>
            </a:pPr>
            <a:r>
              <a:rPr lang="en-GB" sz="2400"/>
              <a:t>Accessed 14/06/2026</a:t>
            </a:r>
          </a:p>
        </p:txBody>
      </p:sp>
    </p:spTree>
    <p:extLst>
      <p:ext uri="{BB962C8B-B14F-4D97-AF65-F5344CB8AC3E}">
        <p14:creationId xmlns:p14="http://schemas.microsoft.com/office/powerpoint/2010/main" val="6073907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707AC4-6081-AF23-233C-C42D6220969C}"/>
              </a:ext>
            </a:extLst>
          </p:cNvPr>
          <p:cNvSpPr>
            <a:spLocks noGrp="1"/>
          </p:cNvSpPr>
          <p:nvPr>
            <p:ph idx="1"/>
          </p:nvPr>
        </p:nvSpPr>
        <p:spPr>
          <a:xfrm>
            <a:off x="557753" y="2036188"/>
            <a:ext cx="10058400" cy="4405461"/>
          </a:xfrm>
        </p:spPr>
        <p:txBody>
          <a:bodyPr>
            <a:normAutofit fontScale="85000" lnSpcReduction="20000"/>
          </a:bodyPr>
          <a:lstStyle/>
          <a:p>
            <a:pPr fontAlgn="base"/>
            <a:r>
              <a:rPr lang="en-GB" b="1"/>
              <a:t>What it is used for</a:t>
            </a:r>
            <a:r>
              <a:rPr lang="en-GB"/>
              <a:t>​</a:t>
            </a:r>
          </a:p>
          <a:p>
            <a:pPr fontAlgn="base"/>
            <a:r>
              <a:rPr lang="en-GB"/>
              <a:t>• Store staff information safely</a:t>
            </a:r>
            <a:r>
              <a:rPr lang="en-US"/>
              <a:t>​</a:t>
            </a:r>
            <a:br>
              <a:rPr lang="en-US"/>
            </a:br>
            <a:r>
              <a:rPr lang="en-GB"/>
              <a:t>• Share care documents</a:t>
            </a:r>
            <a:r>
              <a:rPr lang="en-US"/>
              <a:t>​</a:t>
            </a:r>
            <a:br>
              <a:rPr lang="en-US"/>
            </a:br>
            <a:r>
              <a:rPr lang="en-GB"/>
              <a:t>• Keep files in one place</a:t>
            </a:r>
            <a:r>
              <a:rPr lang="en-US"/>
              <a:t>​</a:t>
            </a:r>
            <a:br>
              <a:rPr lang="en-US"/>
            </a:br>
            <a:r>
              <a:rPr lang="en-GB"/>
              <a:t>• Open files on any device</a:t>
            </a:r>
            <a:r>
              <a:rPr lang="en-US"/>
              <a:t>​</a:t>
            </a:r>
          </a:p>
          <a:p>
            <a:pPr fontAlgn="base"/>
            <a:r>
              <a:rPr lang="en-GB"/>
              <a:t>Secure file sharing is used to keep valuable information in one safe system.​</a:t>
            </a:r>
            <a:br>
              <a:rPr lang="en-GB"/>
            </a:br>
            <a:r>
              <a:rPr lang="en-GB"/>
              <a:t>It helps staff find documents quickly when they need them.​</a:t>
            </a:r>
            <a:br>
              <a:rPr lang="en-GB"/>
            </a:br>
            <a:r>
              <a:rPr lang="en-GB"/>
              <a:t>In a care home, this can include care plans and staff rotas.​</a:t>
            </a:r>
            <a:br>
              <a:rPr lang="en-GB"/>
            </a:br>
            <a:r>
              <a:rPr lang="en-GB"/>
              <a:t>It makes sure information is not lost or mixed up​</a:t>
            </a:r>
          </a:p>
          <a:p>
            <a:pPr fontAlgn="base"/>
            <a:r>
              <a:rPr lang="en-GB" b="1"/>
              <a:t>Microsoft 365 Tool</a:t>
            </a:r>
            <a:r>
              <a:rPr lang="en-GB"/>
              <a:t>​</a:t>
            </a:r>
          </a:p>
          <a:p>
            <a:pPr fontAlgn="base"/>
            <a:r>
              <a:rPr lang="en-GB"/>
              <a:t>• Microsoft Teams / OneDrive​</a:t>
            </a:r>
            <a:br>
              <a:rPr lang="en-GB"/>
            </a:br>
            <a:r>
              <a:rPr lang="en-GB"/>
              <a:t>• Files are stored online​</a:t>
            </a:r>
            <a:br>
              <a:rPr lang="en-GB"/>
            </a:br>
            <a:r>
              <a:rPr lang="en-GB"/>
              <a:t>• Only staff can see them​</a:t>
            </a:r>
            <a:br>
              <a:rPr lang="en-GB"/>
            </a:br>
            <a:r>
              <a:rPr lang="en-GB"/>
              <a:t>• Easy to share files​</a:t>
            </a:r>
          </a:p>
          <a:p>
            <a:pPr fontAlgn="base"/>
            <a:r>
              <a:rPr lang="en-GB"/>
              <a:t>This helps keep information safe and easy to use.</a:t>
            </a:r>
            <a:r>
              <a:rPr lang="en-US"/>
              <a:t>​</a:t>
            </a:r>
          </a:p>
          <a:p>
            <a:pPr fontAlgn="base"/>
            <a:r>
              <a:rPr lang="en-GB"/>
              <a:t>Microsoft Teams and OneDrive are used to store and share files safely.​</a:t>
            </a:r>
            <a:br>
              <a:rPr lang="en-GB"/>
            </a:br>
            <a:r>
              <a:rPr lang="en-GB"/>
              <a:t>Files are saved online so they can be accessed anywhere.​</a:t>
            </a:r>
            <a:br>
              <a:rPr lang="en-GB"/>
            </a:br>
            <a:r>
              <a:rPr lang="en-GB"/>
              <a:t>Only authorised staff can view valuable information.​</a:t>
            </a:r>
            <a:br>
              <a:rPr lang="en-GB"/>
            </a:br>
            <a:r>
              <a:rPr lang="en-GB"/>
              <a:t>This keeps data secure and organised.</a:t>
            </a:r>
          </a:p>
          <a:p>
            <a:endParaRPr lang="en-US"/>
          </a:p>
        </p:txBody>
      </p:sp>
      <p:sp>
        <p:nvSpPr>
          <p:cNvPr id="4" name="Title 1">
            <a:extLst>
              <a:ext uri="{FF2B5EF4-FFF2-40B4-BE49-F238E27FC236}">
                <a16:creationId xmlns:a16="http://schemas.microsoft.com/office/drawing/2014/main" id="{6552EF5C-BE92-20A8-D89F-913259306653}"/>
              </a:ext>
            </a:extLst>
          </p:cNvPr>
          <p:cNvSpPr>
            <a:spLocks noGrp="1"/>
          </p:cNvSpPr>
          <p:nvPr>
            <p:ph type="title"/>
          </p:nvPr>
        </p:nvSpPr>
        <p:spPr>
          <a:xfrm>
            <a:off x="793423" y="416350"/>
            <a:ext cx="10058400" cy="1619839"/>
          </a:xfrm>
          <a:prstGeom prst="rect">
            <a:avLst/>
          </a:prstGeom>
        </p:spPr>
        <p:txBody>
          <a:bodyPr vert="horz" lIns="91440" tIns="45720" rIns="91440" bIns="45720" rtlCol="0" anchor="t">
            <a:normAutofit fontScale="90000"/>
          </a:bodyPr>
          <a:lstStyle>
            <a:lvl1pPr algn="l" defTabSz="914400" rtl="0" eaLnBrk="1" latinLnBrk="0" hangingPunct="1">
              <a:lnSpc>
                <a:spcPct val="100000"/>
              </a:lnSpc>
              <a:spcBef>
                <a:spcPct val="0"/>
              </a:spcBef>
              <a:buNone/>
              <a:defRPr sz="4000" b="0" kern="1200">
                <a:solidFill>
                  <a:schemeClr val="tx1"/>
                </a:solidFill>
                <a:latin typeface="+mj-lt"/>
                <a:ea typeface="+mj-ea"/>
                <a:cs typeface="+mj-cs"/>
              </a:defRPr>
            </a:lvl1pPr>
          </a:lstStyle>
          <a:p>
            <a:r>
              <a:rPr lang="en-GB" b="1">
                <a:latin typeface="Calibri" panose="020F0502020204030204" pitchFamily="34" charset="0"/>
              </a:rPr>
              <a:t>Task 2 Macy </a:t>
            </a:r>
            <a:br>
              <a:rPr lang="en-GB" b="1">
                <a:latin typeface="Calibri" panose="020F0502020204030204" pitchFamily="34" charset="0"/>
              </a:rPr>
            </a:br>
            <a:r>
              <a:rPr lang="en-GB" b="1">
                <a:latin typeface="Calibri" panose="020F0502020204030204" pitchFamily="34" charset="0"/>
              </a:rPr>
              <a:t>secure file and storage sharing (Riverdale care home)</a:t>
            </a:r>
          </a:p>
        </p:txBody>
      </p:sp>
    </p:spTree>
    <p:extLst>
      <p:ext uri="{BB962C8B-B14F-4D97-AF65-F5344CB8AC3E}">
        <p14:creationId xmlns:p14="http://schemas.microsoft.com/office/powerpoint/2010/main" val="38676795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9A98F-CAE0-F4E9-5F05-C5A7AE1E3CB8}"/>
              </a:ext>
            </a:extLst>
          </p:cNvPr>
          <p:cNvSpPr>
            <a:spLocks noGrp="1"/>
          </p:cNvSpPr>
          <p:nvPr>
            <p:ph type="title"/>
          </p:nvPr>
        </p:nvSpPr>
        <p:spPr/>
        <p:txBody>
          <a:bodyPr/>
          <a:lstStyle/>
          <a:p>
            <a:r>
              <a:rPr lang="en-GB"/>
              <a:t>Why it is useful in Riverdale care home</a:t>
            </a:r>
          </a:p>
        </p:txBody>
      </p:sp>
      <p:sp>
        <p:nvSpPr>
          <p:cNvPr id="3" name="Content Placeholder 2">
            <a:extLst>
              <a:ext uri="{FF2B5EF4-FFF2-40B4-BE49-F238E27FC236}">
                <a16:creationId xmlns:a16="http://schemas.microsoft.com/office/drawing/2014/main" id="{F9F883C1-EA7A-C681-D705-AB22B1483194}"/>
              </a:ext>
            </a:extLst>
          </p:cNvPr>
          <p:cNvSpPr>
            <a:spLocks noGrp="1"/>
          </p:cNvSpPr>
          <p:nvPr>
            <p:ph idx="1"/>
          </p:nvPr>
        </p:nvSpPr>
        <p:spPr/>
        <p:txBody>
          <a:bodyPr vert="horz" lIns="91440" tIns="45720" rIns="91440" bIns="45720" rtlCol="0" anchor="t">
            <a:normAutofit/>
          </a:bodyPr>
          <a:lstStyle/>
          <a:p>
            <a:r>
              <a:rPr lang="en-GB" b="1" i="0">
                <a:solidFill>
                  <a:srgbClr val="000000"/>
                </a:solidFill>
                <a:effectLst/>
              </a:rPr>
              <a:t>Why It Is Useful in Riverdale Care Home</a:t>
            </a:r>
            <a:endParaRPr lang="en-GB" b="0" i="0">
              <a:solidFill>
                <a:srgbClr val="000000"/>
              </a:solidFill>
              <a:effectLst/>
            </a:endParaRPr>
          </a:p>
          <a:p>
            <a:r>
              <a:rPr lang="en-GB" b="0" i="0">
                <a:solidFill>
                  <a:srgbClr val="000000"/>
                </a:solidFill>
                <a:effectLst/>
              </a:rPr>
              <a:t>• Keeps information safe – Resident information is stored securely and only staff can access it.</a:t>
            </a:r>
          </a:p>
          <a:p>
            <a:r>
              <a:rPr lang="en-GB" b="0" i="0">
                <a:solidFill>
                  <a:srgbClr val="000000"/>
                </a:solidFill>
                <a:effectLst/>
              </a:rPr>
              <a:t>• Helps staff work together – All staff can see the same updated information, so care is consistent.</a:t>
            </a:r>
          </a:p>
          <a:p>
            <a:r>
              <a:rPr lang="en-GB" b="0" i="0">
                <a:solidFill>
                  <a:srgbClr val="000000"/>
                </a:solidFill>
                <a:effectLst/>
              </a:rPr>
              <a:t>• Makes communication faster – Staff can update and check information quickly.</a:t>
            </a:r>
          </a:p>
          <a:p>
            <a:r>
              <a:rPr lang="en-GB" b="0" i="0">
                <a:solidFill>
                  <a:srgbClr val="000000"/>
                </a:solidFill>
                <a:effectLst/>
              </a:rPr>
              <a:t>• Reduces paper use – Less paper is needed, so records are easier to store and find.</a:t>
            </a:r>
          </a:p>
          <a:p>
            <a:r>
              <a:rPr lang="en-GB" b="0" i="0">
                <a:solidFill>
                  <a:srgbClr val="000000"/>
                </a:solidFill>
                <a:effectLst/>
              </a:rPr>
              <a:t>• Helps </a:t>
            </a:r>
            <a:r>
              <a:rPr lang="en-GB">
                <a:solidFill>
                  <a:srgbClr val="000000"/>
                </a:solidFill>
              </a:rPr>
              <a:t>safe</a:t>
            </a:r>
            <a:r>
              <a:rPr lang="en-GB" b="0" i="0">
                <a:solidFill>
                  <a:srgbClr val="000000"/>
                </a:solidFill>
                <a:effectLst/>
              </a:rPr>
              <a:t> care for residents – Staff can quickly see </a:t>
            </a:r>
            <a:r>
              <a:rPr lang="en-GB">
                <a:solidFill>
                  <a:srgbClr val="000000"/>
                </a:solidFill>
              </a:rPr>
              <a:t>essential</a:t>
            </a:r>
            <a:r>
              <a:rPr lang="en-GB" b="0" i="0">
                <a:solidFill>
                  <a:srgbClr val="000000"/>
                </a:solidFill>
                <a:effectLst/>
              </a:rPr>
              <a:t> information and give better care.</a:t>
            </a:r>
          </a:p>
          <a:p>
            <a:r>
              <a:rPr lang="en-GB" b="0" i="0">
                <a:solidFill>
                  <a:srgbClr val="000000"/>
                </a:solidFill>
                <a:effectLst/>
              </a:rPr>
              <a:t>This is important because staff need quick and safe access to information to care for residents properly.</a:t>
            </a:r>
          </a:p>
          <a:p>
            <a:endParaRPr lang="en-GB"/>
          </a:p>
        </p:txBody>
      </p:sp>
    </p:spTree>
    <p:extLst>
      <p:ext uri="{BB962C8B-B14F-4D97-AF65-F5344CB8AC3E}">
        <p14:creationId xmlns:p14="http://schemas.microsoft.com/office/powerpoint/2010/main" val="17948584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F63E8-770B-E066-C0FB-D73387107C99}"/>
              </a:ext>
            </a:extLst>
          </p:cNvPr>
          <p:cNvSpPr>
            <a:spLocks noGrp="1"/>
          </p:cNvSpPr>
          <p:nvPr>
            <p:ph type="title"/>
          </p:nvPr>
        </p:nvSpPr>
        <p:spPr>
          <a:xfrm>
            <a:off x="623740" y="463485"/>
            <a:ext cx="10058400" cy="1371600"/>
          </a:xfrm>
        </p:spPr>
        <p:txBody>
          <a:bodyPr>
            <a:normAutofit/>
          </a:bodyPr>
          <a:lstStyle/>
          <a:p>
            <a:r>
              <a:rPr lang="en-GB" b="1"/>
              <a:t>Advantages and Limitations of Secure File  Sharing</a:t>
            </a:r>
            <a:r>
              <a:rPr lang="en-GB"/>
              <a:t>​</a:t>
            </a:r>
            <a:endParaRPr lang="en-US" sz="1800"/>
          </a:p>
        </p:txBody>
      </p:sp>
      <p:sp>
        <p:nvSpPr>
          <p:cNvPr id="3" name="Content Placeholder 2">
            <a:extLst>
              <a:ext uri="{FF2B5EF4-FFF2-40B4-BE49-F238E27FC236}">
                <a16:creationId xmlns:a16="http://schemas.microsoft.com/office/drawing/2014/main" id="{E10A4F53-5501-C3A8-63FD-E8537AEC02A4}"/>
              </a:ext>
            </a:extLst>
          </p:cNvPr>
          <p:cNvSpPr>
            <a:spLocks noGrp="1"/>
          </p:cNvSpPr>
          <p:nvPr>
            <p:ph idx="1"/>
          </p:nvPr>
        </p:nvSpPr>
        <p:spPr>
          <a:xfrm>
            <a:off x="623739" y="1734532"/>
            <a:ext cx="10669571" cy="4659983"/>
          </a:xfrm>
        </p:spPr>
        <p:txBody>
          <a:bodyPr>
            <a:normAutofit fontScale="85000" lnSpcReduction="20000"/>
          </a:bodyPr>
          <a:lstStyle/>
          <a:p>
            <a:pPr marL="0" indent="0">
              <a:buNone/>
            </a:pPr>
            <a:endParaRPr lang="en-GB" b="1"/>
          </a:p>
          <a:p>
            <a:pPr fontAlgn="base"/>
            <a:r>
              <a:rPr lang="en-GB" b="1"/>
              <a:t>Advantages</a:t>
            </a:r>
            <a:r>
              <a:rPr lang="en-GB"/>
              <a:t>​</a:t>
            </a:r>
          </a:p>
          <a:p>
            <a:pPr fontAlgn="base"/>
            <a:r>
              <a:rPr lang="en-GB"/>
              <a:t>• Files are safe online</a:t>
            </a:r>
            <a:r>
              <a:rPr lang="en-US"/>
              <a:t>​</a:t>
            </a:r>
            <a:br>
              <a:rPr lang="en-US"/>
            </a:br>
            <a:r>
              <a:rPr lang="en-GB"/>
              <a:t>• Staff can access files fast</a:t>
            </a:r>
            <a:r>
              <a:rPr lang="en-US"/>
              <a:t>​</a:t>
            </a:r>
            <a:br>
              <a:rPr lang="en-US"/>
            </a:br>
            <a:r>
              <a:rPr lang="en-GB"/>
              <a:t>• Easy to share information</a:t>
            </a:r>
            <a:r>
              <a:rPr lang="en-US"/>
              <a:t>​</a:t>
            </a:r>
            <a:br>
              <a:rPr lang="en-US"/>
            </a:br>
            <a:r>
              <a:rPr lang="en-GB"/>
              <a:t>• Helps staff work together</a:t>
            </a:r>
            <a:r>
              <a:rPr lang="en-US"/>
              <a:t>​</a:t>
            </a:r>
            <a:br>
              <a:rPr lang="en-US"/>
            </a:br>
            <a:r>
              <a:rPr lang="en-GB"/>
              <a:t>• Files can be updated quickly</a:t>
            </a:r>
            <a:r>
              <a:rPr lang="en-US"/>
              <a:t>​</a:t>
            </a:r>
          </a:p>
          <a:p>
            <a:pPr fontAlgn="base"/>
            <a:r>
              <a:rPr lang="en-GB"/>
              <a:t>Secure file sharing helps staff access information quickly.</a:t>
            </a:r>
            <a:r>
              <a:rPr lang="en-US"/>
              <a:t>​</a:t>
            </a:r>
            <a:br>
              <a:rPr lang="en-US"/>
            </a:br>
            <a:r>
              <a:rPr lang="en-GB"/>
              <a:t>It improves teamwork because everyone sees the same documents.</a:t>
            </a:r>
            <a:r>
              <a:rPr lang="en-US"/>
              <a:t>​</a:t>
            </a:r>
            <a:br>
              <a:rPr lang="en-US"/>
            </a:br>
            <a:r>
              <a:rPr lang="en-GB"/>
              <a:t>Files can be updated in real time, so information is always correct.</a:t>
            </a:r>
            <a:r>
              <a:rPr lang="en-US"/>
              <a:t>​</a:t>
            </a:r>
            <a:br>
              <a:rPr lang="en-US"/>
            </a:br>
            <a:r>
              <a:rPr lang="en-GB"/>
              <a:t>It also saves time compared to using paper.</a:t>
            </a:r>
            <a:r>
              <a:rPr lang="en-US"/>
              <a:t>​</a:t>
            </a:r>
          </a:p>
          <a:p>
            <a:pPr fontAlgn="base"/>
            <a:r>
              <a:rPr lang="en-GB" b="1"/>
              <a:t>Limitations</a:t>
            </a:r>
            <a:r>
              <a:rPr lang="en-GB"/>
              <a:t>​</a:t>
            </a:r>
          </a:p>
          <a:p>
            <a:pPr fontAlgn="base"/>
            <a:r>
              <a:rPr lang="en-GB"/>
              <a:t>• Needs internet</a:t>
            </a:r>
            <a:r>
              <a:rPr lang="en-US"/>
              <a:t>​</a:t>
            </a:r>
            <a:br>
              <a:rPr lang="en-US"/>
            </a:br>
            <a:r>
              <a:rPr lang="en-GB"/>
              <a:t>• Staff may need training</a:t>
            </a:r>
            <a:r>
              <a:rPr lang="en-US"/>
              <a:t>​</a:t>
            </a:r>
            <a:br>
              <a:rPr lang="en-US"/>
            </a:br>
            <a:r>
              <a:rPr lang="en-GB"/>
              <a:t>• Mistakes can happen</a:t>
            </a:r>
            <a:r>
              <a:rPr lang="en-US"/>
              <a:t>​</a:t>
            </a:r>
            <a:br>
              <a:rPr lang="en-US"/>
            </a:br>
            <a:r>
              <a:rPr lang="en-GB"/>
              <a:t>• Technical problems can occur</a:t>
            </a:r>
            <a:r>
              <a:rPr lang="en-US"/>
              <a:t>​</a:t>
            </a:r>
          </a:p>
          <a:p>
            <a:pPr fontAlgn="base"/>
            <a:r>
              <a:rPr lang="en-GB"/>
              <a:t>This can sometimes make it harder to use.</a:t>
            </a:r>
            <a:r>
              <a:rPr lang="en-US"/>
              <a:t>​</a:t>
            </a:r>
          </a:p>
          <a:p>
            <a:pPr fontAlgn="base"/>
            <a:r>
              <a:rPr lang="en-GB"/>
              <a:t>A limitation is that internet is needed to access files.</a:t>
            </a:r>
            <a:r>
              <a:rPr lang="en-US"/>
              <a:t>​</a:t>
            </a:r>
            <a:br>
              <a:rPr lang="en-US"/>
            </a:br>
            <a:r>
              <a:rPr lang="en-GB"/>
              <a:t>Some staff may need training to use the system properly.</a:t>
            </a:r>
            <a:r>
              <a:rPr lang="en-US"/>
              <a:t>​</a:t>
            </a:r>
            <a:br>
              <a:rPr lang="en-US"/>
            </a:br>
            <a:r>
              <a:rPr lang="en-GB"/>
              <a:t>If files are shared incorrectly, it can cause problems.</a:t>
            </a:r>
            <a:r>
              <a:rPr lang="en-US"/>
              <a:t>​</a:t>
            </a:r>
            <a:br>
              <a:rPr lang="en-US"/>
            </a:br>
            <a:r>
              <a:rPr lang="en-GB"/>
              <a:t>Technical issues can also stop access to information</a:t>
            </a:r>
            <a:endParaRPr lang="en-US"/>
          </a:p>
          <a:p>
            <a:endParaRPr lang="en-US"/>
          </a:p>
        </p:txBody>
      </p:sp>
    </p:spTree>
    <p:extLst>
      <p:ext uri="{BB962C8B-B14F-4D97-AF65-F5344CB8AC3E}">
        <p14:creationId xmlns:p14="http://schemas.microsoft.com/office/powerpoint/2010/main" val="42782362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AA606-CFC7-1A95-7FAF-4A2209969C7D}"/>
              </a:ext>
            </a:extLst>
          </p:cNvPr>
          <p:cNvSpPr>
            <a:spLocks noGrp="1"/>
          </p:cNvSpPr>
          <p:nvPr>
            <p:ph type="title"/>
          </p:nvPr>
        </p:nvSpPr>
        <p:spPr/>
        <p:txBody>
          <a:bodyPr/>
          <a:lstStyle/>
          <a:p>
            <a:r>
              <a:rPr lang="en-GB" b="1"/>
              <a:t>References </a:t>
            </a:r>
            <a:endParaRPr lang="en-GB"/>
          </a:p>
        </p:txBody>
      </p:sp>
      <p:sp>
        <p:nvSpPr>
          <p:cNvPr id="3" name="Content Placeholder 2">
            <a:extLst>
              <a:ext uri="{FF2B5EF4-FFF2-40B4-BE49-F238E27FC236}">
                <a16:creationId xmlns:a16="http://schemas.microsoft.com/office/drawing/2014/main" id="{A091D27F-4AE8-CD5B-CE64-DBDD08F5CE7E}"/>
              </a:ext>
            </a:extLst>
          </p:cNvPr>
          <p:cNvSpPr>
            <a:spLocks noGrp="1"/>
          </p:cNvSpPr>
          <p:nvPr>
            <p:ph idx="1"/>
          </p:nvPr>
        </p:nvSpPr>
        <p:spPr>
          <a:xfrm>
            <a:off x="792596" y="2365782"/>
            <a:ext cx="10058400" cy="3849624"/>
          </a:xfrm>
        </p:spPr>
        <p:txBody>
          <a:bodyPr/>
          <a:lstStyle/>
          <a:p>
            <a:r>
              <a:rPr lang="en-GB" b="0" i="0">
                <a:solidFill>
                  <a:srgbClr val="000000"/>
                </a:solidFill>
                <a:effectLst/>
              </a:rPr>
              <a:t>Westgate Healthcare (n.d.) </a:t>
            </a:r>
            <a:r>
              <a:rPr lang="en-GB" b="0" i="1" err="1">
                <a:solidFill>
                  <a:srgbClr val="000000"/>
                </a:solidFill>
                <a:effectLst/>
              </a:rPr>
              <a:t>Riverdale</a:t>
            </a:r>
            <a:r>
              <a:rPr lang="en-GB" b="0" i="1">
                <a:solidFill>
                  <a:srgbClr val="000000"/>
                </a:solidFill>
                <a:effectLst/>
              </a:rPr>
              <a:t> Care Home</a:t>
            </a:r>
            <a:r>
              <a:rPr lang="en-GB" b="0" i="0">
                <a:solidFill>
                  <a:srgbClr val="000000"/>
                </a:solidFill>
                <a:effectLst/>
              </a:rPr>
              <a:t>. Available at: </a:t>
            </a:r>
            <a:r>
              <a:rPr lang="en-GB" b="0" i="0">
                <a:solidFill>
                  <a:srgbClr val="000000"/>
                </a:solidFill>
                <a:effectLst/>
                <a:hlinkClick r:id="rId2"/>
              </a:rPr>
              <a:t>https://www.westgatehealthcare.co.uk/care-homes/</a:t>
            </a:r>
            <a:r>
              <a:rPr lang="en-GB" b="0" i="0" err="1">
                <a:solidFill>
                  <a:srgbClr val="000000"/>
                </a:solidFill>
                <a:effectLst/>
                <a:hlinkClick r:id="rId2"/>
              </a:rPr>
              <a:t>riverdale-care-home</a:t>
            </a:r>
            <a:r>
              <a:rPr lang="en-GB" b="0" i="0">
                <a:solidFill>
                  <a:srgbClr val="000000"/>
                </a:solidFill>
                <a:effectLst/>
                <a:hlinkClick r:id="rId2"/>
              </a:rPr>
              <a:t>/</a:t>
            </a:r>
            <a:r>
              <a:rPr lang="en-GB" b="0" i="0">
                <a:solidFill>
                  <a:srgbClr val="000000"/>
                </a:solidFill>
                <a:effectLst/>
              </a:rPr>
              <a:t> (Accessed: 13 June 2026).</a:t>
            </a:r>
          </a:p>
          <a:p>
            <a:r>
              <a:rPr lang="en-GB" b="0" i="0">
                <a:solidFill>
                  <a:srgbClr val="000000"/>
                </a:solidFill>
                <a:effectLst/>
              </a:rPr>
              <a:t>Microsoft (n.d.) </a:t>
            </a:r>
            <a:r>
              <a:rPr lang="en-GB" b="0" i="1">
                <a:solidFill>
                  <a:srgbClr val="000000"/>
                </a:solidFill>
                <a:effectLst/>
              </a:rPr>
              <a:t>What is OneDrive?</a:t>
            </a:r>
            <a:r>
              <a:rPr lang="en-GB" b="0" i="0">
                <a:solidFill>
                  <a:srgbClr val="000000"/>
                </a:solidFill>
                <a:effectLst/>
              </a:rPr>
              <a:t> Available at: </a:t>
            </a:r>
            <a:r>
              <a:rPr lang="en-GB" b="0" i="0">
                <a:solidFill>
                  <a:srgbClr val="000000"/>
                </a:solidFill>
                <a:effectLst/>
                <a:hlinkClick r:id="rId3"/>
              </a:rPr>
              <a:t>https://www.microsoft.com/en/microsoft-365/</a:t>
            </a:r>
            <a:r>
              <a:rPr lang="en-GB" b="0" i="0" err="1">
                <a:solidFill>
                  <a:srgbClr val="000000"/>
                </a:solidFill>
                <a:effectLst/>
                <a:hlinkClick r:id="rId3"/>
              </a:rPr>
              <a:t>onedrive</a:t>
            </a:r>
            <a:r>
              <a:rPr lang="en-GB" b="0" i="0">
                <a:solidFill>
                  <a:srgbClr val="000000"/>
                </a:solidFill>
                <a:effectLst/>
                <a:hlinkClick r:id="rId3"/>
              </a:rPr>
              <a:t>/online-cloud-storage</a:t>
            </a:r>
            <a:r>
              <a:rPr lang="en-GB" b="0" i="0">
                <a:solidFill>
                  <a:srgbClr val="000000"/>
                </a:solidFill>
                <a:effectLst/>
              </a:rPr>
              <a:t> (Accessed: 13 June 2026).</a:t>
            </a:r>
          </a:p>
          <a:p>
            <a:r>
              <a:rPr lang="en-GB" b="0" i="0">
                <a:solidFill>
                  <a:srgbClr val="000000"/>
                </a:solidFill>
                <a:effectLst/>
              </a:rPr>
              <a:t>Microsoft (n.d.) </a:t>
            </a:r>
            <a:r>
              <a:rPr lang="en-GB" b="0" i="1">
                <a:solidFill>
                  <a:srgbClr val="000000"/>
                </a:solidFill>
                <a:effectLst/>
              </a:rPr>
              <a:t>What is SharePoint?</a:t>
            </a:r>
            <a:r>
              <a:rPr lang="en-GB" b="0" i="0">
                <a:solidFill>
                  <a:srgbClr val="000000"/>
                </a:solidFill>
                <a:effectLst/>
              </a:rPr>
              <a:t> Available at: </a:t>
            </a:r>
            <a:r>
              <a:rPr lang="en-GB" b="0" i="0">
                <a:solidFill>
                  <a:srgbClr val="000000"/>
                </a:solidFill>
                <a:effectLst/>
                <a:hlinkClick r:id="rId4"/>
              </a:rPr>
              <a:t>https://www.microsoft.com/en/microsoft-365/</a:t>
            </a:r>
            <a:r>
              <a:rPr lang="en-GB" b="0" i="0" err="1">
                <a:solidFill>
                  <a:srgbClr val="000000"/>
                </a:solidFill>
                <a:effectLst/>
                <a:hlinkClick r:id="rId4"/>
              </a:rPr>
              <a:t>sharepoint</a:t>
            </a:r>
            <a:r>
              <a:rPr lang="en-GB" b="0" i="0">
                <a:solidFill>
                  <a:srgbClr val="000000"/>
                </a:solidFill>
                <a:effectLst/>
                <a:hlinkClick r:id="rId4"/>
              </a:rPr>
              <a:t>/collaboration</a:t>
            </a:r>
            <a:r>
              <a:rPr lang="en-GB" b="0" i="0">
                <a:solidFill>
                  <a:srgbClr val="000000"/>
                </a:solidFill>
                <a:effectLst/>
              </a:rPr>
              <a:t>(Accessed: 13 June 2026).</a:t>
            </a:r>
          </a:p>
          <a:p>
            <a:r>
              <a:rPr lang="en-GB" b="0" i="0">
                <a:solidFill>
                  <a:srgbClr val="000000"/>
                </a:solidFill>
                <a:effectLst/>
              </a:rPr>
              <a:t>Microsoft (n.d.) </a:t>
            </a:r>
            <a:r>
              <a:rPr lang="en-GB" b="0" i="1">
                <a:solidFill>
                  <a:srgbClr val="000000"/>
                </a:solidFill>
                <a:effectLst/>
              </a:rPr>
              <a:t>Share files and folders in OneDrive</a:t>
            </a:r>
            <a:r>
              <a:rPr lang="en-GB" b="0" i="0">
                <a:solidFill>
                  <a:srgbClr val="000000"/>
                </a:solidFill>
                <a:effectLst/>
              </a:rPr>
              <a:t>. Available at: https://support.microsoft.com/en-us/office/share-onedrive-files-and-folders (Accessed: 13 June 2026).</a:t>
            </a:r>
          </a:p>
        </p:txBody>
      </p:sp>
    </p:spTree>
    <p:extLst>
      <p:ext uri="{BB962C8B-B14F-4D97-AF65-F5344CB8AC3E}">
        <p14:creationId xmlns:p14="http://schemas.microsoft.com/office/powerpoint/2010/main" val="36374287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B5ADEA9-0E1D-87C6-4AF2-C09E8AD3641D}"/>
              </a:ext>
            </a:extLst>
          </p:cNvPr>
          <p:cNvSpPr>
            <a:spLocks noGrp="1"/>
          </p:cNvSpPr>
          <p:nvPr>
            <p:ph type="title"/>
          </p:nvPr>
        </p:nvSpPr>
        <p:spPr>
          <a:xfrm>
            <a:off x="2769102" y="465157"/>
            <a:ext cx="6653795" cy="591080"/>
          </a:xfrm>
        </p:spPr>
        <p:txBody>
          <a:bodyPr>
            <a:normAutofit/>
          </a:bodyPr>
          <a:lstStyle/>
          <a:p>
            <a:r>
              <a:rPr lang="en-GB" sz="2800" b="1" i="1"/>
              <a:t>Staff Training at </a:t>
            </a:r>
            <a:r>
              <a:rPr lang="en-GB" sz="2800" b="1" i="1" err="1"/>
              <a:t>Riverdale</a:t>
            </a:r>
            <a:r>
              <a:rPr lang="en-GB" sz="2800" b="1" i="1"/>
              <a:t> Care Home</a:t>
            </a:r>
            <a:endParaRPr lang="en-US" sz="2800" b="1" i="1"/>
          </a:p>
        </p:txBody>
      </p:sp>
      <p:sp>
        <p:nvSpPr>
          <p:cNvPr id="7" name="Content Placeholder 6">
            <a:extLst>
              <a:ext uri="{FF2B5EF4-FFF2-40B4-BE49-F238E27FC236}">
                <a16:creationId xmlns:a16="http://schemas.microsoft.com/office/drawing/2014/main" id="{72BFAAA3-F04F-7068-5D1B-F723D895EE04}"/>
              </a:ext>
            </a:extLst>
          </p:cNvPr>
          <p:cNvSpPr>
            <a:spLocks noGrp="1"/>
          </p:cNvSpPr>
          <p:nvPr>
            <p:ph idx="1"/>
          </p:nvPr>
        </p:nvSpPr>
        <p:spPr>
          <a:xfrm>
            <a:off x="506491" y="1610676"/>
            <a:ext cx="10618709" cy="4342068"/>
          </a:xfrm>
        </p:spPr>
        <p:txBody>
          <a:bodyPr>
            <a:normAutofit/>
          </a:bodyPr>
          <a:lstStyle/>
          <a:p>
            <a:r>
              <a:rPr lang="en-GB" sz="2800" b="1" err="1">
                <a:latin typeface="BrowalliaUPC" panose="020B0604020202020204" pitchFamily="34" charset="-34"/>
                <a:cs typeface="BrowalliaUPC" panose="020B0604020202020204" pitchFamily="34" charset="-34"/>
              </a:rPr>
              <a:t>Riverdale</a:t>
            </a:r>
            <a:r>
              <a:rPr lang="en-GB" sz="2800" b="1">
                <a:latin typeface="BrowalliaUPC" panose="020B0604020202020204" pitchFamily="34" charset="-34"/>
                <a:cs typeface="BrowalliaUPC" panose="020B0604020202020204" pitchFamily="34" charset="-34"/>
              </a:rPr>
              <a:t> care home provides nursing, residential and nursing care for older adults. The Care Home focuses on person-centred care, safety and maintaining patient dignity.staff must be properly trained to provide high quality care to meet legal requirements.</a:t>
            </a:r>
          </a:p>
          <a:p>
            <a:r>
              <a:rPr lang="en-GB" sz="2800" b="1">
                <a:latin typeface="BrowalliaUPC" panose="020B0604020202020204" pitchFamily="34" charset="-34"/>
                <a:cs typeface="BrowalliaUPC" panose="020B0604020202020204" pitchFamily="34" charset="-34"/>
              </a:rPr>
              <a:t>Staff training involves teaching employees the skills needed to provide care for residents safely and effectively. </a:t>
            </a:r>
          </a:p>
          <a:p>
            <a:r>
              <a:rPr lang="en-GB" sz="2800" b="1">
                <a:latin typeface="BrowalliaUPC" panose="020B0604020202020204" pitchFamily="34" charset="-34"/>
                <a:cs typeface="BrowalliaUPC" panose="020B0604020202020204" pitchFamily="34" charset="-34"/>
              </a:rPr>
              <a:t>Examples of staff training: ( Health and safety training, dementia awareness, communication skills and Nursing care )</a:t>
            </a:r>
          </a:p>
          <a:p>
            <a:endParaRPr lang="en-GB" sz="2800" b="1">
              <a:latin typeface="BrowalliaUPC" panose="020B0604020202020204" pitchFamily="34" charset="-34"/>
              <a:cs typeface="BrowalliaUPC" panose="020B0604020202020204" pitchFamily="34" charset="-34"/>
            </a:endParaRPr>
          </a:p>
        </p:txBody>
      </p:sp>
      <p:sp>
        <p:nvSpPr>
          <p:cNvPr id="2" name="TextBox 1">
            <a:extLst>
              <a:ext uri="{FF2B5EF4-FFF2-40B4-BE49-F238E27FC236}">
                <a16:creationId xmlns:a16="http://schemas.microsoft.com/office/drawing/2014/main" id="{0E4A54A0-2E69-12AA-24BC-DD4070456671}"/>
              </a:ext>
            </a:extLst>
          </p:cNvPr>
          <p:cNvSpPr txBox="1"/>
          <p:nvPr/>
        </p:nvSpPr>
        <p:spPr>
          <a:xfrm>
            <a:off x="506491" y="1087235"/>
            <a:ext cx="2385588" cy="492443"/>
          </a:xfrm>
          <a:prstGeom prst="rect">
            <a:avLst/>
          </a:prstGeom>
          <a:noFill/>
        </p:spPr>
        <p:txBody>
          <a:bodyPr wrap="square" rtlCol="0">
            <a:spAutoFit/>
          </a:bodyPr>
          <a:lstStyle/>
          <a:p>
            <a:pPr algn="l"/>
            <a:r>
              <a:rPr lang="en-GB" sz="2600" b="1">
                <a:latin typeface="ADLaM Display" panose="02010000000000000000" pitchFamily="2" charset="77"/>
                <a:ea typeface="ADLaM Display" panose="02010000000000000000" pitchFamily="2" charset="77"/>
                <a:cs typeface="ADLaM Display" panose="02010000000000000000" pitchFamily="2" charset="77"/>
              </a:rPr>
              <a:t>Introduction:</a:t>
            </a:r>
            <a:endParaRPr lang="en-US" sz="2600" b="1">
              <a:latin typeface="ADLaM Display" panose="02010000000000000000" pitchFamily="2" charset="77"/>
              <a:ea typeface="ADLaM Display" panose="02010000000000000000" pitchFamily="2" charset="77"/>
              <a:cs typeface="ADLaM Display" panose="02010000000000000000" pitchFamily="2" charset="77"/>
            </a:endParaRPr>
          </a:p>
        </p:txBody>
      </p:sp>
    </p:spTree>
    <p:extLst>
      <p:ext uri="{BB962C8B-B14F-4D97-AF65-F5344CB8AC3E}">
        <p14:creationId xmlns:p14="http://schemas.microsoft.com/office/powerpoint/2010/main" val="324076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6DDA4-1761-0477-B20C-2ED2141A01DA}"/>
              </a:ext>
            </a:extLst>
          </p:cNvPr>
          <p:cNvSpPr>
            <a:spLocks noGrp="1"/>
          </p:cNvSpPr>
          <p:nvPr>
            <p:ph type="title"/>
          </p:nvPr>
        </p:nvSpPr>
        <p:spPr>
          <a:xfrm>
            <a:off x="398856" y="364654"/>
            <a:ext cx="6579858" cy="767030"/>
          </a:xfrm>
        </p:spPr>
        <p:txBody>
          <a:bodyPr>
            <a:normAutofit/>
          </a:bodyPr>
          <a:lstStyle/>
          <a:p>
            <a:r>
              <a:rPr lang="en-GB" sz="2800" b="1" i="1">
                <a:latin typeface="ADLaM Display" panose="02010000000000000000" pitchFamily="2" charset="77"/>
                <a:ea typeface="ADLaM Display" panose="02010000000000000000" pitchFamily="2" charset="77"/>
                <a:cs typeface="ADLaM Display" panose="02010000000000000000" pitchFamily="2" charset="77"/>
              </a:rPr>
              <a:t>Benefits of Staff Training at </a:t>
            </a:r>
            <a:r>
              <a:rPr lang="en-GB" sz="2800" b="1" i="1" err="1">
                <a:latin typeface="ADLaM Display" panose="02010000000000000000" pitchFamily="2" charset="77"/>
                <a:ea typeface="ADLaM Display" panose="02010000000000000000" pitchFamily="2" charset="77"/>
                <a:cs typeface="ADLaM Display" panose="02010000000000000000" pitchFamily="2" charset="77"/>
              </a:rPr>
              <a:t>Riverdale</a:t>
            </a:r>
            <a:r>
              <a:rPr lang="en-GB" sz="2800" b="1" i="1">
                <a:latin typeface="ADLaM Display" panose="02010000000000000000" pitchFamily="2" charset="77"/>
                <a:ea typeface="ADLaM Display" panose="02010000000000000000" pitchFamily="2" charset="77"/>
                <a:cs typeface="ADLaM Display" panose="02010000000000000000" pitchFamily="2" charset="77"/>
              </a:rPr>
              <a:t> </a:t>
            </a:r>
            <a:endParaRPr lang="en-US" sz="2800" b="1" i="1">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3" name="Content Placeholder 2">
            <a:extLst>
              <a:ext uri="{FF2B5EF4-FFF2-40B4-BE49-F238E27FC236}">
                <a16:creationId xmlns:a16="http://schemas.microsoft.com/office/drawing/2014/main" id="{1390989D-FE79-50E9-EC9B-3A42AA4CC718}"/>
              </a:ext>
            </a:extLst>
          </p:cNvPr>
          <p:cNvSpPr>
            <a:spLocks noGrp="1"/>
          </p:cNvSpPr>
          <p:nvPr>
            <p:ph idx="1"/>
          </p:nvPr>
        </p:nvSpPr>
        <p:spPr>
          <a:xfrm>
            <a:off x="549747" y="1699793"/>
            <a:ext cx="6743322" cy="2940108"/>
          </a:xfrm>
        </p:spPr>
        <p:txBody>
          <a:bodyPr>
            <a:normAutofit/>
          </a:bodyPr>
          <a:lstStyle/>
          <a:p>
            <a:r>
              <a:rPr lang="en-GB" sz="2600" b="1"/>
              <a:t>Better quality of care </a:t>
            </a:r>
          </a:p>
          <a:p>
            <a:r>
              <a:rPr lang="en-GB" sz="2600" b="1"/>
              <a:t>Greater staff confidence </a:t>
            </a:r>
          </a:p>
          <a:p>
            <a:r>
              <a:rPr lang="en-GB" sz="2600" b="1"/>
              <a:t>Improved understanding of special care </a:t>
            </a:r>
          </a:p>
          <a:p>
            <a:r>
              <a:rPr lang="en-GB" sz="2600" b="1"/>
              <a:t>Better team performance </a:t>
            </a:r>
            <a:endParaRPr lang="en-US" sz="2600" b="1"/>
          </a:p>
        </p:txBody>
      </p:sp>
      <p:sp>
        <p:nvSpPr>
          <p:cNvPr id="4" name="TextBox 3">
            <a:extLst>
              <a:ext uri="{FF2B5EF4-FFF2-40B4-BE49-F238E27FC236}">
                <a16:creationId xmlns:a16="http://schemas.microsoft.com/office/drawing/2014/main" id="{0A84B7C0-F71E-EF94-9C61-0368AAFE09E6}"/>
              </a:ext>
            </a:extLst>
          </p:cNvPr>
          <p:cNvSpPr txBox="1"/>
          <p:nvPr/>
        </p:nvSpPr>
        <p:spPr>
          <a:xfrm>
            <a:off x="5184115" y="2518372"/>
            <a:ext cx="1828800" cy="1828800"/>
          </a:xfrm>
          <a:prstGeom prst="rect">
            <a:avLst/>
          </a:prstGeom>
          <a:noFill/>
        </p:spPr>
        <p:txBody>
          <a:bodyPr wrap="square" rtlCol="0">
            <a:spAutoFit/>
          </a:bodyPr>
          <a:lstStyle/>
          <a:p>
            <a:pPr algn="l"/>
            <a:endParaRPr lang="en-US"/>
          </a:p>
        </p:txBody>
      </p:sp>
      <p:sp>
        <p:nvSpPr>
          <p:cNvPr id="6" name="Title 1">
            <a:extLst>
              <a:ext uri="{FF2B5EF4-FFF2-40B4-BE49-F238E27FC236}">
                <a16:creationId xmlns:a16="http://schemas.microsoft.com/office/drawing/2014/main" id="{993B98F9-1B85-2343-498E-539E928E0B60}"/>
              </a:ext>
            </a:extLst>
          </p:cNvPr>
          <p:cNvSpPr txBox="1">
            <a:spLocks/>
          </p:cNvSpPr>
          <p:nvPr/>
        </p:nvSpPr>
        <p:spPr>
          <a:xfrm>
            <a:off x="6789596" y="1271136"/>
            <a:ext cx="5268110" cy="1144256"/>
          </a:xfrm>
          <a:prstGeom prst="rect">
            <a:avLst/>
          </a:prstGeom>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b="1" i="1"/>
              <a:t>Examples of person care training:</a:t>
            </a:r>
          </a:p>
        </p:txBody>
      </p:sp>
      <p:sp>
        <p:nvSpPr>
          <p:cNvPr id="7" name="TextBox 6">
            <a:extLst>
              <a:ext uri="{FF2B5EF4-FFF2-40B4-BE49-F238E27FC236}">
                <a16:creationId xmlns:a16="http://schemas.microsoft.com/office/drawing/2014/main" id="{B54396DD-052A-882C-860A-431EBF0599A2}"/>
              </a:ext>
            </a:extLst>
          </p:cNvPr>
          <p:cNvSpPr txBox="1"/>
          <p:nvPr/>
        </p:nvSpPr>
        <p:spPr>
          <a:xfrm>
            <a:off x="5184115" y="2518372"/>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0B17C1F2-2F60-DE6F-D5E9-F59300C56501}"/>
              </a:ext>
            </a:extLst>
          </p:cNvPr>
          <p:cNvSpPr txBox="1"/>
          <p:nvPr/>
        </p:nvSpPr>
        <p:spPr>
          <a:xfrm>
            <a:off x="5184115" y="2518372"/>
            <a:ext cx="1828800" cy="1828800"/>
          </a:xfrm>
          <a:prstGeom prst="rect">
            <a:avLst/>
          </a:prstGeom>
          <a:noFill/>
        </p:spPr>
        <p:txBody>
          <a:bodyPr wrap="square" rtlCol="0">
            <a:spAutoFit/>
          </a:bodyPr>
          <a:lstStyle/>
          <a:p>
            <a:pPr algn="l"/>
            <a:endParaRPr lang="en-US"/>
          </a:p>
        </p:txBody>
      </p:sp>
      <p:sp>
        <p:nvSpPr>
          <p:cNvPr id="10" name="Content Placeholder 2">
            <a:extLst>
              <a:ext uri="{FF2B5EF4-FFF2-40B4-BE49-F238E27FC236}">
                <a16:creationId xmlns:a16="http://schemas.microsoft.com/office/drawing/2014/main" id="{24CE14B7-AE75-33C9-B9D4-DC7592EFC50E}"/>
              </a:ext>
            </a:extLst>
          </p:cNvPr>
          <p:cNvSpPr>
            <a:spLocks noGrp="1"/>
          </p:cNvSpPr>
          <p:nvPr/>
        </p:nvSpPr>
        <p:spPr>
          <a:xfrm>
            <a:off x="6469203" y="2611426"/>
            <a:ext cx="5458234" cy="2940108"/>
          </a:xfrm>
          <a:prstGeom prst="rect">
            <a:avLst/>
          </a:prstGeom>
        </p:spPr>
        <p:txBody>
          <a:bodyPr vert="horz" lIns="91440" tIns="45720" rIns="91440" bIns="45720" rtlCol="0">
            <a:no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r>
              <a:rPr lang="en-GB" sz="1900" b="1" err="1"/>
              <a:t>Riverdale</a:t>
            </a:r>
            <a:r>
              <a:rPr lang="en-GB" sz="1900" b="1"/>
              <a:t> Care home staff is trained by learning residents hobbies, Life experiences and personal routines.</a:t>
            </a:r>
          </a:p>
          <a:p>
            <a:endParaRPr lang="en-GB" sz="1900" b="1"/>
          </a:p>
          <a:p>
            <a:r>
              <a:rPr lang="en-GB" sz="1900" b="1"/>
              <a:t>Staff supports residents in </a:t>
            </a:r>
            <a:r>
              <a:rPr lang="en-GB" sz="1900" b="1" err="1"/>
              <a:t>Riverdale</a:t>
            </a:r>
            <a:r>
              <a:rPr lang="en-GB" sz="1900" b="1"/>
              <a:t> Care Home by achieving their goals and helping to improve wellbeing and quality of life.</a:t>
            </a:r>
          </a:p>
          <a:p>
            <a:endParaRPr lang="en-GB" sz="1900" b="1"/>
          </a:p>
          <a:p>
            <a:r>
              <a:rPr lang="en-GB" sz="1900" b="1"/>
              <a:t>Staff are trained to encourage participation and social interaction.</a:t>
            </a:r>
          </a:p>
        </p:txBody>
      </p:sp>
    </p:spTree>
    <p:extLst>
      <p:ext uri="{BB962C8B-B14F-4D97-AF65-F5344CB8AC3E}">
        <p14:creationId xmlns:p14="http://schemas.microsoft.com/office/powerpoint/2010/main" val="37354630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B5ADEA9-0E1D-87C6-4AF2-C09E8AD3641D}"/>
              </a:ext>
            </a:extLst>
          </p:cNvPr>
          <p:cNvSpPr>
            <a:spLocks noGrp="1"/>
          </p:cNvSpPr>
          <p:nvPr>
            <p:ph type="title"/>
          </p:nvPr>
        </p:nvSpPr>
        <p:spPr>
          <a:xfrm>
            <a:off x="3035729" y="368771"/>
            <a:ext cx="6560843" cy="880335"/>
          </a:xfrm>
        </p:spPr>
        <p:txBody>
          <a:bodyPr>
            <a:normAutofit/>
          </a:bodyPr>
          <a:lstStyle/>
          <a:p>
            <a:r>
              <a:rPr lang="en-GB" sz="3500" b="1" i="1"/>
              <a:t>Microsoft 365 Tool selected</a:t>
            </a:r>
            <a:endParaRPr lang="en-US" sz="3500" b="1" i="1"/>
          </a:p>
        </p:txBody>
      </p:sp>
      <p:sp>
        <p:nvSpPr>
          <p:cNvPr id="7" name="Content Placeholder 6">
            <a:extLst>
              <a:ext uri="{FF2B5EF4-FFF2-40B4-BE49-F238E27FC236}">
                <a16:creationId xmlns:a16="http://schemas.microsoft.com/office/drawing/2014/main" id="{72BFAAA3-F04F-7068-5D1B-F723D895EE04}"/>
              </a:ext>
            </a:extLst>
          </p:cNvPr>
          <p:cNvSpPr>
            <a:spLocks noGrp="1"/>
          </p:cNvSpPr>
          <p:nvPr>
            <p:ph idx="1"/>
          </p:nvPr>
        </p:nvSpPr>
        <p:spPr/>
        <p:txBody>
          <a:bodyPr>
            <a:normAutofit lnSpcReduction="10000"/>
          </a:bodyPr>
          <a:lstStyle/>
          <a:p>
            <a:r>
              <a:rPr lang="en-GB" sz="2800" b="1">
                <a:latin typeface="BrowalliaUPC" panose="020B0604020202020204" pitchFamily="34" charset="-34"/>
                <a:cs typeface="BrowalliaUPC" panose="020B0604020202020204" pitchFamily="34" charset="-34"/>
              </a:rPr>
              <a:t>Microsoft Teams is a communication and collaboration platform used for :</a:t>
            </a:r>
          </a:p>
          <a:p>
            <a:r>
              <a:rPr lang="en-GB" sz="2800" b="1">
                <a:latin typeface="BrowalliaUPC" panose="020B0604020202020204" pitchFamily="34" charset="-34"/>
                <a:cs typeface="BrowalliaUPC" panose="020B0604020202020204" pitchFamily="34" charset="-34"/>
              </a:rPr>
              <a:t>Online meetings </a:t>
            </a:r>
          </a:p>
          <a:p>
            <a:r>
              <a:rPr lang="en-GB" sz="2800" b="1">
                <a:latin typeface="BrowalliaUPC" panose="020B0604020202020204" pitchFamily="34" charset="-34"/>
                <a:cs typeface="BrowalliaUPC" panose="020B0604020202020204" pitchFamily="34" charset="-34"/>
              </a:rPr>
              <a:t>Recording training sessions </a:t>
            </a:r>
          </a:p>
          <a:p>
            <a:r>
              <a:rPr lang="en-GB" sz="2800" b="1">
                <a:latin typeface="BrowalliaUPC" panose="020B0604020202020204" pitchFamily="34" charset="-34"/>
                <a:cs typeface="BrowalliaUPC" panose="020B0604020202020204" pitchFamily="34" charset="-34"/>
              </a:rPr>
              <a:t>Group discussions </a:t>
            </a:r>
          </a:p>
          <a:p>
            <a:r>
              <a:rPr lang="en-GB" sz="2800" b="1">
                <a:latin typeface="BrowalliaUPC" panose="020B0604020202020204" pitchFamily="34" charset="-34"/>
                <a:cs typeface="BrowalliaUPC" panose="020B0604020202020204" pitchFamily="34" charset="-34"/>
              </a:rPr>
              <a:t>Staff communication </a:t>
            </a:r>
          </a:p>
          <a:p>
            <a:r>
              <a:rPr lang="en-GB" sz="2800" b="1">
                <a:latin typeface="BrowalliaUPC" panose="020B0604020202020204" pitchFamily="34" charset="-34"/>
                <a:cs typeface="BrowalliaUPC" panose="020B0604020202020204" pitchFamily="34" charset="-34"/>
              </a:rPr>
              <a:t>Training sessions</a:t>
            </a:r>
          </a:p>
          <a:p>
            <a:r>
              <a:rPr lang="en-GB" sz="2800" b="1">
                <a:latin typeface="BrowalliaUPC" panose="020B0604020202020204" pitchFamily="34" charset="-34"/>
                <a:cs typeface="BrowalliaUPC" panose="020B0604020202020204" pitchFamily="34" charset="-34"/>
              </a:rPr>
              <a:t>Teams allows staff to access training materials from any location at any time.</a:t>
            </a:r>
          </a:p>
        </p:txBody>
      </p:sp>
      <p:sp>
        <p:nvSpPr>
          <p:cNvPr id="2" name="TextBox 1">
            <a:extLst>
              <a:ext uri="{FF2B5EF4-FFF2-40B4-BE49-F238E27FC236}">
                <a16:creationId xmlns:a16="http://schemas.microsoft.com/office/drawing/2014/main" id="{78CC2FBD-A553-03E2-D564-B53FF9C21B2C}"/>
              </a:ext>
            </a:extLst>
          </p:cNvPr>
          <p:cNvSpPr txBox="1"/>
          <p:nvPr/>
        </p:nvSpPr>
        <p:spPr>
          <a:xfrm>
            <a:off x="442671" y="1139030"/>
            <a:ext cx="2942160" cy="492443"/>
          </a:xfrm>
          <a:prstGeom prst="rect">
            <a:avLst/>
          </a:prstGeom>
          <a:noFill/>
        </p:spPr>
        <p:txBody>
          <a:bodyPr wrap="square" rtlCol="0">
            <a:spAutoFit/>
          </a:bodyPr>
          <a:lstStyle/>
          <a:p>
            <a:pPr algn="l"/>
            <a:r>
              <a:rPr lang="en-GB" sz="2600" b="1">
                <a:latin typeface="Arial Rounded MT Bold" panose="020F0704030504030204" pitchFamily="34" charset="77"/>
              </a:rPr>
              <a:t>Microsoft Teams:</a:t>
            </a:r>
            <a:endParaRPr lang="en-US" sz="2600" b="1">
              <a:latin typeface="Arial Rounded MT Bold" panose="020F0704030504030204" pitchFamily="34" charset="77"/>
            </a:endParaRPr>
          </a:p>
        </p:txBody>
      </p:sp>
    </p:spTree>
    <p:extLst>
      <p:ext uri="{BB962C8B-B14F-4D97-AF65-F5344CB8AC3E}">
        <p14:creationId xmlns:p14="http://schemas.microsoft.com/office/powerpoint/2010/main" val="7181606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D3592-C27F-D485-E88F-7C5B23827C02}"/>
              </a:ext>
            </a:extLst>
          </p:cNvPr>
          <p:cNvSpPr>
            <a:spLocks noGrp="1"/>
          </p:cNvSpPr>
          <p:nvPr>
            <p:ph type="title"/>
          </p:nvPr>
        </p:nvSpPr>
        <p:spPr>
          <a:xfrm>
            <a:off x="1532046" y="2904653"/>
            <a:ext cx="8914143" cy="2678318"/>
          </a:xfrm>
        </p:spPr>
        <p:txBody>
          <a:bodyPr>
            <a:normAutofit/>
          </a:bodyPr>
          <a:lstStyle/>
          <a:p>
            <a:pPr marL="342900" indent="-342900">
              <a:buFont typeface="Arial" panose="020B0604020202020204" pitchFamily="34" charset="0"/>
              <a:buChar char="•"/>
            </a:pPr>
            <a:r>
              <a:rPr lang="en-GB" sz="2500" b="1"/>
              <a:t>Microsoft Teams improves efficiency and communication by : reducing travel time for training, quick sharing of important updates, better team work across different shifts and easy access to update policies and procedures.</a:t>
            </a:r>
            <a:endParaRPr lang="en-US" sz="2500" b="1"/>
          </a:p>
        </p:txBody>
      </p:sp>
      <p:sp>
        <p:nvSpPr>
          <p:cNvPr id="3" name="Content Placeholder 2">
            <a:extLst>
              <a:ext uri="{FF2B5EF4-FFF2-40B4-BE49-F238E27FC236}">
                <a16:creationId xmlns:a16="http://schemas.microsoft.com/office/drawing/2014/main" id="{FA27011E-5E20-4C11-E9E6-A2C6D9C863F0}"/>
              </a:ext>
            </a:extLst>
          </p:cNvPr>
          <p:cNvSpPr>
            <a:spLocks noGrp="1"/>
          </p:cNvSpPr>
          <p:nvPr>
            <p:ph idx="1"/>
          </p:nvPr>
        </p:nvSpPr>
        <p:spPr>
          <a:xfrm>
            <a:off x="601553" y="491207"/>
            <a:ext cx="10058400" cy="5310150"/>
          </a:xfrm>
        </p:spPr>
        <p:txBody>
          <a:bodyPr>
            <a:normAutofit/>
          </a:bodyPr>
          <a:lstStyle/>
          <a:p>
            <a:r>
              <a:rPr lang="en-GB" sz="2100" b="1"/>
              <a:t>Microsoft Teams is suitable for Staff Training because :</a:t>
            </a:r>
          </a:p>
          <a:p>
            <a:r>
              <a:rPr lang="en-GB" sz="2100" b="1"/>
              <a:t>Documents and policies can be shared instantly to staff</a:t>
            </a:r>
          </a:p>
          <a:p>
            <a:r>
              <a:rPr lang="en-GB" sz="2100" b="1"/>
              <a:t>Managers can communicate with staff during training </a:t>
            </a:r>
          </a:p>
          <a:p>
            <a:r>
              <a:rPr lang="en-GB" sz="2100" b="1"/>
              <a:t> New employees can access previous training records </a:t>
            </a:r>
          </a:p>
          <a:p>
            <a:r>
              <a:rPr lang="en-GB" sz="2100" b="1"/>
              <a:t>This makes learning more flexible and accessible</a:t>
            </a:r>
          </a:p>
          <a:p>
            <a:endParaRPr lang="en-US" sz="2100" b="1"/>
          </a:p>
        </p:txBody>
      </p:sp>
    </p:spTree>
    <p:extLst>
      <p:ext uri="{BB962C8B-B14F-4D97-AF65-F5344CB8AC3E}">
        <p14:creationId xmlns:p14="http://schemas.microsoft.com/office/powerpoint/2010/main" val="23269822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6F16E-38C0-B032-8146-B977229476CE}"/>
              </a:ext>
            </a:extLst>
          </p:cNvPr>
          <p:cNvSpPr>
            <a:spLocks noGrp="1"/>
          </p:cNvSpPr>
          <p:nvPr>
            <p:ph type="title"/>
          </p:nvPr>
        </p:nvSpPr>
        <p:spPr>
          <a:xfrm>
            <a:off x="339505" y="3688582"/>
            <a:ext cx="10058400" cy="3169418"/>
          </a:xfrm>
        </p:spPr>
        <p:txBody>
          <a:bodyPr>
            <a:normAutofit/>
          </a:bodyPr>
          <a:lstStyle/>
          <a:p>
            <a:pPr marL="457200" indent="-457200">
              <a:buFont typeface="Arial" panose="020B0604020202020204" pitchFamily="34" charset="0"/>
              <a:buChar char="•"/>
            </a:pPr>
            <a:r>
              <a:rPr lang="en-GB" sz="3400" b="1">
                <a:latin typeface="ADLaM Display" panose="02010000000000000000" pitchFamily="2" charset="77"/>
                <a:ea typeface="ADLaM Display" panose="02010000000000000000" pitchFamily="2" charset="77"/>
                <a:cs typeface="ADLaM Display" panose="02010000000000000000" pitchFamily="2" charset="77"/>
              </a:rPr>
              <a:t>Conclusion: </a:t>
            </a:r>
            <a:br>
              <a:rPr lang="en-GB" sz="3400" b="1">
                <a:latin typeface="ADLaM Display" panose="02010000000000000000" pitchFamily="2" charset="77"/>
                <a:ea typeface="ADLaM Display" panose="02010000000000000000" pitchFamily="2" charset="77"/>
                <a:cs typeface="ADLaM Display" panose="02010000000000000000" pitchFamily="2" charset="77"/>
              </a:rPr>
            </a:br>
            <a:br>
              <a:rPr lang="en-GB" sz="3400" b="1">
                <a:latin typeface="ADLaM Display" panose="02010000000000000000" pitchFamily="2" charset="77"/>
                <a:ea typeface="ADLaM Display" panose="02010000000000000000" pitchFamily="2" charset="77"/>
                <a:cs typeface="ADLaM Display" panose="02010000000000000000" pitchFamily="2" charset="77"/>
              </a:rPr>
            </a:br>
            <a:r>
              <a:rPr lang="en-GB" sz="2600" b="1">
                <a:latin typeface="+mn-lt"/>
                <a:ea typeface="ADLaM Display" panose="02010000000000000000" pitchFamily="2" charset="77"/>
                <a:cs typeface="ADLaM Display" panose="02010000000000000000" pitchFamily="2" charset="77"/>
              </a:rPr>
              <a:t>Staff Training is essential at </a:t>
            </a:r>
            <a:r>
              <a:rPr lang="en-GB" sz="2600" b="1" err="1">
                <a:latin typeface="+mn-lt"/>
                <a:ea typeface="ADLaM Display" panose="02010000000000000000" pitchFamily="2" charset="77"/>
                <a:cs typeface="ADLaM Display" panose="02010000000000000000" pitchFamily="2" charset="77"/>
              </a:rPr>
              <a:t>Riverdale</a:t>
            </a:r>
            <a:r>
              <a:rPr lang="en-GB" sz="2600" b="1">
                <a:latin typeface="+mn-lt"/>
                <a:ea typeface="ADLaM Display" panose="02010000000000000000" pitchFamily="2" charset="77"/>
                <a:cs typeface="ADLaM Display" panose="02010000000000000000" pitchFamily="2" charset="77"/>
              </a:rPr>
              <a:t> Care Home to ensure residents receive safe high quality care. Microsoft Teams supports communication and collaboration and improves staff knowledge in </a:t>
            </a:r>
            <a:r>
              <a:rPr lang="en-GB" sz="2600" b="1" err="1">
                <a:latin typeface="+mn-lt"/>
                <a:ea typeface="ADLaM Display" panose="02010000000000000000" pitchFamily="2" charset="77"/>
                <a:cs typeface="ADLaM Display" panose="02010000000000000000" pitchFamily="2" charset="77"/>
              </a:rPr>
              <a:t>Riverdale</a:t>
            </a:r>
            <a:r>
              <a:rPr lang="en-GB" sz="2600" b="1">
                <a:latin typeface="+mn-lt"/>
                <a:ea typeface="ADLaM Display" panose="02010000000000000000" pitchFamily="2" charset="77"/>
                <a:cs typeface="ADLaM Display" panose="02010000000000000000" pitchFamily="2" charset="77"/>
              </a:rPr>
              <a:t> Care Home.</a:t>
            </a:r>
            <a:endParaRPr lang="en-US" sz="3400" b="1">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3" name="Content Placeholder 2">
            <a:extLst>
              <a:ext uri="{FF2B5EF4-FFF2-40B4-BE49-F238E27FC236}">
                <a16:creationId xmlns:a16="http://schemas.microsoft.com/office/drawing/2014/main" id="{2FB96629-F6DC-64CF-32CE-21DB69897700}"/>
              </a:ext>
            </a:extLst>
          </p:cNvPr>
          <p:cNvSpPr>
            <a:spLocks noGrp="1"/>
          </p:cNvSpPr>
          <p:nvPr>
            <p:ph idx="1"/>
          </p:nvPr>
        </p:nvSpPr>
        <p:spPr>
          <a:xfrm>
            <a:off x="463236" y="430743"/>
            <a:ext cx="8566324" cy="2998257"/>
          </a:xfrm>
        </p:spPr>
        <p:txBody>
          <a:bodyPr>
            <a:normAutofit fontScale="92500" lnSpcReduction="10000"/>
          </a:bodyPr>
          <a:lstStyle/>
          <a:p>
            <a:r>
              <a:rPr lang="en-GB" sz="2600" b="1"/>
              <a:t>The limitations of using Microsoft Teams : </a:t>
            </a:r>
          </a:p>
          <a:p>
            <a:r>
              <a:rPr lang="en-GB" sz="2600" b="1"/>
              <a:t>Requires internet access </a:t>
            </a:r>
          </a:p>
          <a:p>
            <a:r>
              <a:rPr lang="en-GB" sz="2600" b="1"/>
              <a:t>Some staff may need training to use the software </a:t>
            </a:r>
          </a:p>
          <a:p>
            <a:r>
              <a:rPr lang="en-GB" sz="2600" b="1"/>
              <a:t>Technical problems can interrupt sessions </a:t>
            </a:r>
          </a:p>
          <a:p>
            <a:r>
              <a:rPr lang="en-GB" sz="2600" b="1"/>
              <a:t>Less face to face interaction </a:t>
            </a:r>
          </a:p>
          <a:p>
            <a:r>
              <a:rPr lang="en-GB" sz="2600" b="1"/>
              <a:t>Staff may become distracted during online training </a:t>
            </a:r>
          </a:p>
          <a:p>
            <a:endParaRPr lang="en-US" sz="2600" b="1"/>
          </a:p>
        </p:txBody>
      </p:sp>
    </p:spTree>
    <p:extLst>
      <p:ext uri="{BB962C8B-B14F-4D97-AF65-F5344CB8AC3E}">
        <p14:creationId xmlns:p14="http://schemas.microsoft.com/office/powerpoint/2010/main" val="7081698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CC39B-4342-9357-B0FF-D0F7F53D7831}"/>
              </a:ext>
            </a:extLst>
          </p:cNvPr>
          <p:cNvSpPr>
            <a:spLocks noGrp="1"/>
          </p:cNvSpPr>
          <p:nvPr>
            <p:ph type="title"/>
          </p:nvPr>
        </p:nvSpPr>
        <p:spPr>
          <a:xfrm>
            <a:off x="3908584" y="641265"/>
            <a:ext cx="5119733" cy="527982"/>
          </a:xfrm>
        </p:spPr>
        <p:txBody>
          <a:bodyPr>
            <a:normAutofit fontScale="90000"/>
          </a:bodyPr>
          <a:lstStyle/>
          <a:p>
            <a:r>
              <a:rPr lang="en-GB" b="1" i="1">
                <a:latin typeface="ADLaM Display" panose="02010000000000000000" pitchFamily="2" charset="77"/>
                <a:ea typeface="ADLaM Display" panose="02010000000000000000" pitchFamily="2" charset="77"/>
                <a:cs typeface="ADLaM Display" panose="02010000000000000000" pitchFamily="2" charset="77"/>
              </a:rPr>
              <a:t>References </a:t>
            </a:r>
            <a:br>
              <a:rPr lang="en-GB" b="1" i="1">
                <a:latin typeface="ADLaM Display" panose="02010000000000000000" pitchFamily="2" charset="77"/>
                <a:ea typeface="ADLaM Display" panose="02010000000000000000" pitchFamily="2" charset="77"/>
                <a:cs typeface="ADLaM Display" panose="02010000000000000000" pitchFamily="2" charset="77"/>
              </a:rPr>
            </a:br>
            <a:endParaRPr lang="en-US" b="1" i="1">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3" name="Content Placeholder 2">
            <a:extLst>
              <a:ext uri="{FF2B5EF4-FFF2-40B4-BE49-F238E27FC236}">
                <a16:creationId xmlns:a16="http://schemas.microsoft.com/office/drawing/2014/main" id="{5BB13D1F-1CD6-12D1-4AA4-A0AA07CB63E7}"/>
              </a:ext>
            </a:extLst>
          </p:cNvPr>
          <p:cNvSpPr>
            <a:spLocks noGrp="1"/>
          </p:cNvSpPr>
          <p:nvPr>
            <p:ph idx="1"/>
          </p:nvPr>
        </p:nvSpPr>
        <p:spPr>
          <a:xfrm>
            <a:off x="1066800" y="1018516"/>
            <a:ext cx="10058400" cy="3307030"/>
          </a:xfrm>
        </p:spPr>
        <p:txBody>
          <a:bodyPr>
            <a:normAutofit/>
          </a:bodyPr>
          <a:lstStyle/>
          <a:p>
            <a:r>
              <a:rPr lang="en-US" sz="2100"/>
              <a:t>Microsoft (n.d.) Microsoft Teams training and learning. Available at: https://</a:t>
            </a:r>
            <a:r>
              <a:rPr lang="en-US" sz="2100" err="1"/>
              <a:t>support.microsoft.com</a:t>
            </a:r>
            <a:r>
              <a:rPr lang="en-US" sz="2100"/>
              <a:t>/en-us/teams(Accessed: 14 June 2026).</a:t>
            </a:r>
            <a:endParaRPr lang="en-GB" sz="2100"/>
          </a:p>
          <a:p>
            <a:r>
              <a:rPr lang="en-US" sz="2100"/>
              <a:t>Social Care Institute for Excellence (SCIE) (2024) Learning and development in adult social care. Available at: https://</a:t>
            </a:r>
            <a:r>
              <a:rPr lang="en-US" sz="2100" err="1"/>
              <a:t>www.scie.org.uk</a:t>
            </a:r>
            <a:r>
              <a:rPr lang="en-US" sz="2100"/>
              <a:t>/workforce/learning-development (Accessed: 14 June 2026).</a:t>
            </a:r>
            <a:endParaRPr lang="en-GB" sz="2100"/>
          </a:p>
          <a:p>
            <a:r>
              <a:rPr lang="en-US" sz="2100"/>
              <a:t>Skills for Care (2023) Induction, training and qualifications in adult social care. Available at: https://</a:t>
            </a:r>
            <a:r>
              <a:rPr lang="en-US" sz="2100" err="1"/>
              <a:t>www.skillsforcare.org.uk</a:t>
            </a:r>
            <a:r>
              <a:rPr lang="en-US" sz="2100"/>
              <a:t>/Learning-development (Accessed: 14 June 2026).</a:t>
            </a:r>
          </a:p>
        </p:txBody>
      </p:sp>
      <p:sp>
        <p:nvSpPr>
          <p:cNvPr id="4" name="TextBox 3">
            <a:extLst>
              <a:ext uri="{FF2B5EF4-FFF2-40B4-BE49-F238E27FC236}">
                <a16:creationId xmlns:a16="http://schemas.microsoft.com/office/drawing/2014/main" id="{9DCD46BA-B37C-18BE-AC5E-770736026FF4}"/>
              </a:ext>
            </a:extLst>
          </p:cNvPr>
          <p:cNvSpPr txBox="1"/>
          <p:nvPr/>
        </p:nvSpPr>
        <p:spPr>
          <a:xfrm>
            <a:off x="616138" y="5239319"/>
            <a:ext cx="3935742" cy="1200329"/>
          </a:xfrm>
          <a:prstGeom prst="rect">
            <a:avLst/>
          </a:prstGeom>
          <a:noFill/>
        </p:spPr>
        <p:txBody>
          <a:bodyPr wrap="square" rtlCol="0">
            <a:spAutoFit/>
          </a:bodyPr>
          <a:lstStyle/>
          <a:p>
            <a:pPr marL="285750" indent="-285750" algn="l">
              <a:buFont typeface="Arial" panose="020B0604020202020204" pitchFamily="34" charset="0"/>
              <a:buChar char="•"/>
            </a:pPr>
            <a:r>
              <a:rPr lang="en-GB" b="1" err="1">
                <a:latin typeface="ADLaM Display" panose="02010000000000000000" pitchFamily="2" charset="77"/>
                <a:ea typeface="ADLaM Display" panose="02010000000000000000" pitchFamily="2" charset="77"/>
                <a:cs typeface="ADLaM Display" panose="02010000000000000000" pitchFamily="2" charset="77"/>
              </a:rPr>
              <a:t>Carehome.co.uk</a:t>
            </a:r>
            <a:endParaRPr lang="en-GB" b="1">
              <a:latin typeface="ADLaM Display" panose="02010000000000000000" pitchFamily="2" charset="77"/>
              <a:ea typeface="ADLaM Display" panose="02010000000000000000" pitchFamily="2" charset="77"/>
              <a:cs typeface="ADLaM Display" panose="02010000000000000000" pitchFamily="2" charset="77"/>
            </a:endParaRPr>
          </a:p>
          <a:p>
            <a:pPr marL="285750" indent="-285750" algn="l">
              <a:buFont typeface="Arial" panose="020B0604020202020204" pitchFamily="34" charset="0"/>
              <a:buChar char="•"/>
            </a:pPr>
            <a:r>
              <a:rPr lang="en-GB" b="1" err="1">
                <a:latin typeface="ADLaM Display" panose="02010000000000000000" pitchFamily="2" charset="77"/>
                <a:ea typeface="ADLaM Display" panose="02010000000000000000" pitchFamily="2" charset="77"/>
                <a:cs typeface="ADLaM Display" panose="02010000000000000000" pitchFamily="2" charset="77"/>
              </a:rPr>
              <a:t>Westgatehealthcare.co</a:t>
            </a:r>
            <a:endParaRPr lang="en-GB" b="1">
              <a:latin typeface="ADLaM Display" panose="02010000000000000000" pitchFamily="2" charset="77"/>
              <a:ea typeface="ADLaM Display" panose="02010000000000000000" pitchFamily="2" charset="77"/>
              <a:cs typeface="ADLaM Display" panose="02010000000000000000" pitchFamily="2" charset="77"/>
            </a:endParaRPr>
          </a:p>
          <a:p>
            <a:pPr marL="285750" indent="-285750" algn="l">
              <a:buFont typeface="Arial" panose="020B0604020202020204" pitchFamily="34" charset="0"/>
              <a:buChar char="•"/>
            </a:pPr>
            <a:r>
              <a:rPr lang="en-GB" b="1" err="1">
                <a:latin typeface="ADLaM Display" panose="02010000000000000000" pitchFamily="2" charset="77"/>
                <a:ea typeface="ADLaM Display" panose="02010000000000000000" pitchFamily="2" charset="77"/>
                <a:cs typeface="ADLaM Display" panose="02010000000000000000" pitchFamily="2" charset="77"/>
              </a:rPr>
              <a:t>Cqc.org.uk</a:t>
            </a:r>
            <a:endParaRPr lang="en-GB" b="1">
              <a:latin typeface="ADLaM Display" panose="02010000000000000000" pitchFamily="2" charset="77"/>
              <a:ea typeface="ADLaM Display" panose="02010000000000000000" pitchFamily="2" charset="77"/>
              <a:cs typeface="ADLaM Display" panose="02010000000000000000" pitchFamily="2" charset="77"/>
            </a:endParaRPr>
          </a:p>
          <a:p>
            <a:pPr algn="l"/>
            <a:endParaRPr lang="en-US"/>
          </a:p>
        </p:txBody>
      </p:sp>
    </p:spTree>
    <p:extLst>
      <p:ext uri="{BB962C8B-B14F-4D97-AF65-F5344CB8AC3E}">
        <p14:creationId xmlns:p14="http://schemas.microsoft.com/office/powerpoint/2010/main" val="6105432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6">
    <a:dk1>
      <a:sysClr val="windowText" lastClr="000000"/>
    </a:dk1>
    <a:lt1>
      <a:sysClr val="window" lastClr="FFFFFF"/>
    </a:lt1>
    <a:dk2>
      <a:srgbClr val="121316"/>
    </a:dk2>
    <a:lt2>
      <a:srgbClr val="FEFCF7"/>
    </a:lt2>
    <a:accent1>
      <a:srgbClr val="8394A4"/>
    </a:accent1>
    <a:accent2>
      <a:srgbClr val="65739F"/>
    </a:accent2>
    <a:accent3>
      <a:srgbClr val="B2AC8A"/>
    </a:accent3>
    <a:accent4>
      <a:srgbClr val="879BB3"/>
    </a:accent4>
    <a:accent5>
      <a:srgbClr val="D7B579"/>
    </a:accent5>
    <a:accent6>
      <a:srgbClr val="8A9B89"/>
    </a:accent6>
    <a:hlink>
      <a:srgbClr val="85C4D2"/>
    </a:hlink>
    <a:folHlink>
      <a:srgbClr val="8E8CA7"/>
    </a:folHlink>
  </a:clrScheme>
</a:themeOverride>
</file>

<file path=ppt/theme/themeOverride2.xml><?xml version="1.0" encoding="utf-8"?>
<a:themeOverride xmlns:a="http://schemas.openxmlformats.org/drawingml/2006/main">
  <a:clrScheme name="Custom 46">
    <a:dk1>
      <a:sysClr val="windowText" lastClr="000000"/>
    </a:dk1>
    <a:lt1>
      <a:sysClr val="window" lastClr="FFFFFF"/>
    </a:lt1>
    <a:dk2>
      <a:srgbClr val="121316"/>
    </a:dk2>
    <a:lt2>
      <a:srgbClr val="FEFCF7"/>
    </a:lt2>
    <a:accent1>
      <a:srgbClr val="8394A4"/>
    </a:accent1>
    <a:accent2>
      <a:srgbClr val="65739F"/>
    </a:accent2>
    <a:accent3>
      <a:srgbClr val="B2AC8A"/>
    </a:accent3>
    <a:accent4>
      <a:srgbClr val="879BB3"/>
    </a:accent4>
    <a:accent5>
      <a:srgbClr val="D7B579"/>
    </a:accent5>
    <a:accent6>
      <a:srgbClr val="8A9B89"/>
    </a:accent6>
    <a:hlink>
      <a:srgbClr val="85C4D2"/>
    </a:hlink>
    <a:folHlink>
      <a:srgbClr val="8E8CA7"/>
    </a:folHlink>
  </a:clrScheme>
</a:themeOverride>
</file>

<file path=ppt/theme/themeOverride3.xml><?xml version="1.0" encoding="utf-8"?>
<a:themeOverride xmlns:a="http://schemas.openxmlformats.org/drawingml/2006/main">
  <a:clrScheme name="Custom 46">
    <a:dk1>
      <a:sysClr val="windowText" lastClr="000000"/>
    </a:dk1>
    <a:lt1>
      <a:sysClr val="window" lastClr="FFFFFF"/>
    </a:lt1>
    <a:dk2>
      <a:srgbClr val="121316"/>
    </a:dk2>
    <a:lt2>
      <a:srgbClr val="FEFCF7"/>
    </a:lt2>
    <a:accent1>
      <a:srgbClr val="8394A4"/>
    </a:accent1>
    <a:accent2>
      <a:srgbClr val="65739F"/>
    </a:accent2>
    <a:accent3>
      <a:srgbClr val="B2AC8A"/>
    </a:accent3>
    <a:accent4>
      <a:srgbClr val="879BB3"/>
    </a:accent4>
    <a:accent5>
      <a:srgbClr val="D7B579"/>
    </a:accent5>
    <a:accent6>
      <a:srgbClr val="8A9B89"/>
    </a:accent6>
    <a:hlink>
      <a:srgbClr val="85C4D2"/>
    </a:hlink>
    <a:folHlink>
      <a:srgbClr val="8E8CA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6BCBFB-BBC7-42F1-95CD-058E172363A0}">
  <ds:schemaRefs>
    <ds:schemaRef ds:uri="71af3243-3dd4-4a8d-8c0d-dd76da1f02a5"/>
    <ds:schemaRef ds:uri="http://schemas.microsoft.com/office/2006/metadata/properties"/>
    <ds:schemaRef ds:uri="http://www.w3.org/2000/xmlns/"/>
    <ds:schemaRef ds:uri="http://www.w3.org/2001/XMLSchema-instance"/>
    <ds:schemaRef ds:uri="http://schemas.microsoft.com/office/infopath/2007/PartnerControls"/>
  </ds:schemaRefs>
</ds:datastoreItem>
</file>

<file path=customXml/itemProps2.xml><?xml version="1.0" encoding="utf-8"?>
<ds:datastoreItem xmlns:ds="http://schemas.openxmlformats.org/officeDocument/2006/customXml" ds:itemID="{1259D436-C82E-43E0-8A01-53DF9CED6032}">
  <ds:schemaRefs>
    <ds:schemaRef ds:uri="http://schemas.microsoft.com/sharepoint/v3/contenttype/forms"/>
  </ds:schemaRefs>
</ds:datastoreItem>
</file>

<file path=customXml/itemProps3.xml><?xml version="1.0" encoding="utf-8"?>
<ds:datastoreItem xmlns:ds="http://schemas.openxmlformats.org/officeDocument/2006/customXml" ds:itemID="{1F91CDEB-92ED-41DC-BF33-2916A7687628}">
  <ds:schemaRefs>
    <ds:schemaRef ds:uri="16c05727-aa75-4e4a-9b5f-8a80a1165891"/>
    <ds:schemaRef ds:uri="71af3243-3dd4-4a8d-8c0d-dd76da1f02a5"/>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21</Slides>
  <Notes>3</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SavonVTI</vt:lpstr>
      <vt:lpstr>LCHS4007 Digital skills and Research Methods  Bianca Dodgen </vt:lpstr>
      <vt:lpstr>PowerPoint Presentation</vt:lpstr>
      <vt:lpstr>Staff communication at riverdale care home  </vt:lpstr>
      <vt:lpstr>How Microsoft team improves communication </vt:lpstr>
      <vt:lpstr>Advantages</vt:lpstr>
      <vt:lpstr>limitations</vt:lpstr>
      <vt:lpstr>Conclusion </vt:lpstr>
      <vt:lpstr>References </vt:lpstr>
      <vt:lpstr>Staff and scheduling – Faiza Bibi</vt:lpstr>
      <vt:lpstr>What staff can use to communicate to eachother to help with their schedule …..</vt:lpstr>
      <vt:lpstr>Reference </vt:lpstr>
      <vt:lpstr>Task 2 Macy  secure file and storage sharing (Riverdale care home)</vt:lpstr>
      <vt:lpstr>Why it is useful in Riverdale care home</vt:lpstr>
      <vt:lpstr>Advantages and Limitations of Secure File  Sharing​</vt:lpstr>
      <vt:lpstr>References </vt:lpstr>
      <vt:lpstr>Staff Training at Riverdale Care Home</vt:lpstr>
      <vt:lpstr>Benefits of Staff Training at Riverdale </vt:lpstr>
      <vt:lpstr>Microsoft 365 Tool selected</vt:lpstr>
      <vt:lpstr>Microsoft Teams improves efficiency and communication by : reducing travel time for training, quick sharing of important updates, better team work across different shifts and easy access to update policies and procedures.</vt:lpstr>
      <vt:lpstr>Conclusion:   Staff Training is essential at Riverdale Care Home to ensure residents receive safe high quality care. Microsoft Teams supports communication and collaboration and improves staff knowledge in Riverdale Care Home.</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Sara Busuioc (2536032)</dc:creator>
  <cp:revision>4</cp:revision>
  <dcterms:created xsi:type="dcterms:W3CDTF">2026-06-14T12:09:53Z</dcterms:created>
  <dcterms:modified xsi:type="dcterms:W3CDTF">2026-06-14T16:44:20Z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