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754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25" y="3734692"/>
            <a:ext cx="9505950" cy="65722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" y="9525"/>
            <a:ext cx="11029950" cy="58864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525" y="1513582"/>
            <a:ext cx="2652712" cy="2762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71525" y="2018407"/>
            <a:ext cx="8331041" cy="5256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4140"/>
              </a:lnSpc>
            </a:pPr>
            <a:r>
              <a:rPr sz="3600" b="0" i="0" u="none">
                <a:solidFill>
                  <a:srgbClr val="09090B"/>
                </a:solidFill>
                <a:latin typeface="Plus Jakarta Sans ExtraBold"/>
              </a:rPr>
              <a:t>Real-Time Voice Deepfake Detection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1525" y="2734567"/>
            <a:ext cx="8096250" cy="571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50"/>
              </a:lnSpc>
            </a:pPr>
            <a:r>
              <a:rPr sz="1500" b="0" i="0" u="none">
                <a:solidFill>
                  <a:srgbClr val="52525B"/>
                </a:solidFill>
                <a:latin typeface="Inter"/>
              </a:rPr>
              <a:t>A Lightweight Deep Learning Approach for Instant Audio Spoofing Mitigation in Streaming Communications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1525" y="3982342"/>
            <a:ext cx="2370296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0" i="0" u="none">
                <a:solidFill>
                  <a:srgbClr val="71717A"/>
                </a:solidFill>
                <a:latin typeface="Plus Jakarta Sans SemiBold"/>
              </a:rPr>
              <a:t>RESEARCHER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1525" y="4163317"/>
            <a:ext cx="22574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09090B"/>
                </a:solidFill>
                <a:latin typeface="Inter SemiBold"/>
              </a:rPr>
              <a:t>Diya Patel | Student ID: 2523935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05200" y="3982342"/>
            <a:ext cx="2190273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0" i="0" u="none">
                <a:solidFill>
                  <a:srgbClr val="71717A"/>
                </a:solidFill>
                <a:latin typeface="Plus Jakarta Sans SemiBold"/>
              </a:rPr>
              <a:t>PROGRAM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05200" y="4163317"/>
            <a:ext cx="208597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09090B"/>
                </a:solidFill>
                <a:latin typeface="Inter SemiBold"/>
              </a:rPr>
              <a:t>MSc Cyber Security Research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67425" y="3982342"/>
            <a:ext cx="3510438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0" i="0" u="none">
                <a:solidFill>
                  <a:srgbClr val="71717A"/>
                </a:solidFill>
                <a:latin typeface="Plus Jakarta Sans SemiBold"/>
              </a:rPr>
              <a:t>INSTITUTION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67425" y="4163317"/>
            <a:ext cx="334327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09090B"/>
                </a:solidFill>
                <a:latin typeface="Inter SemiBold"/>
              </a:rPr>
              <a:t>University of Wales Trinity Saint David (UWTSD)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238375"/>
            <a:ext cx="3549550" cy="149542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1075" y="2238375"/>
            <a:ext cx="3549699" cy="14954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1275" y="2238375"/>
            <a:ext cx="3549550" cy="149542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025" y="3924300"/>
            <a:ext cx="3549550" cy="149542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1075" y="3924300"/>
            <a:ext cx="3549699" cy="1495425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61275" y="3924300"/>
            <a:ext cx="3549550" cy="149542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72775" y="542925"/>
            <a:ext cx="838200" cy="2571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19150" y="2476500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01. Context &amp; Problem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19150" y="2809875"/>
            <a:ext cx="30733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Emergence of AI voice cloning, security risks in voice biometrics, and the problem of real-time detection latency.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9200" y="2476500"/>
            <a:ext cx="3227122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02. Research Framework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59200" y="2809875"/>
            <a:ext cx="3073449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Literature gaps, formal research aim, core objectives, and methodology formulation.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99400" y="2476500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03. Technical Architecture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99400" y="2809875"/>
            <a:ext cx="30733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Audio feature extraction (LFCC/MFCC), lightweight model architecture, and stream processing pipeline.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9150" y="4162425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04. Experimental Setup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19150" y="4495800"/>
            <a:ext cx="30733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Datasets (ASVspoof 2019/2021), evaluation metrics (EER, t-DCF, RTF), and hardware constraints.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59200" y="4162425"/>
            <a:ext cx="3227122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05. Security &amp; Challenges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559200" y="4495800"/>
            <a:ext cx="3073449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Adversarial attacks, noise robustness, edge deployment challenges, and mitigation strategies.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99400" y="4162425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06. Conclusion &amp; References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99400" y="4495800"/>
            <a:ext cx="30733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Summary of research contributions, future work, and formal IEEE academic references.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Presentation Overview</a:t>
            </a:r>
          </a:p>
        </p:txBody>
      </p:sp>
      <p:sp>
        <p:nvSpPr>
          <p:cNvPr id="22" name="Rectangle 21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452687"/>
            <a:ext cx="5395912" cy="275272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062" y="2452687"/>
            <a:ext cx="5395912" cy="27527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6575" y="542925"/>
            <a:ext cx="914400" cy="2571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19150" y="2690812"/>
            <a:ext cx="516564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The Rise of Synthetic Audio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53187" y="2690812"/>
            <a:ext cx="516564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Cybersecurity Threat Vector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09650" y="3024187"/>
            <a:ext cx="4729162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Generative AI models (e.g., ElevenLabs, VALL-E) can synthesize highly realistic human voices using short audio samples (3-5 seconds).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09650" y="38242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Text-to-Speech (TTS) and Voice Conversion (VC) techniques now reproduce pitch, timbre, and natural prosody with high fidelity.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9650" y="43957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Synthetic audio quality makes human auditory distinction practically impossible.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43687" y="30241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Financial Scams: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CEO fraud and vishing attacks exploiting cloned voice commands in live telephone calls.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43687" y="35956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Biometric Vulnerability: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Voice-based authentication systems in banking are vulnerable to replay and synthesis attacks.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43687" y="41671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Disinformation: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Audio deepfakes targeting political figures and social engineering vectors.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19150" y="30241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9150" y="38242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9150" y="43957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53187" y="30241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453187" y="35956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453187" y="41671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Introduction &amp; Background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438400"/>
            <a:ext cx="5395912" cy="27813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062" y="2438400"/>
            <a:ext cx="5395912" cy="27813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06100" y="542925"/>
            <a:ext cx="904875" cy="2571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19150" y="2676525"/>
            <a:ext cx="516564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The Real-Time Latency Dilemma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19150" y="3009900"/>
            <a:ext cx="4919662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Most current deepfake voice detection models rely on large, computationally heavy architectures (e.g., Wav2Vec 2.0, ResNet-60) that require several seconds of buffer processing time.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53187" y="2676525"/>
            <a:ext cx="516564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Resource-Constrained Deployment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53187" y="3009900"/>
            <a:ext cx="49196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Deploying detection models on client-side edge devices or gateway firewalls imposes strict hardware constraints.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9650" y="3838575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High latency renders existing models ineffective for live voice stream monitoring (e.g., VoIP calls).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09650" y="4410075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Inability to process sub-second audio frames without substantial detection accuracy degradation.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43687" y="3609975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High memory footprint and GPU requirements prevent low-power edge integration.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43687" y="4181475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Trade-off between detection accuracy (Equal Error Rate) and inference speed (Real-Time Factor).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19150" y="3838575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9150" y="4410075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53187" y="3609975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53187" y="4181475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Research Problem Statement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852737"/>
            <a:ext cx="3549550" cy="195262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1075" y="2852737"/>
            <a:ext cx="3549699" cy="19526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1275" y="2852737"/>
            <a:ext cx="3549550" cy="195262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34650" y="542925"/>
            <a:ext cx="1076325" cy="2571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9150" y="3090862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Heavy Model Reliance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9150" y="3424237"/>
            <a:ext cx="3073300" cy="1143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Prior studies prioritize absolute detection accuracy over computational complexity, yielding heavy models unsuitable for immediate call teardown or live fraud prevention.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59200" y="3090862"/>
            <a:ext cx="3227122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Domain Generalization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59200" y="3424237"/>
            <a:ext cx="3073449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Existing literature demonstrates significant performance drops when models encounter unseen neural vocoders, unseen codecs, or environmental acoustic noise.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99400" y="3090862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Frame-Level Detection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299400" y="3424237"/>
            <a:ext cx="307330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Limited research exists on micro-frame (100ms - 300ms) detection capability, which is necessary to flag deepfake audio instantly during streaming audio playback.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Literature Gap Analysis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1285875"/>
            <a:ext cx="11029950" cy="317182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5" y="4648200"/>
            <a:ext cx="3549550" cy="17240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1075" y="4648200"/>
            <a:ext cx="3549699" cy="172402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1275" y="4648200"/>
            <a:ext cx="3549550" cy="172402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77550" y="542925"/>
            <a:ext cx="733425" cy="2571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19150" y="1524000"/>
            <a:ext cx="1108138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Primary Research Aim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19150" y="1857375"/>
            <a:ext cx="10553700" cy="5179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39"/>
              </a:lnSpc>
            </a:pPr>
            <a:r>
              <a:rPr sz="1275" b="0" i="0" u="none">
                <a:solidFill>
                  <a:srgbClr val="09090B"/>
                </a:solidFill>
                <a:latin typeface="Inter Medium"/>
              </a:rPr>
              <a:t>To develop, optimize, and evaluate a lightweight deep learning framework capable of real-time voice deepfake detection in live audio streams with minimal latency while maintaining robust detection accuracy across diverse acoustic environments.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19150" y="4886325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Objective 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19150" y="5219700"/>
            <a:ext cx="30733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Extract and optimize discriminative acoustic features (LFCC/MFCC) suited for low-latency frame buffer processing.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9200" y="4886325"/>
            <a:ext cx="3227122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Objective 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59200" y="5219700"/>
            <a:ext cx="3073449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Design a lightweight deep learning architecture (e.g., MobileNet/Conformer) with parameter pruning for edge deployment.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99400" y="4886325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Objective 3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99400" y="5219700"/>
            <a:ext cx="30733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Evaluate real-time processing performance (RTF &lt; 0.2) and anti-spoofing effectiveness using benchmark datasets.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Research Aim &amp; Objectives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520255"/>
            <a:ext cx="11029950" cy="3851969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5" y="1285875"/>
            <a:ext cx="1885950" cy="99625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7025" y="1285875"/>
            <a:ext cx="1885950" cy="99625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3025" y="1285875"/>
            <a:ext cx="1885950" cy="99625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9025" y="1285875"/>
            <a:ext cx="1885950" cy="996255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25025" y="1285875"/>
            <a:ext cx="1885950" cy="99625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06050" y="542925"/>
            <a:ext cx="1304925" cy="2571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81275" y="1679227"/>
            <a:ext cx="171450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A1A1AA"/>
                </a:solidFill>
                <a:latin typeface="Inter SemiBold"/>
              </a:rPr>
              <a:t>→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867275" y="1679227"/>
            <a:ext cx="171450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A1A1AA"/>
                </a:solidFill>
                <a:latin typeface="Inter SemiBold"/>
              </a:rPr>
              <a:t>→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153275" y="1679227"/>
            <a:ext cx="171450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A1A1AA"/>
                </a:solidFill>
                <a:latin typeface="Inter SemiBold"/>
              </a:rPr>
              <a:t>→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439275" y="1679227"/>
            <a:ext cx="171450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A1A1AA"/>
                </a:solidFill>
                <a:latin typeface="Inter SemiBold"/>
              </a:rPr>
              <a:t>→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19150" y="2758380"/>
            <a:ext cx="105537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09090B"/>
                </a:solidFill>
                <a:latin typeface="Inter"/>
              </a:rPr>
              <a:t>Pipeline Strategy:</a:t>
            </a:r>
            <a:r>
              <a:rPr sz="1125" b="0" i="0" u="none">
                <a:solidFill>
                  <a:srgbClr val="09090B"/>
                </a:solidFill>
                <a:latin typeface="Inter"/>
              </a:rPr>
              <a:t> The stream processing mechanism operates on short-duration audio chunks, allowing the system to flag synthetic speech early in a conversation without requiring the full audio file to be received.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3897" y="1504950"/>
            <a:ext cx="1640205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125" b="1" i="0" u="none">
                <a:solidFill>
                  <a:srgbClr val="09090B"/>
                </a:solidFill>
                <a:latin typeface="Plus Jakarta Sans"/>
              </a:rPr>
              <a:t>1. Audio Stream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42950" y="1743075"/>
            <a:ext cx="1562100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260"/>
              </a:lnSpc>
            </a:pPr>
            <a:r>
              <a:rPr sz="900" b="0" i="0" u="none">
                <a:solidFill>
                  <a:srgbClr val="71717A"/>
                </a:solidFill>
                <a:latin typeface="Inter"/>
              </a:rPr>
              <a:t>Continuous PCM/VoIP Input (16kHz sampling)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989897" y="1504950"/>
            <a:ext cx="1640205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125" b="1" i="0" u="none">
                <a:solidFill>
                  <a:srgbClr val="09090B"/>
                </a:solidFill>
                <a:latin typeface="Plus Jakarta Sans"/>
              </a:rPr>
              <a:t>2. Frame Buffer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028950" y="1743075"/>
            <a:ext cx="1562100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260"/>
              </a:lnSpc>
            </a:pPr>
            <a:r>
              <a:rPr sz="900" b="0" i="0" u="none">
                <a:solidFill>
                  <a:srgbClr val="71717A"/>
                </a:solidFill>
                <a:latin typeface="Inter"/>
              </a:rPr>
              <a:t>Sliding Window (200ms - 500ms frames)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275897" y="1504950"/>
            <a:ext cx="1640205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125" b="1" i="0" u="none">
                <a:solidFill>
                  <a:srgbClr val="09090B"/>
                </a:solidFill>
                <a:latin typeface="Plus Jakarta Sans"/>
              </a:rPr>
              <a:t>3. Extraction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314950" y="1743075"/>
            <a:ext cx="1562100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260"/>
              </a:lnSpc>
            </a:pPr>
            <a:r>
              <a:rPr sz="900" b="0" i="0" u="none">
                <a:solidFill>
                  <a:srgbClr val="71717A"/>
                </a:solidFill>
                <a:latin typeface="Inter"/>
              </a:rPr>
              <a:t>LFCC / Spectrogram Feature Maps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561897" y="1504950"/>
            <a:ext cx="1640205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125" b="1" i="0" u="none">
                <a:solidFill>
                  <a:srgbClr val="09090B"/>
                </a:solidFill>
                <a:latin typeface="Plus Jakarta Sans"/>
              </a:rPr>
              <a:t>4. DL Model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600950" y="1743075"/>
            <a:ext cx="1562100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260"/>
              </a:lnSpc>
            </a:pPr>
            <a:r>
              <a:rPr sz="900" b="0" i="0" u="none">
                <a:solidFill>
                  <a:srgbClr val="71717A"/>
                </a:solidFill>
                <a:latin typeface="Inter"/>
              </a:rPr>
              <a:t>Quantized Classifier Inference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847897" y="1504950"/>
            <a:ext cx="1640205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125" b="1" i="0" u="none">
                <a:solidFill>
                  <a:srgbClr val="09090B"/>
                </a:solidFill>
                <a:latin typeface="Plus Jakarta Sans"/>
              </a:rPr>
              <a:t>5. Decision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886950" y="1743075"/>
            <a:ext cx="1562100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260"/>
              </a:lnSpc>
            </a:pPr>
            <a:r>
              <a:rPr sz="900" b="0" i="0" u="none">
                <a:solidFill>
                  <a:srgbClr val="71717A"/>
                </a:solidFill>
                <a:latin typeface="Inter"/>
              </a:rPr>
              <a:t>Spoof Score &amp; Real-Time Alert Action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Proposed System Architecture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566987"/>
            <a:ext cx="5395912" cy="252412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062" y="2566987"/>
            <a:ext cx="5395912" cy="25241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58475" y="542925"/>
            <a:ext cx="952500" cy="2571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19150" y="2805112"/>
            <a:ext cx="516564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Linear Frequency Cepstral Coefficients (LFCC)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53187" y="2805112"/>
            <a:ext cx="516564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Constant-Q Transform (CQT) &amp; Spectrograms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09650" y="31384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Utilizes linear filter banks rather than mel-scaled banks, capturing high-frequency spectral artifacts generated by neural vocoders.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09650" y="37099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Consistently outperforms traditional MFCC in detecting synthetic voice artifacts in high-frequency spectrums.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9650" y="42814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Low computational overhead suited for real-time feature computation.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43687" y="31384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Provides geometrically spaced frequency bins providing detailed fundamental frequency ($f_0$) tracking.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43687" y="37099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Highlights phase discontinuities and unnatural spectral phase transitions typical in AI-generated voice cloning.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43687" y="42814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Transformed into 2D feature maps for spatial feature learning via 2D Convolutional layers.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19150" y="31384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9150" y="37099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9150" y="42814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53187" y="31384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453187" y="37099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453187" y="42814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Feature Representation &amp; Spectral Analysis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795587"/>
            <a:ext cx="3549550" cy="206692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1075" y="2795587"/>
            <a:ext cx="3549699" cy="20669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1275" y="2795587"/>
            <a:ext cx="3549550" cy="206692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68025" y="542925"/>
            <a:ext cx="742950" cy="2571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9150" y="3033712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MobileNetV3 / ShuffleNet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9150" y="3367087"/>
            <a:ext cx="30733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09090B"/>
                </a:solidFill>
                <a:latin typeface="Inter"/>
              </a:rPr>
              <a:t>Depthwise Separable Convolutions: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19150" y="3709987"/>
            <a:ext cx="307330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Drastically reduces floating-point operations (FLOPs) and parameter size compared to standard 2D Convolution layers while preserving spatial feature extraction quality.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59200" y="3033712"/>
            <a:ext cx="3227122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Lightweight Conformer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59200" y="3367087"/>
            <a:ext cx="3073449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09090B"/>
                </a:solidFill>
                <a:latin typeface="Inter"/>
              </a:rPr>
              <a:t>Hybrid CNN-Transformer: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9200" y="3709987"/>
            <a:ext cx="3073449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Combines local acoustic feature extraction (CNNs) with global temporal sequence context modeling (Self-Attention) optimized with reduced attention heads.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99400" y="3033712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Model Optimization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99400" y="3367087"/>
            <a:ext cx="30733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09090B"/>
                </a:solidFill>
                <a:latin typeface="Inter"/>
              </a:rPr>
              <a:t>Quantization &amp; Pruning: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99400" y="3709987"/>
            <a:ext cx="307330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Applies INT8 post-training quantization and structural parameter pruning to lower memory consumption and accelerate CPU/Edge inference time.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Lightweight Deep Learning Architecture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566987"/>
            <a:ext cx="5395912" cy="252412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062" y="2566987"/>
            <a:ext cx="5395912" cy="25241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10825" y="542925"/>
            <a:ext cx="1200150" cy="2571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19150" y="2805112"/>
            <a:ext cx="516564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Primary Evaluation Datasets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53187" y="2805112"/>
            <a:ext cx="516564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Implementation Environment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09650" y="31384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ASVspoof 2019 LA (Logical Access):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Includes state-of-the-art Text-to-Speech (TTS) and Voice Conversion (VC) attacks.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09650" y="37099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ASVspoof 2021 LA &amp; DF: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Tests audio subject to lossy compression codecs (e.g., mp3, g722) and real transmission channels.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9650" y="42814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In-the-Wild Audio Dataset: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Validates generalization against real-world deepfake samples collected online.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43687" y="31384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Frameworks: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PyTorch, Torchaudio, Librosa, ONNX Runtime for optimized CPU execution.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43687" y="37099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Simulation Setup: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Streaming playback simulated using PyAudio / Socket connections.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43687" y="42814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Hardware Benchmarking: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Evaluated on both standard Intel Core CPU and ARM-based edge environments (e.g., Raspberry Pi 4).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19150" y="31384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9150" y="37099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9150" y="42814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53187" y="31384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453187" y="37099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453187" y="42814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Experimental Setup &amp; Benchmarks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690812"/>
            <a:ext cx="3549550" cy="227647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1075" y="2690812"/>
            <a:ext cx="3549699" cy="22764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1275" y="2690812"/>
            <a:ext cx="3549550" cy="227647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44200" y="542925"/>
            <a:ext cx="866775" cy="2571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9150" y="2928937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Equal Error Rate (EER)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9150" y="3262312"/>
            <a:ext cx="30733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Operating point where False Acceptance Rate equals False Rejection Rate.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19150" y="3814762"/>
            <a:ext cx="30733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Goal: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Minimize EER on short frame windows to maintain high classification accuracy.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59200" y="2928937"/>
            <a:ext cx="3227122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tandem DCF (t-DCF)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59200" y="3262312"/>
            <a:ext cx="3073449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Evaluates anti-spoofing performance alongside Automatic Speaker Verification.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9200" y="3814762"/>
            <a:ext cx="3073449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Goal: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Lower t-DCF value indicating reduced reliability impact on voice biometrics.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99400" y="2928937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Real-Time Factor (RTF)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99400" y="3262312"/>
            <a:ext cx="30733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Defined as $\text{RTF} = \frac{\text{Inference Time}}{\text{Audio Frame Duration}}$.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99400" y="4043362"/>
            <a:ext cx="30733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Target: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Maintain $\text{RTF} &lt; 0.2$ to ensure zero streaming buffer backlog and instantaneous response.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Evaluation Metrics &amp; Targets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566987"/>
            <a:ext cx="5395912" cy="252412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062" y="2566987"/>
            <a:ext cx="5395912" cy="25241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58450" y="542925"/>
            <a:ext cx="1152525" cy="2571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19150" y="2805112"/>
            <a:ext cx="516564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Adversarial &amp; Channel Robustness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53187" y="2805112"/>
            <a:ext cx="516564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Streaming Constraints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09650" y="31384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Codec Artifacts: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Lossy compression in VoIP protocols (e.g., Opus, AMR) can obscure spoofing cues.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09650" y="37099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Adversarial Noise: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Attackers adding imperceptible acoustic perturbations to evade deep learning classifiers.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9650" y="42814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Background Noise: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Environmental cross-talk leading to potential false alarms.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43687" y="31384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Packet Loss &amp; Jitter: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Real-time streaming protocols experience packet dropouts affecting frame continuity.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43687" y="3709987"/>
            <a:ext cx="4729162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52525B"/>
                </a:solidFill>
                <a:latin typeface="Inter"/>
              </a:rPr>
              <a:t>Frame Alignment:</a:t>
            </a:r>
            <a:r>
              <a:rPr sz="1125" b="0" i="0" u="none">
                <a:solidFill>
                  <a:srgbClr val="52525B"/>
                </a:solidFill>
                <a:latin typeface="Inter"/>
              </a:rPr>
              <a:t> Selecting the optimal sliding window size without inducing artificial boundary transient noise.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9150" y="31384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19150" y="37099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9150" y="42814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53187" y="31384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53187" y="3709987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Security &amp; Real-Time Deployment Challenges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967037"/>
            <a:ext cx="3549550" cy="172402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1075" y="2967037"/>
            <a:ext cx="3549699" cy="17240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1275" y="2967037"/>
            <a:ext cx="3549550" cy="172402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82250" y="542925"/>
            <a:ext cx="1228725" cy="2571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9150" y="3205162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Continual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9150" y="3538537"/>
            <a:ext cx="307330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Implement incremental learning strategies to dynamically adapt to new, unseen neural vocoders and generative architectures without catastrophic forgetting.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59200" y="3205162"/>
            <a:ext cx="3227122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Multi-Modal Defense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59200" y="3538537"/>
            <a:ext cx="3073449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Explore combining low-latency audio detection with visual lip-sync verification for high-security video telephony applications.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99400" y="3205162"/>
            <a:ext cx="322696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Hardware Acceleration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299400" y="3538537"/>
            <a:ext cx="307330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Leverage specialized edge accelerators (e.g., TensorRT, Apple Neural Engine) to further compress inference latency below 50ms.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Mitigation Strategies &amp; Future Directions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1285875"/>
            <a:ext cx="11029950" cy="2447925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5" y="3924300"/>
            <a:ext cx="11029950" cy="24479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58450" y="542925"/>
            <a:ext cx="1152525" cy="2571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19150" y="1524000"/>
            <a:ext cx="1108138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Summary of Contributions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19150" y="4162425"/>
            <a:ext cx="1108138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9090B"/>
                </a:solidFill>
                <a:latin typeface="Plus Jakarta Sans"/>
              </a:rPr>
              <a:t>Key Takeaway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9150" y="4495800"/>
            <a:ext cx="105537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Real-time voice deepfake detection is achievable by shifting reliance from massive deep learning models to lightweight architectures combined with high-frequency spectral feature analysis.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09650" y="1857375"/>
            <a:ext cx="10363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Formulated a lightweight deep learning framework optimized for instant frame-level audio spoofing identification.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9650" y="2200275"/>
            <a:ext cx="10363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Addressed the critical trade-off between real-time detection latency (RTF) and anti-spoofing accuracy (EER).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09650" y="2543175"/>
            <a:ext cx="10363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52525B"/>
                </a:solidFill>
                <a:latin typeface="Inter"/>
              </a:rPr>
              <a:t>Provided a foundation for deploying voice deepfake firewalls in real-world telephony and biometric security gateways.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19150" y="1857375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9150" y="2200275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19150" y="2543175"/>
            <a:ext cx="762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1" i="0" u="none">
                <a:solidFill>
                  <a:srgbClr val="71717A"/>
                </a:solidFill>
                <a:latin typeface="Inter"/>
              </a:rP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Conclusion &amp; Research Contributions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151459"/>
            <a:ext cx="11029950" cy="633412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5" y="2880121"/>
            <a:ext cx="11029950" cy="633412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025" y="3608784"/>
            <a:ext cx="11029950" cy="633412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025" y="4337446"/>
            <a:ext cx="11029950" cy="440531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025" y="4873228"/>
            <a:ext cx="11029950" cy="633412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20375" y="542925"/>
            <a:ext cx="990600" cy="25717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04850" y="5624513"/>
            <a:ext cx="10658475" cy="3452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0" i="1" u="none" dirty="0">
                <a:solidFill>
                  <a:srgbClr val="52525B"/>
                </a:solidFill>
                <a:latin typeface="Inter"/>
              </a:rPr>
              <a:t>IEEE/ACM Transactions on Audio, Speech, and Language Processing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72375" y="2994421"/>
            <a:ext cx="320040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0" i="1" u="none" dirty="0">
                <a:solidFill>
                  <a:srgbClr val="52525B"/>
                </a:solidFill>
                <a:latin typeface="Inter"/>
              </a:rPr>
              <a:t>IEEE Journal of Selected Topics in Signal Processing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972675" y="3751659"/>
            <a:ext cx="114300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0" i="1" u="none">
                <a:solidFill>
                  <a:srgbClr val="52525B"/>
                </a:solidFill>
                <a:latin typeface="Inter"/>
              </a:rPr>
              <a:t>Proc. IEEE ICASSP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895975" y="4480321"/>
            <a:ext cx="187642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0" i="1" u="none">
                <a:solidFill>
                  <a:srgbClr val="52525B"/>
                </a:solidFill>
                <a:latin typeface="Inter"/>
              </a:rPr>
              <a:t>Computer Speech &amp; Language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5969794"/>
            <a:ext cx="10096500" cy="3452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0" i="1" u="none" dirty="0">
                <a:solidFill>
                  <a:srgbClr val="52525B"/>
                </a:solidFill>
                <a:latin typeface="Inter"/>
              </a:rPr>
              <a:t>IEEE Transactions on Emerging Topics in Computing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1025" y="485775"/>
            <a:ext cx="1102995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3F3F46"/>
                </a:solidFill>
                <a:latin typeface="Inter"/>
              </a:rPr>
              <a:t>Key References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81025" y="990600"/>
            <a:ext cx="11029950" cy="9525"/>
          </a:xfrm>
          <a:prstGeom prst="rect">
            <a:avLst/>
          </a:prstGeom>
          <a:solidFill>
            <a:srgbClr val="E4E4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1412" y="3007072"/>
            <a:ext cx="3686175" cy="127248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" y="9525"/>
            <a:ext cx="11029950" cy="58864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79169" y="1625947"/>
            <a:ext cx="5290661" cy="581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3600" b="0" i="0" u="none">
                <a:solidFill>
                  <a:srgbClr val="09090B"/>
                </a:solidFill>
                <a:latin typeface="Plus Jakarta Sans ExtraBold"/>
              </a:rPr>
              <a:t>Questions &amp; Discussion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776662" y="2321272"/>
            <a:ext cx="3495675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400"/>
              </a:lnSpc>
            </a:pPr>
            <a:r>
              <a:rPr sz="1500" b="0" i="0" u="none">
                <a:solidFill>
                  <a:srgbClr val="71717A"/>
                </a:solidFill>
                <a:latin typeface="Inter"/>
              </a:rPr>
              <a:t>Thank you for your time and attention.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9562" y="3245197"/>
            <a:ext cx="2809875" cy="2742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sz="1350" b="1" i="0" u="none">
                <a:solidFill>
                  <a:srgbClr val="09090B"/>
                </a:solidFill>
                <a:latin typeface="Inter"/>
              </a:rPr>
              <a:t>Diya Patel | Student ID: 2523935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119562" y="3576637"/>
            <a:ext cx="280987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800"/>
              </a:lnSpc>
            </a:pPr>
            <a:r>
              <a:rPr sz="1125" b="0" i="0" u="none">
                <a:solidFill>
                  <a:srgbClr val="18181B"/>
                </a:solidFill>
                <a:latin typeface="Inter SemiBold"/>
              </a:rPr>
              <a:t>MSc Cyber Security Research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119562" y="3843337"/>
            <a:ext cx="2809875" cy="1980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560"/>
              </a:lnSpc>
            </a:pPr>
            <a:r>
              <a:rPr sz="975" b="0" i="0" u="none">
                <a:solidFill>
                  <a:srgbClr val="71717A"/>
                </a:solidFill>
                <a:latin typeface="Inter"/>
              </a:rPr>
              <a:t>University of Wales Trinity Saint David (UWTSD)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1426</Words>
  <Application>Microsoft Office PowerPoint</Application>
  <PresentationFormat>Widescreen</PresentationFormat>
  <Paragraphs>172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Inter</vt:lpstr>
      <vt:lpstr>Inter Medium</vt:lpstr>
      <vt:lpstr>Inter SemiBold</vt:lpstr>
      <vt:lpstr>Plus Jakarta Sans</vt:lpstr>
      <vt:lpstr>Plus Jakarta Sans ExtraBold</vt:lpstr>
      <vt:lpstr>Plus Jakarta Sans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Manav Darji</cp:lastModifiedBy>
  <cp:revision>2</cp:revision>
  <dcterms:created xsi:type="dcterms:W3CDTF">2013-01-27T09:14:16Z</dcterms:created>
  <dcterms:modified xsi:type="dcterms:W3CDTF">2026-08-07T22:35:41Z</dcterms:modified>
  <cp:category/>
</cp:coreProperties>
</file>