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 id="2147483731" r:id="rId2"/>
  </p:sldMasterIdLst>
  <p:sldIdLst>
    <p:sldId id="292" r:id="rId3"/>
    <p:sldId id="293" r:id="rId4"/>
    <p:sldId id="271" r:id="rId5"/>
    <p:sldId id="294" r:id="rId6"/>
    <p:sldId id="273" r:id="rId7"/>
    <p:sldId id="275" r:id="rId8"/>
    <p:sldId id="268" r:id="rId9"/>
    <p:sldId id="295" r:id="rId10"/>
    <p:sldId id="260" r:id="rId11"/>
    <p:sldId id="296" r:id="rId12"/>
    <p:sldId id="300" r:id="rId13"/>
    <p:sldId id="297" r:id="rId14"/>
    <p:sldId id="298" r:id="rId15"/>
    <p:sldId id="299" r:id="rId16"/>
    <p:sldId id="302" r:id="rId17"/>
    <p:sldId id="303" r:id="rId18"/>
    <p:sldId id="304" r:id="rId19"/>
    <p:sldId id="321" r:id="rId20"/>
    <p:sldId id="322" r:id="rId21"/>
    <p:sldId id="328" r:id="rId22"/>
    <p:sldId id="326" r:id="rId23"/>
    <p:sldId id="305" r:id="rId24"/>
    <p:sldId id="306" r:id="rId25"/>
    <p:sldId id="307" r:id="rId26"/>
    <p:sldId id="309" r:id="rId27"/>
    <p:sldId id="310" r:id="rId28"/>
    <p:sldId id="311" r:id="rId29"/>
    <p:sldId id="312" r:id="rId30"/>
    <p:sldId id="313" r:id="rId31"/>
    <p:sldId id="315" r:id="rId32"/>
    <p:sldId id="314" r:id="rId33"/>
    <p:sldId id="317" r:id="rId34"/>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50106"/>
    <a:srgbClr val="66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57" d="100"/>
          <a:sy n="57" d="100"/>
        </p:scale>
        <p:origin x="-78"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8610" name="Line 2"/>
          <p:cNvSpPr>
            <a:spLocks noChangeShapeType="1"/>
          </p:cNvSpPr>
          <p:nvPr/>
        </p:nvSpPr>
        <p:spPr bwMode="auto">
          <a:xfrm>
            <a:off x="7315200" y="1066800"/>
            <a:ext cx="0" cy="4495800"/>
          </a:xfrm>
          <a:prstGeom prst="line">
            <a:avLst/>
          </a:prstGeom>
          <a:noFill/>
          <a:ln w="9525">
            <a:solidFill>
              <a:schemeClr val="tx1"/>
            </a:solidFill>
            <a:round/>
            <a:headEnd/>
            <a:tailEnd/>
          </a:ln>
          <a:effectLst/>
        </p:spPr>
        <p:txBody>
          <a:bodyPr/>
          <a:lstStyle/>
          <a:p>
            <a:endParaRPr lang="en-GB"/>
          </a:p>
        </p:txBody>
      </p:sp>
      <p:sp>
        <p:nvSpPr>
          <p:cNvPr id="68611" name="Rectangle 3"/>
          <p:cNvSpPr>
            <a:spLocks noGrp="1" noChangeArrowheads="1"/>
          </p:cNvSpPr>
          <p:nvPr>
            <p:ph type="ctrTitle"/>
          </p:nvPr>
        </p:nvSpPr>
        <p:spPr>
          <a:xfrm>
            <a:off x="315913" y="466725"/>
            <a:ext cx="6781800" cy="2133600"/>
          </a:xfrm>
        </p:spPr>
        <p:txBody>
          <a:bodyPr/>
          <a:lstStyle>
            <a:lvl1pPr algn="r">
              <a:defRPr sz="4800"/>
            </a:lvl1pPr>
          </a:lstStyle>
          <a:p>
            <a:r>
              <a:rPr lang="en-US" altLang="en-US"/>
              <a:t>Click to edit Master title style</a:t>
            </a:r>
          </a:p>
        </p:txBody>
      </p:sp>
      <p:sp>
        <p:nvSpPr>
          <p:cNvPr id="68612"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US" altLang="en-US"/>
              <a:t>Click to edit Master subtitle style</a:t>
            </a:r>
          </a:p>
        </p:txBody>
      </p:sp>
      <p:sp>
        <p:nvSpPr>
          <p:cNvPr id="68613" name="Rectangle 5"/>
          <p:cNvSpPr>
            <a:spLocks noGrp="1" noChangeArrowheads="1"/>
          </p:cNvSpPr>
          <p:nvPr>
            <p:ph type="dt" sz="half" idx="2"/>
          </p:nvPr>
        </p:nvSpPr>
        <p:spPr/>
        <p:txBody>
          <a:bodyPr/>
          <a:lstStyle>
            <a:lvl1pPr>
              <a:defRPr/>
            </a:lvl1pPr>
          </a:lstStyle>
          <a:p>
            <a:fld id="{C231CF6F-5E37-44ED-953D-C446E3E15584}" type="datetimeFigureOut">
              <a:rPr lang="en-US"/>
              <a:pPr/>
              <a:t>2/4/2013</a:t>
            </a:fld>
            <a:endParaRPr lang="en-US" altLang="en-US"/>
          </a:p>
        </p:txBody>
      </p:sp>
      <p:sp>
        <p:nvSpPr>
          <p:cNvPr id="68614" name="Rectangle 6"/>
          <p:cNvSpPr>
            <a:spLocks noGrp="1" noChangeArrowheads="1"/>
          </p:cNvSpPr>
          <p:nvPr>
            <p:ph type="ftr" sz="quarter" idx="3"/>
          </p:nvPr>
        </p:nvSpPr>
        <p:spPr/>
        <p:txBody>
          <a:bodyPr/>
          <a:lstStyle>
            <a:lvl1pPr>
              <a:defRPr/>
            </a:lvl1pPr>
          </a:lstStyle>
          <a:p>
            <a:endParaRPr lang="en-US" altLang="en-US"/>
          </a:p>
        </p:txBody>
      </p:sp>
      <p:sp>
        <p:nvSpPr>
          <p:cNvPr id="68615" name="Rectangle 7"/>
          <p:cNvSpPr>
            <a:spLocks noGrp="1" noChangeArrowheads="1"/>
          </p:cNvSpPr>
          <p:nvPr>
            <p:ph type="sldNum" sz="quarter" idx="4"/>
          </p:nvPr>
        </p:nvSpPr>
        <p:spPr/>
        <p:txBody>
          <a:bodyPr/>
          <a:lstStyle>
            <a:lvl1pPr>
              <a:defRPr/>
            </a:lvl1pPr>
          </a:lstStyle>
          <a:p>
            <a:fld id="{CF99ECD9-756B-4786-A5EC-08940CA33795}" type="slidenum">
              <a:rPr lang="en-US" altLang="en-US"/>
              <a:pPr/>
              <a:t>‹#›</a:t>
            </a:fld>
            <a:endParaRPr lang="en-US" altLang="en-US"/>
          </a:p>
        </p:txBody>
      </p:sp>
      <p:grpSp>
        <p:nvGrpSpPr>
          <p:cNvPr id="68616" name="Group 8"/>
          <p:cNvGrpSpPr>
            <a:grpSpLocks/>
          </p:cNvGrpSpPr>
          <p:nvPr/>
        </p:nvGrpSpPr>
        <p:grpSpPr bwMode="auto">
          <a:xfrm>
            <a:off x="7493000" y="2992438"/>
            <a:ext cx="1338263" cy="2189162"/>
            <a:chOff x="4704" y="1885"/>
            <a:chExt cx="843" cy="1379"/>
          </a:xfrm>
        </p:grpSpPr>
        <p:sp>
          <p:nvSpPr>
            <p:cNvPr id="68617" name="Oval 9"/>
            <p:cNvSpPr>
              <a:spLocks noChangeArrowheads="1"/>
            </p:cNvSpPr>
            <p:nvPr/>
          </p:nvSpPr>
          <p:spPr bwMode="auto">
            <a:xfrm>
              <a:off x="4704"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18" name="Oval 10"/>
            <p:cNvSpPr>
              <a:spLocks noChangeArrowheads="1"/>
            </p:cNvSpPr>
            <p:nvPr/>
          </p:nvSpPr>
          <p:spPr bwMode="auto">
            <a:xfrm>
              <a:off x="4883"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19" name="Oval 11"/>
            <p:cNvSpPr>
              <a:spLocks noChangeArrowheads="1"/>
            </p:cNvSpPr>
            <p:nvPr/>
          </p:nvSpPr>
          <p:spPr bwMode="auto">
            <a:xfrm>
              <a:off x="5062" y="1885"/>
              <a:ext cx="127" cy="127"/>
            </a:xfrm>
            <a:prstGeom prst="ellipse">
              <a:avLst/>
            </a:prstGeom>
            <a:solidFill>
              <a:schemeClr val="tx2"/>
            </a:solidFill>
            <a:ln w="9525">
              <a:noFill/>
              <a:round/>
              <a:headEnd/>
              <a:tailEnd/>
            </a:ln>
            <a:effectLst/>
          </p:spPr>
          <p:txBody>
            <a:bodyPr wrap="none" anchor="ctr"/>
            <a:lstStyle/>
            <a:p>
              <a:endParaRPr lang="en-GB"/>
            </a:p>
          </p:txBody>
        </p:sp>
        <p:sp>
          <p:nvSpPr>
            <p:cNvPr id="68620" name="Oval 12"/>
            <p:cNvSpPr>
              <a:spLocks noChangeArrowheads="1"/>
            </p:cNvSpPr>
            <p:nvPr/>
          </p:nvSpPr>
          <p:spPr bwMode="auto">
            <a:xfrm>
              <a:off x="4704"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1" name="Oval 13"/>
            <p:cNvSpPr>
              <a:spLocks noChangeArrowheads="1"/>
            </p:cNvSpPr>
            <p:nvPr/>
          </p:nvSpPr>
          <p:spPr bwMode="auto">
            <a:xfrm>
              <a:off x="4883"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2" name="Oval 14"/>
            <p:cNvSpPr>
              <a:spLocks noChangeArrowheads="1"/>
            </p:cNvSpPr>
            <p:nvPr/>
          </p:nvSpPr>
          <p:spPr bwMode="auto">
            <a:xfrm>
              <a:off x="5062" y="2064"/>
              <a:ext cx="127" cy="127"/>
            </a:xfrm>
            <a:prstGeom prst="ellipse">
              <a:avLst/>
            </a:prstGeom>
            <a:solidFill>
              <a:schemeClr val="tx2"/>
            </a:solidFill>
            <a:ln w="9525">
              <a:noFill/>
              <a:round/>
              <a:headEnd/>
              <a:tailEnd/>
            </a:ln>
            <a:effectLst/>
          </p:spPr>
          <p:txBody>
            <a:bodyPr wrap="none" anchor="ctr"/>
            <a:lstStyle/>
            <a:p>
              <a:endParaRPr lang="en-GB"/>
            </a:p>
          </p:txBody>
        </p:sp>
        <p:sp>
          <p:nvSpPr>
            <p:cNvPr id="68623" name="Oval 15"/>
            <p:cNvSpPr>
              <a:spLocks noChangeArrowheads="1"/>
            </p:cNvSpPr>
            <p:nvPr/>
          </p:nvSpPr>
          <p:spPr bwMode="auto">
            <a:xfrm>
              <a:off x="5241" y="2064"/>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4" name="Oval 16"/>
            <p:cNvSpPr>
              <a:spLocks noChangeArrowheads="1"/>
            </p:cNvSpPr>
            <p:nvPr/>
          </p:nvSpPr>
          <p:spPr bwMode="auto">
            <a:xfrm>
              <a:off x="4704" y="2243"/>
              <a:ext cx="127" cy="127"/>
            </a:xfrm>
            <a:prstGeom prst="ellipse">
              <a:avLst/>
            </a:prstGeom>
            <a:solidFill>
              <a:schemeClr val="tx2"/>
            </a:solidFill>
            <a:ln w="9525">
              <a:noFill/>
              <a:round/>
              <a:headEnd/>
              <a:tailEnd/>
            </a:ln>
            <a:effectLst/>
          </p:spPr>
          <p:txBody>
            <a:bodyPr wrap="none" anchor="ctr"/>
            <a:lstStyle/>
            <a:p>
              <a:endParaRPr lang="en-GB"/>
            </a:p>
          </p:txBody>
        </p:sp>
        <p:sp>
          <p:nvSpPr>
            <p:cNvPr id="68625" name="Oval 17"/>
            <p:cNvSpPr>
              <a:spLocks noChangeArrowheads="1"/>
            </p:cNvSpPr>
            <p:nvPr/>
          </p:nvSpPr>
          <p:spPr bwMode="auto">
            <a:xfrm>
              <a:off x="4883" y="2243"/>
              <a:ext cx="127" cy="127"/>
            </a:xfrm>
            <a:prstGeom prst="ellipse">
              <a:avLst/>
            </a:prstGeom>
            <a:solidFill>
              <a:schemeClr val="tx2"/>
            </a:solidFill>
            <a:ln w="9525">
              <a:noFill/>
              <a:round/>
              <a:headEnd/>
              <a:tailEnd/>
            </a:ln>
            <a:effectLst/>
          </p:spPr>
          <p:txBody>
            <a:bodyPr wrap="none" anchor="ctr"/>
            <a:lstStyle/>
            <a:p>
              <a:endParaRPr lang="en-GB"/>
            </a:p>
          </p:txBody>
        </p:sp>
        <p:sp>
          <p:nvSpPr>
            <p:cNvPr id="68626" name="Oval 18"/>
            <p:cNvSpPr>
              <a:spLocks noChangeArrowheads="1"/>
            </p:cNvSpPr>
            <p:nvPr/>
          </p:nvSpPr>
          <p:spPr bwMode="auto">
            <a:xfrm>
              <a:off x="5062" y="2243"/>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7" name="Oval 19"/>
            <p:cNvSpPr>
              <a:spLocks noChangeArrowheads="1"/>
            </p:cNvSpPr>
            <p:nvPr/>
          </p:nvSpPr>
          <p:spPr bwMode="auto">
            <a:xfrm>
              <a:off x="5241" y="2243"/>
              <a:ext cx="127" cy="127"/>
            </a:xfrm>
            <a:prstGeom prst="ellipse">
              <a:avLst/>
            </a:prstGeom>
            <a:solidFill>
              <a:schemeClr val="accent2"/>
            </a:solidFill>
            <a:ln w="9525">
              <a:noFill/>
              <a:round/>
              <a:headEnd/>
              <a:tailEnd/>
            </a:ln>
            <a:effectLst/>
          </p:spPr>
          <p:txBody>
            <a:bodyPr wrap="none" anchor="ctr"/>
            <a:lstStyle/>
            <a:p>
              <a:endParaRPr lang="en-GB"/>
            </a:p>
          </p:txBody>
        </p:sp>
        <p:sp>
          <p:nvSpPr>
            <p:cNvPr id="68628" name="Oval 20"/>
            <p:cNvSpPr>
              <a:spLocks noChangeArrowheads="1"/>
            </p:cNvSpPr>
            <p:nvPr/>
          </p:nvSpPr>
          <p:spPr bwMode="auto">
            <a:xfrm>
              <a:off x="5420" y="2243"/>
              <a:ext cx="127" cy="127"/>
            </a:xfrm>
            <a:prstGeom prst="ellipse">
              <a:avLst/>
            </a:prstGeom>
            <a:solidFill>
              <a:schemeClr val="accent1"/>
            </a:solidFill>
            <a:ln w="9525">
              <a:noFill/>
              <a:round/>
              <a:headEnd/>
              <a:tailEnd/>
            </a:ln>
            <a:effectLst/>
          </p:spPr>
          <p:txBody>
            <a:bodyPr wrap="none" anchor="ctr"/>
            <a:lstStyle/>
            <a:p>
              <a:endParaRPr lang="en-GB"/>
            </a:p>
          </p:txBody>
        </p:sp>
        <p:sp>
          <p:nvSpPr>
            <p:cNvPr id="68629" name="Oval 21"/>
            <p:cNvSpPr>
              <a:spLocks noChangeArrowheads="1"/>
            </p:cNvSpPr>
            <p:nvPr/>
          </p:nvSpPr>
          <p:spPr bwMode="auto">
            <a:xfrm>
              <a:off x="4704" y="2421"/>
              <a:ext cx="127" cy="128"/>
            </a:xfrm>
            <a:prstGeom prst="ellipse">
              <a:avLst/>
            </a:prstGeom>
            <a:solidFill>
              <a:schemeClr val="tx2"/>
            </a:solidFill>
            <a:ln w="9525">
              <a:noFill/>
              <a:round/>
              <a:headEnd/>
              <a:tailEnd/>
            </a:ln>
            <a:effectLst/>
          </p:spPr>
          <p:txBody>
            <a:bodyPr wrap="none" anchor="ctr"/>
            <a:lstStyle/>
            <a:p>
              <a:endParaRPr lang="en-GB"/>
            </a:p>
          </p:txBody>
        </p:sp>
        <p:sp>
          <p:nvSpPr>
            <p:cNvPr id="68630" name="Oval 22"/>
            <p:cNvSpPr>
              <a:spLocks noChangeArrowheads="1"/>
            </p:cNvSpPr>
            <p:nvPr/>
          </p:nvSpPr>
          <p:spPr bwMode="auto">
            <a:xfrm>
              <a:off x="4883" y="2421"/>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1" name="Oval 23"/>
            <p:cNvSpPr>
              <a:spLocks noChangeArrowheads="1"/>
            </p:cNvSpPr>
            <p:nvPr/>
          </p:nvSpPr>
          <p:spPr bwMode="auto">
            <a:xfrm>
              <a:off x="5062" y="2421"/>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2" name="Oval 24"/>
            <p:cNvSpPr>
              <a:spLocks noChangeArrowheads="1"/>
            </p:cNvSpPr>
            <p:nvPr/>
          </p:nvSpPr>
          <p:spPr bwMode="auto">
            <a:xfrm>
              <a:off x="5241" y="2421"/>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3" name="Oval 25"/>
            <p:cNvSpPr>
              <a:spLocks noChangeArrowheads="1"/>
            </p:cNvSpPr>
            <p:nvPr/>
          </p:nvSpPr>
          <p:spPr bwMode="auto">
            <a:xfrm>
              <a:off x="4704" y="2600"/>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4" name="Oval 26"/>
            <p:cNvSpPr>
              <a:spLocks noChangeArrowheads="1"/>
            </p:cNvSpPr>
            <p:nvPr/>
          </p:nvSpPr>
          <p:spPr bwMode="auto">
            <a:xfrm>
              <a:off x="4883" y="2600"/>
              <a:ext cx="127" cy="128"/>
            </a:xfrm>
            <a:prstGeom prst="ellipse">
              <a:avLst/>
            </a:prstGeom>
            <a:solidFill>
              <a:schemeClr val="accent2"/>
            </a:solidFill>
            <a:ln w="9525">
              <a:noFill/>
              <a:round/>
              <a:headEnd/>
              <a:tailEnd/>
            </a:ln>
            <a:effectLst/>
          </p:spPr>
          <p:txBody>
            <a:bodyPr wrap="none" anchor="ctr"/>
            <a:lstStyle/>
            <a:p>
              <a:endParaRPr lang="en-GB"/>
            </a:p>
          </p:txBody>
        </p:sp>
        <p:sp>
          <p:nvSpPr>
            <p:cNvPr id="68635" name="Oval 27"/>
            <p:cNvSpPr>
              <a:spLocks noChangeArrowheads="1"/>
            </p:cNvSpPr>
            <p:nvPr/>
          </p:nvSpPr>
          <p:spPr bwMode="auto">
            <a:xfrm>
              <a:off x="5062" y="2600"/>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6" name="Oval 28"/>
            <p:cNvSpPr>
              <a:spLocks noChangeArrowheads="1"/>
            </p:cNvSpPr>
            <p:nvPr/>
          </p:nvSpPr>
          <p:spPr bwMode="auto">
            <a:xfrm>
              <a:off x="5241" y="2600"/>
              <a:ext cx="127" cy="128"/>
            </a:xfrm>
            <a:prstGeom prst="ellipse">
              <a:avLst/>
            </a:prstGeom>
            <a:solidFill>
              <a:schemeClr val="accent1"/>
            </a:solidFill>
            <a:ln w="9525">
              <a:noFill/>
              <a:round/>
              <a:headEnd/>
              <a:tailEnd/>
            </a:ln>
            <a:effectLst/>
          </p:spPr>
          <p:txBody>
            <a:bodyPr wrap="none" anchor="ctr"/>
            <a:lstStyle/>
            <a:p>
              <a:endParaRPr lang="en-GB"/>
            </a:p>
          </p:txBody>
        </p:sp>
        <p:sp>
          <p:nvSpPr>
            <p:cNvPr id="68637" name="Oval 29"/>
            <p:cNvSpPr>
              <a:spLocks noChangeArrowheads="1"/>
            </p:cNvSpPr>
            <p:nvPr/>
          </p:nvSpPr>
          <p:spPr bwMode="auto">
            <a:xfrm>
              <a:off x="5420" y="2600"/>
              <a:ext cx="127" cy="128"/>
            </a:xfrm>
            <a:prstGeom prst="ellipse">
              <a:avLst/>
            </a:prstGeom>
            <a:solidFill>
              <a:schemeClr val="folHlink"/>
            </a:solidFill>
            <a:ln w="9525">
              <a:noFill/>
              <a:round/>
              <a:headEnd/>
              <a:tailEnd/>
            </a:ln>
            <a:effectLst/>
          </p:spPr>
          <p:txBody>
            <a:bodyPr wrap="none" anchor="ctr"/>
            <a:lstStyle/>
            <a:p>
              <a:endParaRPr lang="en-GB"/>
            </a:p>
          </p:txBody>
        </p:sp>
        <p:sp>
          <p:nvSpPr>
            <p:cNvPr id="68638" name="Oval 30"/>
            <p:cNvSpPr>
              <a:spLocks noChangeArrowheads="1"/>
            </p:cNvSpPr>
            <p:nvPr/>
          </p:nvSpPr>
          <p:spPr bwMode="auto">
            <a:xfrm>
              <a:off x="4704" y="2779"/>
              <a:ext cx="127" cy="127"/>
            </a:xfrm>
            <a:prstGeom prst="ellipse">
              <a:avLst/>
            </a:prstGeom>
            <a:solidFill>
              <a:schemeClr val="accent2"/>
            </a:solidFill>
            <a:ln w="9525">
              <a:noFill/>
              <a:round/>
              <a:headEnd/>
              <a:tailEnd/>
            </a:ln>
            <a:effectLst/>
          </p:spPr>
          <p:txBody>
            <a:bodyPr wrap="none" anchor="ctr"/>
            <a:lstStyle/>
            <a:p>
              <a:endParaRPr lang="en-GB"/>
            </a:p>
          </p:txBody>
        </p:sp>
        <p:sp>
          <p:nvSpPr>
            <p:cNvPr id="68639" name="Oval 31"/>
            <p:cNvSpPr>
              <a:spLocks noChangeArrowheads="1"/>
            </p:cNvSpPr>
            <p:nvPr/>
          </p:nvSpPr>
          <p:spPr bwMode="auto">
            <a:xfrm>
              <a:off x="4883" y="2779"/>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0" name="Oval 32"/>
            <p:cNvSpPr>
              <a:spLocks noChangeArrowheads="1"/>
            </p:cNvSpPr>
            <p:nvPr/>
          </p:nvSpPr>
          <p:spPr bwMode="auto">
            <a:xfrm>
              <a:off x="5062" y="2779"/>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1" name="Oval 33"/>
            <p:cNvSpPr>
              <a:spLocks noChangeArrowheads="1"/>
            </p:cNvSpPr>
            <p:nvPr/>
          </p:nvSpPr>
          <p:spPr bwMode="auto">
            <a:xfrm>
              <a:off x="5241" y="2779"/>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2" name="Oval 34"/>
            <p:cNvSpPr>
              <a:spLocks noChangeArrowheads="1"/>
            </p:cNvSpPr>
            <p:nvPr/>
          </p:nvSpPr>
          <p:spPr bwMode="auto">
            <a:xfrm>
              <a:off x="4704" y="2958"/>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3" name="Oval 35"/>
            <p:cNvSpPr>
              <a:spLocks noChangeArrowheads="1"/>
            </p:cNvSpPr>
            <p:nvPr/>
          </p:nvSpPr>
          <p:spPr bwMode="auto">
            <a:xfrm>
              <a:off x="4883" y="2958"/>
              <a:ext cx="127" cy="127"/>
            </a:xfrm>
            <a:prstGeom prst="ellipse">
              <a:avLst/>
            </a:prstGeom>
            <a:solidFill>
              <a:schemeClr val="accent1"/>
            </a:solidFill>
            <a:ln w="9525">
              <a:noFill/>
              <a:round/>
              <a:headEnd/>
              <a:tailEnd/>
            </a:ln>
            <a:effectLst/>
          </p:spPr>
          <p:txBody>
            <a:bodyPr wrap="none" anchor="ctr"/>
            <a:lstStyle/>
            <a:p>
              <a:endParaRPr lang="en-GB"/>
            </a:p>
          </p:txBody>
        </p:sp>
        <p:sp>
          <p:nvSpPr>
            <p:cNvPr id="68644" name="Oval 36"/>
            <p:cNvSpPr>
              <a:spLocks noChangeArrowheads="1"/>
            </p:cNvSpPr>
            <p:nvPr/>
          </p:nvSpPr>
          <p:spPr bwMode="auto">
            <a:xfrm>
              <a:off x="5062" y="2958"/>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5" name="Oval 37"/>
            <p:cNvSpPr>
              <a:spLocks noChangeArrowheads="1"/>
            </p:cNvSpPr>
            <p:nvPr/>
          </p:nvSpPr>
          <p:spPr bwMode="auto">
            <a:xfrm>
              <a:off x="5241" y="2958"/>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6" name="Oval 38"/>
            <p:cNvSpPr>
              <a:spLocks noChangeArrowheads="1"/>
            </p:cNvSpPr>
            <p:nvPr/>
          </p:nvSpPr>
          <p:spPr bwMode="auto">
            <a:xfrm>
              <a:off x="4883" y="3137"/>
              <a:ext cx="127" cy="127"/>
            </a:xfrm>
            <a:prstGeom prst="ellipse">
              <a:avLst/>
            </a:prstGeom>
            <a:solidFill>
              <a:schemeClr val="folHlink"/>
            </a:solidFill>
            <a:ln w="9525">
              <a:noFill/>
              <a:round/>
              <a:headEnd/>
              <a:tailEnd/>
            </a:ln>
            <a:effectLst/>
          </p:spPr>
          <p:txBody>
            <a:bodyPr wrap="none" anchor="ctr"/>
            <a:lstStyle/>
            <a:p>
              <a:endParaRPr lang="en-GB"/>
            </a:p>
          </p:txBody>
        </p:sp>
        <p:sp>
          <p:nvSpPr>
            <p:cNvPr id="68647" name="Oval 39"/>
            <p:cNvSpPr>
              <a:spLocks noChangeArrowheads="1"/>
            </p:cNvSpPr>
            <p:nvPr/>
          </p:nvSpPr>
          <p:spPr bwMode="auto">
            <a:xfrm>
              <a:off x="5241" y="3137"/>
              <a:ext cx="127" cy="127"/>
            </a:xfrm>
            <a:prstGeom prst="ellipse">
              <a:avLst/>
            </a:prstGeom>
            <a:solidFill>
              <a:schemeClr val="folHlink"/>
            </a:solidFill>
            <a:ln w="9525">
              <a:noFill/>
              <a:round/>
              <a:headEnd/>
              <a:tailEnd/>
            </a:ln>
            <a:effectLst/>
          </p:spPr>
          <p:txBody>
            <a:bodyPr wrap="none" anchor="ctr"/>
            <a:lstStyle/>
            <a:p>
              <a:endParaRPr lang="en-GB"/>
            </a:p>
          </p:txBody>
        </p:sp>
      </p:grpSp>
      <p:sp>
        <p:nvSpPr>
          <p:cNvPr id="68648" name="Line 40"/>
          <p:cNvSpPr>
            <a:spLocks noChangeShapeType="1"/>
          </p:cNvSpPr>
          <p:nvPr/>
        </p:nvSpPr>
        <p:spPr bwMode="auto">
          <a:xfrm>
            <a:off x="304800" y="2819400"/>
            <a:ext cx="8229600" cy="0"/>
          </a:xfrm>
          <a:prstGeom prst="line">
            <a:avLst/>
          </a:prstGeom>
          <a:noFill/>
          <a:ln w="6350">
            <a:solidFill>
              <a:schemeClr val="tx1"/>
            </a:solidFill>
            <a:round/>
            <a:headEnd/>
            <a:tailEnd/>
          </a:ln>
          <a:effectLst/>
        </p:spPr>
        <p:txBody>
          <a:bodyPr/>
          <a:lstStyle/>
          <a:p>
            <a:endParaRPr lang="en-GB"/>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F4496B91-60B0-4485-9C0B-69615370E628}" type="datetimeFigureOut">
              <a:rPr lang="en-US"/>
              <a:pPr/>
              <a:t>2/4/2013</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71039C0-7518-455C-8124-41573F348096}" type="slidenum">
              <a:rPr lang="en-US" altLang="en-US"/>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DCB2494F-31E5-419B-BA82-D94700B79300}" type="datetimeFigureOut">
              <a:rPr lang="en-US"/>
              <a:pPr/>
              <a:t>2/4/2013</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2037AEBD-CDD2-4348-B21C-E1FDBC43A01C}" type="slidenum">
              <a:rPr lang="en-US" altLang="en-US"/>
              <a:pPr/>
              <a:t>‹#›</a:t>
            </a:fld>
            <a:endParaRPr lang="en-US"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19CCEA41-6657-4295-9463-10DB52C0E45E}" type="datetimeFigureOut">
              <a:rPr lang="en-US"/>
              <a:pPr/>
              <a:t>2/4/2013</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BD36F67D-5716-492B-9C10-5ED1CF69E13B}" type="slidenum">
              <a:rPr lang="en-US" altLang="en-US"/>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FDC2015D-91E7-4BC5-850F-B61D8CE7D9AC}" type="datetimeFigureOut">
              <a:rPr lang="en-US"/>
              <a:pPr/>
              <a:t>2/4/2013</a:t>
            </a:fld>
            <a:endParaRPr lang="en-US" altLang="en-US"/>
          </a:p>
        </p:txBody>
      </p:sp>
      <p:sp>
        <p:nvSpPr>
          <p:cNvPr id="8" name="Footer Placeholder 7"/>
          <p:cNvSpPr>
            <a:spLocks noGrp="1"/>
          </p:cNvSpPr>
          <p:nvPr>
            <p:ph type="ftr" sz="quarter" idx="11"/>
          </p:nvPr>
        </p:nvSpPr>
        <p:spPr/>
        <p:txBody>
          <a:bodyPr/>
          <a:lstStyle>
            <a:lvl1pPr>
              <a:defRPr/>
            </a:lvl1pPr>
          </a:lstStyle>
          <a:p>
            <a:endParaRPr lang="en-US" altLang="en-US"/>
          </a:p>
        </p:txBody>
      </p:sp>
      <p:sp>
        <p:nvSpPr>
          <p:cNvPr id="9" name="Slide Number Placeholder 8"/>
          <p:cNvSpPr>
            <a:spLocks noGrp="1"/>
          </p:cNvSpPr>
          <p:nvPr>
            <p:ph type="sldNum" sz="quarter" idx="12"/>
          </p:nvPr>
        </p:nvSpPr>
        <p:spPr/>
        <p:txBody>
          <a:bodyPr/>
          <a:lstStyle>
            <a:lvl1pPr>
              <a:defRPr/>
            </a:lvl1pPr>
          </a:lstStyle>
          <a:p>
            <a:fld id="{C454F03C-1DFE-4B12-9C74-3C0750C44503}" type="slidenum">
              <a:rPr lang="en-US" altLang="en-US"/>
              <a:pPr/>
              <a:t>‹#›</a:t>
            </a:fld>
            <a:endParaRPr lang="en-US"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A0032772-DE36-4C98-B76E-62839174D8FE}" type="datetimeFigureOut">
              <a:rPr lang="en-US"/>
              <a:pPr/>
              <a:t>2/4/2013</a:t>
            </a:fld>
            <a:endParaRPr lang="en-US" altLang="en-US"/>
          </a:p>
        </p:txBody>
      </p:sp>
      <p:sp>
        <p:nvSpPr>
          <p:cNvPr id="4" name="Footer Placeholder 3"/>
          <p:cNvSpPr>
            <a:spLocks noGrp="1"/>
          </p:cNvSpPr>
          <p:nvPr>
            <p:ph type="ftr" sz="quarter" idx="11"/>
          </p:nvPr>
        </p:nvSpPr>
        <p:spPr/>
        <p:txBody>
          <a:bodyPr/>
          <a:lstStyle>
            <a:lvl1pPr>
              <a:defRPr/>
            </a:lvl1pPr>
          </a:lstStyle>
          <a:p>
            <a:endParaRPr lang="en-US" altLang="en-US"/>
          </a:p>
        </p:txBody>
      </p:sp>
      <p:sp>
        <p:nvSpPr>
          <p:cNvPr id="5" name="Slide Number Placeholder 4"/>
          <p:cNvSpPr>
            <a:spLocks noGrp="1"/>
          </p:cNvSpPr>
          <p:nvPr>
            <p:ph type="sldNum" sz="quarter" idx="12"/>
          </p:nvPr>
        </p:nvSpPr>
        <p:spPr/>
        <p:txBody>
          <a:bodyPr/>
          <a:lstStyle>
            <a:lvl1pPr>
              <a:defRPr/>
            </a:lvl1pPr>
          </a:lstStyle>
          <a:p>
            <a:fld id="{4EFD8859-46BC-4959-AFE8-7DF7C56967E2}" type="slidenum">
              <a:rPr lang="en-US" altLang="en-US"/>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6FB7395F-6278-4BB2-8386-0AD31E28C730}" type="datetimeFigureOut">
              <a:rPr lang="en-US"/>
              <a:pPr/>
              <a:t>2/4/2013</a:t>
            </a:fld>
            <a:endParaRPr lang="en-US" altLang="en-US"/>
          </a:p>
        </p:txBody>
      </p:sp>
      <p:sp>
        <p:nvSpPr>
          <p:cNvPr id="3" name="Footer Placeholder 2"/>
          <p:cNvSpPr>
            <a:spLocks noGrp="1"/>
          </p:cNvSpPr>
          <p:nvPr>
            <p:ph type="ftr" sz="quarter" idx="11"/>
          </p:nvPr>
        </p:nvSpPr>
        <p:spPr/>
        <p:txBody>
          <a:bodyPr/>
          <a:lstStyle>
            <a:lvl1pPr>
              <a:defRPr/>
            </a:lvl1pPr>
          </a:lstStyle>
          <a:p>
            <a:endParaRPr lang="en-US" altLang="en-US"/>
          </a:p>
        </p:txBody>
      </p:sp>
      <p:sp>
        <p:nvSpPr>
          <p:cNvPr id="4" name="Slide Number Placeholder 3"/>
          <p:cNvSpPr>
            <a:spLocks noGrp="1"/>
          </p:cNvSpPr>
          <p:nvPr>
            <p:ph type="sldNum" sz="quarter" idx="12"/>
          </p:nvPr>
        </p:nvSpPr>
        <p:spPr/>
        <p:txBody>
          <a:bodyPr/>
          <a:lstStyle>
            <a:lvl1pPr>
              <a:defRPr/>
            </a:lvl1pPr>
          </a:lstStyle>
          <a:p>
            <a:fld id="{E2D73868-BDE2-4BDD-A51F-3EF961722459}" type="slidenum">
              <a:rPr lang="en-US" altLang="en-US"/>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2CD19CB-9DA4-4E23-9432-52812151F2D9}" type="datetimeFigureOut">
              <a:rPr lang="en-US"/>
              <a:pPr/>
              <a:t>2/4/2013</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EE9EAD4A-B397-48E9-A890-01F4972B582E}" type="slidenum">
              <a:rPr lang="en-US" altLang="en-US"/>
              <a:pPr/>
              <a:t>‹#›</a:t>
            </a:fld>
            <a:endParaRPr lang="en-US"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644B67A-E5F4-4622-80B2-1FD277F7B3BC}" type="datetimeFigureOut">
              <a:rPr lang="en-US"/>
              <a:pPr/>
              <a:t>2/4/2013</a:t>
            </a:fld>
            <a:endParaRPr lang="en-US" altLang="en-US"/>
          </a:p>
        </p:txBody>
      </p:sp>
      <p:sp>
        <p:nvSpPr>
          <p:cNvPr id="6" name="Footer Placeholder 5"/>
          <p:cNvSpPr>
            <a:spLocks noGrp="1"/>
          </p:cNvSpPr>
          <p:nvPr>
            <p:ph type="ftr" sz="quarter" idx="11"/>
          </p:nvPr>
        </p:nvSpPr>
        <p:spPr/>
        <p:txBody>
          <a:bodyPr/>
          <a:lstStyle>
            <a:lvl1pPr>
              <a:defRPr/>
            </a:lvl1pPr>
          </a:lstStyle>
          <a:p>
            <a:endParaRPr lang="en-US" altLang="en-US"/>
          </a:p>
        </p:txBody>
      </p:sp>
      <p:sp>
        <p:nvSpPr>
          <p:cNvPr id="7" name="Slide Number Placeholder 6"/>
          <p:cNvSpPr>
            <a:spLocks noGrp="1"/>
          </p:cNvSpPr>
          <p:nvPr>
            <p:ph type="sldNum" sz="quarter" idx="12"/>
          </p:nvPr>
        </p:nvSpPr>
        <p:spPr/>
        <p:txBody>
          <a:bodyPr/>
          <a:lstStyle>
            <a:lvl1pPr>
              <a:defRPr/>
            </a:lvl1pPr>
          </a:lstStyle>
          <a:p>
            <a:fld id="{17D03CC8-5F57-4F50-B75D-69F966127750}" type="slidenum">
              <a:rPr lang="en-US" altLang="en-US"/>
              <a:pPr/>
              <a:t>‹#›</a:t>
            </a:fld>
            <a:endParaRPr lang="en-US"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2FABFC26-BAC3-46AE-A576-017BF6AE8572}" type="datetimeFigureOut">
              <a:rPr lang="en-US"/>
              <a:pPr/>
              <a:t>2/4/2013</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409D2C1-5C9F-4590-8A09-0E62DCE42A4D}" type="slidenum">
              <a:rPr lang="en-US" altLang="en-US"/>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1E7A2B68-486F-4981-9770-978906475EB9}" type="datetimeFigureOut">
              <a:rPr lang="en-US"/>
              <a:pPr/>
              <a:t>2/4/2013</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E78747B-349A-436B-8894-BC85C1C6FCB9}" type="slidenum">
              <a:rPr lang="en-US" altLang="en-US"/>
              <a:pPr/>
              <a:t>‹#›</a:t>
            </a:fld>
            <a:endParaRPr lang="en-US"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122238"/>
            <a:ext cx="8229600" cy="60086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8400"/>
            <a:ext cx="2133600" cy="457200"/>
          </a:xfrm>
        </p:spPr>
        <p:txBody>
          <a:bodyPr/>
          <a:lstStyle>
            <a:lvl1pPr>
              <a:defRPr/>
            </a:lvl1pPr>
          </a:lstStyle>
          <a:p>
            <a:fld id="{BDFB86B0-48F9-48AF-BE5E-192222DEB8FB}" type="datetimeFigureOut">
              <a:rPr lang="en-US"/>
              <a:pPr/>
              <a:t>2/4/2013</a:t>
            </a:fld>
            <a:endParaRPr lang="en-US" altLang="en-US"/>
          </a:p>
        </p:txBody>
      </p:sp>
      <p:sp>
        <p:nvSpPr>
          <p:cNvPr id="4" name="Footer Placeholder 3"/>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5" name="Slide Number Placeholder 4"/>
          <p:cNvSpPr>
            <a:spLocks noGrp="1"/>
          </p:cNvSpPr>
          <p:nvPr>
            <p:ph type="sldNum" sz="quarter" idx="12"/>
          </p:nvPr>
        </p:nvSpPr>
        <p:spPr>
          <a:xfrm>
            <a:off x="6553200" y="6248400"/>
            <a:ext cx="2133600" cy="457200"/>
          </a:xfrm>
        </p:spPr>
        <p:txBody>
          <a:bodyPr/>
          <a:lstStyle>
            <a:lvl1pPr>
              <a:defRPr/>
            </a:lvl1pPr>
          </a:lstStyle>
          <a:p>
            <a:fld id="{06A08D43-50E5-49A1-9F2F-A221BA1DEE7F}" type="slidenum">
              <a:rPr lang="en-US" altLang="en-US"/>
              <a:pPr/>
              <a:t>‹#›</a:t>
            </a:fld>
            <a:endParaRPr lang="en-US"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8"/>
            <a:ext cx="7543800" cy="12954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719263"/>
            <a:ext cx="8229600" cy="4411662"/>
          </a:xfrm>
        </p:spPr>
        <p:txBody>
          <a:bodyPr/>
          <a:lstStyle/>
          <a:p>
            <a:endParaRPr lang="en-GB"/>
          </a:p>
        </p:txBody>
      </p:sp>
      <p:sp>
        <p:nvSpPr>
          <p:cNvPr id="4" name="Date Placeholder 3"/>
          <p:cNvSpPr>
            <a:spLocks noGrp="1"/>
          </p:cNvSpPr>
          <p:nvPr>
            <p:ph type="dt" sz="half" idx="10"/>
          </p:nvPr>
        </p:nvSpPr>
        <p:spPr>
          <a:xfrm>
            <a:off x="457200" y="6248400"/>
            <a:ext cx="2133600" cy="457200"/>
          </a:xfrm>
        </p:spPr>
        <p:txBody>
          <a:bodyPr/>
          <a:lstStyle>
            <a:lvl1pPr>
              <a:defRPr/>
            </a:lvl1pPr>
          </a:lstStyle>
          <a:p>
            <a:fld id="{4E26D9A0-F9F4-4DB2-835D-0CFCDB4C7EBE}" type="datetimeFigureOut">
              <a:rPr lang="en-US"/>
              <a:pPr/>
              <a:t>2/4/2013</a:t>
            </a:fld>
            <a:endParaRPr lang="en-US" altLang="en-US"/>
          </a:p>
        </p:txBody>
      </p:sp>
      <p:sp>
        <p:nvSpPr>
          <p:cNvPr id="5" name="Footer Placeholder 4"/>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6" name="Slide Number Placeholder 5"/>
          <p:cNvSpPr>
            <a:spLocks noGrp="1"/>
          </p:cNvSpPr>
          <p:nvPr>
            <p:ph type="sldNum" sz="quarter" idx="12"/>
          </p:nvPr>
        </p:nvSpPr>
        <p:spPr>
          <a:xfrm>
            <a:off x="6553200" y="6248400"/>
            <a:ext cx="2133600" cy="457200"/>
          </a:xfrm>
        </p:spPr>
        <p:txBody>
          <a:bodyPr/>
          <a:lstStyle>
            <a:lvl1pPr>
              <a:defRPr/>
            </a:lvl1pPr>
          </a:lstStyle>
          <a:p>
            <a:fld id="{4A315958-C481-4B24-8137-17B261E49155}" type="slidenum">
              <a:rPr lang="en-US" altLang="en-US"/>
              <a:pPr/>
              <a:t>‹#›</a:t>
            </a:fld>
            <a:endParaRPr lang="en-US"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1035050" y="1552575"/>
            <a:ext cx="10179050" cy="5305425"/>
            <a:chOff x="-652" y="978"/>
            <a:chExt cx="6412" cy="3342"/>
          </a:xfrm>
        </p:grpSpPr>
        <p:sp>
          <p:nvSpPr>
            <p:cNvPr id="5" name="Freeform 1027"/>
            <p:cNvSpPr>
              <a:spLocks/>
            </p:cNvSpPr>
            <p:nvPr/>
          </p:nvSpPr>
          <p:spPr bwMode="auto">
            <a:xfrm>
              <a:off x="2061" y="1707"/>
              <a:ext cx="3699" cy="2613"/>
            </a:xfrm>
            <a:custGeom>
              <a:avLst/>
              <a:gdLst/>
              <a:ahLst/>
              <a:cxnLst>
                <a:cxn ang="0">
                  <a:pos x="1523" y="2611"/>
                </a:cxn>
                <a:cxn ang="0">
                  <a:pos x="3698" y="2612"/>
                </a:cxn>
                <a:cxn ang="0">
                  <a:pos x="3698" y="2228"/>
                </a:cxn>
                <a:cxn ang="0">
                  <a:pos x="0" y="0"/>
                </a:cxn>
                <a:cxn ang="0">
                  <a:pos x="160" y="118"/>
                </a:cxn>
                <a:cxn ang="0">
                  <a:pos x="292" y="219"/>
                </a:cxn>
                <a:cxn ang="0">
                  <a:pos x="441" y="347"/>
                </a:cxn>
                <a:cxn ang="0">
                  <a:pos x="585" y="482"/>
                </a:cxn>
                <a:cxn ang="0">
                  <a:pos x="796" y="711"/>
                </a:cxn>
                <a:cxn ang="0">
                  <a:pos x="983" y="955"/>
                </a:cxn>
                <a:cxn ang="0">
                  <a:pos x="1119" y="1168"/>
                </a:cxn>
                <a:cxn ang="0">
                  <a:pos x="1238" y="1388"/>
                </a:cxn>
                <a:cxn ang="0">
                  <a:pos x="1331" y="1608"/>
                </a:cxn>
                <a:cxn ang="0">
                  <a:pos x="1400" y="1809"/>
                </a:cxn>
                <a:cxn ang="0">
                  <a:pos x="1447" y="1979"/>
                </a:cxn>
                <a:cxn ang="0">
                  <a:pos x="1490" y="2190"/>
                </a:cxn>
                <a:cxn ang="0">
                  <a:pos x="1511" y="2374"/>
                </a:cxn>
                <a:cxn ang="0">
                  <a:pos x="1523" y="2611"/>
                </a:cxn>
              </a:cxnLst>
              <a:rect l="0" t="0" r="r" b="b"/>
              <a:pathLst>
                <a:path w="3699" h="2613">
                  <a:moveTo>
                    <a:pt x="1523" y="2611"/>
                  </a:moveTo>
                  <a:lnTo>
                    <a:pt x="3698" y="2612"/>
                  </a:lnTo>
                  <a:lnTo>
                    <a:pt x="3698" y="2228"/>
                  </a:lnTo>
                  <a:lnTo>
                    <a:pt x="0" y="0"/>
                  </a:lnTo>
                  <a:lnTo>
                    <a:pt x="160" y="118"/>
                  </a:lnTo>
                  <a:lnTo>
                    <a:pt x="292" y="219"/>
                  </a:lnTo>
                  <a:lnTo>
                    <a:pt x="441" y="347"/>
                  </a:lnTo>
                  <a:lnTo>
                    <a:pt x="585" y="482"/>
                  </a:lnTo>
                  <a:lnTo>
                    <a:pt x="796" y="711"/>
                  </a:lnTo>
                  <a:lnTo>
                    <a:pt x="983" y="955"/>
                  </a:lnTo>
                  <a:lnTo>
                    <a:pt x="1119" y="1168"/>
                  </a:lnTo>
                  <a:lnTo>
                    <a:pt x="1238" y="1388"/>
                  </a:lnTo>
                  <a:lnTo>
                    <a:pt x="1331" y="1608"/>
                  </a:lnTo>
                  <a:lnTo>
                    <a:pt x="1400" y="1809"/>
                  </a:lnTo>
                  <a:lnTo>
                    <a:pt x="1447" y="1979"/>
                  </a:lnTo>
                  <a:lnTo>
                    <a:pt x="1490" y="2190"/>
                  </a:lnTo>
                  <a:lnTo>
                    <a:pt x="1511" y="2374"/>
                  </a:lnTo>
                  <a:lnTo>
                    <a:pt x="1523" y="2611"/>
                  </a:lnTo>
                </a:path>
              </a:pathLst>
            </a:custGeom>
            <a:gradFill rotWithShape="0">
              <a:gsLst>
                <a:gs pos="0">
                  <a:schemeClr val="accent2">
                    <a:gamma/>
                    <a:shade val="46275"/>
                    <a:invGamma/>
                  </a:schemeClr>
                </a:gs>
                <a:gs pos="100000">
                  <a:schemeClr val="accent2"/>
                </a:gs>
              </a:gsLst>
              <a:lin ang="0" scaled="1"/>
            </a:gradFill>
            <a:ln w="9525" cap="rnd">
              <a:noFill/>
              <a:round/>
              <a:headEnd/>
              <a:tailEnd/>
            </a:ln>
            <a:effectLst/>
          </p:spPr>
          <p:txBody>
            <a:bodyPr/>
            <a:lstStyle/>
            <a:p>
              <a:pPr>
                <a:defRPr/>
              </a:pPr>
              <a:endParaRPr lang="en-US"/>
            </a:p>
          </p:txBody>
        </p:sp>
        <p:sp>
          <p:nvSpPr>
            <p:cNvPr id="6" name="Arc 1028"/>
            <p:cNvSpPr>
              <a:spLocks/>
            </p:cNvSpPr>
            <p:nvPr/>
          </p:nvSpPr>
          <p:spPr bwMode="auto">
            <a:xfrm>
              <a:off x="-652" y="978"/>
              <a:ext cx="4237" cy="3342"/>
            </a:xfrm>
            <a:custGeom>
              <a:avLst/>
              <a:gdLst>
                <a:gd name="G0" fmla="+- 0 0 0"/>
                <a:gd name="G1" fmla="+- 21231 0 0"/>
                <a:gd name="G2" fmla="+- 21600 0 0"/>
                <a:gd name="T0" fmla="*/ 3977 w 21600"/>
                <a:gd name="T1" fmla="*/ 0 h 21231"/>
                <a:gd name="T2" fmla="*/ 21600 w 21600"/>
                <a:gd name="T3" fmla="*/ 21231 h 21231"/>
                <a:gd name="T4" fmla="*/ 0 w 21600"/>
                <a:gd name="T5" fmla="*/ 21231 h 21231"/>
              </a:gdLst>
              <a:ahLst/>
              <a:cxnLst>
                <a:cxn ang="0">
                  <a:pos x="T0" y="T1"/>
                </a:cxn>
                <a:cxn ang="0">
                  <a:pos x="T2" y="T3"/>
                </a:cxn>
                <a:cxn ang="0">
                  <a:pos x="T4" y="T5"/>
                </a:cxn>
              </a:cxnLst>
              <a:rect l="0" t="0" r="r" b="b"/>
              <a:pathLst>
                <a:path w="21600" h="21231" fill="none" extrusionOk="0">
                  <a:moveTo>
                    <a:pt x="3976" y="0"/>
                  </a:moveTo>
                  <a:cubicBezTo>
                    <a:pt x="14194" y="1914"/>
                    <a:pt x="21600" y="10835"/>
                    <a:pt x="21600" y="21231"/>
                  </a:cubicBezTo>
                </a:path>
                <a:path w="21600" h="21231" stroke="0" extrusionOk="0">
                  <a:moveTo>
                    <a:pt x="3976" y="0"/>
                  </a:moveTo>
                  <a:cubicBezTo>
                    <a:pt x="14194" y="1914"/>
                    <a:pt x="21600" y="10835"/>
                    <a:pt x="21600" y="21231"/>
                  </a:cubicBezTo>
                  <a:lnTo>
                    <a:pt x="0" y="21231"/>
                  </a:lnTo>
                  <a:close/>
                </a:path>
              </a:pathLst>
            </a:custGeom>
            <a:noFill/>
            <a:ln w="12700" cap="rnd">
              <a:solidFill>
                <a:schemeClr val="accent2"/>
              </a:solidFill>
              <a:round/>
              <a:headEnd type="none" w="sm" len="sm"/>
              <a:tailEnd type="none" w="sm" len="sm"/>
            </a:ln>
            <a:effectLst/>
          </p:spPr>
          <p:txBody>
            <a:bodyPr wrap="none" anchor="ctr"/>
            <a:lstStyle/>
            <a:p>
              <a:pPr>
                <a:defRPr/>
              </a:pPr>
              <a:endParaRPr lang="en-US"/>
            </a:p>
          </p:txBody>
        </p:sp>
      </p:grpSp>
      <p:sp>
        <p:nvSpPr>
          <p:cNvPr id="72709" name="Rectangle 1029"/>
          <p:cNvSpPr>
            <a:spLocks noGrp="1" noChangeArrowheads="1"/>
          </p:cNvSpPr>
          <p:nvPr>
            <p:ph type="ctrTitle" sz="quarter"/>
          </p:nvPr>
        </p:nvSpPr>
        <p:spPr>
          <a:xfrm>
            <a:off x="1293813" y="762000"/>
            <a:ext cx="7772400" cy="1143000"/>
          </a:xfrm>
        </p:spPr>
        <p:txBody>
          <a:bodyPr anchor="b"/>
          <a:lstStyle>
            <a:lvl1pPr>
              <a:defRPr/>
            </a:lvl1pPr>
          </a:lstStyle>
          <a:p>
            <a:r>
              <a:rPr lang="en-US"/>
              <a:t>Click to edit Master title style</a:t>
            </a:r>
          </a:p>
        </p:txBody>
      </p:sp>
      <p:sp>
        <p:nvSpPr>
          <p:cNvPr id="72710" name="Rectangle 1030"/>
          <p:cNvSpPr>
            <a:spLocks noGrp="1" noChangeArrowheads="1"/>
          </p:cNvSpPr>
          <p:nvPr>
            <p:ph type="subTitle" sz="quarter" idx="1"/>
          </p:nvPr>
        </p:nvSpPr>
        <p:spPr>
          <a:xfrm>
            <a:off x="685800" y="3429000"/>
            <a:ext cx="6400800" cy="1752600"/>
          </a:xfrm>
        </p:spPr>
        <p:txBody>
          <a:bodyPr lIns="92075" tIns="46038" rIns="92075" bIns="46038" anchor="ctr"/>
          <a:lstStyle>
            <a:lvl1pPr marL="0" indent="0" algn="ctr">
              <a:buFont typeface="Wingdings" pitchFamily="2" charset="2"/>
              <a:buNone/>
              <a:defRPr/>
            </a:lvl1pPr>
          </a:lstStyle>
          <a:p>
            <a:r>
              <a:rPr lang="en-US"/>
              <a:t>Click to edit Master subtitle style</a:t>
            </a:r>
          </a:p>
        </p:txBody>
      </p:sp>
      <p:sp>
        <p:nvSpPr>
          <p:cNvPr id="7" name="Rectangle 1031"/>
          <p:cNvSpPr>
            <a:spLocks noGrp="1" noChangeArrowheads="1"/>
          </p:cNvSpPr>
          <p:nvPr>
            <p:ph type="dt" sz="quarter" idx="10"/>
          </p:nvPr>
        </p:nvSpPr>
        <p:spPr/>
        <p:txBody>
          <a:bodyPr/>
          <a:lstStyle>
            <a:lvl1pPr>
              <a:defRPr smtClean="0"/>
            </a:lvl1pPr>
          </a:lstStyle>
          <a:p>
            <a:pPr>
              <a:defRPr/>
            </a:pPr>
            <a:endParaRPr lang="en-US"/>
          </a:p>
        </p:txBody>
      </p:sp>
      <p:sp>
        <p:nvSpPr>
          <p:cNvPr id="8" name="Rectangle 1032"/>
          <p:cNvSpPr>
            <a:spLocks noGrp="1" noChangeArrowheads="1"/>
          </p:cNvSpPr>
          <p:nvPr>
            <p:ph type="ftr" sz="quarter" idx="11"/>
          </p:nvPr>
        </p:nvSpPr>
        <p:spPr/>
        <p:txBody>
          <a:bodyPr/>
          <a:lstStyle>
            <a:lvl1pPr>
              <a:defRPr smtClean="0"/>
            </a:lvl1pPr>
          </a:lstStyle>
          <a:p>
            <a:pPr>
              <a:defRPr/>
            </a:pPr>
            <a:endParaRPr lang="en-US"/>
          </a:p>
        </p:txBody>
      </p:sp>
      <p:sp>
        <p:nvSpPr>
          <p:cNvPr id="9" name="Rectangle 1033"/>
          <p:cNvSpPr>
            <a:spLocks noGrp="1" noChangeArrowheads="1"/>
          </p:cNvSpPr>
          <p:nvPr>
            <p:ph type="sldNum" sz="quarter" idx="12"/>
          </p:nvPr>
        </p:nvSpPr>
        <p:spPr/>
        <p:txBody>
          <a:bodyPr/>
          <a:lstStyle>
            <a:lvl1pPr>
              <a:defRPr smtClean="0"/>
            </a:lvl1pPr>
          </a:lstStyle>
          <a:p>
            <a:pPr>
              <a:defRPr/>
            </a:pPr>
            <a:fld id="{A8B2FF93-5619-4B53-9F86-6FBBD0621199}"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6" name="Line 2"/>
          <p:cNvSpPr>
            <a:spLocks noChangeShapeType="1"/>
          </p:cNvSpPr>
          <p:nvPr/>
        </p:nvSpPr>
        <p:spPr bwMode="auto">
          <a:xfrm>
            <a:off x="7962900" y="152400"/>
            <a:ext cx="0" cy="1524000"/>
          </a:xfrm>
          <a:prstGeom prst="line">
            <a:avLst/>
          </a:prstGeom>
          <a:noFill/>
          <a:ln w="9525">
            <a:solidFill>
              <a:schemeClr val="tx1"/>
            </a:solidFill>
            <a:round/>
            <a:headEnd/>
            <a:tailEnd/>
          </a:ln>
          <a:effectLst/>
        </p:spPr>
        <p:txBody>
          <a:bodyPr/>
          <a:lstStyle/>
          <a:p>
            <a:endParaRPr lang="en-GB"/>
          </a:p>
        </p:txBody>
      </p:sp>
      <p:sp>
        <p:nvSpPr>
          <p:cNvPr id="67587" name="Rectangle 3"/>
          <p:cNvSpPr>
            <a:spLocks noGrp="1" noChangeArrowheads="1"/>
          </p:cNvSpPr>
          <p:nvPr>
            <p:ph type="title"/>
          </p:nvPr>
        </p:nvSpPr>
        <p:spPr bwMode="auto">
          <a:xfrm>
            <a:off x="457200" y="122238"/>
            <a:ext cx="7543800" cy="12954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67588" name="Rectangle 4"/>
          <p:cNvSpPr>
            <a:spLocks noGrp="1" noChangeArrowheads="1"/>
          </p:cNvSpPr>
          <p:nvPr>
            <p:ph type="body" idx="1"/>
          </p:nvPr>
        </p:nvSpPr>
        <p:spPr bwMode="auto">
          <a:xfrm>
            <a:off x="457200" y="1719263"/>
            <a:ext cx="8229600" cy="441166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67589"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atin typeface="+mn-lt"/>
              </a:defRPr>
            </a:lvl1pPr>
          </a:lstStyle>
          <a:p>
            <a:fld id="{6FA3487B-2056-4430-9321-27C016A6DCE0}" type="datetimeFigureOut">
              <a:rPr lang="en-US"/>
              <a:pPr/>
              <a:t>2/4/2013</a:t>
            </a:fld>
            <a:endParaRPr lang="en-US" altLang="en-US"/>
          </a:p>
        </p:txBody>
      </p:sp>
      <p:sp>
        <p:nvSpPr>
          <p:cNvPr id="67590"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atin typeface="+mn-lt"/>
              </a:defRPr>
            </a:lvl1pPr>
          </a:lstStyle>
          <a:p>
            <a:endParaRPr lang="en-US" altLang="en-US"/>
          </a:p>
        </p:txBody>
      </p:sp>
      <p:sp>
        <p:nvSpPr>
          <p:cNvPr id="67591"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atin typeface="+mn-lt"/>
              </a:defRPr>
            </a:lvl1pPr>
          </a:lstStyle>
          <a:p>
            <a:fld id="{5A816929-90C1-45A3-A6AE-052F17102D50}" type="slidenum">
              <a:rPr lang="en-US" altLang="en-US"/>
              <a:pPr/>
              <a:t>‹#›</a:t>
            </a:fld>
            <a:endParaRPr lang="en-US" altLang="en-US"/>
          </a:p>
        </p:txBody>
      </p:sp>
      <p:grpSp>
        <p:nvGrpSpPr>
          <p:cNvPr id="67592" name="Group 8"/>
          <p:cNvGrpSpPr>
            <a:grpSpLocks/>
          </p:cNvGrpSpPr>
          <p:nvPr/>
        </p:nvGrpSpPr>
        <p:grpSpPr bwMode="auto">
          <a:xfrm>
            <a:off x="8153400" y="152400"/>
            <a:ext cx="792163" cy="1295400"/>
            <a:chOff x="5136" y="960"/>
            <a:chExt cx="528" cy="864"/>
          </a:xfrm>
        </p:grpSpPr>
        <p:sp>
          <p:nvSpPr>
            <p:cNvPr id="67593" name="Oval 9"/>
            <p:cNvSpPr>
              <a:spLocks noChangeArrowheads="1"/>
            </p:cNvSpPr>
            <p:nvPr/>
          </p:nvSpPr>
          <p:spPr bwMode="auto">
            <a:xfrm>
              <a:off x="5136" y="960"/>
              <a:ext cx="80" cy="80"/>
            </a:xfrm>
            <a:prstGeom prst="ellipse">
              <a:avLst/>
            </a:prstGeom>
            <a:solidFill>
              <a:schemeClr val="tx2"/>
            </a:solidFill>
            <a:ln w="9525">
              <a:noFill/>
              <a:round/>
              <a:headEnd/>
              <a:tailEnd/>
            </a:ln>
            <a:effectLst/>
          </p:spPr>
          <p:txBody>
            <a:bodyPr wrap="none" anchor="ctr"/>
            <a:lstStyle/>
            <a:p>
              <a:endParaRPr lang="en-GB"/>
            </a:p>
          </p:txBody>
        </p:sp>
        <p:sp>
          <p:nvSpPr>
            <p:cNvPr id="67594" name="Oval 10"/>
            <p:cNvSpPr>
              <a:spLocks noChangeArrowheads="1"/>
            </p:cNvSpPr>
            <p:nvPr/>
          </p:nvSpPr>
          <p:spPr bwMode="auto">
            <a:xfrm>
              <a:off x="5248" y="960"/>
              <a:ext cx="80" cy="80"/>
            </a:xfrm>
            <a:prstGeom prst="ellipse">
              <a:avLst/>
            </a:prstGeom>
            <a:solidFill>
              <a:schemeClr val="tx2"/>
            </a:solidFill>
            <a:ln w="9525">
              <a:noFill/>
              <a:round/>
              <a:headEnd/>
              <a:tailEnd/>
            </a:ln>
            <a:effectLst/>
          </p:spPr>
          <p:txBody>
            <a:bodyPr wrap="none" anchor="ctr"/>
            <a:lstStyle/>
            <a:p>
              <a:endParaRPr lang="en-GB"/>
            </a:p>
          </p:txBody>
        </p:sp>
        <p:sp>
          <p:nvSpPr>
            <p:cNvPr id="67595" name="Oval 11"/>
            <p:cNvSpPr>
              <a:spLocks noChangeArrowheads="1"/>
            </p:cNvSpPr>
            <p:nvPr/>
          </p:nvSpPr>
          <p:spPr bwMode="auto">
            <a:xfrm>
              <a:off x="5360" y="960"/>
              <a:ext cx="80" cy="80"/>
            </a:xfrm>
            <a:prstGeom prst="ellipse">
              <a:avLst/>
            </a:prstGeom>
            <a:solidFill>
              <a:schemeClr val="tx2"/>
            </a:solidFill>
            <a:ln w="9525">
              <a:noFill/>
              <a:round/>
              <a:headEnd/>
              <a:tailEnd/>
            </a:ln>
            <a:effectLst/>
          </p:spPr>
          <p:txBody>
            <a:bodyPr wrap="none" anchor="ctr"/>
            <a:lstStyle/>
            <a:p>
              <a:endParaRPr lang="en-GB"/>
            </a:p>
          </p:txBody>
        </p:sp>
        <p:sp>
          <p:nvSpPr>
            <p:cNvPr id="67596" name="Oval 12"/>
            <p:cNvSpPr>
              <a:spLocks noChangeArrowheads="1"/>
            </p:cNvSpPr>
            <p:nvPr/>
          </p:nvSpPr>
          <p:spPr bwMode="auto">
            <a:xfrm>
              <a:off x="5136"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7" name="Oval 13"/>
            <p:cNvSpPr>
              <a:spLocks noChangeArrowheads="1"/>
            </p:cNvSpPr>
            <p:nvPr/>
          </p:nvSpPr>
          <p:spPr bwMode="auto">
            <a:xfrm>
              <a:off x="5248"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8" name="Oval 14"/>
            <p:cNvSpPr>
              <a:spLocks noChangeArrowheads="1"/>
            </p:cNvSpPr>
            <p:nvPr/>
          </p:nvSpPr>
          <p:spPr bwMode="auto">
            <a:xfrm>
              <a:off x="5360" y="1072"/>
              <a:ext cx="80" cy="80"/>
            </a:xfrm>
            <a:prstGeom prst="ellipse">
              <a:avLst/>
            </a:prstGeom>
            <a:solidFill>
              <a:schemeClr val="tx2"/>
            </a:solidFill>
            <a:ln w="9525">
              <a:noFill/>
              <a:round/>
              <a:headEnd/>
              <a:tailEnd/>
            </a:ln>
            <a:effectLst/>
          </p:spPr>
          <p:txBody>
            <a:bodyPr wrap="none" anchor="ctr"/>
            <a:lstStyle/>
            <a:p>
              <a:endParaRPr lang="en-GB"/>
            </a:p>
          </p:txBody>
        </p:sp>
        <p:sp>
          <p:nvSpPr>
            <p:cNvPr id="67599" name="Oval 15"/>
            <p:cNvSpPr>
              <a:spLocks noChangeArrowheads="1"/>
            </p:cNvSpPr>
            <p:nvPr/>
          </p:nvSpPr>
          <p:spPr bwMode="auto">
            <a:xfrm>
              <a:off x="5472" y="1072"/>
              <a:ext cx="80" cy="80"/>
            </a:xfrm>
            <a:prstGeom prst="ellipse">
              <a:avLst/>
            </a:prstGeom>
            <a:solidFill>
              <a:schemeClr val="accent2"/>
            </a:solidFill>
            <a:ln w="9525">
              <a:noFill/>
              <a:round/>
              <a:headEnd/>
              <a:tailEnd/>
            </a:ln>
            <a:effectLst/>
          </p:spPr>
          <p:txBody>
            <a:bodyPr wrap="none" anchor="ctr"/>
            <a:lstStyle/>
            <a:p>
              <a:endParaRPr lang="en-GB"/>
            </a:p>
          </p:txBody>
        </p:sp>
        <p:sp>
          <p:nvSpPr>
            <p:cNvPr id="67600" name="Oval 16"/>
            <p:cNvSpPr>
              <a:spLocks noChangeArrowheads="1"/>
            </p:cNvSpPr>
            <p:nvPr/>
          </p:nvSpPr>
          <p:spPr bwMode="auto">
            <a:xfrm>
              <a:off x="5136" y="1184"/>
              <a:ext cx="80" cy="80"/>
            </a:xfrm>
            <a:prstGeom prst="ellipse">
              <a:avLst/>
            </a:prstGeom>
            <a:solidFill>
              <a:schemeClr val="tx2"/>
            </a:solidFill>
            <a:ln w="9525">
              <a:noFill/>
              <a:round/>
              <a:headEnd/>
              <a:tailEnd/>
            </a:ln>
            <a:effectLst/>
          </p:spPr>
          <p:txBody>
            <a:bodyPr wrap="none" anchor="ctr"/>
            <a:lstStyle/>
            <a:p>
              <a:endParaRPr lang="en-GB"/>
            </a:p>
          </p:txBody>
        </p:sp>
        <p:sp>
          <p:nvSpPr>
            <p:cNvPr id="67601" name="Oval 17"/>
            <p:cNvSpPr>
              <a:spLocks noChangeArrowheads="1"/>
            </p:cNvSpPr>
            <p:nvPr/>
          </p:nvSpPr>
          <p:spPr bwMode="auto">
            <a:xfrm>
              <a:off x="5248" y="1184"/>
              <a:ext cx="80" cy="80"/>
            </a:xfrm>
            <a:prstGeom prst="ellipse">
              <a:avLst/>
            </a:prstGeom>
            <a:solidFill>
              <a:schemeClr val="tx2"/>
            </a:solidFill>
            <a:ln w="9525">
              <a:noFill/>
              <a:round/>
              <a:headEnd/>
              <a:tailEnd/>
            </a:ln>
            <a:effectLst/>
          </p:spPr>
          <p:txBody>
            <a:bodyPr wrap="none" anchor="ctr"/>
            <a:lstStyle/>
            <a:p>
              <a:endParaRPr lang="en-GB"/>
            </a:p>
          </p:txBody>
        </p:sp>
        <p:sp>
          <p:nvSpPr>
            <p:cNvPr id="67602" name="Oval 18"/>
            <p:cNvSpPr>
              <a:spLocks noChangeArrowheads="1"/>
            </p:cNvSpPr>
            <p:nvPr/>
          </p:nvSpPr>
          <p:spPr bwMode="auto">
            <a:xfrm>
              <a:off x="5360" y="1184"/>
              <a:ext cx="80" cy="80"/>
            </a:xfrm>
            <a:prstGeom prst="ellipse">
              <a:avLst/>
            </a:prstGeom>
            <a:solidFill>
              <a:schemeClr val="accent2"/>
            </a:solidFill>
            <a:ln w="9525">
              <a:noFill/>
              <a:round/>
              <a:headEnd/>
              <a:tailEnd/>
            </a:ln>
            <a:effectLst/>
          </p:spPr>
          <p:txBody>
            <a:bodyPr wrap="none" anchor="ctr"/>
            <a:lstStyle/>
            <a:p>
              <a:endParaRPr lang="en-GB"/>
            </a:p>
          </p:txBody>
        </p:sp>
        <p:sp>
          <p:nvSpPr>
            <p:cNvPr id="67603" name="Oval 19"/>
            <p:cNvSpPr>
              <a:spLocks noChangeArrowheads="1"/>
            </p:cNvSpPr>
            <p:nvPr/>
          </p:nvSpPr>
          <p:spPr bwMode="auto">
            <a:xfrm>
              <a:off x="5472" y="1184"/>
              <a:ext cx="80" cy="80"/>
            </a:xfrm>
            <a:prstGeom prst="ellipse">
              <a:avLst/>
            </a:prstGeom>
            <a:solidFill>
              <a:schemeClr val="accent2"/>
            </a:solidFill>
            <a:ln w="9525">
              <a:noFill/>
              <a:round/>
              <a:headEnd/>
              <a:tailEnd/>
            </a:ln>
            <a:effectLst/>
          </p:spPr>
          <p:txBody>
            <a:bodyPr wrap="none" anchor="ctr"/>
            <a:lstStyle/>
            <a:p>
              <a:endParaRPr lang="en-GB"/>
            </a:p>
          </p:txBody>
        </p:sp>
        <p:sp>
          <p:nvSpPr>
            <p:cNvPr id="67604" name="Oval 20"/>
            <p:cNvSpPr>
              <a:spLocks noChangeArrowheads="1"/>
            </p:cNvSpPr>
            <p:nvPr/>
          </p:nvSpPr>
          <p:spPr bwMode="auto">
            <a:xfrm>
              <a:off x="5584" y="1184"/>
              <a:ext cx="80" cy="80"/>
            </a:xfrm>
            <a:prstGeom prst="ellipse">
              <a:avLst/>
            </a:prstGeom>
            <a:solidFill>
              <a:schemeClr val="accent1"/>
            </a:solidFill>
            <a:ln w="9525">
              <a:noFill/>
              <a:round/>
              <a:headEnd/>
              <a:tailEnd/>
            </a:ln>
            <a:effectLst/>
          </p:spPr>
          <p:txBody>
            <a:bodyPr wrap="none" anchor="ctr"/>
            <a:lstStyle/>
            <a:p>
              <a:endParaRPr lang="en-GB"/>
            </a:p>
          </p:txBody>
        </p:sp>
        <p:sp>
          <p:nvSpPr>
            <p:cNvPr id="67605" name="Oval 21"/>
            <p:cNvSpPr>
              <a:spLocks noChangeArrowheads="1"/>
            </p:cNvSpPr>
            <p:nvPr/>
          </p:nvSpPr>
          <p:spPr bwMode="auto">
            <a:xfrm>
              <a:off x="5136" y="1296"/>
              <a:ext cx="80" cy="80"/>
            </a:xfrm>
            <a:prstGeom prst="ellipse">
              <a:avLst/>
            </a:prstGeom>
            <a:solidFill>
              <a:schemeClr val="tx2"/>
            </a:solidFill>
            <a:ln w="9525">
              <a:noFill/>
              <a:round/>
              <a:headEnd/>
              <a:tailEnd/>
            </a:ln>
            <a:effectLst/>
          </p:spPr>
          <p:txBody>
            <a:bodyPr wrap="none" anchor="ctr"/>
            <a:lstStyle/>
            <a:p>
              <a:endParaRPr lang="en-GB"/>
            </a:p>
          </p:txBody>
        </p:sp>
        <p:sp>
          <p:nvSpPr>
            <p:cNvPr id="67606" name="Oval 22"/>
            <p:cNvSpPr>
              <a:spLocks noChangeArrowheads="1"/>
            </p:cNvSpPr>
            <p:nvPr/>
          </p:nvSpPr>
          <p:spPr bwMode="auto">
            <a:xfrm>
              <a:off x="5248" y="1296"/>
              <a:ext cx="80" cy="80"/>
            </a:xfrm>
            <a:prstGeom prst="ellipse">
              <a:avLst/>
            </a:prstGeom>
            <a:solidFill>
              <a:schemeClr val="accent2"/>
            </a:solidFill>
            <a:ln w="9525">
              <a:noFill/>
              <a:round/>
              <a:headEnd/>
              <a:tailEnd/>
            </a:ln>
            <a:effectLst/>
          </p:spPr>
          <p:txBody>
            <a:bodyPr wrap="none" anchor="ctr"/>
            <a:lstStyle/>
            <a:p>
              <a:endParaRPr lang="en-GB"/>
            </a:p>
          </p:txBody>
        </p:sp>
        <p:sp>
          <p:nvSpPr>
            <p:cNvPr id="67607" name="Oval 23"/>
            <p:cNvSpPr>
              <a:spLocks noChangeArrowheads="1"/>
            </p:cNvSpPr>
            <p:nvPr/>
          </p:nvSpPr>
          <p:spPr bwMode="auto">
            <a:xfrm>
              <a:off x="5360" y="1296"/>
              <a:ext cx="80" cy="80"/>
            </a:xfrm>
            <a:prstGeom prst="ellipse">
              <a:avLst/>
            </a:prstGeom>
            <a:solidFill>
              <a:schemeClr val="accent2"/>
            </a:solidFill>
            <a:ln w="9525">
              <a:noFill/>
              <a:round/>
              <a:headEnd/>
              <a:tailEnd/>
            </a:ln>
            <a:effectLst/>
          </p:spPr>
          <p:txBody>
            <a:bodyPr wrap="none" anchor="ctr"/>
            <a:lstStyle/>
            <a:p>
              <a:endParaRPr lang="en-GB"/>
            </a:p>
          </p:txBody>
        </p:sp>
        <p:sp>
          <p:nvSpPr>
            <p:cNvPr id="67608" name="Oval 24"/>
            <p:cNvSpPr>
              <a:spLocks noChangeArrowheads="1"/>
            </p:cNvSpPr>
            <p:nvPr/>
          </p:nvSpPr>
          <p:spPr bwMode="auto">
            <a:xfrm>
              <a:off x="5472" y="1296"/>
              <a:ext cx="80" cy="80"/>
            </a:xfrm>
            <a:prstGeom prst="ellipse">
              <a:avLst/>
            </a:prstGeom>
            <a:solidFill>
              <a:schemeClr val="accent1"/>
            </a:solidFill>
            <a:ln w="9525">
              <a:noFill/>
              <a:round/>
              <a:headEnd/>
              <a:tailEnd/>
            </a:ln>
            <a:effectLst/>
          </p:spPr>
          <p:txBody>
            <a:bodyPr wrap="none" anchor="ctr"/>
            <a:lstStyle/>
            <a:p>
              <a:endParaRPr lang="en-GB"/>
            </a:p>
          </p:txBody>
        </p:sp>
        <p:sp>
          <p:nvSpPr>
            <p:cNvPr id="67609" name="Oval 25"/>
            <p:cNvSpPr>
              <a:spLocks noChangeArrowheads="1"/>
            </p:cNvSpPr>
            <p:nvPr/>
          </p:nvSpPr>
          <p:spPr bwMode="auto">
            <a:xfrm>
              <a:off x="5136" y="1408"/>
              <a:ext cx="80" cy="80"/>
            </a:xfrm>
            <a:prstGeom prst="ellipse">
              <a:avLst/>
            </a:prstGeom>
            <a:solidFill>
              <a:schemeClr val="accent2"/>
            </a:solidFill>
            <a:ln w="9525">
              <a:noFill/>
              <a:round/>
              <a:headEnd/>
              <a:tailEnd/>
            </a:ln>
            <a:effectLst/>
          </p:spPr>
          <p:txBody>
            <a:bodyPr wrap="none" anchor="ctr"/>
            <a:lstStyle/>
            <a:p>
              <a:endParaRPr lang="en-GB"/>
            </a:p>
          </p:txBody>
        </p:sp>
        <p:sp>
          <p:nvSpPr>
            <p:cNvPr id="67610" name="Oval 26"/>
            <p:cNvSpPr>
              <a:spLocks noChangeArrowheads="1"/>
            </p:cNvSpPr>
            <p:nvPr/>
          </p:nvSpPr>
          <p:spPr bwMode="auto">
            <a:xfrm>
              <a:off x="5248" y="1408"/>
              <a:ext cx="80" cy="80"/>
            </a:xfrm>
            <a:prstGeom prst="ellipse">
              <a:avLst/>
            </a:prstGeom>
            <a:solidFill>
              <a:schemeClr val="accent2"/>
            </a:solidFill>
            <a:ln w="9525">
              <a:noFill/>
              <a:round/>
              <a:headEnd/>
              <a:tailEnd/>
            </a:ln>
            <a:effectLst/>
          </p:spPr>
          <p:txBody>
            <a:bodyPr wrap="none" anchor="ctr"/>
            <a:lstStyle/>
            <a:p>
              <a:endParaRPr lang="en-GB"/>
            </a:p>
          </p:txBody>
        </p:sp>
        <p:sp>
          <p:nvSpPr>
            <p:cNvPr id="67611" name="Oval 27"/>
            <p:cNvSpPr>
              <a:spLocks noChangeArrowheads="1"/>
            </p:cNvSpPr>
            <p:nvPr/>
          </p:nvSpPr>
          <p:spPr bwMode="auto">
            <a:xfrm>
              <a:off x="5360" y="1408"/>
              <a:ext cx="80" cy="80"/>
            </a:xfrm>
            <a:prstGeom prst="ellipse">
              <a:avLst/>
            </a:prstGeom>
            <a:solidFill>
              <a:schemeClr val="accent1"/>
            </a:solidFill>
            <a:ln w="9525">
              <a:noFill/>
              <a:round/>
              <a:headEnd/>
              <a:tailEnd/>
            </a:ln>
            <a:effectLst/>
          </p:spPr>
          <p:txBody>
            <a:bodyPr wrap="none" anchor="ctr"/>
            <a:lstStyle/>
            <a:p>
              <a:endParaRPr lang="en-GB"/>
            </a:p>
          </p:txBody>
        </p:sp>
        <p:sp>
          <p:nvSpPr>
            <p:cNvPr id="67612" name="Oval 28"/>
            <p:cNvSpPr>
              <a:spLocks noChangeArrowheads="1"/>
            </p:cNvSpPr>
            <p:nvPr/>
          </p:nvSpPr>
          <p:spPr bwMode="auto">
            <a:xfrm>
              <a:off x="5472" y="1408"/>
              <a:ext cx="80" cy="80"/>
            </a:xfrm>
            <a:prstGeom prst="ellipse">
              <a:avLst/>
            </a:prstGeom>
            <a:solidFill>
              <a:schemeClr val="accent1"/>
            </a:solidFill>
            <a:ln w="9525">
              <a:noFill/>
              <a:round/>
              <a:headEnd/>
              <a:tailEnd/>
            </a:ln>
            <a:effectLst/>
          </p:spPr>
          <p:txBody>
            <a:bodyPr wrap="none" anchor="ctr"/>
            <a:lstStyle/>
            <a:p>
              <a:endParaRPr lang="en-GB"/>
            </a:p>
          </p:txBody>
        </p:sp>
        <p:sp>
          <p:nvSpPr>
            <p:cNvPr id="67613" name="Oval 29"/>
            <p:cNvSpPr>
              <a:spLocks noChangeArrowheads="1"/>
            </p:cNvSpPr>
            <p:nvPr/>
          </p:nvSpPr>
          <p:spPr bwMode="auto">
            <a:xfrm>
              <a:off x="5584" y="1408"/>
              <a:ext cx="80" cy="80"/>
            </a:xfrm>
            <a:prstGeom prst="ellipse">
              <a:avLst/>
            </a:prstGeom>
            <a:solidFill>
              <a:schemeClr val="folHlink"/>
            </a:solidFill>
            <a:ln w="9525">
              <a:noFill/>
              <a:round/>
              <a:headEnd/>
              <a:tailEnd/>
            </a:ln>
            <a:effectLst/>
          </p:spPr>
          <p:txBody>
            <a:bodyPr wrap="none" anchor="ctr"/>
            <a:lstStyle/>
            <a:p>
              <a:endParaRPr lang="en-GB"/>
            </a:p>
          </p:txBody>
        </p:sp>
        <p:sp>
          <p:nvSpPr>
            <p:cNvPr id="67614" name="Oval 30"/>
            <p:cNvSpPr>
              <a:spLocks noChangeArrowheads="1"/>
            </p:cNvSpPr>
            <p:nvPr/>
          </p:nvSpPr>
          <p:spPr bwMode="auto">
            <a:xfrm>
              <a:off x="5136" y="1520"/>
              <a:ext cx="80" cy="80"/>
            </a:xfrm>
            <a:prstGeom prst="ellipse">
              <a:avLst/>
            </a:prstGeom>
            <a:solidFill>
              <a:schemeClr val="accent2"/>
            </a:solidFill>
            <a:ln w="9525">
              <a:noFill/>
              <a:round/>
              <a:headEnd/>
              <a:tailEnd/>
            </a:ln>
            <a:effectLst/>
          </p:spPr>
          <p:txBody>
            <a:bodyPr wrap="none" anchor="ctr"/>
            <a:lstStyle/>
            <a:p>
              <a:endParaRPr lang="en-GB"/>
            </a:p>
          </p:txBody>
        </p:sp>
        <p:sp>
          <p:nvSpPr>
            <p:cNvPr id="67615" name="Oval 31"/>
            <p:cNvSpPr>
              <a:spLocks noChangeArrowheads="1"/>
            </p:cNvSpPr>
            <p:nvPr/>
          </p:nvSpPr>
          <p:spPr bwMode="auto">
            <a:xfrm>
              <a:off x="5248" y="1520"/>
              <a:ext cx="80" cy="80"/>
            </a:xfrm>
            <a:prstGeom prst="ellipse">
              <a:avLst/>
            </a:prstGeom>
            <a:solidFill>
              <a:schemeClr val="accent1"/>
            </a:solidFill>
            <a:ln w="9525">
              <a:noFill/>
              <a:round/>
              <a:headEnd/>
              <a:tailEnd/>
            </a:ln>
            <a:effectLst/>
          </p:spPr>
          <p:txBody>
            <a:bodyPr wrap="none" anchor="ctr"/>
            <a:lstStyle/>
            <a:p>
              <a:endParaRPr lang="en-GB"/>
            </a:p>
          </p:txBody>
        </p:sp>
        <p:sp>
          <p:nvSpPr>
            <p:cNvPr id="67616" name="Oval 32"/>
            <p:cNvSpPr>
              <a:spLocks noChangeArrowheads="1"/>
            </p:cNvSpPr>
            <p:nvPr/>
          </p:nvSpPr>
          <p:spPr bwMode="auto">
            <a:xfrm>
              <a:off x="5360" y="1520"/>
              <a:ext cx="80" cy="80"/>
            </a:xfrm>
            <a:prstGeom prst="ellipse">
              <a:avLst/>
            </a:prstGeom>
            <a:solidFill>
              <a:schemeClr val="accent1"/>
            </a:solidFill>
            <a:ln w="9525">
              <a:noFill/>
              <a:round/>
              <a:headEnd/>
              <a:tailEnd/>
            </a:ln>
            <a:effectLst/>
          </p:spPr>
          <p:txBody>
            <a:bodyPr wrap="none" anchor="ctr"/>
            <a:lstStyle/>
            <a:p>
              <a:endParaRPr lang="en-GB"/>
            </a:p>
          </p:txBody>
        </p:sp>
        <p:sp>
          <p:nvSpPr>
            <p:cNvPr id="67617" name="Oval 33"/>
            <p:cNvSpPr>
              <a:spLocks noChangeArrowheads="1"/>
            </p:cNvSpPr>
            <p:nvPr/>
          </p:nvSpPr>
          <p:spPr bwMode="auto">
            <a:xfrm>
              <a:off x="5472" y="1520"/>
              <a:ext cx="80" cy="80"/>
            </a:xfrm>
            <a:prstGeom prst="ellipse">
              <a:avLst/>
            </a:prstGeom>
            <a:solidFill>
              <a:schemeClr val="folHlink"/>
            </a:solidFill>
            <a:ln w="9525">
              <a:noFill/>
              <a:round/>
              <a:headEnd/>
              <a:tailEnd/>
            </a:ln>
            <a:effectLst/>
          </p:spPr>
          <p:txBody>
            <a:bodyPr wrap="none" anchor="ctr"/>
            <a:lstStyle/>
            <a:p>
              <a:endParaRPr lang="en-GB"/>
            </a:p>
          </p:txBody>
        </p:sp>
        <p:sp>
          <p:nvSpPr>
            <p:cNvPr id="67618" name="Oval 34"/>
            <p:cNvSpPr>
              <a:spLocks noChangeArrowheads="1"/>
            </p:cNvSpPr>
            <p:nvPr/>
          </p:nvSpPr>
          <p:spPr bwMode="auto">
            <a:xfrm>
              <a:off x="5136" y="1632"/>
              <a:ext cx="80" cy="80"/>
            </a:xfrm>
            <a:prstGeom prst="ellipse">
              <a:avLst/>
            </a:prstGeom>
            <a:solidFill>
              <a:schemeClr val="accent1"/>
            </a:solidFill>
            <a:ln w="9525">
              <a:noFill/>
              <a:round/>
              <a:headEnd/>
              <a:tailEnd/>
            </a:ln>
            <a:effectLst/>
          </p:spPr>
          <p:txBody>
            <a:bodyPr wrap="none" anchor="ctr"/>
            <a:lstStyle/>
            <a:p>
              <a:endParaRPr lang="en-GB"/>
            </a:p>
          </p:txBody>
        </p:sp>
        <p:sp>
          <p:nvSpPr>
            <p:cNvPr id="67619" name="Oval 35"/>
            <p:cNvSpPr>
              <a:spLocks noChangeArrowheads="1"/>
            </p:cNvSpPr>
            <p:nvPr/>
          </p:nvSpPr>
          <p:spPr bwMode="auto">
            <a:xfrm>
              <a:off x="5248" y="1632"/>
              <a:ext cx="80" cy="80"/>
            </a:xfrm>
            <a:prstGeom prst="ellipse">
              <a:avLst/>
            </a:prstGeom>
            <a:solidFill>
              <a:schemeClr val="accent1"/>
            </a:solidFill>
            <a:ln w="9525">
              <a:noFill/>
              <a:round/>
              <a:headEnd/>
              <a:tailEnd/>
            </a:ln>
            <a:effectLst/>
          </p:spPr>
          <p:txBody>
            <a:bodyPr wrap="none" anchor="ctr"/>
            <a:lstStyle/>
            <a:p>
              <a:endParaRPr lang="en-GB"/>
            </a:p>
          </p:txBody>
        </p:sp>
        <p:sp>
          <p:nvSpPr>
            <p:cNvPr id="67620" name="Oval 36"/>
            <p:cNvSpPr>
              <a:spLocks noChangeArrowheads="1"/>
            </p:cNvSpPr>
            <p:nvPr/>
          </p:nvSpPr>
          <p:spPr bwMode="auto">
            <a:xfrm>
              <a:off x="5360" y="1632"/>
              <a:ext cx="80" cy="80"/>
            </a:xfrm>
            <a:prstGeom prst="ellipse">
              <a:avLst/>
            </a:prstGeom>
            <a:solidFill>
              <a:schemeClr val="folHlink"/>
            </a:solidFill>
            <a:ln w="9525">
              <a:noFill/>
              <a:round/>
              <a:headEnd/>
              <a:tailEnd/>
            </a:ln>
            <a:effectLst/>
          </p:spPr>
          <p:txBody>
            <a:bodyPr wrap="none" anchor="ctr"/>
            <a:lstStyle/>
            <a:p>
              <a:endParaRPr lang="en-GB"/>
            </a:p>
          </p:txBody>
        </p:sp>
        <p:sp>
          <p:nvSpPr>
            <p:cNvPr id="67621" name="Oval 37"/>
            <p:cNvSpPr>
              <a:spLocks noChangeArrowheads="1"/>
            </p:cNvSpPr>
            <p:nvPr/>
          </p:nvSpPr>
          <p:spPr bwMode="auto">
            <a:xfrm>
              <a:off x="5472" y="1632"/>
              <a:ext cx="80" cy="80"/>
            </a:xfrm>
            <a:prstGeom prst="ellipse">
              <a:avLst/>
            </a:prstGeom>
            <a:solidFill>
              <a:schemeClr val="folHlink"/>
            </a:solidFill>
            <a:ln w="9525">
              <a:noFill/>
              <a:round/>
              <a:headEnd/>
              <a:tailEnd/>
            </a:ln>
            <a:effectLst/>
          </p:spPr>
          <p:txBody>
            <a:bodyPr wrap="none" anchor="ctr"/>
            <a:lstStyle/>
            <a:p>
              <a:endParaRPr lang="en-GB"/>
            </a:p>
          </p:txBody>
        </p:sp>
        <p:sp>
          <p:nvSpPr>
            <p:cNvPr id="67622" name="Oval 38"/>
            <p:cNvSpPr>
              <a:spLocks noChangeArrowheads="1"/>
            </p:cNvSpPr>
            <p:nvPr/>
          </p:nvSpPr>
          <p:spPr bwMode="auto">
            <a:xfrm>
              <a:off x="5248" y="1744"/>
              <a:ext cx="80" cy="80"/>
            </a:xfrm>
            <a:prstGeom prst="ellipse">
              <a:avLst/>
            </a:prstGeom>
            <a:solidFill>
              <a:schemeClr val="folHlink"/>
            </a:solidFill>
            <a:ln w="9525">
              <a:noFill/>
              <a:round/>
              <a:headEnd/>
              <a:tailEnd/>
            </a:ln>
            <a:effectLst/>
          </p:spPr>
          <p:txBody>
            <a:bodyPr wrap="none" anchor="ctr"/>
            <a:lstStyle/>
            <a:p>
              <a:endParaRPr lang="en-GB"/>
            </a:p>
          </p:txBody>
        </p:sp>
        <p:sp>
          <p:nvSpPr>
            <p:cNvPr id="67623" name="Oval 39"/>
            <p:cNvSpPr>
              <a:spLocks noChangeArrowheads="1"/>
            </p:cNvSpPr>
            <p:nvPr/>
          </p:nvSpPr>
          <p:spPr bwMode="auto">
            <a:xfrm>
              <a:off x="5472" y="1744"/>
              <a:ext cx="80" cy="80"/>
            </a:xfrm>
            <a:prstGeom prst="ellipse">
              <a:avLst/>
            </a:prstGeom>
            <a:solidFill>
              <a:schemeClr val="folHlink"/>
            </a:solidFill>
            <a:ln w="9525">
              <a:noFill/>
              <a:round/>
              <a:headEnd/>
              <a:tailEnd/>
            </a:ln>
            <a:effectLst/>
          </p:spPr>
          <p:txBody>
            <a:bodyPr wrap="none" anchor="ctr"/>
            <a:lstStyle/>
            <a:p>
              <a:endParaRPr lang="en-GB"/>
            </a:p>
          </p:txBody>
        </p:sp>
      </p:gr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Lst>
  <p:timing>
    <p:tnLst>
      <p:par>
        <p:cTn id="1" dur="indefinite" restart="never" nodeType="tmRoot"/>
      </p:par>
    </p:tnLst>
  </p:timing>
  <p:txStyles>
    <p:titleStyle>
      <a:lvl1pPr algn="l" rtl="0" fontAlgn="base">
        <a:spcBef>
          <a:spcPct val="0"/>
        </a:spcBef>
        <a:spcAft>
          <a:spcPct val="0"/>
        </a:spcAft>
        <a:defRPr sz="3900" b="1">
          <a:solidFill>
            <a:schemeClr val="tx2"/>
          </a:solidFill>
          <a:latin typeface="+mj-lt"/>
          <a:ea typeface="+mj-ea"/>
          <a:cs typeface="+mj-cs"/>
        </a:defRPr>
      </a:lvl1pPr>
      <a:lvl2pPr algn="l" rtl="0" fontAlgn="base">
        <a:spcBef>
          <a:spcPct val="0"/>
        </a:spcBef>
        <a:spcAft>
          <a:spcPct val="0"/>
        </a:spcAft>
        <a:defRPr sz="3900" b="1">
          <a:solidFill>
            <a:schemeClr val="tx2"/>
          </a:solidFill>
          <a:latin typeface="Arial" charset="0"/>
        </a:defRPr>
      </a:lvl2pPr>
      <a:lvl3pPr algn="l" rtl="0" fontAlgn="base">
        <a:spcBef>
          <a:spcPct val="0"/>
        </a:spcBef>
        <a:spcAft>
          <a:spcPct val="0"/>
        </a:spcAft>
        <a:defRPr sz="3900" b="1">
          <a:solidFill>
            <a:schemeClr val="tx2"/>
          </a:solidFill>
          <a:latin typeface="Arial" charset="0"/>
        </a:defRPr>
      </a:lvl3pPr>
      <a:lvl4pPr algn="l" rtl="0" fontAlgn="base">
        <a:spcBef>
          <a:spcPct val="0"/>
        </a:spcBef>
        <a:spcAft>
          <a:spcPct val="0"/>
        </a:spcAft>
        <a:defRPr sz="3900" b="1">
          <a:solidFill>
            <a:schemeClr val="tx2"/>
          </a:solidFill>
          <a:latin typeface="Arial" charset="0"/>
        </a:defRPr>
      </a:lvl4pPr>
      <a:lvl5pPr algn="l" rtl="0" fontAlgn="base">
        <a:spcBef>
          <a:spcPct val="0"/>
        </a:spcBef>
        <a:spcAft>
          <a:spcPct val="0"/>
        </a:spcAft>
        <a:defRPr sz="3900" b="1">
          <a:solidFill>
            <a:schemeClr val="tx2"/>
          </a:solidFill>
          <a:latin typeface="Arial" charset="0"/>
        </a:defRPr>
      </a:lvl5pPr>
      <a:lvl6pPr marL="457200" algn="l" rtl="0" fontAlgn="base">
        <a:spcBef>
          <a:spcPct val="0"/>
        </a:spcBef>
        <a:spcAft>
          <a:spcPct val="0"/>
        </a:spcAft>
        <a:defRPr sz="3900" b="1">
          <a:solidFill>
            <a:schemeClr val="tx2"/>
          </a:solidFill>
          <a:latin typeface="Arial" charset="0"/>
        </a:defRPr>
      </a:lvl6pPr>
      <a:lvl7pPr marL="914400" algn="l" rtl="0" fontAlgn="base">
        <a:spcBef>
          <a:spcPct val="0"/>
        </a:spcBef>
        <a:spcAft>
          <a:spcPct val="0"/>
        </a:spcAft>
        <a:defRPr sz="3900" b="1">
          <a:solidFill>
            <a:schemeClr val="tx2"/>
          </a:solidFill>
          <a:latin typeface="Arial" charset="0"/>
        </a:defRPr>
      </a:lvl7pPr>
      <a:lvl8pPr marL="1371600" algn="l" rtl="0" fontAlgn="base">
        <a:spcBef>
          <a:spcPct val="0"/>
        </a:spcBef>
        <a:spcAft>
          <a:spcPct val="0"/>
        </a:spcAft>
        <a:defRPr sz="3900" b="1">
          <a:solidFill>
            <a:schemeClr val="tx2"/>
          </a:solidFill>
          <a:latin typeface="Arial" charset="0"/>
        </a:defRPr>
      </a:lvl8pPr>
      <a:lvl9pPr marL="1828800" algn="l" rtl="0" fontAlgn="base">
        <a:spcBef>
          <a:spcPct val="0"/>
        </a:spcBef>
        <a:spcAft>
          <a:spcPct val="0"/>
        </a:spcAft>
        <a:defRPr sz="3900" b="1">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l"/>
        <a:defRPr sz="3000">
          <a:solidFill>
            <a:schemeClr val="tx1"/>
          </a:solidFill>
          <a:latin typeface="+mn-lt"/>
          <a:ea typeface="+mn-ea"/>
          <a:cs typeface="+mn-cs"/>
        </a:defRPr>
      </a:lvl1pPr>
      <a:lvl2pPr marL="692150" indent="-347663" algn="l" rtl="0" fontAlgn="base">
        <a:spcBef>
          <a:spcPct val="20000"/>
        </a:spcBef>
        <a:spcAft>
          <a:spcPct val="0"/>
        </a:spcAft>
        <a:buClr>
          <a:schemeClr val="accent2"/>
        </a:buClr>
        <a:buSzPct val="70000"/>
        <a:buFont typeface="Wingdings" pitchFamily="2" charset="2"/>
        <a:buChar char="l"/>
        <a:defRPr sz="2600">
          <a:solidFill>
            <a:schemeClr val="tx1"/>
          </a:solidFill>
          <a:latin typeface="+mn-lt"/>
        </a:defRPr>
      </a:lvl2pPr>
      <a:lvl3pPr marL="987425" indent="-293688" algn="l" rtl="0" fontAlgn="base">
        <a:spcBef>
          <a:spcPct val="20000"/>
        </a:spcBef>
        <a:spcAft>
          <a:spcPct val="0"/>
        </a:spcAft>
        <a:buClr>
          <a:schemeClr val="accent1"/>
        </a:buClr>
        <a:buSzPct val="70000"/>
        <a:buFont typeface="Wingdings" pitchFamily="2" charset="2"/>
        <a:buChar char="l"/>
        <a:defRPr sz="2300">
          <a:solidFill>
            <a:schemeClr val="tx1"/>
          </a:solidFill>
          <a:latin typeface="+mn-lt"/>
        </a:defRPr>
      </a:lvl3pPr>
      <a:lvl4pPr marL="1281113" indent="-292100" algn="l" rtl="0" fontAlgn="base">
        <a:spcBef>
          <a:spcPct val="20000"/>
        </a:spcBef>
        <a:spcAft>
          <a:spcPct val="0"/>
        </a:spcAft>
        <a:buClr>
          <a:schemeClr val="tx2"/>
        </a:buClr>
        <a:buSzPct val="75000"/>
        <a:buFont typeface="Wingdings" pitchFamily="2" charset="2"/>
        <a:buChar char="§"/>
        <a:defRPr sz="2000">
          <a:solidFill>
            <a:schemeClr val="tx1"/>
          </a:solidFill>
          <a:latin typeface="+mn-lt"/>
        </a:defRPr>
      </a:lvl4pPr>
      <a:lvl5pPr marL="15986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2"/>
            </a:gs>
          </a:gsLst>
          <a:lin ang="0" scaled="1"/>
        </a:gradFill>
        <a:effectLst/>
      </p:bgPr>
    </p:bg>
    <p:spTree>
      <p:nvGrpSpPr>
        <p:cNvPr id="1" name=""/>
        <p:cNvGrpSpPr/>
        <p:nvPr/>
      </p:nvGrpSpPr>
      <p:grpSpPr>
        <a:xfrm>
          <a:off x="0" y="0"/>
          <a:ext cx="0" cy="0"/>
          <a:chOff x="0" y="0"/>
          <a:chExt cx="0" cy="0"/>
        </a:xfrm>
      </p:grpSpPr>
      <p:sp>
        <p:nvSpPr>
          <p:cNvPr id="71685" name="Rectangle 5"/>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2075" tIns="46038" rIns="92075" bIns="46038" numCol="1" anchor="ctr" anchorCtr="0" compatLnSpc="1">
            <a:prstTxWarp prst="textNoShape">
              <a:avLst/>
            </a:prstTxWarp>
          </a:bodyPr>
          <a:lstStyle/>
          <a:p>
            <a:pPr lvl="0"/>
            <a:r>
              <a:rPr lang="en-US" smtClean="0"/>
              <a:t>Click to edit Master title style</a:t>
            </a:r>
          </a:p>
        </p:txBody>
      </p:sp>
      <p:sp>
        <p:nvSpPr>
          <p:cNvPr id="2052" name="Rectangle 9"/>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3" name="Rectangle 1031"/>
          <p:cNvSpPr>
            <a:spLocks noGrp="1" noChangeArrowheads="1"/>
          </p:cNvSpPr>
          <p:nvPr>
            <p:ph type="dt" sz="quarter" idx="2"/>
          </p:nvPr>
        </p:nvSpPr>
        <p:spPr bwMode="auto">
          <a:xfrm>
            <a:off x="685800" y="6248400"/>
            <a:ext cx="19050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defRPr sz="1400" smtClean="0"/>
            </a:lvl1pPr>
          </a:lstStyle>
          <a:p>
            <a:pPr>
              <a:defRPr/>
            </a:pPr>
            <a:endParaRPr lang="en-US"/>
          </a:p>
        </p:txBody>
      </p:sp>
      <p:sp>
        <p:nvSpPr>
          <p:cNvPr id="14" name="Rectangle 1032"/>
          <p:cNvSpPr>
            <a:spLocks noGrp="1" noChangeArrowheads="1"/>
          </p:cNvSpPr>
          <p:nvPr>
            <p:ph type="ftr" sz="quarter" idx="3"/>
          </p:nvPr>
        </p:nvSpPr>
        <p:spPr bwMode="auto">
          <a:xfrm>
            <a:off x="3124200" y="6248400"/>
            <a:ext cx="28956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lgn="ctr">
              <a:defRPr sz="1400" smtClean="0"/>
            </a:lvl1pPr>
          </a:lstStyle>
          <a:p>
            <a:pPr>
              <a:defRPr/>
            </a:pPr>
            <a:endParaRPr lang="en-US"/>
          </a:p>
        </p:txBody>
      </p:sp>
      <p:sp>
        <p:nvSpPr>
          <p:cNvPr id="15" name="Rectangle 1033"/>
          <p:cNvSpPr>
            <a:spLocks noGrp="1" noChangeArrowheads="1"/>
          </p:cNvSpPr>
          <p:nvPr>
            <p:ph type="sldNum" sz="quarter" idx="4"/>
          </p:nvPr>
        </p:nvSpPr>
        <p:spPr bwMode="auto">
          <a:xfrm>
            <a:off x="6553200" y="6248400"/>
            <a:ext cx="1905000" cy="457200"/>
          </a:xfrm>
          <a:prstGeom prst="rect">
            <a:avLst/>
          </a:prstGeom>
          <a:noFill/>
          <a:ln>
            <a:miter lim="800000"/>
            <a:headEnd/>
            <a:tailEnd/>
          </a:ln>
        </p:spPr>
        <p:txBody>
          <a:bodyPr vert="horz" wrap="square" lIns="92075" tIns="46038" rIns="92075" bIns="46038" numCol="1" anchor="ctr" anchorCtr="0" compatLnSpc="1">
            <a:prstTxWarp prst="textNoShape">
              <a:avLst/>
            </a:prstTxWarp>
          </a:bodyPr>
          <a:lstStyle>
            <a:lvl1pPr algn="r">
              <a:defRPr sz="1400" smtClean="0"/>
            </a:lvl1pPr>
          </a:lstStyle>
          <a:p>
            <a:pPr>
              <a:defRPr/>
            </a:pPr>
            <a:fld id="{13988760-EAB0-4356-A48E-D169160A4164}"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732" r:id="rId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Arial"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itchFamily="34" charset="0"/>
        </a:defRPr>
      </a:lvl9pPr>
    </p:titleStyle>
    <p:bodyStyle>
      <a:lvl1pPr marL="342900" indent="-342900" algn="l" rtl="0" eaLnBrk="0" fontAlgn="base" hangingPunct="0">
        <a:spcBef>
          <a:spcPct val="20000"/>
        </a:spcBef>
        <a:spcAft>
          <a:spcPct val="0"/>
        </a:spcAft>
        <a:buClr>
          <a:schemeClr val="accent2"/>
        </a:buClr>
        <a:buSzPct val="80000"/>
        <a:buFont typeface="Wingdings" pitchFamily="2" charset="2"/>
        <a:buChar char="l"/>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90000"/>
        <a:buChar char="–"/>
        <a:defRPr sz="2800">
          <a:solidFill>
            <a:schemeClr val="tx1"/>
          </a:solidFill>
          <a:latin typeface="+mn-lt"/>
        </a:defRPr>
      </a:lvl2pPr>
      <a:lvl3pPr marL="1143000" indent="-228600" algn="l" rtl="0" eaLnBrk="0" fontAlgn="base" hangingPunct="0">
        <a:spcBef>
          <a:spcPct val="20000"/>
        </a:spcBef>
        <a:spcAft>
          <a:spcPct val="0"/>
        </a:spcAft>
        <a:buClr>
          <a:schemeClr val="accent1"/>
        </a:buClr>
        <a:buSzPct val="60000"/>
        <a:buFont typeface="Wingdings" pitchFamily="2" charset="2"/>
        <a:buChar char="l"/>
        <a:defRPr sz="2400">
          <a:solidFill>
            <a:schemeClr val="tx1"/>
          </a:solidFill>
          <a:latin typeface="+mn-lt"/>
        </a:defRPr>
      </a:lvl3pPr>
      <a:lvl4pPr marL="1600200" indent="-228600" algn="l" rtl="0" eaLnBrk="0" fontAlgn="base" hangingPunct="0">
        <a:spcBef>
          <a:spcPct val="20000"/>
        </a:spcBef>
        <a:spcAft>
          <a:spcPct val="0"/>
        </a:spcAft>
        <a:buClr>
          <a:schemeClr val="tx1"/>
        </a:buClr>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sz="2000">
          <a:solidFill>
            <a:schemeClr val="tx1"/>
          </a:solidFill>
          <a:latin typeface="+mn-lt"/>
        </a:defRPr>
      </a:lvl5pPr>
      <a:lvl6pPr marL="2514600" indent="-228600" algn="l" rtl="0" fontAlgn="base">
        <a:spcBef>
          <a:spcPct val="20000"/>
        </a:spcBef>
        <a:spcAft>
          <a:spcPct val="0"/>
        </a:spcAft>
        <a:buClr>
          <a:schemeClr val="accent1"/>
        </a:buClr>
        <a:buChar char="•"/>
        <a:defRPr sz="2000">
          <a:solidFill>
            <a:schemeClr val="tx1"/>
          </a:solidFill>
          <a:latin typeface="+mn-lt"/>
        </a:defRPr>
      </a:lvl6pPr>
      <a:lvl7pPr marL="2971800" indent="-228600" algn="l" rtl="0" fontAlgn="base">
        <a:spcBef>
          <a:spcPct val="20000"/>
        </a:spcBef>
        <a:spcAft>
          <a:spcPct val="0"/>
        </a:spcAft>
        <a:buClr>
          <a:schemeClr val="accent1"/>
        </a:buClr>
        <a:buChar char="•"/>
        <a:defRPr sz="2000">
          <a:solidFill>
            <a:schemeClr val="tx1"/>
          </a:solidFill>
          <a:latin typeface="+mn-lt"/>
        </a:defRPr>
      </a:lvl7pPr>
      <a:lvl8pPr marL="3429000" indent="-228600" algn="l" rtl="0" fontAlgn="base">
        <a:spcBef>
          <a:spcPct val="20000"/>
        </a:spcBef>
        <a:spcAft>
          <a:spcPct val="0"/>
        </a:spcAft>
        <a:buClr>
          <a:schemeClr val="accent1"/>
        </a:buClr>
        <a:buChar char="•"/>
        <a:defRPr sz="2000">
          <a:solidFill>
            <a:schemeClr val="tx1"/>
          </a:solidFill>
          <a:latin typeface="+mn-lt"/>
        </a:defRPr>
      </a:lvl8pPr>
      <a:lvl9pPr marL="3886200" indent="-228600" algn="l" rtl="0" fontAlgn="base">
        <a:spcBef>
          <a:spcPct val="20000"/>
        </a:spcBef>
        <a:spcAft>
          <a:spcPct val="0"/>
        </a:spcAft>
        <a:buClr>
          <a:schemeClr val="accent1"/>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p:nvPr>
        </p:nvSpPr>
        <p:spPr/>
        <p:txBody>
          <a:bodyPr lIns="92075" tIns="46038" rIns="92075" bIns="46038" anchor="ctr"/>
          <a:lstStyle/>
          <a:p>
            <a:r>
              <a:rPr lang="en-US">
                <a:effectLst>
                  <a:outerShdw blurRad="38100" dist="38100" dir="2700000" algn="tl">
                    <a:srgbClr val="C0C0C0"/>
                  </a:outerShdw>
                </a:effectLst>
              </a:rPr>
              <a:t>Environmental Impact Assessment (EIA)</a:t>
            </a:r>
          </a:p>
        </p:txBody>
      </p:sp>
      <p:sp>
        <p:nvSpPr>
          <p:cNvPr id="72707" name="Rectangle 6"/>
          <p:cNvSpPr>
            <a:spLocks noGrp="1" noChangeArrowheads="1"/>
          </p:cNvSpPr>
          <p:nvPr>
            <p:ph type="subTitle" idx="1"/>
          </p:nvPr>
        </p:nvSpPr>
        <p:spPr>
          <a:xfrm>
            <a:off x="849313" y="4268788"/>
            <a:ext cx="6248400" cy="1141412"/>
          </a:xfrm>
        </p:spPr>
        <p:txBody>
          <a:bodyPr/>
          <a:lstStyle/>
          <a:p>
            <a:pPr marL="342900" indent="-342900">
              <a:lnSpc>
                <a:spcPct val="90000"/>
              </a:lnSpc>
            </a:pPr>
            <a:r>
              <a:rPr lang="en-US" dirty="0" err="1" smtClean="0"/>
              <a:t>B.Sc</a:t>
            </a:r>
            <a:r>
              <a:rPr lang="en-US" dirty="0" smtClean="0"/>
              <a:t> </a:t>
            </a:r>
            <a:r>
              <a:rPr lang="en-US" smtClean="0"/>
              <a:t>Environment Conservation: EIA</a:t>
            </a:r>
            <a:endParaRPr lang="en-US"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3" name="Rectangle 5"/>
          <p:cNvSpPr>
            <a:spLocks noGrp="1" noChangeArrowheads="1"/>
          </p:cNvSpPr>
          <p:nvPr>
            <p:ph type="title" idx="4294967295"/>
          </p:nvPr>
        </p:nvSpPr>
        <p:spPr>
          <a:xfrm>
            <a:off x="457200" y="350838"/>
            <a:ext cx="7543800" cy="639762"/>
          </a:xfrm>
        </p:spPr>
        <p:txBody>
          <a:bodyPr lIns="92075" tIns="46038" rIns="92075" bIns="46038" anchor="ctr"/>
          <a:lstStyle/>
          <a:p>
            <a:r>
              <a:rPr lang="en-US" sz="3500" b="0">
                <a:effectLst>
                  <a:outerShdw blurRad="38100" dist="38100" dir="2700000" algn="tl">
                    <a:srgbClr val="C0C0C0"/>
                  </a:outerShdw>
                </a:effectLst>
                <a:latin typeface="Georgia" pitchFamily="18" charset="0"/>
              </a:rPr>
              <a:t>EIA</a:t>
            </a:r>
          </a:p>
        </p:txBody>
      </p:sp>
      <p:sp>
        <p:nvSpPr>
          <p:cNvPr id="74755" name="Rectangle 6"/>
          <p:cNvSpPr>
            <a:spLocks noGrp="1" noChangeArrowheads="1"/>
          </p:cNvSpPr>
          <p:nvPr>
            <p:ph type="body" idx="1"/>
          </p:nvPr>
        </p:nvSpPr>
        <p:spPr>
          <a:xfrm>
            <a:off x="381000" y="1371600"/>
            <a:ext cx="8382000" cy="4267200"/>
          </a:xfrm>
        </p:spPr>
        <p:txBody>
          <a:bodyPr/>
          <a:lstStyle/>
          <a:p>
            <a:pPr>
              <a:lnSpc>
                <a:spcPct val="90000"/>
              </a:lnSpc>
            </a:pPr>
            <a:r>
              <a:rPr lang="en-US" sz="2600">
                <a:latin typeface="Georgia" pitchFamily="18" charset="0"/>
              </a:rPr>
              <a:t>EIA is a systematic process to </a:t>
            </a:r>
            <a:r>
              <a:rPr lang="en-US" sz="2600" u="sng">
                <a:latin typeface="Georgia" pitchFamily="18" charset="0"/>
              </a:rPr>
              <a:t>identify</a:t>
            </a:r>
            <a:r>
              <a:rPr lang="en-US" sz="2600">
                <a:latin typeface="Georgia" pitchFamily="18" charset="0"/>
              </a:rPr>
              <a:t>, </a:t>
            </a:r>
            <a:r>
              <a:rPr lang="en-US" sz="2600" u="sng">
                <a:latin typeface="Georgia" pitchFamily="18" charset="0"/>
              </a:rPr>
              <a:t>predict</a:t>
            </a:r>
            <a:r>
              <a:rPr lang="en-US" sz="2600">
                <a:latin typeface="Georgia" pitchFamily="18" charset="0"/>
              </a:rPr>
              <a:t> and </a:t>
            </a:r>
            <a:r>
              <a:rPr lang="en-US" sz="2600" u="sng">
                <a:latin typeface="Georgia" pitchFamily="18" charset="0"/>
              </a:rPr>
              <a:t>evaluate</a:t>
            </a:r>
            <a:r>
              <a:rPr lang="en-US" sz="2600">
                <a:latin typeface="Georgia" pitchFamily="18" charset="0"/>
              </a:rPr>
              <a:t> the environmental effects of proposed actions and projects. </a:t>
            </a:r>
          </a:p>
          <a:p>
            <a:pPr>
              <a:lnSpc>
                <a:spcPct val="90000"/>
              </a:lnSpc>
            </a:pPr>
            <a:endParaRPr lang="en-US" sz="1600">
              <a:latin typeface="Georgia" pitchFamily="18" charset="0"/>
            </a:endParaRPr>
          </a:p>
          <a:p>
            <a:pPr>
              <a:lnSpc>
                <a:spcPct val="90000"/>
              </a:lnSpc>
            </a:pPr>
            <a:r>
              <a:rPr lang="en-US" sz="2600">
                <a:latin typeface="Georgia" pitchFamily="18" charset="0"/>
              </a:rPr>
              <a:t>A broad definition of environment is adopted. Whenever appropriate social, cultural and health effects are also considered as an integral part of EIA.</a:t>
            </a:r>
          </a:p>
          <a:p>
            <a:pPr>
              <a:lnSpc>
                <a:spcPct val="90000"/>
              </a:lnSpc>
            </a:pPr>
            <a:endParaRPr lang="en-US" sz="1400">
              <a:latin typeface="Georgia" pitchFamily="18" charset="0"/>
            </a:endParaRPr>
          </a:p>
          <a:p>
            <a:pPr>
              <a:lnSpc>
                <a:spcPct val="90000"/>
              </a:lnSpc>
            </a:pPr>
            <a:r>
              <a:rPr lang="en-US" sz="2600">
                <a:latin typeface="Georgia" pitchFamily="18" charset="0"/>
              </a:rPr>
              <a:t>Finally, particular attention is given in EIA for preventing, mitigating and offsetting the significant adverse effects of proposed undertakings </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idx="4294967295"/>
          </p:nvPr>
        </p:nvSpPr>
        <p:spPr>
          <a:xfrm>
            <a:off x="0" y="304800"/>
            <a:ext cx="8839200" cy="838200"/>
          </a:xfrm>
        </p:spPr>
        <p:txBody>
          <a:bodyPr lIns="92075" tIns="46038" rIns="92075" bIns="46038" anchor="ctr"/>
          <a:lstStyle/>
          <a:p>
            <a:pPr algn="ctr"/>
            <a:r>
              <a:rPr lang="en-US" b="0">
                <a:effectLst>
                  <a:outerShdw blurRad="38100" dist="38100" dir="2700000" algn="tl">
                    <a:srgbClr val="C0C0C0"/>
                  </a:outerShdw>
                </a:effectLst>
                <a:latin typeface="Georgia" pitchFamily="18" charset="0"/>
              </a:rPr>
              <a:t>Definition</a:t>
            </a:r>
          </a:p>
        </p:txBody>
      </p:sp>
      <p:sp>
        <p:nvSpPr>
          <p:cNvPr id="4099" name="Rectangle 1027"/>
          <p:cNvSpPr>
            <a:spLocks noGrp="1" noChangeArrowheads="1"/>
          </p:cNvSpPr>
          <p:nvPr>
            <p:ph type="body" idx="4294967295"/>
          </p:nvPr>
        </p:nvSpPr>
        <p:spPr>
          <a:xfrm>
            <a:off x="0" y="1752600"/>
            <a:ext cx="9144000" cy="3962400"/>
          </a:xfrm>
        </p:spPr>
        <p:txBody>
          <a:bodyPr/>
          <a:lstStyle/>
          <a:p>
            <a:pPr>
              <a:buFont typeface="Wingdings" pitchFamily="2" charset="2"/>
              <a:buNone/>
            </a:pPr>
            <a:r>
              <a:rPr lang="en-US">
                <a:latin typeface="Georgia" pitchFamily="18" charset="0"/>
              </a:rPr>
              <a:t>	It is a planning and management tool for sustainable development that seeks to identify the type, magnitude and probability of environmental and social changes likely to occur as direct or indirect result of a project or policy and to design the possible mitigation procedure (Vanclay and Bronstein, 1995; Harvey, 1998; Momtaz et al., 1998; Thomas, 1998).</a:t>
            </a:r>
          </a:p>
          <a:p>
            <a:endParaRPr lang="en-US"/>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p:cNvSpPr>
            <a:spLocks noGrp="1" noChangeArrowheads="1"/>
          </p:cNvSpPr>
          <p:nvPr>
            <p:ph type="title" idx="4294967295"/>
          </p:nvPr>
        </p:nvSpPr>
        <p:spPr>
          <a:xfrm>
            <a:off x="0" y="304800"/>
            <a:ext cx="8839200" cy="838200"/>
          </a:xfrm>
        </p:spPr>
        <p:txBody>
          <a:bodyPr lIns="92075" tIns="46038" rIns="92075" bIns="46038" anchor="ctr"/>
          <a:lstStyle/>
          <a:p>
            <a:pPr algn="ctr"/>
            <a:r>
              <a:rPr lang="en-US" sz="3500" b="0">
                <a:effectLst>
                  <a:outerShdw blurRad="38100" dist="38100" dir="2700000" algn="tl">
                    <a:srgbClr val="C0C0C0"/>
                  </a:outerShdw>
                </a:effectLst>
                <a:latin typeface="Georgia" pitchFamily="18" charset="0"/>
              </a:rPr>
              <a:t>EIA is a tool that is applied…</a:t>
            </a:r>
            <a:r>
              <a:rPr lang="en-US">
                <a:effectLst>
                  <a:outerShdw blurRad="38100" dist="38100" dir="2700000" algn="tl">
                    <a:srgbClr val="C0C0C0"/>
                  </a:outerShdw>
                </a:effectLst>
                <a:latin typeface="Georgia" pitchFamily="18" charset="0"/>
              </a:rPr>
              <a:t> </a:t>
            </a:r>
          </a:p>
        </p:txBody>
      </p:sp>
      <p:sp>
        <p:nvSpPr>
          <p:cNvPr id="77827" name="Rectangle 1027"/>
          <p:cNvSpPr>
            <a:spLocks noGrp="1" noChangeArrowheads="1"/>
          </p:cNvSpPr>
          <p:nvPr>
            <p:ph type="body" idx="4294967295"/>
          </p:nvPr>
        </p:nvSpPr>
        <p:spPr>
          <a:xfrm>
            <a:off x="0" y="1752600"/>
            <a:ext cx="9144000" cy="4724400"/>
          </a:xfrm>
        </p:spPr>
        <p:txBody>
          <a:bodyPr/>
          <a:lstStyle/>
          <a:p>
            <a:pPr>
              <a:lnSpc>
                <a:spcPct val="120000"/>
              </a:lnSpc>
              <a:buClr>
                <a:schemeClr val="accent2"/>
              </a:buClr>
              <a:buFont typeface="Wingdings" pitchFamily="2" charset="2"/>
              <a:buChar char="§"/>
            </a:pPr>
            <a:r>
              <a:rPr lang="en-US" sz="2500">
                <a:latin typeface="Georgia" pitchFamily="18" charset="0"/>
              </a:rPr>
              <a:t>before major decisions are taken and when all alternatives are still open;</a:t>
            </a:r>
          </a:p>
          <a:p>
            <a:pPr>
              <a:lnSpc>
                <a:spcPct val="120000"/>
              </a:lnSpc>
              <a:buClr>
                <a:schemeClr val="accent2"/>
              </a:buClr>
              <a:buFont typeface="Wingdings" pitchFamily="2" charset="2"/>
              <a:buChar char="§"/>
            </a:pPr>
            <a:r>
              <a:rPr lang="en-US" sz="2500">
                <a:latin typeface="Georgia" pitchFamily="18" charset="0"/>
              </a:rPr>
              <a:t>to inform all stages of decision making, including final approval and the establishment of conditions for project implementation;</a:t>
            </a:r>
          </a:p>
          <a:p>
            <a:pPr>
              <a:lnSpc>
                <a:spcPct val="120000"/>
              </a:lnSpc>
              <a:buClr>
                <a:schemeClr val="accent2"/>
              </a:buClr>
              <a:buFont typeface="Wingdings" pitchFamily="2" charset="2"/>
              <a:buChar char="§"/>
            </a:pPr>
            <a:r>
              <a:rPr lang="en-US" sz="2500">
                <a:latin typeface="Georgia" pitchFamily="18" charset="0"/>
              </a:rPr>
              <a:t>with public participation and consultation; and</a:t>
            </a:r>
          </a:p>
          <a:p>
            <a:pPr>
              <a:lnSpc>
                <a:spcPct val="120000"/>
              </a:lnSpc>
              <a:buClr>
                <a:schemeClr val="accent2"/>
              </a:buClr>
              <a:buFont typeface="Wingdings" pitchFamily="2" charset="2"/>
              <a:buChar char="§"/>
            </a:pPr>
            <a:r>
              <a:rPr lang="en-US" sz="2500">
                <a:latin typeface="Georgia" pitchFamily="18" charset="0"/>
              </a:rPr>
              <a:t>to integrate environmental considerations and safeguards into all phases of project design, construction and operation</a:t>
            </a:r>
            <a:endParaRPr lang="en-US" sz="2500"/>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idx="4294967295"/>
          </p:nvPr>
        </p:nvSpPr>
        <p:spPr>
          <a:xfrm>
            <a:off x="0" y="304800"/>
            <a:ext cx="8839200" cy="685800"/>
          </a:xfrm>
        </p:spPr>
        <p:txBody>
          <a:bodyPr lIns="92075" tIns="46038" rIns="92075" bIns="46038" anchor="ctr"/>
          <a:lstStyle/>
          <a:p>
            <a:pPr algn="ctr"/>
            <a:r>
              <a:rPr lang="en-US" sz="3500" b="0">
                <a:latin typeface="Georgia" pitchFamily="18" charset="0"/>
              </a:rPr>
              <a:t>History</a:t>
            </a:r>
          </a:p>
        </p:txBody>
      </p:sp>
      <p:sp>
        <p:nvSpPr>
          <p:cNvPr id="5123" name="Rectangle 3"/>
          <p:cNvSpPr>
            <a:spLocks noGrp="1" noChangeArrowheads="1"/>
          </p:cNvSpPr>
          <p:nvPr>
            <p:ph type="body" idx="4294967295"/>
          </p:nvPr>
        </p:nvSpPr>
        <p:spPr>
          <a:xfrm>
            <a:off x="0" y="990600"/>
            <a:ext cx="9144000" cy="5867400"/>
          </a:xfrm>
        </p:spPr>
        <p:txBody>
          <a:bodyPr/>
          <a:lstStyle/>
          <a:p>
            <a:pPr>
              <a:lnSpc>
                <a:spcPct val="90000"/>
              </a:lnSpc>
            </a:pPr>
            <a:r>
              <a:rPr lang="en-US" sz="2600">
                <a:latin typeface="Georgia" pitchFamily="18" charset="0"/>
              </a:rPr>
              <a:t>The National Environmental Policy Act 1969 of USA is the legislative basis for EIA. The policy was the result of wide spread recognition in the 1960s that some major environmental problems were created by the government’s projects (power stations, dams and reservoirs, industrial complexes).</a:t>
            </a:r>
          </a:p>
          <a:p>
            <a:pPr>
              <a:lnSpc>
                <a:spcPct val="90000"/>
              </a:lnSpc>
            </a:pPr>
            <a:r>
              <a:rPr lang="en-US" sz="2600">
                <a:latin typeface="Georgia" pitchFamily="18" charset="0"/>
              </a:rPr>
              <a:t>The legislation made mandatory to assess the environmental consequences of all projects by federal agencies.  </a:t>
            </a:r>
          </a:p>
          <a:p>
            <a:pPr>
              <a:lnSpc>
                <a:spcPct val="90000"/>
              </a:lnSpc>
            </a:pPr>
            <a:r>
              <a:rPr lang="en-US" sz="2600">
                <a:latin typeface="Georgia" pitchFamily="18" charset="0"/>
              </a:rPr>
              <a:t>In 1990s, many developed and some developing countries designed their EIA legislation. e.g. New Zealand (1991), Canada (1995), Australia (1999), Vietnam (1993), Uganda (1994), Ecuador (1997). </a:t>
            </a:r>
          </a:p>
          <a:p>
            <a:pPr>
              <a:lnSpc>
                <a:spcPct val="90000"/>
              </a:lnSpc>
            </a:pPr>
            <a:r>
              <a:rPr lang="en-US" sz="2600">
                <a:latin typeface="Georgia" pitchFamily="18" charset="0"/>
              </a:rPr>
              <a:t>Today, EIA is firmly established in planning process in many of these countries.</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idx="4294967295"/>
          </p:nvPr>
        </p:nvSpPr>
        <p:spPr>
          <a:xfrm>
            <a:off x="0" y="0"/>
            <a:ext cx="8839200" cy="838200"/>
          </a:xfrm>
        </p:spPr>
        <p:txBody>
          <a:bodyPr lIns="92075" tIns="46038" rIns="92075" bIns="46038" anchor="ctr"/>
          <a:lstStyle/>
          <a:p>
            <a:pPr algn="ctr"/>
            <a:r>
              <a:rPr lang="en-US" sz="3500" b="0">
                <a:latin typeface="Georgia" pitchFamily="18" charset="0"/>
              </a:rPr>
              <a:t>International Obligations</a:t>
            </a:r>
          </a:p>
        </p:txBody>
      </p:sp>
      <p:graphicFrame>
        <p:nvGraphicFramePr>
          <p:cNvPr id="7204" name="Group 36"/>
          <p:cNvGraphicFramePr>
            <a:graphicFrameLocks noGrp="1"/>
          </p:cNvGraphicFramePr>
          <p:nvPr/>
        </p:nvGraphicFramePr>
        <p:xfrm>
          <a:off x="0" y="1066800"/>
          <a:ext cx="8991600" cy="5423662"/>
        </p:xfrm>
        <a:graphic>
          <a:graphicData uri="http://schemas.openxmlformats.org/drawingml/2006/table">
            <a:tbl>
              <a:tblPr/>
              <a:tblGrid>
                <a:gridCol w="3581400"/>
                <a:gridCol w="5410200"/>
              </a:tblGrid>
              <a:tr h="457200">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rgbClr val="660066"/>
                          </a:solidFill>
                          <a:effectLst/>
                          <a:latin typeface="Georgia" pitchFamily="18" charset="0"/>
                        </a:rPr>
                        <a:t>KEY Instruments/events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rgbClr val="660066"/>
                          </a:solidFill>
                          <a:effectLst/>
                          <a:latin typeface="Georgia" pitchFamily="18" charset="0"/>
                        </a:rPr>
                        <a:t>Requirements/Outcome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6319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EIA requirements and procedures applied by international financial and aid agencies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Providing loans and implementing projects in developing countries.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72085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Amendment of EC Directive on EIA (1997) </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Required all member states to be in compliance by 1999; also assisted in drafting the EIA laws of transitional economies who are in the process of accession to the European Union.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417638">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UNECE - Convention on EIA in a Trans-boundary Context (1991)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200" b="0" i="0" u="none" strike="noStrike" cap="none" normalizeH="0" baseline="0" smtClean="0">
                          <a:ln>
                            <a:noFill/>
                          </a:ln>
                          <a:solidFill>
                            <a:schemeClr val="tx1"/>
                          </a:solidFill>
                          <a:effectLst/>
                          <a:latin typeface="Georgia" pitchFamily="18" charset="0"/>
                        </a:rPr>
                        <a:t>Entered into force in 1997 as the first EIA-specific international treaty. </a:t>
                      </a: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endParaRPr kumimoji="0" lang="en-US" sz="2200" b="0" i="0" u="none" strike="noStrike" cap="none" normalizeH="0" baseline="0" smtClean="0">
                        <a:ln>
                          <a:noFill/>
                        </a:ln>
                        <a:solidFill>
                          <a:schemeClr val="tx1"/>
                        </a:solidFill>
                        <a:effectLst/>
                        <a:latin typeface="Georgia"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8839200" cy="762000"/>
          </a:xfrm>
        </p:spPr>
        <p:txBody>
          <a:bodyPr lIns="92075" tIns="46038" rIns="92075" bIns="46038" anchor="ctr"/>
          <a:lstStyle/>
          <a:p>
            <a:pPr algn="ctr"/>
            <a:r>
              <a:rPr lang="en-US" sz="3500" b="0">
                <a:latin typeface="Georgia" pitchFamily="18" charset="0"/>
              </a:rPr>
              <a:t>Purposes/Aims and Objectives</a:t>
            </a:r>
          </a:p>
        </p:txBody>
      </p:sp>
      <p:sp>
        <p:nvSpPr>
          <p:cNvPr id="10243" name="Rectangle 3"/>
          <p:cNvSpPr>
            <a:spLocks noGrp="1" noChangeArrowheads="1"/>
          </p:cNvSpPr>
          <p:nvPr>
            <p:ph type="body" idx="4294967295"/>
          </p:nvPr>
        </p:nvSpPr>
        <p:spPr>
          <a:xfrm>
            <a:off x="0" y="914400"/>
            <a:ext cx="9144000" cy="5943600"/>
          </a:xfrm>
        </p:spPr>
        <p:txBody>
          <a:bodyPr/>
          <a:lstStyle/>
          <a:p>
            <a:pPr>
              <a:lnSpc>
                <a:spcPct val="80000"/>
              </a:lnSpc>
              <a:buFont typeface="Wingdings" pitchFamily="2" charset="2"/>
              <a:buNone/>
            </a:pPr>
            <a:r>
              <a:rPr lang="en-US" sz="2800">
                <a:latin typeface="Georgia" pitchFamily="18" charset="0"/>
              </a:rPr>
              <a:t>	The </a:t>
            </a:r>
            <a:r>
              <a:rPr lang="en-US" sz="2800" u="sng">
                <a:latin typeface="Georgia" pitchFamily="18" charset="0"/>
              </a:rPr>
              <a:t>immediate aim</a:t>
            </a:r>
            <a:r>
              <a:rPr lang="en-US" sz="2800">
                <a:latin typeface="Georgia" pitchFamily="18" charset="0"/>
              </a:rPr>
              <a:t> of EIA is to inform the process of decision-making by identifying the potentially significant environmental effects and risks of development proposals. </a:t>
            </a:r>
          </a:p>
          <a:p>
            <a:pPr>
              <a:lnSpc>
                <a:spcPct val="80000"/>
              </a:lnSpc>
              <a:buFont typeface="Wingdings" pitchFamily="2" charset="2"/>
              <a:buNone/>
            </a:pPr>
            <a:endParaRPr lang="en-US" sz="2700" b="1">
              <a:latin typeface="Georgia" pitchFamily="18" charset="0"/>
            </a:endParaRPr>
          </a:p>
          <a:p>
            <a:pPr>
              <a:lnSpc>
                <a:spcPct val="80000"/>
              </a:lnSpc>
              <a:buFont typeface="Wingdings" pitchFamily="2" charset="2"/>
              <a:buNone/>
            </a:pPr>
            <a:r>
              <a:rPr lang="en-US" sz="2700" b="1">
                <a:latin typeface="Georgia" pitchFamily="18" charset="0"/>
              </a:rPr>
              <a:t>Objectives related to this aim are to: </a:t>
            </a:r>
          </a:p>
          <a:p>
            <a:pPr>
              <a:lnSpc>
                <a:spcPct val="80000"/>
              </a:lnSpc>
            </a:pPr>
            <a:r>
              <a:rPr lang="en-US" sz="2800">
                <a:latin typeface="Georgia" pitchFamily="18" charset="0"/>
              </a:rPr>
              <a:t>improve the environmental design of the proposal; </a:t>
            </a:r>
          </a:p>
          <a:p>
            <a:pPr>
              <a:lnSpc>
                <a:spcPct val="80000"/>
              </a:lnSpc>
            </a:pPr>
            <a:r>
              <a:rPr lang="en-US" sz="2800">
                <a:latin typeface="Georgia" pitchFamily="18" charset="0"/>
              </a:rPr>
              <a:t>ensure that resources are used appropriately and efficiently; </a:t>
            </a:r>
          </a:p>
          <a:p>
            <a:pPr>
              <a:lnSpc>
                <a:spcPct val="80000"/>
              </a:lnSpc>
            </a:pPr>
            <a:r>
              <a:rPr lang="en-US" sz="2800">
                <a:latin typeface="Georgia" pitchFamily="18" charset="0"/>
              </a:rPr>
              <a:t>identify appropriate measures for mitigating the potential impacts of the proposal; and </a:t>
            </a:r>
          </a:p>
          <a:p>
            <a:pPr>
              <a:lnSpc>
                <a:spcPct val="80000"/>
              </a:lnSpc>
            </a:pPr>
            <a:r>
              <a:rPr lang="en-US" sz="2800">
                <a:latin typeface="Georgia" pitchFamily="18" charset="0"/>
              </a:rPr>
              <a:t>facilitate informed decision making, including setting the environmental terms and conditions for implementing the proposal. 	</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idx="4294967295"/>
          </p:nvPr>
        </p:nvSpPr>
        <p:spPr>
          <a:xfrm>
            <a:off x="0" y="0"/>
            <a:ext cx="8839200" cy="762000"/>
          </a:xfrm>
        </p:spPr>
        <p:txBody>
          <a:bodyPr lIns="92075" tIns="46038" rIns="92075" bIns="46038" anchor="ctr"/>
          <a:lstStyle/>
          <a:p>
            <a:pPr algn="ctr"/>
            <a:r>
              <a:rPr lang="en-US" sz="3500" b="0">
                <a:latin typeface="Georgia" pitchFamily="18" charset="0"/>
              </a:rPr>
              <a:t>Purposes/Aims and Objectives (cont.)</a:t>
            </a:r>
          </a:p>
        </p:txBody>
      </p:sp>
      <p:sp>
        <p:nvSpPr>
          <p:cNvPr id="78851" name="Rectangle 3"/>
          <p:cNvSpPr>
            <a:spLocks noGrp="1" noChangeArrowheads="1"/>
          </p:cNvSpPr>
          <p:nvPr>
            <p:ph type="body" idx="4294967295"/>
          </p:nvPr>
        </p:nvSpPr>
        <p:spPr>
          <a:xfrm>
            <a:off x="0" y="914400"/>
            <a:ext cx="9144000" cy="5943600"/>
          </a:xfrm>
        </p:spPr>
        <p:txBody>
          <a:bodyPr/>
          <a:lstStyle/>
          <a:p>
            <a:pPr>
              <a:lnSpc>
                <a:spcPct val="80000"/>
              </a:lnSpc>
              <a:buFont typeface="Wingdings" pitchFamily="2" charset="2"/>
              <a:buNone/>
            </a:pPr>
            <a:r>
              <a:rPr lang="en-US" sz="2800">
                <a:latin typeface="Georgia" pitchFamily="18" charset="0"/>
              </a:rPr>
              <a:t>	The </a:t>
            </a:r>
            <a:r>
              <a:rPr lang="en-US" sz="2800" u="sng">
                <a:latin typeface="Georgia" pitchFamily="18" charset="0"/>
              </a:rPr>
              <a:t>ultimate (long term) aim</a:t>
            </a:r>
            <a:r>
              <a:rPr lang="en-US" sz="2800">
                <a:latin typeface="Georgia" pitchFamily="18" charset="0"/>
              </a:rPr>
              <a:t> of EIA is to promote sustainable development by ensuring that development proposals do not undermine critical resource and ecological functions or the well being, lifestyle and livelihood of the communities and peoples who depend on them. </a:t>
            </a:r>
          </a:p>
          <a:p>
            <a:pPr>
              <a:lnSpc>
                <a:spcPct val="80000"/>
              </a:lnSpc>
              <a:buFont typeface="Wingdings" pitchFamily="2" charset="2"/>
              <a:buNone/>
            </a:pPr>
            <a:endParaRPr lang="en-US" sz="2700" b="1">
              <a:latin typeface="Georgia" pitchFamily="18" charset="0"/>
            </a:endParaRPr>
          </a:p>
          <a:p>
            <a:pPr>
              <a:lnSpc>
                <a:spcPct val="80000"/>
              </a:lnSpc>
              <a:buFont typeface="Wingdings" pitchFamily="2" charset="2"/>
              <a:buNone/>
            </a:pPr>
            <a:r>
              <a:rPr lang="en-US" sz="2700" b="1">
                <a:latin typeface="Georgia" pitchFamily="18" charset="0"/>
              </a:rPr>
              <a:t>Objectives related to this aim are to:</a:t>
            </a:r>
            <a:endParaRPr lang="en-US" sz="2800">
              <a:latin typeface="Georgia" pitchFamily="18" charset="0"/>
            </a:endParaRPr>
          </a:p>
          <a:p>
            <a:pPr>
              <a:lnSpc>
                <a:spcPct val="80000"/>
              </a:lnSpc>
            </a:pPr>
            <a:r>
              <a:rPr lang="en-US" sz="2800">
                <a:latin typeface="Georgia" pitchFamily="18" charset="0"/>
              </a:rPr>
              <a:t>protect human health and safety; </a:t>
            </a:r>
          </a:p>
          <a:p>
            <a:pPr>
              <a:lnSpc>
                <a:spcPct val="80000"/>
              </a:lnSpc>
            </a:pPr>
            <a:r>
              <a:rPr lang="en-US" sz="2800">
                <a:latin typeface="Georgia" pitchFamily="18" charset="0"/>
              </a:rPr>
              <a:t>avoid irreversible changes and serious damage to the environment; </a:t>
            </a:r>
          </a:p>
          <a:p>
            <a:pPr>
              <a:lnSpc>
                <a:spcPct val="80000"/>
              </a:lnSpc>
            </a:pPr>
            <a:r>
              <a:rPr lang="en-US" sz="2800">
                <a:latin typeface="Georgia" pitchFamily="18" charset="0"/>
              </a:rPr>
              <a:t>safeguard valued resources, natural areas and ecosystem components; and  </a:t>
            </a:r>
          </a:p>
          <a:p>
            <a:pPr>
              <a:lnSpc>
                <a:spcPct val="80000"/>
              </a:lnSpc>
            </a:pPr>
            <a:r>
              <a:rPr lang="en-US" sz="2800">
                <a:latin typeface="Georgia" pitchFamily="18" charset="0"/>
              </a:rPr>
              <a:t>enhance the social aspects of the proposal. </a:t>
            </a: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373" name="Group 61"/>
          <p:cNvGraphicFramePr>
            <a:graphicFrameLocks noGrp="1"/>
          </p:cNvGraphicFramePr>
          <p:nvPr>
            <p:ph idx="4294967295"/>
          </p:nvPr>
        </p:nvGraphicFramePr>
        <p:xfrm>
          <a:off x="0" y="152400"/>
          <a:ext cx="9144000" cy="6537960"/>
        </p:xfrm>
        <a:graphic>
          <a:graphicData uri="http://schemas.openxmlformats.org/drawingml/2006/table">
            <a:tbl>
              <a:tblPr/>
              <a:tblGrid>
                <a:gridCol w="1524000"/>
                <a:gridCol w="7620000"/>
              </a:tblGrid>
              <a:tr h="381000">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Regions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Major Environmental Issues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43000">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Africa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The continent has the world’s poorest and most resource dependent population. It carries the highest health burden due to severe environmental problems. These include desertification and soil degradation, declining food security, and increasing water scarcity.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0445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Asia and Pacific</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Rapid economic growth, urbanization and industrialization have helped in poverty alleviation but also increased pressure on land and water resources, widespread environmental degradation and high pollution levels. Mega- cities are a particular focus of environmental and health concerns.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937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Eastern Europe and Central Asia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Despite progress with economic restructuring and environmental clean up, there is a legacy of industrial pollution and contaminated land during communist era. In many areas, emissions of particulates, SO2, lead, heavy metals and toxic chemicals continue to expose the residents to health risks, and, in the Balkans, war and regional conflict have exacted a heavy environmental and social toll.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93775">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Latin America and the Caribbean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1900" b="0" i="0" u="none" strike="noStrike" cap="none" normalizeH="0" baseline="0" smtClean="0">
                          <a:ln>
                            <a:noFill/>
                          </a:ln>
                          <a:solidFill>
                            <a:schemeClr val="tx1"/>
                          </a:solidFill>
                          <a:effectLst/>
                          <a:latin typeface="Georgia" pitchFamily="18" charset="0"/>
                        </a:rPr>
                        <a:t>Approximately three-quarters of the population live in urban areas. Many cities are poor, overcrowded, polluted and lack basic infrastructure. The major environmental issue is the destruction of tropical forests and consequent loss of biodiversity, which is especially serious in the Amazon basin.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5" name="Rectangle 5"/>
          <p:cNvSpPr>
            <a:spLocks noGrp="1" noChangeArrowheads="1"/>
          </p:cNvSpPr>
          <p:nvPr>
            <p:ph type="subTitle" idx="1"/>
          </p:nvPr>
        </p:nvSpPr>
        <p:spPr/>
        <p:txBody>
          <a:bodyPr/>
          <a:lstStyle/>
          <a:p>
            <a:r>
              <a:rPr lang="en-US" sz="4400">
                <a:latin typeface="Georgia" pitchFamily="18" charset="0"/>
              </a:rPr>
              <a:t>Steps in EIA</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8" name="Picture 4"/>
          <p:cNvPicPr>
            <a:picLocks noChangeAspect="1" noChangeArrowheads="1"/>
          </p:cNvPicPr>
          <p:nvPr>
            <p:ph/>
          </p:nvPr>
        </p:nvPicPr>
        <p:blipFill>
          <a:blip r:embed="rId2"/>
          <a:srcRect l="8824" t="25000" r="7843" b="25757"/>
          <a:stretch>
            <a:fillRect/>
          </a:stretch>
        </p:blipFill>
        <p:spPr>
          <a:xfrm>
            <a:off x="228600" y="-152400"/>
            <a:ext cx="8305800" cy="7045325"/>
          </a:xfrm>
          <a:noFill/>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500" b="0">
                <a:solidFill>
                  <a:srgbClr val="650106"/>
                </a:solidFill>
                <a:latin typeface="Georgia" pitchFamily="18" charset="0"/>
              </a:rPr>
              <a:t>Step 1: Screening</a:t>
            </a:r>
          </a:p>
        </p:txBody>
      </p:sp>
      <p:sp>
        <p:nvSpPr>
          <p:cNvPr id="83971" name="Rectangle 3"/>
          <p:cNvSpPr>
            <a:spLocks noGrp="1" noChangeArrowheads="1"/>
          </p:cNvSpPr>
          <p:nvPr>
            <p:ph type="body" idx="1"/>
          </p:nvPr>
        </p:nvSpPr>
        <p:spPr>
          <a:xfrm>
            <a:off x="457200" y="1719263"/>
            <a:ext cx="8229600" cy="5138737"/>
          </a:xfrm>
        </p:spPr>
        <p:txBody>
          <a:bodyPr/>
          <a:lstStyle/>
          <a:p>
            <a:pPr>
              <a:spcBef>
                <a:spcPct val="50000"/>
              </a:spcBef>
              <a:buClr>
                <a:srgbClr val="800000"/>
              </a:buClr>
              <a:buFont typeface="Wingdings" pitchFamily="2" charset="2"/>
              <a:buChar char="§"/>
            </a:pPr>
            <a:r>
              <a:rPr lang="en-US" sz="2800">
                <a:latin typeface="Georgia" pitchFamily="18" charset="0"/>
                <a:cs typeface="Times New Roman" pitchFamily="18" charset="0"/>
              </a:rPr>
              <a:t>This step determines:</a:t>
            </a:r>
          </a:p>
          <a:p>
            <a:pPr lvl="1">
              <a:spcBef>
                <a:spcPct val="50000"/>
              </a:spcBef>
              <a:buClr>
                <a:srgbClr val="800000"/>
              </a:buClr>
              <a:buFont typeface="Times"/>
              <a:buChar char="•"/>
            </a:pPr>
            <a:r>
              <a:rPr lang="en-US">
                <a:latin typeface="Georgia" pitchFamily="18" charset="0"/>
                <a:cs typeface="Times New Roman" pitchFamily="18" charset="0"/>
              </a:rPr>
              <a:t>whether or not EIA is required for a particular project</a:t>
            </a:r>
          </a:p>
          <a:p>
            <a:pPr lvl="1">
              <a:spcBef>
                <a:spcPct val="50000"/>
              </a:spcBef>
              <a:buClr>
                <a:srgbClr val="800000"/>
              </a:buClr>
              <a:buFont typeface="Times"/>
              <a:buChar char="•"/>
            </a:pPr>
            <a:r>
              <a:rPr lang="en-US">
                <a:latin typeface="Georgia" pitchFamily="18" charset="0"/>
                <a:cs typeface="Times New Roman" pitchFamily="18" charset="0"/>
              </a:rPr>
              <a:t>what level of EIA is required</a:t>
            </a:r>
          </a:p>
          <a:p>
            <a:pPr>
              <a:spcBef>
                <a:spcPct val="50000"/>
              </a:spcBef>
              <a:buClr>
                <a:srgbClr val="800000"/>
              </a:buClr>
              <a:buFont typeface="Wingdings" pitchFamily="2" charset="2"/>
              <a:buChar char="§"/>
            </a:pPr>
            <a:endParaRPr lang="en-US" sz="1200">
              <a:latin typeface="Georgia" pitchFamily="18" charset="0"/>
              <a:cs typeface="Times New Roman" pitchFamily="18" charset="0"/>
            </a:endParaRPr>
          </a:p>
          <a:p>
            <a:pPr>
              <a:spcBef>
                <a:spcPct val="50000"/>
              </a:spcBef>
              <a:buClr>
                <a:srgbClr val="800000"/>
              </a:buClr>
              <a:buFont typeface="Wingdings" pitchFamily="2" charset="2"/>
              <a:buChar char="§"/>
            </a:pPr>
            <a:r>
              <a:rPr lang="en-US" sz="2800">
                <a:latin typeface="Georgia" pitchFamily="18" charset="0"/>
                <a:cs typeface="Times New Roman" pitchFamily="18" charset="0"/>
              </a:rPr>
              <a:t>Screening Outcomes:</a:t>
            </a:r>
          </a:p>
          <a:p>
            <a:pPr lvl="1">
              <a:spcBef>
                <a:spcPct val="50000"/>
              </a:spcBef>
              <a:buClr>
                <a:srgbClr val="800000"/>
              </a:buClr>
              <a:buFont typeface="Wingdings" pitchFamily="2" charset="2"/>
              <a:buChar char="§"/>
            </a:pPr>
            <a:r>
              <a:rPr lang="en-AU">
                <a:latin typeface="Georgia" pitchFamily="18" charset="0"/>
                <a:cs typeface="Times New Roman" pitchFamily="18" charset="0"/>
              </a:rPr>
              <a:t>Full or comprehensive EIA required</a:t>
            </a:r>
          </a:p>
          <a:p>
            <a:pPr lvl="1">
              <a:spcBef>
                <a:spcPct val="50000"/>
              </a:spcBef>
              <a:buClr>
                <a:srgbClr val="800000"/>
              </a:buClr>
              <a:buFont typeface="Wingdings" pitchFamily="2" charset="2"/>
              <a:buChar char="§"/>
            </a:pPr>
            <a:r>
              <a:rPr lang="en-AU">
                <a:latin typeface="Georgia" pitchFamily="18" charset="0"/>
                <a:cs typeface="Times New Roman" pitchFamily="18" charset="0"/>
              </a:rPr>
              <a:t>Limited EIA required</a:t>
            </a:r>
          </a:p>
          <a:p>
            <a:pPr lvl="1">
              <a:spcBef>
                <a:spcPct val="50000"/>
              </a:spcBef>
              <a:buClr>
                <a:srgbClr val="800000"/>
              </a:buClr>
              <a:buFont typeface="Wingdings" pitchFamily="2" charset="2"/>
              <a:buChar char="§"/>
            </a:pPr>
            <a:r>
              <a:rPr lang="en-AU">
                <a:latin typeface="Georgia" pitchFamily="18" charset="0"/>
                <a:cs typeface="Times New Roman" pitchFamily="18" charset="0"/>
              </a:rPr>
              <a:t>No EIA required</a:t>
            </a:r>
            <a:endParaRPr lang="en-GB" sz="2400">
              <a:latin typeface="Georgia" pitchFamily="18" charset="0"/>
              <a:cs typeface="Times New Roman" pitchFamily="18" charset="0"/>
            </a:endParaRPr>
          </a:p>
          <a:p>
            <a:endParaRPr lang="en-US" sz="2800">
              <a:latin typeface="Georgia"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r>
              <a:rPr lang="en-US" sz="3500" b="0">
                <a:latin typeface="Georgia" pitchFamily="18" charset="0"/>
              </a:rPr>
              <a:t>Tools for Screening </a:t>
            </a:r>
          </a:p>
        </p:txBody>
      </p:sp>
      <p:sp>
        <p:nvSpPr>
          <p:cNvPr id="84995" name="Rectangle 3"/>
          <p:cNvSpPr>
            <a:spLocks noGrp="1" noChangeArrowheads="1"/>
          </p:cNvSpPr>
          <p:nvPr>
            <p:ph type="body" idx="1"/>
          </p:nvPr>
        </p:nvSpPr>
        <p:spPr>
          <a:xfrm>
            <a:off x="457200" y="1066800"/>
            <a:ext cx="8229600" cy="5562600"/>
          </a:xfrm>
        </p:spPr>
        <p:txBody>
          <a:bodyPr/>
          <a:lstStyle/>
          <a:p>
            <a:pPr>
              <a:lnSpc>
                <a:spcPct val="90000"/>
              </a:lnSpc>
              <a:spcBef>
                <a:spcPct val="50000"/>
              </a:spcBef>
              <a:buClr>
                <a:srgbClr val="800000"/>
              </a:buClr>
              <a:buFont typeface="Wingdings" pitchFamily="2" charset="2"/>
              <a:buNone/>
            </a:pPr>
            <a:endParaRPr lang="en-US" sz="28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Project lists:</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Inclusive — listed projects must undergo EIA</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Exclusive — listed projects exempted from EIA</a:t>
            </a:r>
            <a:endParaRPr lang="en-AU">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endParaRPr lang="cs-CZ" sz="16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Case-by-case examinations: </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determine whether projects may have significant environmental effects</a:t>
            </a:r>
          </a:p>
          <a:p>
            <a:pPr lvl="1">
              <a:lnSpc>
                <a:spcPct val="80000"/>
              </a:lnSpc>
              <a:spcBef>
                <a:spcPct val="50000"/>
              </a:spcBef>
              <a:buClr>
                <a:srgbClr val="800000"/>
              </a:buClr>
              <a:buSzPct val="100000"/>
              <a:buFont typeface="Times"/>
              <a:buChar char="•"/>
            </a:pPr>
            <a:r>
              <a:rPr lang="cs-CZ">
                <a:latin typeface="Georgia" pitchFamily="18" charset="0"/>
                <a:cs typeface="Times New Roman" pitchFamily="18" charset="0"/>
              </a:rPr>
              <a:t>if so, project should undergo EIA</a:t>
            </a:r>
          </a:p>
          <a:p>
            <a:pPr>
              <a:lnSpc>
                <a:spcPct val="90000"/>
              </a:lnSpc>
              <a:spcBef>
                <a:spcPct val="50000"/>
              </a:spcBef>
              <a:buClr>
                <a:srgbClr val="800000"/>
              </a:buClr>
              <a:buFont typeface="Wingdings" pitchFamily="2" charset="2"/>
              <a:buChar char="§"/>
            </a:pPr>
            <a:endParaRPr lang="cs-CZ" sz="1600">
              <a:latin typeface="Georgia" pitchFamily="18" charset="0"/>
              <a:cs typeface="Times New Roman" pitchFamily="18" charset="0"/>
            </a:endParaRPr>
          </a:p>
          <a:p>
            <a:pPr>
              <a:lnSpc>
                <a:spcPct val="90000"/>
              </a:lnSpc>
              <a:spcBef>
                <a:spcPct val="50000"/>
              </a:spcBef>
              <a:buClr>
                <a:srgbClr val="800000"/>
              </a:buClr>
              <a:buFont typeface="Wingdings" pitchFamily="2" charset="2"/>
              <a:buChar char="§"/>
            </a:pPr>
            <a:r>
              <a:rPr lang="cs-CZ" sz="2800">
                <a:latin typeface="Georgia" pitchFamily="18" charset="0"/>
                <a:cs typeface="Times New Roman" pitchFamily="18" charset="0"/>
              </a:rPr>
              <a:t>Combination of above</a:t>
            </a:r>
            <a:endParaRPr lang="en-US" sz="28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20" name="Picture 4"/>
          <p:cNvPicPr>
            <a:picLocks noChangeAspect="1" noChangeArrowheads="1"/>
          </p:cNvPicPr>
          <p:nvPr>
            <p:ph/>
          </p:nvPr>
        </p:nvPicPr>
        <p:blipFill>
          <a:blip r:embed="rId2"/>
          <a:srcRect/>
          <a:stretch>
            <a:fillRect/>
          </a:stretch>
        </p:blipFill>
        <p:spPr>
          <a:xfrm>
            <a:off x="0" y="1393825"/>
            <a:ext cx="9296400" cy="5159375"/>
          </a:xfrm>
          <a:noFill/>
          <a:ln/>
        </p:spPr>
      </p:pic>
      <p:sp>
        <p:nvSpPr>
          <p:cNvPr id="86022" name="Text Box 6"/>
          <p:cNvSpPr txBox="1">
            <a:spLocks noChangeArrowheads="1"/>
          </p:cNvSpPr>
          <p:nvPr/>
        </p:nvSpPr>
        <p:spPr bwMode="auto">
          <a:xfrm>
            <a:off x="838200" y="304800"/>
            <a:ext cx="6781800" cy="625475"/>
          </a:xfrm>
          <a:prstGeom prst="rect">
            <a:avLst/>
          </a:prstGeom>
          <a:noFill/>
          <a:ln w="9525">
            <a:noFill/>
            <a:miter lim="800000"/>
            <a:headEnd/>
            <a:tailEnd/>
          </a:ln>
          <a:effectLst/>
        </p:spPr>
        <p:txBody>
          <a:bodyPr>
            <a:spAutoFit/>
          </a:bodyPr>
          <a:lstStyle/>
          <a:p>
            <a:pPr algn="ctr">
              <a:spcBef>
                <a:spcPct val="50000"/>
              </a:spcBef>
            </a:pPr>
            <a:r>
              <a:rPr lang="en-US" sz="3500">
                <a:latin typeface="Georgia" pitchFamily="18" charset="0"/>
              </a:rPr>
              <a:t>Screening Process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US" sz="3500" b="0">
                <a:solidFill>
                  <a:srgbClr val="650106"/>
                </a:solidFill>
                <a:latin typeface="Georgia" pitchFamily="18" charset="0"/>
              </a:rPr>
              <a:t>Step 2: Scoping</a:t>
            </a:r>
          </a:p>
        </p:txBody>
      </p:sp>
      <p:sp>
        <p:nvSpPr>
          <p:cNvPr id="91139" name="Rectangle 3"/>
          <p:cNvSpPr>
            <a:spLocks noGrp="1" noChangeArrowheads="1"/>
          </p:cNvSpPr>
          <p:nvPr>
            <p:ph type="body" idx="1"/>
          </p:nvPr>
        </p:nvSpPr>
        <p:spPr>
          <a:xfrm>
            <a:off x="457200" y="1719263"/>
            <a:ext cx="8229600" cy="5138737"/>
          </a:xfrm>
        </p:spPr>
        <p:txBody>
          <a:bodyPr/>
          <a:lstStyle/>
          <a:p>
            <a:pPr>
              <a:spcBef>
                <a:spcPct val="50000"/>
              </a:spcBef>
              <a:buClr>
                <a:srgbClr val="800000"/>
              </a:buClr>
              <a:buFont typeface="Wingdings" pitchFamily="2" charset="2"/>
              <a:buChar char="§"/>
            </a:pPr>
            <a:r>
              <a:rPr lang="en-US" sz="2500">
                <a:latin typeface="Georgia" pitchFamily="18" charset="0"/>
                <a:cs typeface="Times New Roman" pitchFamily="18" charset="0"/>
              </a:rPr>
              <a:t>begins once screening is completed</a:t>
            </a:r>
          </a:p>
          <a:p>
            <a:pPr>
              <a:spcBef>
                <a:spcPct val="50000"/>
              </a:spcBef>
              <a:buClr>
                <a:srgbClr val="800000"/>
              </a:buClr>
              <a:buFont typeface="Wingdings" pitchFamily="2" charset="2"/>
              <a:buChar char="§"/>
            </a:pPr>
            <a:r>
              <a:rPr lang="en-US" sz="2500">
                <a:latin typeface="Georgia" pitchFamily="18" charset="0"/>
                <a:cs typeface="Times New Roman" pitchFamily="18" charset="0"/>
              </a:rPr>
              <a:t>the most important step in EIA</a:t>
            </a:r>
          </a:p>
          <a:p>
            <a:pPr>
              <a:spcBef>
                <a:spcPct val="50000"/>
              </a:spcBef>
              <a:buClr>
                <a:srgbClr val="800000"/>
              </a:buClr>
              <a:buFont typeface="Wingdings" pitchFamily="2" charset="2"/>
              <a:buChar char="§"/>
            </a:pPr>
            <a:r>
              <a:rPr lang="en-US" sz="2500">
                <a:latin typeface="Georgia" pitchFamily="18" charset="0"/>
                <a:cs typeface="Times New Roman" pitchFamily="18" charset="0"/>
              </a:rPr>
              <a:t>establishes the content and </a:t>
            </a:r>
            <a:r>
              <a:rPr lang="cs-CZ" sz="2500">
                <a:latin typeface="Georgia" pitchFamily="18" charset="0"/>
              </a:rPr>
              <a:t>scope </a:t>
            </a:r>
            <a:r>
              <a:rPr lang="en-US" sz="2500">
                <a:latin typeface="Georgia" pitchFamily="18" charset="0"/>
                <a:cs typeface="Times New Roman" pitchFamily="18" charset="0"/>
              </a:rPr>
              <a:t>of an EIA</a:t>
            </a:r>
            <a:r>
              <a:rPr lang="cs-CZ" sz="2500">
                <a:latin typeface="Georgia" pitchFamily="18" charset="0"/>
              </a:rPr>
              <a:t> report</a:t>
            </a:r>
            <a:endParaRPr lang="en-US" sz="2500">
              <a:latin typeface="Georgia" pitchFamily="18" charset="0"/>
            </a:endParaRPr>
          </a:p>
          <a:p>
            <a:pPr>
              <a:spcBef>
                <a:spcPct val="50000"/>
              </a:spcBef>
              <a:buClr>
                <a:srgbClr val="800000"/>
              </a:buClr>
              <a:buFont typeface="Wingdings" pitchFamily="2" charset="2"/>
              <a:buChar char="§"/>
            </a:pPr>
            <a:endParaRPr lang="en-US" sz="2500">
              <a:latin typeface="Georgia" pitchFamily="18" charset="0"/>
              <a:cs typeface="Times New Roman" pitchFamily="18" charset="0"/>
            </a:endParaRPr>
          </a:p>
          <a:p>
            <a:pPr>
              <a:spcBef>
                <a:spcPct val="50000"/>
              </a:spcBef>
              <a:buClr>
                <a:srgbClr val="800000"/>
              </a:buClr>
              <a:buFont typeface="Wingdings" pitchFamily="2" charset="2"/>
              <a:buNone/>
            </a:pPr>
            <a:r>
              <a:rPr lang="en-US" sz="2500">
                <a:latin typeface="Georgia" pitchFamily="18" charset="0"/>
                <a:cs typeface="Times New Roman" pitchFamily="18" charset="0"/>
              </a:rPr>
              <a:t>Outcome:</a:t>
            </a:r>
          </a:p>
          <a:p>
            <a:pPr>
              <a:spcBef>
                <a:spcPct val="50000"/>
              </a:spcBef>
              <a:buClr>
                <a:srgbClr val="800000"/>
              </a:buClr>
              <a:buFont typeface="Wingdings" pitchFamily="2" charset="2"/>
              <a:buChar char="§"/>
            </a:pPr>
            <a:r>
              <a:rPr lang="en-US" sz="2500">
                <a:latin typeface="Georgia" pitchFamily="18" charset="0"/>
                <a:cs typeface="Times New Roman" pitchFamily="18" charset="0"/>
              </a:rPr>
              <a:t>identifies key issues and impacts to be considered</a:t>
            </a:r>
          </a:p>
          <a:p>
            <a:pPr>
              <a:spcBef>
                <a:spcPct val="50000"/>
              </a:spcBef>
              <a:buClr>
                <a:srgbClr val="800000"/>
              </a:buClr>
              <a:buFont typeface="Wingdings" pitchFamily="2" charset="2"/>
              <a:buChar char="§"/>
            </a:pPr>
            <a:r>
              <a:rPr lang="en-US" sz="2500">
                <a:latin typeface="Georgia" pitchFamily="18" charset="0"/>
                <a:cs typeface="Times New Roman" pitchFamily="18" charset="0"/>
              </a:rPr>
              <a:t>lays the foundation of an effective process, saves time and money, and reduces conflict</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57200" y="122238"/>
            <a:ext cx="7543800" cy="639762"/>
          </a:xfrm>
        </p:spPr>
        <p:txBody>
          <a:bodyPr/>
          <a:lstStyle/>
          <a:p>
            <a:r>
              <a:rPr lang="en-US" sz="3500" b="0">
                <a:latin typeface="Georgia" pitchFamily="18" charset="0"/>
              </a:rPr>
              <a:t>Types of Scoping</a:t>
            </a:r>
          </a:p>
        </p:txBody>
      </p:sp>
      <p:sp>
        <p:nvSpPr>
          <p:cNvPr id="92163" name="Rectangle 3"/>
          <p:cNvSpPr>
            <a:spLocks noGrp="1" noChangeArrowheads="1"/>
          </p:cNvSpPr>
          <p:nvPr>
            <p:ph type="body" idx="1"/>
          </p:nvPr>
        </p:nvSpPr>
        <p:spPr>
          <a:xfrm>
            <a:off x="152400" y="990600"/>
            <a:ext cx="8686800" cy="5791200"/>
          </a:xfrm>
        </p:spPr>
        <p:txBody>
          <a:bodyPr/>
          <a:lstStyle/>
          <a:p>
            <a:pPr>
              <a:lnSpc>
                <a:spcPct val="90000"/>
              </a:lnSpc>
              <a:spcBef>
                <a:spcPct val="50000"/>
              </a:spcBef>
              <a:buClr>
                <a:srgbClr val="800000"/>
              </a:buClr>
              <a:buFont typeface="Wingdings" pitchFamily="2" charset="2"/>
              <a:buNone/>
            </a:pPr>
            <a:r>
              <a:rPr lang="en-GB">
                <a:latin typeface="Georgia" pitchFamily="18" charset="0"/>
              </a:rPr>
              <a:t>Closed scoping: </a:t>
            </a:r>
          </a:p>
          <a:p>
            <a:pPr lvl="1">
              <a:lnSpc>
                <a:spcPct val="90000"/>
              </a:lnSpc>
              <a:buFont typeface="Wingdings" pitchFamily="2" charset="2"/>
              <a:buNone/>
            </a:pPr>
            <a:r>
              <a:rPr lang="en-GB">
                <a:latin typeface="Georgia" pitchFamily="18" charset="0"/>
              </a:rPr>
              <a:t>	wherein the content </a:t>
            </a:r>
            <a:r>
              <a:rPr lang="cs-CZ">
                <a:latin typeface="Georgia" pitchFamily="18" charset="0"/>
              </a:rPr>
              <a:t>and scope </a:t>
            </a:r>
            <a:r>
              <a:rPr lang="en-GB">
                <a:latin typeface="Georgia" pitchFamily="18" charset="0"/>
              </a:rPr>
              <a:t>of an EIA Report is pre-determined by law and modified through closed consultations between a developer and the competent authority</a:t>
            </a:r>
            <a:endParaRPr lang="cs-CZ">
              <a:latin typeface="Georgia" pitchFamily="18" charset="0"/>
            </a:endParaRPr>
          </a:p>
          <a:p>
            <a:pPr>
              <a:lnSpc>
                <a:spcPct val="90000"/>
              </a:lnSpc>
              <a:buFont typeface="Wingdings" pitchFamily="2" charset="2"/>
              <a:buNone/>
            </a:pPr>
            <a:r>
              <a:rPr lang="en-US">
                <a:latin typeface="Georgia" pitchFamily="18" charset="0"/>
              </a:rPr>
              <a:t>Open or P</a:t>
            </a:r>
            <a:r>
              <a:rPr lang="cs-CZ">
                <a:latin typeface="Georgia" pitchFamily="18" charset="0"/>
              </a:rPr>
              <a:t>ublic</a:t>
            </a:r>
            <a:r>
              <a:rPr lang="en-GB">
                <a:latin typeface="Georgia" pitchFamily="18" charset="0"/>
              </a:rPr>
              <a:t> scoping: </a:t>
            </a:r>
          </a:p>
          <a:p>
            <a:pPr lvl="1">
              <a:lnSpc>
                <a:spcPct val="90000"/>
              </a:lnSpc>
              <a:buFont typeface="Wingdings" pitchFamily="2" charset="2"/>
              <a:buNone/>
            </a:pPr>
            <a:r>
              <a:rPr lang="en-GB">
                <a:latin typeface="Georgia" pitchFamily="18" charset="0"/>
              </a:rPr>
              <a:t>	a </a:t>
            </a:r>
            <a:r>
              <a:rPr lang="cs-CZ">
                <a:latin typeface="Georgia" pitchFamily="18" charset="0"/>
              </a:rPr>
              <a:t>transparent process </a:t>
            </a:r>
            <a:r>
              <a:rPr lang="en-GB">
                <a:latin typeface="Georgia" pitchFamily="18" charset="0"/>
              </a:rPr>
              <a:t>based on public consultations</a:t>
            </a:r>
            <a:endParaRPr lang="en-GB" sz="3000" b="1">
              <a:solidFill>
                <a:srgbClr val="000000"/>
              </a:solidFill>
              <a:latin typeface="ArialHU" charset="0"/>
            </a:endParaRPr>
          </a:p>
          <a:p>
            <a:pPr>
              <a:lnSpc>
                <a:spcPct val="90000"/>
              </a:lnSpc>
              <a:spcBef>
                <a:spcPct val="50000"/>
              </a:spcBef>
              <a:buClr>
                <a:srgbClr val="800000"/>
              </a:buClr>
              <a:buFont typeface="Wingdings" pitchFamily="2" charset="2"/>
              <a:buNone/>
            </a:pPr>
            <a:r>
              <a:rPr lang="en-GB">
                <a:latin typeface="Georgia" pitchFamily="18" charset="0"/>
              </a:rPr>
              <a:t>Actors</a:t>
            </a:r>
          </a:p>
          <a:p>
            <a:pPr>
              <a:lnSpc>
                <a:spcPct val="90000"/>
              </a:lnSpc>
              <a:spcBef>
                <a:spcPct val="50000"/>
              </a:spcBef>
              <a:buClr>
                <a:srgbClr val="800000"/>
              </a:buClr>
              <a:buFont typeface="Wingdings" pitchFamily="2" charset="2"/>
              <a:buNone/>
            </a:pPr>
            <a:r>
              <a:rPr lang="en-GB" sz="2800">
                <a:latin typeface="Georgia" pitchFamily="18" charset="0"/>
              </a:rPr>
              <a:t>	proponent, </a:t>
            </a:r>
            <a:r>
              <a:rPr lang="cs-CZ" sz="2800">
                <a:latin typeface="Georgia" pitchFamily="18" charset="0"/>
              </a:rPr>
              <a:t>EIA consultant</a:t>
            </a:r>
            <a:r>
              <a:rPr lang="en-US" sz="2800">
                <a:latin typeface="Georgia" pitchFamily="18" charset="0"/>
              </a:rPr>
              <a:t>, </a:t>
            </a:r>
            <a:r>
              <a:rPr lang="cs-CZ" sz="2800">
                <a:latin typeface="Georgia" pitchFamily="18" charset="0"/>
              </a:rPr>
              <a:t>supervisory </a:t>
            </a:r>
            <a:r>
              <a:rPr lang="en-GB" sz="2800">
                <a:latin typeface="Georgia" pitchFamily="18" charset="0"/>
              </a:rPr>
              <a:t>authority</a:t>
            </a:r>
            <a:r>
              <a:rPr lang="cs-CZ" sz="2800">
                <a:latin typeface="Georgia" pitchFamily="18" charset="0"/>
              </a:rPr>
              <a:t> for EIA</a:t>
            </a:r>
            <a:r>
              <a:rPr lang="en-US" sz="2800">
                <a:latin typeface="Georgia" pitchFamily="18" charset="0"/>
              </a:rPr>
              <a:t>, </a:t>
            </a:r>
            <a:r>
              <a:rPr lang="en-GB" sz="2800">
                <a:latin typeface="Georgia" pitchFamily="18" charset="0"/>
              </a:rPr>
              <a:t>other responsible agencies, </a:t>
            </a:r>
            <a:r>
              <a:rPr lang="cs-CZ" sz="2800">
                <a:latin typeface="Georgia" pitchFamily="18" charset="0"/>
              </a:rPr>
              <a:t>affected public </a:t>
            </a:r>
            <a:r>
              <a:rPr lang="en-US" sz="2800">
                <a:latin typeface="Georgia" pitchFamily="18" charset="0"/>
              </a:rPr>
              <a:t>and </a:t>
            </a:r>
            <a:r>
              <a:rPr lang="cs-CZ" sz="2800">
                <a:latin typeface="Georgia" pitchFamily="18" charset="0"/>
              </a:rPr>
              <a:t>interested public</a:t>
            </a:r>
            <a:endParaRPr lang="en-US" sz="2800">
              <a:latin typeface="Georgia" pitchFamily="18"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323850" y="685800"/>
            <a:ext cx="7219950" cy="533400"/>
          </a:xfrm>
          <a:noFill/>
          <a:ln/>
        </p:spPr>
        <p:txBody>
          <a:bodyPr/>
          <a:lstStyle/>
          <a:p>
            <a:r>
              <a:rPr lang="en-US" sz="3500" b="0">
                <a:latin typeface="Georgia" pitchFamily="18" charset="0"/>
                <a:cs typeface="Times New Roman" pitchFamily="18" charset="0"/>
              </a:rPr>
              <a:t>The scoping process</a:t>
            </a:r>
            <a:endParaRPr lang="en-GB" sz="3500" b="0">
              <a:latin typeface="Georgia" pitchFamily="18" charset="0"/>
              <a:cs typeface="Times New Roman" pitchFamily="18" charset="0"/>
            </a:endParaRPr>
          </a:p>
        </p:txBody>
      </p:sp>
      <p:sp>
        <p:nvSpPr>
          <p:cNvPr id="93187" name="Rectangle 3"/>
          <p:cNvSpPr>
            <a:spLocks noGrp="1" noChangeArrowheads="1"/>
          </p:cNvSpPr>
          <p:nvPr>
            <p:ph type="body" idx="1"/>
          </p:nvPr>
        </p:nvSpPr>
        <p:spPr>
          <a:xfrm>
            <a:off x="381000" y="1600200"/>
            <a:ext cx="3962400" cy="5311775"/>
          </a:xfrm>
          <a:noFill/>
          <a:ln/>
        </p:spPr>
        <p:txBody>
          <a:bodyPr>
            <a:spAutoFit/>
          </a:bodyPr>
          <a:lstStyle/>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prepare a scope outline</a:t>
            </a: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develop the outline through informal consultation </a:t>
            </a:r>
            <a:r>
              <a:rPr lang="cs-CZ" sz="2500">
                <a:solidFill>
                  <a:srgbClr val="000000"/>
                </a:solidFill>
                <a:latin typeface="Georgia" pitchFamily="18" charset="0"/>
              </a:rPr>
              <a:t>with environmental and health authorities</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make the outline</a:t>
            </a:r>
            <a:r>
              <a:rPr lang="en-AU" sz="2500">
                <a:solidFill>
                  <a:srgbClr val="000000"/>
                </a:solidFill>
                <a:latin typeface="Georgia" pitchFamily="18" charset="0"/>
              </a:rPr>
              <a:t> </a:t>
            </a:r>
            <a:r>
              <a:rPr lang="en-GB" sz="2500">
                <a:solidFill>
                  <a:srgbClr val="000000"/>
                </a:solidFill>
                <a:latin typeface="Georgia" pitchFamily="18" charset="0"/>
              </a:rPr>
              <a:t>available </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compile an extensive list of concerns</a:t>
            </a:r>
            <a:endParaRPr lang="en-AU" sz="2500">
              <a:solidFill>
                <a:srgbClr val="000000"/>
              </a:solidFill>
              <a:latin typeface="Georgia" pitchFamily="18" charset="0"/>
            </a:endParaRPr>
          </a:p>
          <a:p>
            <a:pPr marL="292100" indent="-292100">
              <a:lnSpc>
                <a:spcPct val="90000"/>
              </a:lnSpc>
              <a:spcBef>
                <a:spcPct val="50000"/>
              </a:spcBef>
              <a:buClr>
                <a:srgbClr val="800000"/>
              </a:buClr>
              <a:buFont typeface="Wingdings" pitchFamily="2" charset="2"/>
              <a:buChar char="§"/>
            </a:pPr>
            <a:r>
              <a:rPr lang="en-GB" sz="2500">
                <a:solidFill>
                  <a:srgbClr val="000000"/>
                </a:solidFill>
                <a:latin typeface="Georgia" pitchFamily="18" charset="0"/>
              </a:rPr>
              <a:t>evaluate relevant concerns to establish key issues </a:t>
            </a:r>
          </a:p>
        </p:txBody>
      </p:sp>
      <p:sp>
        <p:nvSpPr>
          <p:cNvPr id="93188" name="Rectangle 4"/>
          <p:cNvSpPr>
            <a:spLocks noChangeArrowheads="1"/>
          </p:cNvSpPr>
          <p:nvPr/>
        </p:nvSpPr>
        <p:spPr bwMode="auto">
          <a:xfrm>
            <a:off x="4864100" y="1782763"/>
            <a:ext cx="3975100" cy="4854575"/>
          </a:xfrm>
          <a:prstGeom prst="rect">
            <a:avLst/>
          </a:prstGeom>
          <a:noFill/>
          <a:ln w="12700">
            <a:noFill/>
            <a:miter lim="800000"/>
            <a:headEnd type="none" w="sm" len="sm"/>
            <a:tailEnd type="none" w="sm" len="sm"/>
          </a:ln>
          <a:effectLst/>
        </p:spPr>
        <p:txBody>
          <a:bodyPr>
            <a:spAutoFit/>
          </a:bodyPr>
          <a:lstStyle/>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organise key issues into impact categories (study list)</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amend the outline accordingly </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develop </a:t>
            </a:r>
            <a:r>
              <a:rPr lang="en-AU" sz="2500">
                <a:solidFill>
                  <a:srgbClr val="000000"/>
                </a:solidFill>
                <a:latin typeface="Georgia" pitchFamily="18" charset="0"/>
              </a:rPr>
              <a:t>‘Terms</a:t>
            </a:r>
            <a:r>
              <a:rPr lang="en-GB" sz="2500">
                <a:solidFill>
                  <a:srgbClr val="000000"/>
                </a:solidFill>
                <a:latin typeface="Georgia" pitchFamily="18" charset="0"/>
              </a:rPr>
              <a:t> of </a:t>
            </a:r>
            <a:r>
              <a:rPr lang="en-AU" sz="2500">
                <a:solidFill>
                  <a:srgbClr val="000000"/>
                </a:solidFill>
                <a:latin typeface="Georgia" pitchFamily="18" charset="0"/>
              </a:rPr>
              <a:t>reference’ (ToR) for impact analysis</a:t>
            </a:r>
            <a:r>
              <a:rPr lang="en-GB" sz="2500">
                <a:solidFill>
                  <a:srgbClr val="000000"/>
                </a:solidFill>
                <a:latin typeface="Georgia" pitchFamily="18" charset="0"/>
              </a:rPr>
              <a:t> </a:t>
            </a:r>
            <a:endParaRPr lang="en-AU" sz="2500">
              <a:solidFill>
                <a:srgbClr val="000000"/>
              </a:solidFill>
              <a:latin typeface="Georgia" pitchFamily="18" charset="0"/>
            </a:endParaRPr>
          </a:p>
          <a:p>
            <a:pPr marL="292100" indent="-292100">
              <a:spcBef>
                <a:spcPct val="50000"/>
              </a:spcBef>
              <a:buClr>
                <a:srgbClr val="800000"/>
              </a:buClr>
              <a:buSzPct val="70000"/>
              <a:buFont typeface="Wingdings" pitchFamily="2" charset="2"/>
              <a:buChar char="§"/>
            </a:pPr>
            <a:r>
              <a:rPr lang="en-GB" sz="2500">
                <a:solidFill>
                  <a:srgbClr val="000000"/>
                </a:solidFill>
                <a:latin typeface="Georgia" pitchFamily="18" charset="0"/>
              </a:rPr>
              <a:t>monitor progress against the ToR, revising as necessary</a:t>
            </a:r>
            <a:endParaRPr lang="en-US" sz="2500">
              <a:latin typeface="Georgia" pitchFamily="18" charset="0"/>
              <a:cs typeface="Times New Roman" pitchFamily="18" charset="0"/>
            </a:endParaRPr>
          </a:p>
        </p:txBody>
      </p:sp>
      <p:sp>
        <p:nvSpPr>
          <p:cNvPr id="93189" name="Line 5"/>
          <p:cNvSpPr>
            <a:spLocks noChangeShapeType="1"/>
          </p:cNvSpPr>
          <p:nvPr/>
        </p:nvSpPr>
        <p:spPr bwMode="auto">
          <a:xfrm flipH="1">
            <a:off x="4572000" y="1905000"/>
            <a:ext cx="0" cy="4267200"/>
          </a:xfrm>
          <a:prstGeom prst="line">
            <a:avLst/>
          </a:prstGeom>
          <a:noFill/>
          <a:ln w="12700" cap="rnd">
            <a:solidFill>
              <a:schemeClr val="accent2"/>
            </a:solidFill>
            <a:prstDash val="sysDot"/>
            <a:round/>
            <a:headEnd/>
            <a:tailEnd/>
          </a:ln>
          <a:effectLst/>
        </p:spPr>
        <p:txBody>
          <a:bodyPr anchor="ctr">
            <a:spAutoFit/>
          </a:bodyPr>
          <a:lstStyle/>
          <a:p>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ChangeArrowheads="1"/>
          </p:cNvSpPr>
          <p:nvPr/>
        </p:nvSpPr>
        <p:spPr bwMode="auto">
          <a:xfrm>
            <a:off x="3505200" y="109538"/>
            <a:ext cx="2317750" cy="701675"/>
          </a:xfrm>
          <a:prstGeom prst="rect">
            <a:avLst/>
          </a:prstGeom>
          <a:noFill/>
          <a:ln w="9525">
            <a:noFill/>
            <a:miter lim="800000"/>
            <a:headEnd/>
            <a:tailEnd/>
          </a:ln>
          <a:effectLst/>
        </p:spPr>
        <p:txBody>
          <a:bodyPr wrap="none">
            <a:spAutoFit/>
          </a:bodyPr>
          <a:lstStyle/>
          <a:p>
            <a:r>
              <a:rPr lang="en-US" sz="4000" b="1">
                <a:solidFill>
                  <a:srgbClr val="FF0000"/>
                </a:solidFill>
                <a:latin typeface="Courier New" pitchFamily="49" charset="0"/>
              </a:rPr>
              <a:t>SCOPING</a:t>
            </a:r>
          </a:p>
        </p:txBody>
      </p:sp>
      <p:pic>
        <p:nvPicPr>
          <p:cNvPr id="118787" name="Picture 3" descr="4CS-COL"/>
          <p:cNvPicPr>
            <a:picLocks noChangeAspect="1" noChangeArrowheads="1"/>
          </p:cNvPicPr>
          <p:nvPr/>
        </p:nvPicPr>
        <p:blipFill>
          <a:blip r:embed="rId2"/>
          <a:srcRect/>
          <a:stretch>
            <a:fillRect/>
          </a:stretch>
        </p:blipFill>
        <p:spPr bwMode="auto">
          <a:xfrm>
            <a:off x="1143000" y="1073150"/>
            <a:ext cx="7011988" cy="5822950"/>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ChangeArrowheads="1"/>
          </p:cNvSpPr>
          <p:nvPr/>
        </p:nvSpPr>
        <p:spPr bwMode="auto">
          <a:xfrm>
            <a:off x="228600" y="0"/>
            <a:ext cx="8915400" cy="1066800"/>
          </a:xfrm>
          <a:prstGeom prst="rect">
            <a:avLst/>
          </a:prstGeom>
          <a:noFill/>
          <a:ln w="9525">
            <a:noFill/>
            <a:miter lim="800000"/>
            <a:headEnd/>
            <a:tailEnd/>
          </a:ln>
          <a:effectLst/>
        </p:spPr>
        <p:txBody>
          <a:bodyPr>
            <a:spAutoFit/>
          </a:bodyPr>
          <a:lstStyle/>
          <a:p>
            <a:pPr algn="ctr"/>
            <a:r>
              <a:rPr lang="en-US" sz="3200" b="1">
                <a:solidFill>
                  <a:srgbClr val="FF0000"/>
                </a:solidFill>
                <a:latin typeface="Courier New" pitchFamily="49" charset="0"/>
              </a:rPr>
              <a:t>EXAMPLE : SCOPING</a:t>
            </a:r>
          </a:p>
          <a:p>
            <a:pPr algn="ctr"/>
            <a:r>
              <a:rPr lang="en-US" sz="3200" b="1">
                <a:solidFill>
                  <a:srgbClr val="FF0000"/>
                </a:solidFill>
                <a:latin typeface="Courier New" pitchFamily="49" charset="0"/>
              </a:rPr>
              <a:t>IMPACT OF A PROPOSED PAPER INDUSTRY</a:t>
            </a:r>
          </a:p>
        </p:txBody>
      </p:sp>
      <p:sp>
        <p:nvSpPr>
          <p:cNvPr id="119811" name="Text Box 3"/>
          <p:cNvSpPr txBox="1">
            <a:spLocks noChangeArrowheads="1"/>
          </p:cNvSpPr>
          <p:nvPr/>
        </p:nvSpPr>
        <p:spPr bwMode="auto">
          <a:xfrm>
            <a:off x="228600" y="1447800"/>
            <a:ext cx="8915400" cy="8258175"/>
          </a:xfrm>
          <a:prstGeom prst="rect">
            <a:avLst/>
          </a:prstGeom>
          <a:noFill/>
          <a:ln w="9525">
            <a:noFill/>
            <a:miter lim="800000"/>
            <a:headEnd/>
            <a:tailEnd/>
          </a:ln>
          <a:effectLst/>
        </p:spPr>
        <p:txBody>
          <a:bodyPr>
            <a:spAutoFit/>
          </a:bodyPr>
          <a:lstStyle/>
          <a:p>
            <a:r>
              <a:rPr lang="en-US" sz="2200" b="1">
                <a:latin typeface="Courier New" pitchFamily="49" charset="0"/>
              </a:rPr>
              <a:t>A PAPER INDUSTRY IS PROPOSED TO BE ESTABLISHED IN A LOCALITY AND THE EFFLUENT IS PROPOPED TO DISCHARGE IN ADJACENT RIVER</a:t>
            </a:r>
          </a:p>
          <a:p>
            <a:endParaRPr lang="en-US" sz="2200" b="1">
              <a:latin typeface="Courier New" pitchFamily="49" charset="0"/>
            </a:endParaRPr>
          </a:p>
          <a:p>
            <a:pPr>
              <a:buFont typeface="Wingdings" pitchFamily="2" charset="2"/>
              <a:buChar char="q"/>
            </a:pPr>
            <a:r>
              <a:rPr lang="en-US" sz="2200" b="1">
                <a:latin typeface="Courier New" pitchFamily="49" charset="0"/>
              </a:rPr>
              <a:t>ETP WILL BE INSTALLED TO BRIING  THE DISCHARGE DOWN TO PERMISSIBLE LIMIT</a:t>
            </a:r>
          </a:p>
          <a:p>
            <a:pPr>
              <a:buFont typeface="Wingdings" pitchFamily="2" charset="2"/>
              <a:buChar char="q"/>
            </a:pPr>
            <a:endParaRPr lang="en-US" sz="2200" b="1">
              <a:latin typeface="Courier New" pitchFamily="49" charset="0"/>
            </a:endParaRPr>
          </a:p>
          <a:p>
            <a:pPr>
              <a:buFont typeface="Wingdings" pitchFamily="2" charset="2"/>
              <a:buChar char="q"/>
            </a:pPr>
            <a:r>
              <a:rPr lang="en-US" sz="2200" b="1">
                <a:solidFill>
                  <a:schemeClr val="hlink"/>
                </a:solidFill>
                <a:latin typeface="Courier New" pitchFamily="49" charset="0"/>
              </a:rPr>
              <a:t>THERE ARE FEW OTHER INDUSTRIES ALREADY ESTABLISHED DISCHARGING EFFLUENT TO THE RIVER AT ALLOWABLE LIMIT</a:t>
            </a:r>
          </a:p>
          <a:p>
            <a:pPr>
              <a:buFont typeface="Wingdings" pitchFamily="2" charset="2"/>
              <a:buChar char="q"/>
            </a:pPr>
            <a:endParaRPr lang="en-US" sz="2200" b="1">
              <a:solidFill>
                <a:schemeClr val="hlink"/>
              </a:solidFill>
              <a:latin typeface="Courier New" pitchFamily="49" charset="0"/>
            </a:endParaRPr>
          </a:p>
          <a:p>
            <a:pPr>
              <a:buFont typeface="Wingdings" pitchFamily="2" charset="2"/>
              <a:buChar char="q"/>
            </a:pPr>
            <a:r>
              <a:rPr lang="en-US" sz="2200" b="1">
                <a:latin typeface="Courier New" pitchFamily="49" charset="0"/>
              </a:rPr>
              <a:t>PEOPLE BATH IN RIVER WATER AND DRINK AFTER TREATMENT</a:t>
            </a:r>
          </a:p>
          <a:p>
            <a:pPr>
              <a:buFont typeface="Wingdings" pitchFamily="2" charset="2"/>
              <a:buChar char="q"/>
            </a:pPr>
            <a:endParaRPr lang="en-US" sz="2200" b="1">
              <a:latin typeface="Courier New" pitchFamily="49" charset="0"/>
            </a:endParaRPr>
          </a:p>
          <a:p>
            <a:pPr>
              <a:buFont typeface="Wingdings" pitchFamily="2" charset="2"/>
              <a:buChar char="q"/>
            </a:pPr>
            <a:r>
              <a:rPr lang="en-US" sz="2200" b="1">
                <a:solidFill>
                  <a:schemeClr val="hlink"/>
                </a:solidFill>
                <a:latin typeface="Courier New" pitchFamily="49" charset="0"/>
              </a:rPr>
              <a:t>SIGNIFICANT NUMBER OF PEOPLE DEPEND ON FISHING FOR OCCUPATION</a:t>
            </a:r>
          </a:p>
          <a:p>
            <a:pPr>
              <a:buFont typeface="Wingdings" pitchFamily="2" charset="2"/>
              <a:buChar char="q"/>
            </a:pPr>
            <a:endParaRPr lang="en-US" sz="2200" b="1">
              <a:solidFill>
                <a:schemeClr val="hlink"/>
              </a:solidFill>
              <a:latin typeface="Courier New" pitchFamily="49" charset="0"/>
            </a:endParaRPr>
          </a:p>
          <a:p>
            <a:pPr>
              <a:buFont typeface="Wingdings" pitchFamily="2" charset="2"/>
              <a:buNone/>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pPr>
              <a:buFont typeface="Wingdings" pitchFamily="2" charset="2"/>
              <a:buChar char="q"/>
            </a:pPr>
            <a:endParaRPr lang="en-US" sz="1800">
              <a:latin typeface="Arial" charset="0"/>
            </a:endParaRPr>
          </a:p>
          <a:p>
            <a:endParaRPr lang="en-US" sz="1800">
              <a:latin typeface="Arial" charset="0"/>
            </a:endParaRPr>
          </a:p>
          <a:p>
            <a:endParaRPr lang="en-US" sz="1800">
              <a:latin typeface="Arial"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ChangeArrowheads="1"/>
          </p:cNvSpPr>
          <p:nvPr/>
        </p:nvSpPr>
        <p:spPr bwMode="auto">
          <a:xfrm>
            <a:off x="381000" y="1524000"/>
            <a:ext cx="4114800" cy="5334000"/>
          </a:xfrm>
          <a:prstGeom prst="rect">
            <a:avLst/>
          </a:prstGeom>
          <a:solidFill>
            <a:srgbClr val="CC66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6979" name="Rectangle 3"/>
          <p:cNvSpPr>
            <a:spLocks noChangeArrowheads="1"/>
          </p:cNvSpPr>
          <p:nvPr/>
        </p:nvSpPr>
        <p:spPr bwMode="auto">
          <a:xfrm>
            <a:off x="4648200" y="1524000"/>
            <a:ext cx="4114800" cy="5334000"/>
          </a:xfrm>
          <a:prstGeom prst="rect">
            <a:avLst/>
          </a:prstGeom>
          <a:solidFill>
            <a:srgbClr val="00FF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6980" name="Text Box 4"/>
          <p:cNvSpPr txBox="1">
            <a:spLocks noChangeArrowheads="1"/>
          </p:cNvSpPr>
          <p:nvPr/>
        </p:nvSpPr>
        <p:spPr bwMode="auto">
          <a:xfrm>
            <a:off x="381000" y="1676400"/>
            <a:ext cx="43434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PHYSICAL AND CHEMICAL ENVIRONMENT</a:t>
            </a:r>
          </a:p>
        </p:txBody>
      </p:sp>
      <p:sp>
        <p:nvSpPr>
          <p:cNvPr id="126981" name="Text Box 5"/>
          <p:cNvSpPr txBox="1">
            <a:spLocks noChangeArrowheads="1"/>
          </p:cNvSpPr>
          <p:nvPr/>
        </p:nvSpPr>
        <p:spPr bwMode="auto">
          <a:xfrm>
            <a:off x="381000" y="2743200"/>
            <a:ext cx="4221163" cy="48180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latin typeface="Courier New" pitchFamily="49" charset="0"/>
              </a:rPr>
              <a:t>THE LEVEL OF INCREASE</a:t>
            </a:r>
          </a:p>
          <a:p>
            <a:pPr>
              <a:buFont typeface="Wingdings" pitchFamily="2" charset="2"/>
              <a:buNone/>
            </a:pPr>
            <a:r>
              <a:rPr lang="en-US" sz="2000" b="1">
                <a:latin typeface="Courier New" pitchFamily="49" charset="0"/>
              </a:rPr>
              <a:t>GASEOUS AIR POLLUTANTS</a:t>
            </a:r>
          </a:p>
          <a:p>
            <a:pPr>
              <a:buFont typeface="Wingdings" pitchFamily="2" charset="2"/>
              <a:buChar char="q"/>
            </a:pPr>
            <a:endParaRPr lang="en-US" sz="2000" b="1">
              <a:latin typeface="Courier New" pitchFamily="49" charset="0"/>
            </a:endParaRPr>
          </a:p>
          <a:p>
            <a:pPr>
              <a:buFont typeface="Wingdings" pitchFamily="2" charset="2"/>
              <a:buChar char="q"/>
            </a:pPr>
            <a:r>
              <a:rPr lang="en-US" sz="2000" b="1">
                <a:latin typeface="Courier New" pitchFamily="49" charset="0"/>
              </a:rPr>
              <a:t>POSSIBLE CHANGE IN NOISE </a:t>
            </a:r>
          </a:p>
          <a:p>
            <a:pPr>
              <a:buFont typeface="Wingdings" pitchFamily="2" charset="2"/>
              <a:buNone/>
            </a:pPr>
            <a:r>
              <a:rPr lang="en-US" sz="2000" b="1">
                <a:latin typeface="Courier New" pitchFamily="49" charset="0"/>
              </a:rPr>
              <a:t>LEVEL</a:t>
            </a:r>
          </a:p>
          <a:p>
            <a:pPr>
              <a:buFont typeface="Wingdings" pitchFamily="2" charset="2"/>
              <a:buChar char="q"/>
            </a:pPr>
            <a:endParaRPr lang="en-US" sz="2000" b="1">
              <a:latin typeface="Courier New" pitchFamily="49" charset="0"/>
            </a:endParaRPr>
          </a:p>
          <a:p>
            <a:pPr>
              <a:buFont typeface="Wingdings" pitchFamily="2" charset="2"/>
              <a:buChar char="q"/>
            </a:pPr>
            <a:r>
              <a:rPr lang="en-US" sz="2000" b="1">
                <a:latin typeface="Courier New" pitchFamily="49" charset="0"/>
              </a:rPr>
              <a:t>CHANGE IN DOWNSTREAM DO</a:t>
            </a:r>
          </a:p>
          <a:p>
            <a:pPr>
              <a:buFont typeface="Wingdings" pitchFamily="2" charset="2"/>
              <a:buNone/>
            </a:pPr>
            <a:r>
              <a:rPr lang="en-US" sz="2000" b="1">
                <a:latin typeface="Courier New" pitchFamily="49" charset="0"/>
              </a:rPr>
              <a:t>DUE TO DISCHARGE OF </a:t>
            </a:r>
          </a:p>
          <a:p>
            <a:pPr>
              <a:buFont typeface="Wingdings" pitchFamily="2" charset="2"/>
              <a:buNone/>
            </a:pPr>
            <a:r>
              <a:rPr lang="en-US" sz="2000" b="1">
                <a:latin typeface="Courier New" pitchFamily="49" charset="0"/>
              </a:rPr>
              <a:t>AQUEOUS EFFLUENT (ORGANIC </a:t>
            </a:r>
          </a:p>
          <a:p>
            <a:pPr>
              <a:buFont typeface="Wingdings" pitchFamily="2" charset="2"/>
              <a:buNone/>
            </a:pPr>
            <a:r>
              <a:rPr lang="en-US" sz="2000" b="1">
                <a:latin typeface="Courier New" pitchFamily="49" charset="0"/>
              </a:rPr>
              <a:t>MATTER)</a:t>
            </a: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6982" name="Text Box 6"/>
          <p:cNvSpPr txBox="1">
            <a:spLocks noChangeArrowheads="1"/>
          </p:cNvSpPr>
          <p:nvPr/>
        </p:nvSpPr>
        <p:spPr bwMode="auto">
          <a:xfrm>
            <a:off x="4724400" y="1676400"/>
            <a:ext cx="40386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BIOLOGICAL ENVIRONMENT</a:t>
            </a:r>
          </a:p>
        </p:txBody>
      </p:sp>
      <p:sp>
        <p:nvSpPr>
          <p:cNvPr id="126983" name="Text Box 7"/>
          <p:cNvSpPr txBox="1">
            <a:spLocks noChangeArrowheads="1"/>
          </p:cNvSpPr>
          <p:nvPr/>
        </p:nvSpPr>
        <p:spPr bwMode="auto">
          <a:xfrm>
            <a:off x="4648200" y="2743200"/>
            <a:ext cx="4221163" cy="48180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EUTROPHICATION (EFFLUENT </a:t>
            </a:r>
          </a:p>
          <a:p>
            <a:pPr>
              <a:buFont typeface="Wingdings" pitchFamily="2" charset="2"/>
              <a:buNone/>
            </a:pPr>
            <a:r>
              <a:rPr lang="en-US" sz="2000" b="1">
                <a:solidFill>
                  <a:schemeClr val="bg1"/>
                </a:solidFill>
                <a:latin typeface="Courier New" pitchFamily="49" charset="0"/>
              </a:rPr>
              <a:t>CONTAINING N ,P)</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PUBLIC HEALTH IMPACT</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FISH KILLS</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6984" name="Rectangle 8"/>
          <p:cNvSpPr>
            <a:spLocks noGrp="1" noChangeArrowheads="1"/>
          </p:cNvSpPr>
          <p:nvPr>
            <p:ph type="title"/>
          </p:nvPr>
        </p:nvSpPr>
        <p:spPr>
          <a:xfrm>
            <a:off x="228600" y="152400"/>
            <a:ext cx="8686800" cy="1143000"/>
          </a:xfrm>
          <a:noFill/>
          <a:ln/>
        </p:spPr>
        <p:txBody>
          <a:bodyPr anchor="ctr"/>
          <a:lstStyle/>
          <a:p>
            <a:r>
              <a:rPr lang="en-US" sz="3000" b="0">
                <a:solidFill>
                  <a:srgbClr val="FF0000"/>
                </a:solidFill>
                <a:latin typeface="Courier New" pitchFamily="49" charset="0"/>
              </a:rPr>
              <a:t>MAJOR ISSUES</a:t>
            </a:r>
            <a:br>
              <a:rPr lang="en-US" sz="3000" b="0">
                <a:solidFill>
                  <a:srgbClr val="FF0000"/>
                </a:solidFill>
                <a:latin typeface="Courier New" pitchFamily="49" charset="0"/>
              </a:rPr>
            </a:br>
            <a:r>
              <a:rPr lang="en-US" sz="3000" b="0">
                <a:solidFill>
                  <a:srgbClr val="FF0000"/>
                </a:solidFill>
                <a:latin typeface="Courier New" pitchFamily="49" charset="0"/>
              </a:rPr>
              <a:t>(SCOPING)</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body" sz="half" idx="2"/>
          </p:nvPr>
        </p:nvSpPr>
        <p:spPr/>
        <p:txBody>
          <a:bodyPr/>
          <a:lstStyle/>
          <a:p>
            <a:endParaRPr lang="en-US" sz="2600"/>
          </a:p>
        </p:txBody>
      </p:sp>
      <p:sp>
        <p:nvSpPr>
          <p:cNvPr id="123907" name="Rectangle 3"/>
          <p:cNvSpPr>
            <a:spLocks noChangeArrowheads="1"/>
          </p:cNvSpPr>
          <p:nvPr/>
        </p:nvSpPr>
        <p:spPr bwMode="auto">
          <a:xfrm>
            <a:off x="457200" y="1600200"/>
            <a:ext cx="4114800" cy="4572000"/>
          </a:xfrm>
          <a:prstGeom prst="rect">
            <a:avLst/>
          </a:prstGeom>
          <a:solidFill>
            <a:srgbClr val="FF6600"/>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3908" name="Rectangle 4"/>
          <p:cNvSpPr>
            <a:spLocks noChangeArrowheads="1"/>
          </p:cNvSpPr>
          <p:nvPr/>
        </p:nvSpPr>
        <p:spPr bwMode="auto">
          <a:xfrm>
            <a:off x="4648200" y="1612900"/>
            <a:ext cx="4114800" cy="4559300"/>
          </a:xfrm>
          <a:prstGeom prst="rect">
            <a:avLst/>
          </a:prstGeom>
          <a:solidFill>
            <a:schemeClr val="hlink"/>
          </a:solidFill>
          <a:ln w="9525">
            <a:solidFill>
              <a:schemeClr val="tx1"/>
            </a:solidFill>
            <a:miter lim="800000"/>
            <a:headEnd/>
            <a:tailEnd/>
          </a:ln>
          <a:effectLst/>
        </p:spPr>
        <p:txBody>
          <a:bodyPr wrap="none" anchor="ctr"/>
          <a:lstStyle/>
          <a:p>
            <a:pPr algn="ctr"/>
            <a:endParaRPr lang="en-US" sz="1800">
              <a:latin typeface="Arial" charset="0"/>
            </a:endParaRPr>
          </a:p>
        </p:txBody>
      </p:sp>
      <p:sp>
        <p:nvSpPr>
          <p:cNvPr id="123909" name="Text Box 5"/>
          <p:cNvSpPr txBox="1">
            <a:spLocks noChangeArrowheads="1"/>
          </p:cNvSpPr>
          <p:nvPr/>
        </p:nvSpPr>
        <p:spPr bwMode="auto">
          <a:xfrm>
            <a:off x="533400" y="1676400"/>
            <a:ext cx="4038600" cy="822325"/>
          </a:xfrm>
          <a:prstGeom prst="rect">
            <a:avLst/>
          </a:prstGeom>
          <a:noFill/>
          <a:ln w="9525">
            <a:noFill/>
            <a:miter lim="800000"/>
            <a:headEnd/>
            <a:tailEnd/>
          </a:ln>
          <a:effectLst/>
        </p:spPr>
        <p:txBody>
          <a:bodyPr>
            <a:spAutoFit/>
          </a:bodyPr>
          <a:lstStyle/>
          <a:p>
            <a:r>
              <a:rPr lang="en-US" b="1" u="sng">
                <a:solidFill>
                  <a:schemeClr val="bg1"/>
                </a:solidFill>
                <a:latin typeface="Arial" charset="0"/>
              </a:rPr>
              <a:t>THE HUMAN (SOCIAL)</a:t>
            </a:r>
          </a:p>
          <a:p>
            <a:r>
              <a:rPr lang="en-US" b="1" u="sng">
                <a:solidFill>
                  <a:schemeClr val="bg1"/>
                </a:solidFill>
                <a:latin typeface="Arial" charset="0"/>
              </a:rPr>
              <a:t>ENVIRONMENT</a:t>
            </a:r>
          </a:p>
        </p:txBody>
      </p:sp>
      <p:sp>
        <p:nvSpPr>
          <p:cNvPr id="123910" name="Text Box 6"/>
          <p:cNvSpPr txBox="1">
            <a:spLocks noChangeArrowheads="1"/>
          </p:cNvSpPr>
          <p:nvPr/>
        </p:nvSpPr>
        <p:spPr bwMode="auto">
          <a:xfrm>
            <a:off x="457200" y="2649538"/>
            <a:ext cx="184150" cy="1770062"/>
          </a:xfrm>
          <a:prstGeom prst="rect">
            <a:avLst/>
          </a:prstGeom>
          <a:noFill/>
          <a:ln w="9525">
            <a:noFill/>
            <a:miter lim="800000"/>
            <a:headEnd/>
            <a:tailEnd/>
          </a:ln>
          <a:effectLst/>
        </p:spPr>
        <p:txBody>
          <a:bodyPr wrap="none">
            <a:spAutoFit/>
          </a:bodyPr>
          <a:lstStyle/>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1" name="Text Box 7"/>
          <p:cNvSpPr txBox="1">
            <a:spLocks noChangeArrowheads="1"/>
          </p:cNvSpPr>
          <p:nvPr/>
        </p:nvSpPr>
        <p:spPr bwMode="auto">
          <a:xfrm>
            <a:off x="4724400" y="1600200"/>
            <a:ext cx="4038600" cy="1187450"/>
          </a:xfrm>
          <a:prstGeom prst="rect">
            <a:avLst/>
          </a:prstGeom>
          <a:noFill/>
          <a:ln w="9525">
            <a:noFill/>
            <a:miter lim="800000"/>
            <a:headEnd/>
            <a:tailEnd/>
          </a:ln>
          <a:effectLst/>
        </p:spPr>
        <p:txBody>
          <a:bodyPr>
            <a:spAutoFit/>
          </a:bodyPr>
          <a:lstStyle/>
          <a:p>
            <a:r>
              <a:rPr lang="en-US" b="1" u="sng">
                <a:solidFill>
                  <a:schemeClr val="bg1"/>
                </a:solidFill>
                <a:latin typeface="Arial" charset="0"/>
              </a:rPr>
              <a:t>THE HUMAN (ECONOMIC)</a:t>
            </a:r>
          </a:p>
          <a:p>
            <a:r>
              <a:rPr lang="en-US" b="1" u="sng">
                <a:solidFill>
                  <a:schemeClr val="bg1"/>
                </a:solidFill>
                <a:latin typeface="Arial" charset="0"/>
              </a:rPr>
              <a:t>ENVIRONMENT</a:t>
            </a:r>
          </a:p>
          <a:p>
            <a:endParaRPr lang="en-US" b="1" u="sng">
              <a:solidFill>
                <a:schemeClr val="bg1"/>
              </a:solidFill>
              <a:latin typeface="Courier New" pitchFamily="49" charset="0"/>
            </a:endParaRPr>
          </a:p>
        </p:txBody>
      </p:sp>
      <p:sp>
        <p:nvSpPr>
          <p:cNvPr id="123912" name="Text Box 8"/>
          <p:cNvSpPr txBox="1">
            <a:spLocks noChangeArrowheads="1"/>
          </p:cNvSpPr>
          <p:nvPr/>
        </p:nvSpPr>
        <p:spPr bwMode="auto">
          <a:xfrm>
            <a:off x="4724400" y="2649538"/>
            <a:ext cx="4525963" cy="6951662"/>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POSSIBILTY OF INCREASING </a:t>
            </a:r>
          </a:p>
          <a:p>
            <a:pPr>
              <a:buFont typeface="Wingdings" pitchFamily="2" charset="2"/>
              <a:buNone/>
            </a:pPr>
            <a:r>
              <a:rPr lang="en-US" sz="2000" b="1">
                <a:solidFill>
                  <a:schemeClr val="bg1"/>
                </a:solidFill>
                <a:latin typeface="Courier New" pitchFamily="49" charset="0"/>
              </a:rPr>
              <a:t>DRINKING WATER TREATMENT </a:t>
            </a:r>
          </a:p>
          <a:p>
            <a:pPr>
              <a:buFont typeface="Wingdings" pitchFamily="2" charset="2"/>
              <a:buNone/>
            </a:pPr>
            <a:r>
              <a:rPr lang="en-US" sz="2000" b="1">
                <a:solidFill>
                  <a:schemeClr val="bg1"/>
                </a:solidFill>
                <a:latin typeface="Courier New" pitchFamily="49" charset="0"/>
              </a:rPr>
              <a:t>COST</a:t>
            </a: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PRODUCTIVE HOUR LOSS DUE TO</a:t>
            </a:r>
          </a:p>
          <a:p>
            <a:pPr>
              <a:buFont typeface="Wingdings" pitchFamily="2" charset="2"/>
              <a:buNone/>
            </a:pPr>
            <a:r>
              <a:rPr lang="en-US" sz="2000" b="1">
                <a:solidFill>
                  <a:schemeClr val="bg1"/>
                </a:solidFill>
                <a:latin typeface="Courier New" pitchFamily="49" charset="0"/>
              </a:rPr>
              <a:t>ENVIRONMENTAL DEGRADATION</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HEATH TREATMENT COST</a:t>
            </a: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3" name="Text Box 9"/>
          <p:cNvSpPr txBox="1">
            <a:spLocks noChangeArrowheads="1"/>
          </p:cNvSpPr>
          <p:nvPr/>
        </p:nvSpPr>
        <p:spPr bwMode="auto">
          <a:xfrm>
            <a:off x="381000" y="2667000"/>
            <a:ext cx="4146550" cy="7256463"/>
          </a:xfrm>
          <a:prstGeom prst="rect">
            <a:avLst/>
          </a:prstGeom>
          <a:noFill/>
          <a:ln w="9525">
            <a:noFill/>
            <a:miter lim="800000"/>
            <a:headEnd/>
            <a:tailEnd/>
          </a:ln>
          <a:effectLst/>
        </p:spPr>
        <p:txBody>
          <a:bodyPr wrap="none">
            <a:spAutoFit/>
          </a:bodyPr>
          <a:lstStyle/>
          <a:p>
            <a:pPr>
              <a:buFont typeface="Wingdings" pitchFamily="2" charset="2"/>
              <a:buChar char="q"/>
            </a:pPr>
            <a:r>
              <a:rPr lang="en-US" sz="2000" b="1">
                <a:solidFill>
                  <a:schemeClr val="bg1"/>
                </a:solidFill>
                <a:latin typeface="Courier New" pitchFamily="49" charset="0"/>
              </a:rPr>
              <a:t>AFFECT ON FISHERIES AND </a:t>
            </a:r>
          </a:p>
          <a:p>
            <a:pPr>
              <a:buFont typeface="Wingdings" pitchFamily="2" charset="2"/>
              <a:buNone/>
            </a:pPr>
            <a:r>
              <a:rPr lang="en-US" sz="2000" b="1">
                <a:solidFill>
                  <a:schemeClr val="bg1"/>
                </a:solidFill>
                <a:latin typeface="Courier New" pitchFamily="49" charset="0"/>
              </a:rPr>
              <a:t>AQUACULTURE AS A LIVLIHOOD</a:t>
            </a:r>
          </a:p>
          <a:p>
            <a:pPr>
              <a:buFont typeface="Wingdings" pitchFamily="2" charset="2"/>
              <a:buNone/>
            </a:pPr>
            <a:r>
              <a:rPr lang="en-US" sz="2000" b="1">
                <a:solidFill>
                  <a:schemeClr val="bg1"/>
                </a:solidFill>
                <a:latin typeface="Courier New" pitchFamily="49" charset="0"/>
              </a:rPr>
              <a:t>FOR THE COMMUNITY</a:t>
            </a: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URBANIZATION TREND AND</a:t>
            </a:r>
          </a:p>
          <a:p>
            <a:pPr>
              <a:buFont typeface="Wingdings" pitchFamily="2" charset="2"/>
              <a:buNone/>
            </a:pPr>
            <a:r>
              <a:rPr lang="en-US" sz="2000" b="1">
                <a:solidFill>
                  <a:schemeClr val="bg1"/>
                </a:solidFill>
                <a:latin typeface="Courier New" pitchFamily="49" charset="0"/>
              </a:rPr>
              <a:t>RELATED PROBLEM</a:t>
            </a: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r>
              <a:rPr lang="en-US" sz="2000" b="1">
                <a:solidFill>
                  <a:schemeClr val="bg1"/>
                </a:solidFill>
                <a:latin typeface="Courier New" pitchFamily="49" charset="0"/>
              </a:rPr>
              <a:t>SCOPE OF JOB CREATION</a:t>
            </a:r>
          </a:p>
          <a:p>
            <a:pPr>
              <a:buFont typeface="Wingdings" pitchFamily="2" charset="2"/>
              <a:buChar char="q"/>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None/>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solidFill>
                <a:schemeClr val="bg1"/>
              </a:solidFill>
              <a:latin typeface="Courier New" pitchFamily="49" charset="0"/>
            </a:endParaRPr>
          </a:p>
          <a:p>
            <a:pPr>
              <a:buFont typeface="Wingdings" pitchFamily="2" charset="2"/>
              <a:buChar char="q"/>
            </a:pPr>
            <a:endParaRPr lang="en-US" sz="2000" b="1">
              <a:latin typeface="Courier New" pitchFamily="49" charset="0"/>
            </a:endParaRPr>
          </a:p>
          <a:p>
            <a:pPr>
              <a:buFont typeface="Wingdings" pitchFamily="2" charset="2"/>
              <a:buChar char="q"/>
            </a:pPr>
            <a:endParaRPr lang="en-US" sz="2000" b="1">
              <a:latin typeface="Courier New" pitchFamily="49" charset="0"/>
            </a:endParaRPr>
          </a:p>
          <a:p>
            <a:endParaRPr lang="en-US" sz="2000" b="1">
              <a:latin typeface="Courier New" pitchFamily="49"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a:p>
            <a:endParaRPr lang="en-US" sz="1800">
              <a:latin typeface="Arial" charset="0"/>
            </a:endParaRPr>
          </a:p>
        </p:txBody>
      </p:sp>
      <p:sp>
        <p:nvSpPr>
          <p:cNvPr id="123914" name="Rectangle 10"/>
          <p:cNvSpPr>
            <a:spLocks noGrp="1" noChangeArrowheads="1"/>
          </p:cNvSpPr>
          <p:nvPr>
            <p:ph type="title"/>
          </p:nvPr>
        </p:nvSpPr>
        <p:spPr>
          <a:noFill/>
          <a:ln/>
        </p:spPr>
        <p:txBody>
          <a:bodyPr anchor="ctr"/>
          <a:lstStyle/>
          <a:p>
            <a:r>
              <a:rPr lang="en-US" sz="3000" b="0">
                <a:solidFill>
                  <a:srgbClr val="FF0000"/>
                </a:solidFill>
                <a:latin typeface="Courier New" pitchFamily="49" charset="0"/>
              </a:rPr>
              <a:t>MAJOR ISSUES</a:t>
            </a:r>
            <a:br>
              <a:rPr lang="en-US" sz="3000" b="0">
                <a:solidFill>
                  <a:srgbClr val="FF0000"/>
                </a:solidFill>
                <a:latin typeface="Courier New" pitchFamily="49" charset="0"/>
              </a:rPr>
            </a:br>
            <a:r>
              <a:rPr lang="en-US" sz="3000" b="0">
                <a:solidFill>
                  <a:srgbClr val="FF0000"/>
                </a:solidFill>
                <a:latin typeface="Courier New" pitchFamily="49" charset="0"/>
              </a:rPr>
              <a:t>(SCOPING)</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r>
              <a:rPr lang="en-US" sz="3500" b="0">
                <a:solidFill>
                  <a:srgbClr val="650106"/>
                </a:solidFill>
                <a:latin typeface="Georgia" pitchFamily="18" charset="0"/>
              </a:rPr>
              <a:t>Step 3: Impact Analysis</a:t>
            </a:r>
          </a:p>
        </p:txBody>
      </p:sp>
      <p:graphicFrame>
        <p:nvGraphicFramePr>
          <p:cNvPr id="94248" name="Group 40"/>
          <p:cNvGraphicFramePr>
            <a:graphicFrameLocks noGrp="1"/>
          </p:cNvGraphicFramePr>
          <p:nvPr>
            <p:ph idx="1"/>
          </p:nvPr>
        </p:nvGraphicFramePr>
        <p:xfrm>
          <a:off x="304800" y="1681163"/>
          <a:ext cx="8458200" cy="4719640"/>
        </p:xfrm>
        <a:graphic>
          <a:graphicData uri="http://schemas.openxmlformats.org/drawingml/2006/table">
            <a:tbl>
              <a:tblPr/>
              <a:tblGrid>
                <a:gridCol w="3116263"/>
                <a:gridCol w="5341937"/>
              </a:tblGrid>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Type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biophysical, social, health or economic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180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Nature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direct or indirect, cumulative, etc.</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66763">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Magnitude or severity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high, moderate, low</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Extent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local, regional, trans-boundary or global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30213">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Timing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immediate/long term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323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Duration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temporary/permanent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608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Uncertainty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low likelihood/high probability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01650">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Reversibility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reversible/irreversible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36588">
                <a:tc>
                  <a:txBody>
                    <a:bodyPr/>
                    <a:lstStyle/>
                    <a:p>
                      <a:pPr marL="0" marR="0" lvl="0" indent="0" algn="r"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1" i="0" u="none" strike="noStrike" cap="none" normalizeH="0" baseline="0" smtClean="0">
                          <a:ln>
                            <a:noFill/>
                          </a:ln>
                          <a:solidFill>
                            <a:schemeClr val="tx1"/>
                          </a:solidFill>
                          <a:effectLst/>
                          <a:latin typeface="Garamond" pitchFamily="18" charset="0"/>
                        </a:rPr>
                        <a:t>→  </a:t>
                      </a:r>
                      <a:r>
                        <a:rPr kumimoji="0" lang="en-US" sz="2100" b="1" i="0" u="none" strike="noStrike" cap="none" normalizeH="0" baseline="0" smtClean="0">
                          <a:ln>
                            <a:noFill/>
                          </a:ln>
                          <a:solidFill>
                            <a:schemeClr val="tx1"/>
                          </a:solidFill>
                          <a:effectLst/>
                          <a:latin typeface="Georgia" pitchFamily="18" charset="0"/>
                        </a:rPr>
                        <a:t>Significance*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2"/>
                        </a:buClr>
                        <a:buSzPct val="70000"/>
                        <a:buFont typeface="Wingdings" pitchFamily="2" charset="2"/>
                        <a:buNone/>
                        <a:tabLst/>
                      </a:pPr>
                      <a:r>
                        <a:rPr kumimoji="0" lang="en-US" sz="2100" b="0" i="0" u="none" strike="noStrike" cap="none" normalizeH="0" baseline="0" smtClean="0">
                          <a:ln>
                            <a:noFill/>
                          </a:ln>
                          <a:solidFill>
                            <a:schemeClr val="tx1"/>
                          </a:solidFill>
                          <a:effectLst/>
                          <a:latin typeface="Georgia" pitchFamily="18" charset="0"/>
                        </a:rPr>
                        <a:t>unimportant/important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Tools for Impact Analysis </a:t>
            </a:r>
          </a:p>
        </p:txBody>
      </p:sp>
      <p:sp>
        <p:nvSpPr>
          <p:cNvPr id="96259" name="Rectangle 3"/>
          <p:cNvSpPr>
            <a:spLocks noGrp="1" noChangeArrowheads="1"/>
          </p:cNvSpPr>
          <p:nvPr>
            <p:ph type="body" idx="1"/>
          </p:nvPr>
        </p:nvSpPr>
        <p:spPr>
          <a:xfrm>
            <a:off x="457200" y="1719263"/>
            <a:ext cx="8229600" cy="3538537"/>
          </a:xfrm>
        </p:spPr>
        <p:txBody>
          <a:bodyPr/>
          <a:lstStyle/>
          <a:p>
            <a:pPr>
              <a:spcBef>
                <a:spcPts val="1200"/>
              </a:spcBef>
              <a:spcAft>
                <a:spcPts val="300"/>
              </a:spcAft>
              <a:buFont typeface="Wingdings" pitchFamily="2" charset="2"/>
              <a:buChar char="§"/>
            </a:pPr>
            <a:r>
              <a:rPr lang="en-AU" sz="2900">
                <a:latin typeface="Georgia" pitchFamily="18" charset="0"/>
                <a:cs typeface="Times New Roman" pitchFamily="18" charset="0"/>
              </a:rPr>
              <a:t>checklists</a:t>
            </a:r>
          </a:p>
          <a:p>
            <a:pPr>
              <a:spcBef>
                <a:spcPts val="1200"/>
              </a:spcBef>
              <a:spcAft>
                <a:spcPts val="300"/>
              </a:spcAft>
              <a:buFont typeface="Wingdings" pitchFamily="2" charset="2"/>
              <a:buChar char="§"/>
            </a:pPr>
            <a:r>
              <a:rPr lang="en-AU" sz="2900">
                <a:latin typeface="Georgia" pitchFamily="18" charset="0"/>
                <a:cs typeface="Times New Roman" pitchFamily="18" charset="0"/>
              </a:rPr>
              <a:t>matrices</a:t>
            </a:r>
          </a:p>
          <a:p>
            <a:pPr>
              <a:spcBef>
                <a:spcPts val="1200"/>
              </a:spcBef>
              <a:spcAft>
                <a:spcPts val="300"/>
              </a:spcAft>
              <a:buFont typeface="Wingdings" pitchFamily="2" charset="2"/>
              <a:buChar char="§"/>
            </a:pPr>
            <a:r>
              <a:rPr lang="en-AU" sz="2900">
                <a:latin typeface="Georgia" pitchFamily="18" charset="0"/>
                <a:cs typeface="Times New Roman" pitchFamily="18" charset="0"/>
              </a:rPr>
              <a:t>networks</a:t>
            </a:r>
          </a:p>
          <a:p>
            <a:pPr>
              <a:spcBef>
                <a:spcPts val="1200"/>
              </a:spcBef>
              <a:spcAft>
                <a:spcPts val="300"/>
              </a:spcAft>
              <a:buFont typeface="Wingdings" pitchFamily="2" charset="2"/>
              <a:buChar char="§"/>
            </a:pPr>
            <a:r>
              <a:rPr lang="en-AU" sz="2900">
                <a:latin typeface="Georgia" pitchFamily="18" charset="0"/>
                <a:cs typeface="Times New Roman" pitchFamily="18" charset="0"/>
              </a:rPr>
              <a:t>overlays and geographical information systems (GIS)</a:t>
            </a:r>
          </a:p>
          <a:p>
            <a:pPr>
              <a:spcBef>
                <a:spcPts val="1200"/>
              </a:spcBef>
              <a:spcAft>
                <a:spcPts val="300"/>
              </a:spcAft>
              <a:buFont typeface="Wingdings" pitchFamily="2" charset="2"/>
              <a:buChar char="§"/>
            </a:pPr>
            <a:r>
              <a:rPr lang="en-AU" sz="2900">
                <a:latin typeface="Georgia" pitchFamily="18" charset="0"/>
                <a:cs typeface="Times New Roman" pitchFamily="18" charset="0"/>
              </a:rPr>
              <a:t>expert systems</a:t>
            </a:r>
          </a:p>
          <a:p>
            <a:pPr>
              <a:spcBef>
                <a:spcPts val="1200"/>
              </a:spcBef>
              <a:spcAft>
                <a:spcPts val="300"/>
              </a:spcAft>
              <a:buFont typeface="Wingdings" pitchFamily="2" charset="2"/>
              <a:buChar char="§"/>
            </a:pPr>
            <a:r>
              <a:rPr lang="en-AU" sz="2900">
                <a:latin typeface="Georgia" pitchFamily="18" charset="0"/>
                <a:cs typeface="Times New Roman" pitchFamily="18" charset="0"/>
              </a:rPr>
              <a:t>professional judgement</a:t>
            </a:r>
            <a:endParaRPr lang="en-GB" sz="29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z="3500" b="0">
                <a:solidFill>
                  <a:srgbClr val="650106"/>
                </a:solidFill>
                <a:latin typeface="Georgia" pitchFamily="18" charset="0"/>
              </a:rPr>
              <a:t>Step 4: Impact Mitigation</a:t>
            </a:r>
          </a:p>
        </p:txBody>
      </p:sp>
      <p:sp>
        <p:nvSpPr>
          <p:cNvPr id="97283" name="Rectangle 3"/>
          <p:cNvSpPr>
            <a:spLocks noGrp="1" noChangeArrowheads="1"/>
          </p:cNvSpPr>
          <p:nvPr>
            <p:ph type="body" idx="1"/>
          </p:nvPr>
        </p:nvSpPr>
        <p:spPr>
          <a:xfrm>
            <a:off x="457200" y="2024063"/>
            <a:ext cx="8229600" cy="3919537"/>
          </a:xfrm>
        </p:spPr>
        <p:txBody>
          <a:bodyPr/>
          <a:lstStyle/>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avoid, minimise or remedy adverse impacts </a:t>
            </a:r>
          </a:p>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ensure that residual impacts are within acceptable levels</a:t>
            </a:r>
            <a:endParaRPr lang="cs-CZ" sz="3100">
              <a:latin typeface="Georgia" pitchFamily="18" charset="0"/>
              <a:cs typeface="Times New Roman" pitchFamily="18" charset="0"/>
            </a:endParaRPr>
          </a:p>
          <a:p>
            <a:pPr>
              <a:lnSpc>
                <a:spcPct val="115000"/>
              </a:lnSpc>
              <a:spcBef>
                <a:spcPts val="1400"/>
              </a:spcBef>
              <a:spcAft>
                <a:spcPts val="300"/>
              </a:spcAft>
              <a:buSzPct val="100000"/>
              <a:buFont typeface="Wingdings" pitchFamily="2" charset="2"/>
              <a:buChar char="§"/>
            </a:pPr>
            <a:r>
              <a:rPr lang="en-AU" sz="3100">
                <a:latin typeface="Georgia" pitchFamily="18" charset="0"/>
                <a:cs typeface="Times New Roman" pitchFamily="18" charset="0"/>
              </a:rPr>
              <a:t>t</a:t>
            </a:r>
            <a:r>
              <a:rPr lang="en-GB" sz="3100">
                <a:latin typeface="Georgia" pitchFamily="18" charset="0"/>
                <a:cs typeface="Times New Roman" pitchFamily="18" charset="0"/>
              </a:rPr>
              <a:t>o enhance environmental and social benefits </a:t>
            </a:r>
          </a:p>
          <a:p>
            <a:pPr>
              <a:spcBef>
                <a:spcPct val="50000"/>
              </a:spcBef>
              <a:buClr>
                <a:srgbClr val="800000"/>
              </a:buClr>
              <a:buFont typeface="Wingdings" pitchFamily="2" charset="2"/>
              <a:buChar char="§"/>
            </a:pPr>
            <a:endParaRPr lang="en-US" sz="31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Framework for Impact Mitigation</a:t>
            </a:r>
          </a:p>
        </p:txBody>
      </p:sp>
      <p:pic>
        <p:nvPicPr>
          <p:cNvPr id="99333" name="Picture 5"/>
          <p:cNvPicPr>
            <a:picLocks noChangeAspect="1" noChangeArrowheads="1"/>
          </p:cNvPicPr>
          <p:nvPr>
            <p:ph idx="1"/>
          </p:nvPr>
        </p:nvPicPr>
        <p:blipFill>
          <a:blip r:embed="rId2"/>
          <a:srcRect/>
          <a:stretch>
            <a:fillRect/>
          </a:stretch>
        </p:blipFill>
        <p:spPr>
          <a:xfrm>
            <a:off x="0" y="1020763"/>
            <a:ext cx="9144000" cy="5684837"/>
          </a:xfrm>
          <a:noFill/>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sz="3500" b="0">
                <a:solidFill>
                  <a:srgbClr val="650106"/>
                </a:solidFill>
                <a:latin typeface="Georgia" pitchFamily="18" charset="0"/>
              </a:rPr>
              <a:t>Step 5: Reporting</a:t>
            </a:r>
          </a:p>
        </p:txBody>
      </p:sp>
      <p:sp>
        <p:nvSpPr>
          <p:cNvPr id="101379" name="Rectangle 3"/>
          <p:cNvSpPr>
            <a:spLocks noGrp="1" noChangeArrowheads="1"/>
          </p:cNvSpPr>
          <p:nvPr>
            <p:ph type="body" idx="1"/>
          </p:nvPr>
        </p:nvSpPr>
        <p:spPr>
          <a:xfrm>
            <a:off x="457200" y="2024063"/>
            <a:ext cx="8229600" cy="3919537"/>
          </a:xfrm>
        </p:spPr>
        <p:txBody>
          <a:bodyPr/>
          <a:lstStyle/>
          <a:p>
            <a:pPr>
              <a:lnSpc>
                <a:spcPct val="115000"/>
              </a:lnSpc>
              <a:spcBef>
                <a:spcPts val="1400"/>
              </a:spcBef>
              <a:spcAft>
                <a:spcPts val="300"/>
              </a:spcAft>
              <a:buSzPct val="100000"/>
              <a:buFont typeface="Wingdings" pitchFamily="2" charset="2"/>
              <a:buNone/>
            </a:pPr>
            <a:r>
              <a:rPr lang="en-AU" sz="2600">
                <a:latin typeface="Georgia" pitchFamily="18" charset="0"/>
                <a:cs typeface="Times New Roman" pitchFamily="18" charset="0"/>
              </a:rPr>
              <a:t>Different name of EIA reports</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Impact Assessment Report (EIA Report)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Impact Statement (EIS)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Statement (ES)</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Assessment Report (EA Report) </a:t>
            </a:r>
          </a:p>
          <a:p>
            <a:pPr>
              <a:lnSpc>
                <a:spcPct val="115000"/>
              </a:lnSpc>
              <a:spcBef>
                <a:spcPts val="1200"/>
              </a:spcBef>
              <a:spcAft>
                <a:spcPts val="300"/>
              </a:spcAft>
              <a:buFont typeface="Wingdings" pitchFamily="2" charset="2"/>
              <a:buChar char="§"/>
            </a:pPr>
            <a:r>
              <a:rPr lang="en-GB" sz="2500">
                <a:latin typeface="Georgia" pitchFamily="18" charset="0"/>
                <a:cs typeface="Times New Roman" pitchFamily="18" charset="0"/>
              </a:rPr>
              <a:t>Environmental Effects Statement (EES)</a:t>
            </a:r>
            <a:endParaRPr lang="en-US" sz="25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Contents of the Report</a:t>
            </a:r>
          </a:p>
        </p:txBody>
      </p:sp>
      <p:sp>
        <p:nvSpPr>
          <p:cNvPr id="102403" name="Rectangle 3"/>
          <p:cNvSpPr>
            <a:spLocks noGrp="1" noChangeArrowheads="1"/>
          </p:cNvSpPr>
          <p:nvPr>
            <p:ph type="body" idx="1"/>
          </p:nvPr>
        </p:nvSpPr>
        <p:spPr>
          <a:xfrm>
            <a:off x="228600" y="1066800"/>
            <a:ext cx="8686800" cy="5334000"/>
          </a:xfrm>
        </p:spPr>
        <p:txBody>
          <a:bodyPr/>
          <a:lstStyle/>
          <a:p>
            <a:pPr>
              <a:spcBef>
                <a:spcPts val="1200"/>
              </a:spcBef>
              <a:spcAft>
                <a:spcPts val="300"/>
              </a:spcAft>
              <a:buFont typeface="Wingdings" pitchFamily="2" charset="2"/>
              <a:buChar char="§"/>
            </a:pPr>
            <a:r>
              <a:rPr lang="en-GB" sz="2400">
                <a:latin typeface="Georgia" pitchFamily="18" charset="0"/>
                <a:cs typeface="Times New Roman" pitchFamily="18" charset="0"/>
              </a:rPr>
              <a:t>a description of the project;</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an outline of the main alternatives studied by the developer, and an indication of the main reasons</a:t>
            </a:r>
            <a:r>
              <a:rPr lang="cs-CZ" sz="2400">
                <a:latin typeface="Georgia" pitchFamily="18" charset="0"/>
              </a:rPr>
              <a:t> </a:t>
            </a:r>
            <a:r>
              <a:rPr lang="en-GB" sz="2400">
                <a:latin typeface="Georgia" pitchFamily="18" charset="0"/>
                <a:cs typeface="Times New Roman" pitchFamily="18" charset="0"/>
              </a:rPr>
              <a:t>for this choice,</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description of the aspects of the environment likely to be significantly affected by the proposed</a:t>
            </a:r>
            <a:r>
              <a:rPr lang="cs-CZ" sz="2400">
                <a:latin typeface="Georgia" pitchFamily="18" charset="0"/>
              </a:rPr>
              <a:t> </a:t>
            </a:r>
            <a:r>
              <a:rPr lang="en-GB" sz="2400">
                <a:latin typeface="Georgia" pitchFamily="18" charset="0"/>
                <a:cs typeface="Times New Roman" pitchFamily="18" charset="0"/>
              </a:rPr>
              <a:t>project;</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description of the likely significant </a:t>
            </a:r>
            <a:r>
              <a:rPr lang="cs-CZ" sz="2400">
                <a:latin typeface="Georgia" pitchFamily="18" charset="0"/>
              </a:rPr>
              <a:t>environmental </a:t>
            </a:r>
            <a:r>
              <a:rPr lang="en-GB" sz="2400">
                <a:latin typeface="Georgia" pitchFamily="18" charset="0"/>
                <a:cs typeface="Times New Roman" pitchFamily="18" charset="0"/>
              </a:rPr>
              <a:t>effects of the proposed</a:t>
            </a:r>
            <a:r>
              <a:rPr lang="cs-CZ" sz="2400">
                <a:latin typeface="Georgia" pitchFamily="18" charset="0"/>
              </a:rPr>
              <a:t> </a:t>
            </a:r>
            <a:r>
              <a:rPr lang="en-GB" sz="2400">
                <a:latin typeface="Georgia" pitchFamily="18" charset="0"/>
                <a:cs typeface="Times New Roman" pitchFamily="18" charset="0"/>
              </a:rPr>
              <a:t>project;</a:t>
            </a:r>
            <a:endParaRPr lang="cs-CZ" sz="2400">
              <a:latin typeface="Georgia" pitchFamily="18" charset="0"/>
            </a:endParaRPr>
          </a:p>
          <a:p>
            <a:pPr>
              <a:lnSpc>
                <a:spcPct val="110000"/>
              </a:lnSpc>
              <a:buFont typeface="Times"/>
              <a:buChar char="•"/>
            </a:pPr>
            <a:r>
              <a:rPr lang="cs-CZ" sz="2400">
                <a:latin typeface="Georgia" pitchFamily="18" charset="0"/>
              </a:rPr>
              <a:t>measures</a:t>
            </a:r>
            <a:r>
              <a:rPr lang="en-GB" sz="2400">
                <a:latin typeface="Georgia" pitchFamily="18" charset="0"/>
                <a:cs typeface="Times New Roman" pitchFamily="18" charset="0"/>
              </a:rPr>
              <a:t> to prevent, reduce and possibly offset adverse </a:t>
            </a:r>
            <a:br>
              <a:rPr lang="en-GB" sz="2400">
                <a:latin typeface="Georgia" pitchFamily="18" charset="0"/>
                <a:cs typeface="Times New Roman" pitchFamily="18" charset="0"/>
              </a:rPr>
            </a:br>
            <a:r>
              <a:rPr lang="cs-CZ" sz="2400">
                <a:latin typeface="Georgia" pitchFamily="18" charset="0"/>
              </a:rPr>
              <a:t>environmental </a:t>
            </a:r>
            <a:r>
              <a:rPr lang="en-GB" sz="2400">
                <a:latin typeface="Georgia" pitchFamily="18" charset="0"/>
                <a:cs typeface="Times New Roman" pitchFamily="18" charset="0"/>
              </a:rPr>
              <a:t>effects;</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 non-technical summary; </a:t>
            </a:r>
            <a:endParaRPr lang="cs-CZ" sz="2400">
              <a:latin typeface="Georgia" pitchFamily="18" charset="0"/>
            </a:endParaRPr>
          </a:p>
          <a:p>
            <a:pPr>
              <a:lnSpc>
                <a:spcPct val="110000"/>
              </a:lnSpc>
              <a:buFont typeface="Times"/>
              <a:buChar char="•"/>
            </a:pPr>
            <a:r>
              <a:rPr lang="en-GB" sz="2400">
                <a:latin typeface="Georgia" pitchFamily="18" charset="0"/>
                <a:cs typeface="Times New Roman" pitchFamily="18" charset="0"/>
              </a:rPr>
              <a:t>an indication of any difficulties (technical deficiencies or </a:t>
            </a:r>
            <a:br>
              <a:rPr lang="en-GB" sz="2400">
                <a:latin typeface="Georgia" pitchFamily="18" charset="0"/>
                <a:cs typeface="Times New Roman" pitchFamily="18" charset="0"/>
              </a:rPr>
            </a:br>
            <a:r>
              <a:rPr lang="en-GB" sz="2400">
                <a:latin typeface="Georgia" pitchFamily="18" charset="0"/>
                <a:cs typeface="Times New Roman" pitchFamily="18" charset="0"/>
              </a:rPr>
              <a:t>lack of know-how) encountered while compiling the required information.</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r>
              <a:rPr lang="en-US" sz="3500" b="0">
                <a:solidFill>
                  <a:srgbClr val="650106"/>
                </a:solidFill>
                <a:latin typeface="Georgia" pitchFamily="18" charset="0"/>
              </a:rPr>
              <a:t>Step 6: Review </a:t>
            </a:r>
          </a:p>
        </p:txBody>
      </p:sp>
      <p:sp>
        <p:nvSpPr>
          <p:cNvPr id="104451" name="Rectangle 3"/>
          <p:cNvSpPr>
            <a:spLocks noGrp="1" noChangeArrowheads="1"/>
          </p:cNvSpPr>
          <p:nvPr>
            <p:ph type="body" idx="1"/>
          </p:nvPr>
        </p:nvSpPr>
        <p:spPr>
          <a:xfrm>
            <a:off x="457200" y="1676400"/>
            <a:ext cx="8458200" cy="3919538"/>
          </a:xfrm>
        </p:spPr>
        <p:txBody>
          <a:bodyPr/>
          <a:lstStyle/>
          <a:p>
            <a:pPr>
              <a:lnSpc>
                <a:spcPct val="90000"/>
              </a:lnSpc>
              <a:spcBef>
                <a:spcPct val="50000"/>
              </a:spcBef>
              <a:buClr>
                <a:srgbClr val="800000"/>
              </a:buClr>
              <a:buFont typeface="Wingdings" pitchFamily="2" charset="2"/>
              <a:buChar char="§"/>
            </a:pPr>
            <a:r>
              <a:rPr lang="en-AU" sz="2500">
                <a:latin typeface="Georgia" pitchFamily="18" charset="0"/>
              </a:rPr>
              <a:t>Review the quality of the EIA report.</a:t>
            </a:r>
          </a:p>
          <a:p>
            <a:pPr>
              <a:lnSpc>
                <a:spcPct val="90000"/>
              </a:lnSpc>
              <a:spcBef>
                <a:spcPct val="50000"/>
              </a:spcBef>
              <a:buClr>
                <a:srgbClr val="800000"/>
              </a:buClr>
              <a:buFont typeface="Wingdings" pitchFamily="2" charset="2"/>
              <a:buChar char="§"/>
            </a:pPr>
            <a:r>
              <a:rPr lang="en-AU" sz="2500">
                <a:latin typeface="Georgia" pitchFamily="18" charset="0"/>
              </a:rPr>
              <a:t>Take public comments into account.</a:t>
            </a:r>
          </a:p>
          <a:p>
            <a:pPr>
              <a:lnSpc>
                <a:spcPct val="90000"/>
              </a:lnSpc>
              <a:spcBef>
                <a:spcPct val="50000"/>
              </a:spcBef>
              <a:buClr>
                <a:srgbClr val="800000"/>
              </a:buClr>
              <a:buFont typeface="Wingdings" pitchFamily="2" charset="2"/>
              <a:buChar char="§"/>
            </a:pPr>
            <a:r>
              <a:rPr lang="en-AU" sz="2500">
                <a:latin typeface="Georgia" pitchFamily="18" charset="0"/>
              </a:rPr>
              <a:t>Determine if the information is sufficient.</a:t>
            </a:r>
          </a:p>
          <a:p>
            <a:pPr>
              <a:lnSpc>
                <a:spcPct val="90000"/>
              </a:lnSpc>
              <a:spcBef>
                <a:spcPct val="50000"/>
              </a:spcBef>
              <a:buClr>
                <a:srgbClr val="800000"/>
              </a:buClr>
              <a:buFont typeface="Wingdings" pitchFamily="2" charset="2"/>
              <a:buChar char="§"/>
            </a:pPr>
            <a:r>
              <a:rPr lang="en-AU" sz="2500">
                <a:latin typeface="Georgia" pitchFamily="18" charset="0"/>
              </a:rPr>
              <a:t>Identify any deficiencies to be corrected.</a:t>
            </a:r>
          </a:p>
          <a:p>
            <a:pPr>
              <a:lnSpc>
                <a:spcPct val="90000"/>
              </a:lnSpc>
              <a:spcBef>
                <a:spcPct val="50000"/>
              </a:spcBef>
              <a:buClr>
                <a:srgbClr val="800000"/>
              </a:buClr>
              <a:buFont typeface="Wingdings" pitchFamily="2" charset="2"/>
              <a:buNone/>
            </a:pPr>
            <a:endParaRPr lang="en-AU" sz="1300">
              <a:latin typeface="Georgia" pitchFamily="18" charset="0"/>
            </a:endParaRPr>
          </a:p>
          <a:p>
            <a:pPr>
              <a:lnSpc>
                <a:spcPct val="90000"/>
              </a:lnSpc>
              <a:spcBef>
                <a:spcPct val="50000"/>
              </a:spcBef>
              <a:buClr>
                <a:srgbClr val="800000"/>
              </a:buClr>
              <a:buFont typeface="Wingdings" pitchFamily="2" charset="2"/>
              <a:buNone/>
            </a:pPr>
            <a:r>
              <a:rPr lang="en-AU" sz="2500">
                <a:latin typeface="Georgia" pitchFamily="18" charset="0"/>
              </a:rPr>
              <a:t>Who Perform the review?</a:t>
            </a:r>
          </a:p>
          <a:p>
            <a:pPr>
              <a:lnSpc>
                <a:spcPct val="90000"/>
              </a:lnSpc>
              <a:spcBef>
                <a:spcPct val="50000"/>
              </a:spcBef>
              <a:buClr>
                <a:srgbClr val="800000"/>
              </a:buClr>
              <a:buFont typeface="Wingdings" pitchFamily="2" charset="2"/>
              <a:buChar char="§"/>
            </a:pPr>
            <a:r>
              <a:rPr lang="en-AU" sz="2500">
                <a:latin typeface="Georgia" pitchFamily="18" charset="0"/>
              </a:rPr>
              <a:t>environmental agency — Canada (comprehensive studies), standing commission — Netherlands, inter-agency committee — USA, planning authority — UK</a:t>
            </a:r>
          </a:p>
          <a:p>
            <a:pPr>
              <a:lnSpc>
                <a:spcPct val="90000"/>
              </a:lnSpc>
              <a:spcBef>
                <a:spcPct val="50000"/>
              </a:spcBef>
              <a:buClr>
                <a:srgbClr val="800000"/>
              </a:buClr>
              <a:buFont typeface="Wingdings" pitchFamily="2" charset="2"/>
              <a:buChar char="§"/>
            </a:pPr>
            <a:r>
              <a:rPr lang="en-AU" sz="2500">
                <a:latin typeface="Georgia" pitchFamily="18" charset="0"/>
              </a:rPr>
              <a:t>independent panel — Canada (public inquiries)</a:t>
            </a:r>
          </a:p>
          <a:p>
            <a:pPr>
              <a:lnSpc>
                <a:spcPct val="90000"/>
              </a:lnSpc>
              <a:spcBef>
                <a:spcPct val="50000"/>
              </a:spcBef>
              <a:buClr>
                <a:srgbClr val="800000"/>
              </a:buClr>
              <a:buFont typeface="Wingdings" pitchFamily="2" charset="2"/>
              <a:buChar char="§"/>
            </a:pPr>
            <a:r>
              <a:rPr lang="en-AU" sz="2500">
                <a:latin typeface="Georgia" pitchFamily="18" charset="0"/>
              </a:rPr>
              <a:t>Public comment and input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r>
              <a:rPr lang="en-US" sz="3500" b="0">
                <a:solidFill>
                  <a:srgbClr val="650106"/>
                </a:solidFill>
                <a:latin typeface="Georgia" pitchFamily="18" charset="0"/>
              </a:rPr>
              <a:t>Step 7: Decision Making</a:t>
            </a:r>
          </a:p>
        </p:txBody>
      </p:sp>
      <p:sp>
        <p:nvSpPr>
          <p:cNvPr id="105475" name="Rectangle 3"/>
          <p:cNvSpPr>
            <a:spLocks noGrp="1" noChangeArrowheads="1"/>
          </p:cNvSpPr>
          <p:nvPr>
            <p:ph type="body" idx="1"/>
          </p:nvPr>
        </p:nvSpPr>
        <p:spPr>
          <a:xfrm>
            <a:off x="457200" y="2438400"/>
            <a:ext cx="8458200" cy="2438400"/>
          </a:xfrm>
        </p:spPr>
        <p:txBody>
          <a:bodyPr/>
          <a:lstStyle/>
          <a:p>
            <a:pPr>
              <a:lnSpc>
                <a:spcPct val="115000"/>
              </a:lnSpc>
              <a:spcBef>
                <a:spcPts val="1200"/>
              </a:spcBef>
              <a:spcAft>
                <a:spcPts val="300"/>
              </a:spcAft>
              <a:buSzPct val="75000"/>
              <a:buFont typeface="Wingdings" pitchFamily="2" charset="2"/>
              <a:buChar char="§"/>
            </a:pPr>
            <a:r>
              <a:rPr lang="en-AU" sz="2500">
                <a:latin typeface="Georgia" pitchFamily="18" charset="0"/>
              </a:rPr>
              <a:t>To provide key input to help determine if a proposal is acceptable  </a:t>
            </a:r>
            <a:endParaRPr lang="cs-CZ" sz="2500">
              <a:latin typeface="Georgia" pitchFamily="18" charset="0"/>
            </a:endParaRPr>
          </a:p>
          <a:p>
            <a:pPr>
              <a:lnSpc>
                <a:spcPct val="115000"/>
              </a:lnSpc>
              <a:spcBef>
                <a:spcPts val="1200"/>
              </a:spcBef>
              <a:spcAft>
                <a:spcPts val="300"/>
              </a:spcAft>
              <a:buSzPct val="75000"/>
              <a:buFont typeface="Wingdings" pitchFamily="2" charset="2"/>
              <a:buChar char="§"/>
            </a:pPr>
            <a:endParaRPr lang="en-US" sz="2500">
              <a:latin typeface="Georgia" pitchFamily="18" charset="0"/>
            </a:endParaRPr>
          </a:p>
          <a:p>
            <a:pPr>
              <a:lnSpc>
                <a:spcPct val="115000"/>
              </a:lnSpc>
              <a:spcBef>
                <a:spcPts val="1200"/>
              </a:spcBef>
              <a:spcAft>
                <a:spcPts val="300"/>
              </a:spcAft>
              <a:buSzPct val="75000"/>
              <a:buFont typeface="Wingdings" pitchFamily="2" charset="2"/>
              <a:buChar char="§"/>
            </a:pPr>
            <a:r>
              <a:rPr lang="cs-CZ" sz="2500">
                <a:latin typeface="Georgia" pitchFamily="18" charset="0"/>
              </a:rPr>
              <a:t>To help establish environmental terms and </a:t>
            </a:r>
            <a:r>
              <a:rPr lang="en-AU" sz="2500">
                <a:latin typeface="Georgia" pitchFamily="18" charset="0"/>
              </a:rPr>
              <a:t>conditions for project implementation</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r>
              <a:rPr lang="en-US" sz="3500" b="0">
                <a:solidFill>
                  <a:srgbClr val="650106"/>
                </a:solidFill>
                <a:latin typeface="Georgia" pitchFamily="18" charset="0"/>
              </a:rPr>
              <a:t>Step 8: Monitoring </a:t>
            </a:r>
          </a:p>
        </p:txBody>
      </p:sp>
      <p:sp>
        <p:nvSpPr>
          <p:cNvPr id="108547" name="Rectangle 3"/>
          <p:cNvSpPr>
            <a:spLocks noGrp="1" noChangeArrowheads="1"/>
          </p:cNvSpPr>
          <p:nvPr>
            <p:ph type="body" idx="1"/>
          </p:nvPr>
        </p:nvSpPr>
        <p:spPr>
          <a:xfrm>
            <a:off x="457200" y="1676400"/>
            <a:ext cx="8458200" cy="3919538"/>
          </a:xfrm>
        </p:spPr>
        <p:txBody>
          <a:bodyPr/>
          <a:lstStyle/>
          <a:p>
            <a:pPr>
              <a:lnSpc>
                <a:spcPct val="150000"/>
              </a:lnSpc>
              <a:spcBef>
                <a:spcPts val="1200"/>
              </a:spcBef>
              <a:spcAft>
                <a:spcPts val="300"/>
              </a:spcAft>
              <a:buSzPct val="75000"/>
              <a:buFont typeface="Wingdings" pitchFamily="2" charset="2"/>
              <a:buChar char="§"/>
            </a:pPr>
            <a:r>
              <a:rPr lang="en-AU" sz="2500">
                <a:latin typeface="Georgia" pitchFamily="18" charset="0"/>
              </a:rPr>
              <a:t>E</a:t>
            </a:r>
            <a:r>
              <a:rPr lang="cs-CZ" sz="2500">
                <a:latin typeface="Georgia" pitchFamily="18" charset="0"/>
              </a:rPr>
              <a:t>nsure the implementation of </a:t>
            </a:r>
            <a:r>
              <a:rPr lang="en-AU" sz="2500">
                <a:latin typeface="Georgia" pitchFamily="18" charset="0"/>
              </a:rPr>
              <a:t>conditions </a:t>
            </a:r>
            <a:r>
              <a:rPr lang="cs-CZ" sz="2500">
                <a:latin typeface="Georgia" pitchFamily="18" charset="0"/>
              </a:rPr>
              <a:t>attached to a decision.</a:t>
            </a:r>
            <a:endParaRPr lang="en-AU" sz="2500">
              <a:latin typeface="Georgia" pitchFamily="18" charset="0"/>
            </a:endParaRPr>
          </a:p>
          <a:p>
            <a:pPr>
              <a:lnSpc>
                <a:spcPct val="150000"/>
              </a:lnSpc>
              <a:spcBef>
                <a:spcPts val="1200"/>
              </a:spcBef>
              <a:spcAft>
                <a:spcPts val="300"/>
              </a:spcAft>
              <a:buSzPct val="75000"/>
              <a:buFont typeface="Wingdings" pitchFamily="2" charset="2"/>
              <a:buChar char="§"/>
            </a:pPr>
            <a:r>
              <a:rPr lang="en-AU" sz="2500">
                <a:latin typeface="Georgia" pitchFamily="18" charset="0"/>
              </a:rPr>
              <a:t>Verify that impacts are as predicted or permitted.</a:t>
            </a:r>
          </a:p>
          <a:p>
            <a:pPr>
              <a:lnSpc>
                <a:spcPct val="150000"/>
              </a:lnSpc>
              <a:spcBef>
                <a:spcPts val="1200"/>
              </a:spcBef>
              <a:spcAft>
                <a:spcPts val="300"/>
              </a:spcAft>
              <a:buSzPct val="75000"/>
              <a:buFont typeface="Wingdings" pitchFamily="2" charset="2"/>
              <a:buChar char="§"/>
            </a:pPr>
            <a:r>
              <a:rPr lang="en-AU" sz="2500">
                <a:latin typeface="Georgia" pitchFamily="18" charset="0"/>
              </a:rPr>
              <a:t>Confirm that mitigation measures are working as expected.</a:t>
            </a:r>
          </a:p>
          <a:p>
            <a:pPr>
              <a:lnSpc>
                <a:spcPct val="150000"/>
              </a:lnSpc>
              <a:spcBef>
                <a:spcPts val="1200"/>
              </a:spcBef>
              <a:spcAft>
                <a:spcPts val="300"/>
              </a:spcAft>
              <a:buSzPct val="75000"/>
              <a:buFont typeface="Wingdings" pitchFamily="2" charset="2"/>
              <a:buChar char="§"/>
            </a:pPr>
            <a:r>
              <a:rPr lang="en-AU" sz="2500">
                <a:latin typeface="Georgia" pitchFamily="18" charset="0"/>
              </a:rPr>
              <a:t>Take action to manage any unforeseen changes.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457200" y="122238"/>
            <a:ext cx="7543800" cy="868362"/>
          </a:xfrm>
        </p:spPr>
        <p:txBody>
          <a:bodyPr/>
          <a:lstStyle/>
          <a:p>
            <a:r>
              <a:rPr lang="en-US" sz="3500" b="0">
                <a:latin typeface="Georgia" pitchFamily="18" charset="0"/>
              </a:rPr>
              <a:t>Key components of Monitoring</a:t>
            </a:r>
          </a:p>
        </p:txBody>
      </p:sp>
      <p:sp>
        <p:nvSpPr>
          <p:cNvPr id="106499" name="Rectangle 3"/>
          <p:cNvSpPr>
            <a:spLocks noGrp="1" noChangeArrowheads="1"/>
          </p:cNvSpPr>
          <p:nvPr>
            <p:ph type="body" idx="1"/>
          </p:nvPr>
        </p:nvSpPr>
        <p:spPr>
          <a:xfrm>
            <a:off x="152400" y="1981200"/>
            <a:ext cx="8686800" cy="4191000"/>
          </a:xfrm>
        </p:spPr>
        <p:txBody>
          <a:bodyPr/>
          <a:lstStyle/>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Establish baseline conditions.</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Measure impacts of a project as constructed.</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Verify conformity with established with conditions and acceptable limits.</a:t>
            </a: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Establish links to environmental management plans.</a:t>
            </a:r>
            <a:endParaRPr lang="cs-CZ" sz="2700">
              <a:solidFill>
                <a:srgbClr val="000000"/>
              </a:solidFill>
              <a:latin typeface="Georgia" pitchFamily="18" charset="0"/>
            </a:endParaRPr>
          </a:p>
          <a:p>
            <a:pPr>
              <a:lnSpc>
                <a:spcPct val="115000"/>
              </a:lnSpc>
              <a:spcBef>
                <a:spcPts val="1200"/>
              </a:spcBef>
              <a:spcAft>
                <a:spcPts val="300"/>
              </a:spcAft>
              <a:buSzPct val="75000"/>
              <a:buFont typeface="Wingdings" pitchFamily="2" charset="2"/>
              <a:buChar char="§"/>
            </a:pPr>
            <a:r>
              <a:rPr lang="en-GB" sz="2700">
                <a:solidFill>
                  <a:srgbClr val="000000"/>
                </a:solidFill>
                <a:latin typeface="Georgia" pitchFamily="18" charset="0"/>
                <a:cs typeface="Times New Roman" pitchFamily="18" charset="0"/>
              </a:rPr>
              <a:t>Carry out periodic checks and third-party audits.</a:t>
            </a:r>
            <a:endParaRPr lang="en-GB" sz="2700">
              <a:latin typeface="Georgia"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ext Box 2"/>
          <p:cNvSpPr txBox="1">
            <a:spLocks noChangeArrowheads="1"/>
          </p:cNvSpPr>
          <p:nvPr/>
        </p:nvSpPr>
        <p:spPr bwMode="auto">
          <a:xfrm>
            <a:off x="2819400" y="1828800"/>
            <a:ext cx="6019800" cy="381000"/>
          </a:xfrm>
          <a:prstGeom prst="rect">
            <a:avLst/>
          </a:prstGeom>
          <a:noFill/>
          <a:ln w="28575" cap="rnd">
            <a:noFill/>
            <a:prstDash val="sysDot"/>
            <a:miter lim="800000"/>
            <a:headEnd/>
            <a:tailEnd/>
          </a:ln>
        </p:spPr>
        <p:txBody>
          <a:bodyPr lIns="0" tIns="0" rIns="0" bIns="0"/>
          <a:lstStyle/>
          <a:p>
            <a:r>
              <a:rPr lang="en-US" sz="1800">
                <a:solidFill>
                  <a:srgbClr val="FF3300"/>
                </a:solidFill>
                <a:latin typeface="ArialHU" charset="0"/>
                <a:cs typeface="Times New Roman" pitchFamily="18" charset="0"/>
              </a:rPr>
              <a:t>To ensure that significant issues are identified; project related information is gathered, alternatives are considered.</a:t>
            </a:r>
            <a:endParaRPr lang="en-US" sz="2000">
              <a:solidFill>
                <a:srgbClr val="FF3300"/>
              </a:solidFill>
              <a:latin typeface="ArialHU" charset="0"/>
              <a:cs typeface="Times New Roman" pitchFamily="18" charset="0"/>
            </a:endParaRPr>
          </a:p>
        </p:txBody>
      </p:sp>
      <p:sp>
        <p:nvSpPr>
          <p:cNvPr id="110595" name="Text Box 3"/>
          <p:cNvSpPr txBox="1">
            <a:spLocks noChangeArrowheads="1"/>
          </p:cNvSpPr>
          <p:nvPr/>
        </p:nvSpPr>
        <p:spPr bwMode="auto">
          <a:xfrm>
            <a:off x="2743200" y="2514600"/>
            <a:ext cx="6400800" cy="762000"/>
          </a:xfrm>
          <a:prstGeom prst="rect">
            <a:avLst/>
          </a:prstGeom>
          <a:noFill/>
          <a:ln w="28575" cap="rnd">
            <a:noFill/>
            <a:prstDash val="sysDot"/>
            <a:miter lim="800000"/>
            <a:headEnd/>
            <a:tailEnd/>
          </a:ln>
        </p:spPr>
        <p:txBody>
          <a:bodyPr/>
          <a:lstStyle/>
          <a:p>
            <a:pPr>
              <a:spcBef>
                <a:spcPts val="300"/>
              </a:spcBef>
            </a:pPr>
            <a:r>
              <a:rPr lang="en-US" sz="1800">
                <a:latin typeface="ArialHU" charset="0"/>
                <a:cs typeface="Times New Roman" pitchFamily="18" charset="0"/>
              </a:rPr>
              <a:t>To avoid biases/inaccuracies in analysis; identify local values/preferences; assist in consideration of mitigation measures; select best alternative.</a:t>
            </a:r>
          </a:p>
        </p:txBody>
      </p:sp>
      <p:sp>
        <p:nvSpPr>
          <p:cNvPr id="110596" name="Text Box 4"/>
          <p:cNvSpPr txBox="1">
            <a:spLocks noChangeArrowheads="1"/>
          </p:cNvSpPr>
          <p:nvPr/>
        </p:nvSpPr>
        <p:spPr bwMode="auto">
          <a:xfrm>
            <a:off x="2857500" y="4959350"/>
            <a:ext cx="5829300" cy="298450"/>
          </a:xfrm>
          <a:prstGeom prst="rect">
            <a:avLst/>
          </a:prstGeom>
          <a:noFill/>
          <a:ln w="28575" cap="rnd">
            <a:noFill/>
            <a:prstDash val="sysDot"/>
            <a:miter lim="800000"/>
            <a:headEnd/>
            <a:tailEnd/>
          </a:ln>
        </p:spPr>
        <p:txBody>
          <a:bodyPr lIns="0" tIns="0" rIns="0" bIns="0"/>
          <a:lstStyle/>
          <a:p>
            <a:r>
              <a:rPr lang="en-US" sz="1800">
                <a:solidFill>
                  <a:srgbClr val="FF0000"/>
                </a:solidFill>
                <a:latin typeface="ArialHU" charset="0"/>
                <a:cs typeface="Times New Roman" pitchFamily="18" charset="0"/>
              </a:rPr>
              <a:t>To consider and comment on EIA Report </a:t>
            </a:r>
            <a:endParaRPr lang="en-US" sz="1800">
              <a:latin typeface="ArialHU" charset="0"/>
              <a:cs typeface="Times New Roman" pitchFamily="18" charset="0"/>
            </a:endParaRPr>
          </a:p>
        </p:txBody>
      </p:sp>
      <p:sp>
        <p:nvSpPr>
          <p:cNvPr id="110597" name="Text Box 5"/>
          <p:cNvSpPr txBox="1">
            <a:spLocks noChangeArrowheads="1"/>
          </p:cNvSpPr>
          <p:nvPr/>
        </p:nvSpPr>
        <p:spPr bwMode="auto">
          <a:xfrm>
            <a:off x="2819400" y="6248400"/>
            <a:ext cx="6324600" cy="685800"/>
          </a:xfrm>
          <a:prstGeom prst="rect">
            <a:avLst/>
          </a:prstGeom>
          <a:noFill/>
          <a:ln w="28575" cap="rnd">
            <a:noFill/>
            <a:prstDash val="sysDot"/>
            <a:miter lim="800000"/>
            <a:headEnd/>
            <a:tailEnd/>
          </a:ln>
        </p:spPr>
        <p:txBody>
          <a:bodyPr lIns="0" tIns="0" rIns="0" bIns="0"/>
          <a:lstStyle/>
          <a:p>
            <a:r>
              <a:rPr lang="en-US" sz="1800">
                <a:latin typeface="ArialHU" charset="0"/>
                <a:cs typeface="Times New Roman" pitchFamily="18" charset="0"/>
              </a:rPr>
              <a:t>To monitor the implementation of EIA Report’s recommendations and decision’s conditions.</a:t>
            </a:r>
          </a:p>
        </p:txBody>
      </p:sp>
      <p:sp>
        <p:nvSpPr>
          <p:cNvPr id="110598" name="Text Box 6"/>
          <p:cNvSpPr txBox="1">
            <a:spLocks noChangeArrowheads="1"/>
          </p:cNvSpPr>
          <p:nvPr/>
        </p:nvSpPr>
        <p:spPr bwMode="auto">
          <a:xfrm>
            <a:off x="2819400" y="1066800"/>
            <a:ext cx="5562600" cy="304800"/>
          </a:xfrm>
          <a:prstGeom prst="rect">
            <a:avLst/>
          </a:prstGeom>
          <a:noFill/>
          <a:ln w="9525">
            <a:noFill/>
            <a:miter lim="800000"/>
            <a:headEnd/>
            <a:tailEnd/>
          </a:ln>
        </p:spPr>
        <p:txBody>
          <a:bodyPr lIns="0" tIns="0" rIns="0" bIns="0"/>
          <a:lstStyle/>
          <a:p>
            <a:r>
              <a:rPr lang="en-US" sz="1800">
                <a:latin typeface="ArialHU" charset="0"/>
                <a:cs typeface="Times New Roman" pitchFamily="18" charset="0"/>
              </a:rPr>
              <a:t>To consult people likely to be affected by proposal.</a:t>
            </a:r>
          </a:p>
        </p:txBody>
      </p:sp>
      <p:sp>
        <p:nvSpPr>
          <p:cNvPr id="110599" name="Text Box 7"/>
          <p:cNvSpPr txBox="1">
            <a:spLocks noChangeArrowheads="1"/>
          </p:cNvSpPr>
          <p:nvPr/>
        </p:nvSpPr>
        <p:spPr bwMode="auto">
          <a:xfrm>
            <a:off x="342900" y="304800"/>
            <a:ext cx="7581900" cy="625475"/>
          </a:xfrm>
          <a:prstGeom prst="rect">
            <a:avLst/>
          </a:prstGeom>
          <a:noFill/>
          <a:ln w="12700">
            <a:noFill/>
            <a:miter lim="800000"/>
            <a:headEnd/>
            <a:tailEnd/>
          </a:ln>
          <a:effectLst/>
        </p:spPr>
        <p:txBody>
          <a:bodyPr>
            <a:spAutoFit/>
          </a:bodyPr>
          <a:lstStyle/>
          <a:p>
            <a:r>
              <a:rPr lang="en-US" sz="3500">
                <a:solidFill>
                  <a:srgbClr val="650106"/>
                </a:solidFill>
                <a:latin typeface="Georgia" pitchFamily="18" charset="0"/>
                <a:cs typeface="Times New Roman" pitchFamily="18" charset="0"/>
              </a:rPr>
              <a:t>Public Involvement in the EIA Steps</a:t>
            </a:r>
          </a:p>
        </p:txBody>
      </p:sp>
      <p:pic>
        <p:nvPicPr>
          <p:cNvPr id="110600" name="Picture 8"/>
          <p:cNvPicPr>
            <a:picLocks noChangeAspect="1" noChangeArrowheads="1"/>
          </p:cNvPicPr>
          <p:nvPr/>
        </p:nvPicPr>
        <p:blipFill>
          <a:blip r:embed="rId2"/>
          <a:srcRect l="34259" t="29861" r="56482" b="23611"/>
          <a:stretch>
            <a:fillRect/>
          </a:stretch>
        </p:blipFill>
        <p:spPr bwMode="auto">
          <a:xfrm>
            <a:off x="514350" y="914400"/>
            <a:ext cx="2000250" cy="6172200"/>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Soaring">
  <a:themeElements>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fontScheme name="2_Soaring">
      <a:majorFont>
        <a:latin typeface=""/>
        <a:ea typeface=""/>
        <a:cs typeface=""/>
      </a:majorFont>
      <a:minorFont>
        <a:latin typeface=""/>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clrMap bg1="dk2" tx1="lt1" bg2="dk1" tx2="lt2" accent1="accent1" accent2="accent2" accent3="accent3" accent4="accent4" accent5="accent5" accent6="accent6" hlink="hlink" folHlink="folHlink"/>
    </a:extraClrScheme>
    <a:extraClrScheme>
      <a:clrScheme name="Soaring 2">
        <a:dk1>
          <a:srgbClr val="000000"/>
        </a:dk1>
        <a:lt1>
          <a:srgbClr val="FFFFFF"/>
        </a:lt1>
        <a:dk2>
          <a:srgbClr val="000000"/>
        </a:dk2>
        <a:lt2>
          <a:srgbClr val="CCECFF"/>
        </a:lt2>
        <a:accent1>
          <a:srgbClr val="6699FF"/>
        </a:accent1>
        <a:accent2>
          <a:srgbClr val="66CCFF"/>
        </a:accent2>
        <a:accent3>
          <a:srgbClr val="FFFFFF"/>
        </a:accent3>
        <a:accent4>
          <a:srgbClr val="000000"/>
        </a:accent4>
        <a:accent5>
          <a:srgbClr val="B8CAFF"/>
        </a:accent5>
        <a:accent6>
          <a:srgbClr val="5CB9E7"/>
        </a:accent6>
        <a:hlink>
          <a:srgbClr val="CC99FF"/>
        </a:hlink>
        <a:folHlink>
          <a:srgbClr val="00CCCC"/>
        </a:folHlink>
      </a:clrScheme>
      <a:clrMap bg1="lt1" tx1="dk1" bg2="lt2" tx2="dk2" accent1="accent1" accent2="accent2" accent3="accent3" accent4="accent4" accent5="accent5" accent6="accent6" hlink="hlink" folHlink="folHlink"/>
    </a:extraClrScheme>
    <a:extraClrScheme>
      <a:clrScheme name="Soaring 3">
        <a:dk1>
          <a:srgbClr val="000000"/>
        </a:dk1>
        <a:lt1>
          <a:srgbClr val="FFFFFF"/>
        </a:lt1>
        <a:dk2>
          <a:srgbClr val="000000"/>
        </a:dk2>
        <a:lt2>
          <a:srgbClr val="FFFFFF"/>
        </a:lt2>
        <a:accent1>
          <a:srgbClr val="CBCBCB"/>
        </a:accent1>
        <a:accent2>
          <a:srgbClr val="EAEAEA"/>
        </a:accent2>
        <a:accent3>
          <a:srgbClr val="FFFFFF"/>
        </a:accent3>
        <a:accent4>
          <a:srgbClr val="000000"/>
        </a:accent4>
        <a:accent5>
          <a:srgbClr val="E2E2E2"/>
        </a:accent5>
        <a:accent6>
          <a:srgbClr val="D4D4D4"/>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Soaring 4">
        <a:dk1>
          <a:srgbClr val="000000"/>
        </a:dk1>
        <a:lt1>
          <a:srgbClr val="FFFFFF"/>
        </a:lt1>
        <a:dk2>
          <a:srgbClr val="008080"/>
        </a:dk2>
        <a:lt2>
          <a:srgbClr val="FFCC66"/>
        </a:lt2>
        <a:accent1>
          <a:srgbClr val="0099CC"/>
        </a:accent1>
        <a:accent2>
          <a:srgbClr val="009999"/>
        </a:accent2>
        <a:accent3>
          <a:srgbClr val="AAC0C0"/>
        </a:accent3>
        <a:accent4>
          <a:srgbClr val="DADADA"/>
        </a:accent4>
        <a:accent5>
          <a:srgbClr val="AACAE2"/>
        </a:accent5>
        <a:accent6>
          <a:srgbClr val="008A8A"/>
        </a:accent6>
        <a:hlink>
          <a:srgbClr val="6600CC"/>
        </a:hlink>
        <a:folHlink>
          <a:srgbClr val="FFFF00"/>
        </a:folHlink>
      </a:clrScheme>
      <a:clrMap bg1="dk2" tx1="lt1" bg2="dk1" tx2="lt2" accent1="accent1" accent2="accent2" accent3="accent3" accent4="accent4" accent5="accent5" accent6="accent6" hlink="hlink" folHlink="folHlink"/>
    </a:extraClrScheme>
    <a:extraClrScheme>
      <a:clrScheme name="Soaring 5">
        <a:dk1>
          <a:srgbClr val="000000"/>
        </a:dk1>
        <a:lt1>
          <a:srgbClr val="FFFFFF"/>
        </a:lt1>
        <a:dk2>
          <a:srgbClr val="993300"/>
        </a:dk2>
        <a:lt2>
          <a:srgbClr val="FFCC66"/>
        </a:lt2>
        <a:accent1>
          <a:srgbClr val="FF6633"/>
        </a:accent1>
        <a:accent2>
          <a:srgbClr val="CC6600"/>
        </a:accent2>
        <a:accent3>
          <a:srgbClr val="CAADAA"/>
        </a:accent3>
        <a:accent4>
          <a:srgbClr val="DADADA"/>
        </a:accent4>
        <a:accent5>
          <a:srgbClr val="FFB8AD"/>
        </a:accent5>
        <a:accent6>
          <a:srgbClr val="B95C00"/>
        </a:accent6>
        <a:hlink>
          <a:srgbClr val="CC0000"/>
        </a:hlink>
        <a:folHlink>
          <a:srgbClr val="FFFF0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C:\Program Files\Office\Templates\Presentation Designs\Soaring.pot</Template>
  <TotalTime>587</TotalTime>
  <Words>1449</Words>
  <Application>Microsoft PowerPoint</Application>
  <PresentationFormat>On-screen Show (4:3)</PresentationFormat>
  <Paragraphs>282</Paragraphs>
  <Slides>32</Slides>
  <Notes>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32</vt:i4>
      </vt:variant>
    </vt:vector>
  </HeadingPairs>
  <TitlesOfParts>
    <vt:vector size="44" baseType="lpstr">
      <vt:lpstr>Times New Roman</vt:lpstr>
      <vt:lpstr>Arial</vt:lpstr>
      <vt:lpstr>Wingdings</vt:lpstr>
      <vt:lpstr>Calibri</vt:lpstr>
      <vt:lpstr>Georgia</vt:lpstr>
      <vt:lpstr>Times</vt:lpstr>
      <vt:lpstr>ArialHU</vt:lpstr>
      <vt:lpstr>Optima</vt:lpstr>
      <vt:lpstr>Garamond</vt:lpstr>
      <vt:lpstr>Courier New</vt:lpstr>
      <vt:lpstr>Network</vt:lpstr>
      <vt:lpstr>2_Soaring</vt:lpstr>
      <vt:lpstr>Environmental Impact Assessment (EIA)</vt:lpstr>
      <vt:lpstr>EIA</vt:lpstr>
      <vt:lpstr>Definition</vt:lpstr>
      <vt:lpstr>EIA is a tool that is applied… </vt:lpstr>
      <vt:lpstr>History</vt:lpstr>
      <vt:lpstr>International Obligations</vt:lpstr>
      <vt:lpstr>Purposes/Aims and Objectives</vt:lpstr>
      <vt:lpstr>Purposes/Aims and Objectives (cont.)</vt:lpstr>
      <vt:lpstr>Slide 9</vt:lpstr>
      <vt:lpstr>Slide 10</vt:lpstr>
      <vt:lpstr>Slide 11</vt:lpstr>
      <vt:lpstr>Step 1: Screening</vt:lpstr>
      <vt:lpstr>Tools for Screening </vt:lpstr>
      <vt:lpstr>Slide 14</vt:lpstr>
      <vt:lpstr>Step 2: Scoping</vt:lpstr>
      <vt:lpstr>Types of Scoping</vt:lpstr>
      <vt:lpstr>The scoping process</vt:lpstr>
      <vt:lpstr>Slide 18</vt:lpstr>
      <vt:lpstr>Slide 19</vt:lpstr>
      <vt:lpstr>MAJOR ISSUES (SCOPING)</vt:lpstr>
      <vt:lpstr>MAJOR ISSUES (SCOPING)</vt:lpstr>
      <vt:lpstr>Step 3: Impact Analysis</vt:lpstr>
      <vt:lpstr>Tools for Impact Analysis </vt:lpstr>
      <vt:lpstr>Step 4: Impact Mitigation</vt:lpstr>
      <vt:lpstr>Framework for Impact Mitigation</vt:lpstr>
      <vt:lpstr>Step 5: Reporting</vt:lpstr>
      <vt:lpstr>Contents of the Report</vt:lpstr>
      <vt:lpstr>Step 6: Review </vt:lpstr>
      <vt:lpstr>Step 7: Decision Making</vt:lpstr>
      <vt:lpstr>Step 8: Monitoring </vt:lpstr>
      <vt:lpstr>Key components of Monitoring</vt:lpstr>
      <vt:lpstr>Slide 32</vt:lpstr>
    </vt:vector>
  </TitlesOfParts>
  <Company>EWU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Impact Assessment (EIA)</dc:title>
  <dc:creator>Mohsin</dc:creator>
  <cp:lastModifiedBy>bus-lr</cp:lastModifiedBy>
  <cp:revision>75</cp:revision>
  <dcterms:created xsi:type="dcterms:W3CDTF">2009-04-22T12:15:24Z</dcterms:created>
  <dcterms:modified xsi:type="dcterms:W3CDTF">2013-02-04T17:09:15Z</dcterms:modified>
</cp:coreProperties>
</file>