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 id="2147483682" r:id="rId2"/>
    <p:sldMasterId id="2147483691" r:id="rId3"/>
  </p:sldMasterIdLst>
  <p:notesMasterIdLst>
    <p:notesMasterId r:id="rId81"/>
  </p:notesMasterIdLst>
  <p:sldIdLst>
    <p:sldId id="256" r:id="rId4"/>
    <p:sldId id="258" r:id="rId5"/>
    <p:sldId id="259" r:id="rId6"/>
    <p:sldId id="265" r:id="rId7"/>
    <p:sldId id="260" r:id="rId8"/>
    <p:sldId id="261" r:id="rId9"/>
    <p:sldId id="330" r:id="rId10"/>
    <p:sldId id="262" r:id="rId11"/>
    <p:sldId id="263" r:id="rId12"/>
    <p:sldId id="266" r:id="rId13"/>
    <p:sldId id="267" r:id="rId14"/>
    <p:sldId id="269" r:id="rId15"/>
    <p:sldId id="270" r:id="rId16"/>
    <p:sldId id="333" r:id="rId17"/>
    <p:sldId id="271" r:id="rId18"/>
    <p:sldId id="272" r:id="rId19"/>
    <p:sldId id="273" r:id="rId20"/>
    <p:sldId id="274" r:id="rId21"/>
    <p:sldId id="275" r:id="rId22"/>
    <p:sldId id="268" r:id="rId23"/>
    <p:sldId id="276" r:id="rId24"/>
    <p:sldId id="277" r:id="rId25"/>
    <p:sldId id="278" r:id="rId26"/>
    <p:sldId id="279" r:id="rId27"/>
    <p:sldId id="281" r:id="rId28"/>
    <p:sldId id="280"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3" r:id="rId50"/>
    <p:sldId id="304" r:id="rId51"/>
    <p:sldId id="305" r:id="rId52"/>
    <p:sldId id="306" r:id="rId53"/>
    <p:sldId id="307" r:id="rId54"/>
    <p:sldId id="308" r:id="rId55"/>
    <p:sldId id="309" r:id="rId56"/>
    <p:sldId id="310" r:id="rId57"/>
    <p:sldId id="311" r:id="rId58"/>
    <p:sldId id="312" r:id="rId59"/>
    <p:sldId id="313" r:id="rId60"/>
    <p:sldId id="315" r:id="rId61"/>
    <p:sldId id="316" r:id="rId62"/>
    <p:sldId id="317" r:id="rId63"/>
    <p:sldId id="318" r:id="rId64"/>
    <p:sldId id="319" r:id="rId65"/>
    <p:sldId id="320" r:id="rId66"/>
    <p:sldId id="321" r:id="rId67"/>
    <p:sldId id="314" r:id="rId68"/>
    <p:sldId id="322" r:id="rId69"/>
    <p:sldId id="323" r:id="rId70"/>
    <p:sldId id="332" r:id="rId71"/>
    <p:sldId id="324" r:id="rId72"/>
    <p:sldId id="331" r:id="rId73"/>
    <p:sldId id="325" r:id="rId74"/>
    <p:sldId id="326" r:id="rId75"/>
    <p:sldId id="327" r:id="rId76"/>
    <p:sldId id="328" r:id="rId77"/>
    <p:sldId id="329" r:id="rId78"/>
    <p:sldId id="264" r:id="rId79"/>
    <p:sldId id="302" r:id="rId80"/>
  </p:sldIdLst>
  <p:sldSz cx="12192000" cy="6858000"/>
  <p:notesSz cx="6865938" cy="95408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49" autoAdjust="0"/>
    <p:restoredTop sz="94637"/>
  </p:normalViewPr>
  <p:slideViewPr>
    <p:cSldViewPr snapToGrid="0">
      <p:cViewPr varScale="1">
        <p:scale>
          <a:sx n="81" d="100"/>
          <a:sy n="81" d="100"/>
        </p:scale>
        <p:origin x="92" y="6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theme" Target="theme/theme1.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61" Type="http://schemas.openxmlformats.org/officeDocument/2006/relationships/slide" Target="slides/slide58.xml"/><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5240" cy="478701"/>
          </a:xfrm>
          <a:prstGeom prst="rect">
            <a:avLst/>
          </a:prstGeom>
        </p:spPr>
        <p:txBody>
          <a:bodyPr vert="horz" lIns="93744" tIns="46872" rIns="93744" bIns="46872" rtlCol="0"/>
          <a:lstStyle>
            <a:lvl1pPr algn="l">
              <a:defRPr sz="1200"/>
            </a:lvl1pPr>
          </a:lstStyle>
          <a:p>
            <a:endParaRPr lang="en-GB"/>
          </a:p>
        </p:txBody>
      </p:sp>
      <p:sp>
        <p:nvSpPr>
          <p:cNvPr id="3" name="Date Placeholder 2"/>
          <p:cNvSpPr>
            <a:spLocks noGrp="1"/>
          </p:cNvSpPr>
          <p:nvPr>
            <p:ph type="dt" idx="1"/>
          </p:nvPr>
        </p:nvSpPr>
        <p:spPr>
          <a:xfrm>
            <a:off x="3889109" y="0"/>
            <a:ext cx="2975240" cy="478701"/>
          </a:xfrm>
          <a:prstGeom prst="rect">
            <a:avLst/>
          </a:prstGeom>
        </p:spPr>
        <p:txBody>
          <a:bodyPr vert="horz" lIns="93744" tIns="46872" rIns="93744" bIns="46872" rtlCol="0"/>
          <a:lstStyle>
            <a:lvl1pPr algn="r">
              <a:defRPr sz="1200"/>
            </a:lvl1pPr>
          </a:lstStyle>
          <a:p>
            <a:fld id="{484D8C18-90E2-41E8-98D0-319EEE93C782}" type="datetimeFigureOut">
              <a:rPr lang="en-GB" smtClean="0"/>
              <a:t>08/12/2025</a:t>
            </a:fld>
            <a:endParaRPr lang="en-GB"/>
          </a:p>
        </p:txBody>
      </p:sp>
      <p:sp>
        <p:nvSpPr>
          <p:cNvPr id="4" name="Slide Image Placeholder 3"/>
          <p:cNvSpPr>
            <a:spLocks noGrp="1" noRot="1" noChangeAspect="1"/>
          </p:cNvSpPr>
          <p:nvPr>
            <p:ph type="sldImg" idx="2"/>
          </p:nvPr>
        </p:nvSpPr>
        <p:spPr>
          <a:xfrm>
            <a:off x="571500" y="1192213"/>
            <a:ext cx="5724525" cy="3221037"/>
          </a:xfrm>
          <a:prstGeom prst="rect">
            <a:avLst/>
          </a:prstGeom>
          <a:noFill/>
          <a:ln w="12700">
            <a:solidFill>
              <a:prstClr val="black"/>
            </a:solidFill>
          </a:ln>
        </p:spPr>
        <p:txBody>
          <a:bodyPr vert="horz" lIns="93744" tIns="46872" rIns="93744" bIns="46872" rtlCol="0" anchor="ctr"/>
          <a:lstStyle/>
          <a:p>
            <a:endParaRPr lang="en-GB"/>
          </a:p>
        </p:txBody>
      </p:sp>
      <p:sp>
        <p:nvSpPr>
          <p:cNvPr id="5" name="Notes Placeholder 4"/>
          <p:cNvSpPr>
            <a:spLocks noGrp="1"/>
          </p:cNvSpPr>
          <p:nvPr>
            <p:ph type="body" sz="quarter" idx="3"/>
          </p:nvPr>
        </p:nvSpPr>
        <p:spPr>
          <a:xfrm>
            <a:off x="686594" y="4591546"/>
            <a:ext cx="5492750" cy="3756720"/>
          </a:xfrm>
          <a:prstGeom prst="rect">
            <a:avLst/>
          </a:prstGeom>
        </p:spPr>
        <p:txBody>
          <a:bodyPr vert="horz" lIns="93744" tIns="46872" rIns="93744" bIns="46872"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062176"/>
            <a:ext cx="2975240" cy="478700"/>
          </a:xfrm>
          <a:prstGeom prst="rect">
            <a:avLst/>
          </a:prstGeom>
        </p:spPr>
        <p:txBody>
          <a:bodyPr vert="horz" lIns="93744" tIns="46872" rIns="93744" bIns="46872" rtlCol="0" anchor="b"/>
          <a:lstStyle>
            <a:lvl1pPr algn="l">
              <a:defRPr sz="1200"/>
            </a:lvl1pPr>
          </a:lstStyle>
          <a:p>
            <a:endParaRPr lang="en-GB"/>
          </a:p>
        </p:txBody>
      </p:sp>
      <p:sp>
        <p:nvSpPr>
          <p:cNvPr id="7" name="Slide Number Placeholder 6"/>
          <p:cNvSpPr>
            <a:spLocks noGrp="1"/>
          </p:cNvSpPr>
          <p:nvPr>
            <p:ph type="sldNum" sz="quarter" idx="5"/>
          </p:nvPr>
        </p:nvSpPr>
        <p:spPr>
          <a:xfrm>
            <a:off x="3889109" y="9062176"/>
            <a:ext cx="2975240" cy="478700"/>
          </a:xfrm>
          <a:prstGeom prst="rect">
            <a:avLst/>
          </a:prstGeom>
        </p:spPr>
        <p:txBody>
          <a:bodyPr vert="horz" lIns="93744" tIns="46872" rIns="93744" bIns="46872" rtlCol="0" anchor="b"/>
          <a:lstStyle>
            <a:lvl1pPr algn="r">
              <a:defRPr sz="1200"/>
            </a:lvl1pPr>
          </a:lstStyle>
          <a:p>
            <a:fld id="{7B3E2A57-6D8A-48C1-8FE3-C3536FA33E02}" type="slidenum">
              <a:rPr lang="en-GB" smtClean="0"/>
              <a:t>‹#›</a:t>
            </a:fld>
            <a:endParaRPr lang="en-GB"/>
          </a:p>
        </p:txBody>
      </p:sp>
    </p:spTree>
    <p:extLst>
      <p:ext uri="{BB962C8B-B14F-4D97-AF65-F5344CB8AC3E}">
        <p14:creationId xmlns:p14="http://schemas.microsoft.com/office/powerpoint/2010/main" val="3119882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a:t>
            </a:fld>
            <a:endParaRPr lang="en-GB"/>
          </a:p>
        </p:txBody>
      </p:sp>
    </p:spTree>
    <p:extLst>
      <p:ext uri="{BB962C8B-B14F-4D97-AF65-F5344CB8AC3E}">
        <p14:creationId xmlns:p14="http://schemas.microsoft.com/office/powerpoint/2010/main" val="3374179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13388B-1068-4DD7-973B-744EC304E8E3}" type="slidenum">
              <a:rPr lang="en-GB" smtClean="0"/>
              <a:t>2</a:t>
            </a:fld>
            <a:endParaRPr lang="en-GB"/>
          </a:p>
        </p:txBody>
      </p:sp>
    </p:spTree>
    <p:extLst>
      <p:ext uri="{BB962C8B-B14F-4D97-AF65-F5344CB8AC3E}">
        <p14:creationId xmlns:p14="http://schemas.microsoft.com/office/powerpoint/2010/main" val="3402722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3</a:t>
            </a:fld>
            <a:endParaRPr lang="en-GB"/>
          </a:p>
        </p:txBody>
      </p:sp>
    </p:spTree>
    <p:extLst>
      <p:ext uri="{BB962C8B-B14F-4D97-AF65-F5344CB8AC3E}">
        <p14:creationId xmlns:p14="http://schemas.microsoft.com/office/powerpoint/2010/main" val="1672692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a:t>
            </a:fld>
            <a:endParaRPr lang="en-GB"/>
          </a:p>
        </p:txBody>
      </p:sp>
    </p:spTree>
    <p:extLst>
      <p:ext uri="{BB962C8B-B14F-4D97-AF65-F5344CB8AC3E}">
        <p14:creationId xmlns:p14="http://schemas.microsoft.com/office/powerpoint/2010/main" val="4280206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5</a:t>
            </a:fld>
            <a:endParaRPr lang="en-GB"/>
          </a:p>
        </p:txBody>
      </p:sp>
    </p:spTree>
    <p:extLst>
      <p:ext uri="{BB962C8B-B14F-4D97-AF65-F5344CB8AC3E}">
        <p14:creationId xmlns:p14="http://schemas.microsoft.com/office/powerpoint/2010/main" val="297498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3E2A57-6D8A-48C1-8FE3-C3536FA33E02}" type="slidenum">
              <a:rPr lang="en-GB" smtClean="0"/>
              <a:t>6</a:t>
            </a:fld>
            <a:endParaRPr lang="en-GB"/>
          </a:p>
        </p:txBody>
      </p:sp>
    </p:spTree>
    <p:extLst>
      <p:ext uri="{BB962C8B-B14F-4D97-AF65-F5344CB8AC3E}">
        <p14:creationId xmlns:p14="http://schemas.microsoft.com/office/powerpoint/2010/main" val="3609499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3E2A57-6D8A-48C1-8FE3-C3536FA33E02}" type="slidenum">
              <a:rPr lang="en-GB" smtClean="0"/>
              <a:t>7</a:t>
            </a:fld>
            <a:endParaRPr lang="en-GB"/>
          </a:p>
        </p:txBody>
      </p:sp>
    </p:spTree>
    <p:extLst>
      <p:ext uri="{BB962C8B-B14F-4D97-AF65-F5344CB8AC3E}">
        <p14:creationId xmlns:p14="http://schemas.microsoft.com/office/powerpoint/2010/main" val="15185053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8</a:t>
            </a:fld>
            <a:endParaRPr lang="en-GB"/>
          </a:p>
        </p:txBody>
      </p:sp>
    </p:spTree>
    <p:extLst>
      <p:ext uri="{BB962C8B-B14F-4D97-AF65-F5344CB8AC3E}">
        <p14:creationId xmlns:p14="http://schemas.microsoft.com/office/powerpoint/2010/main" val="1951961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BD4AA49-110A-4B85-B2B4-5FB40A455D13}" type="slidenum">
              <a:rPr lang="en-GB" altLang="en-US"/>
              <a:pPr/>
              <a:t>9</a:t>
            </a:fld>
            <a:endParaRPr lang="en-GB" alt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8685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10</a:t>
            </a:fld>
            <a:endParaRPr lang="en-GB"/>
          </a:p>
        </p:txBody>
      </p:sp>
    </p:spTree>
    <p:extLst>
      <p:ext uri="{BB962C8B-B14F-4D97-AF65-F5344CB8AC3E}">
        <p14:creationId xmlns:p14="http://schemas.microsoft.com/office/powerpoint/2010/main" val="4277606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11</a:t>
            </a:fld>
            <a:endParaRPr lang="en-GB"/>
          </a:p>
        </p:txBody>
      </p:sp>
    </p:spTree>
    <p:extLst>
      <p:ext uri="{BB962C8B-B14F-4D97-AF65-F5344CB8AC3E}">
        <p14:creationId xmlns:p14="http://schemas.microsoft.com/office/powerpoint/2010/main" val="42932518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12</a:t>
            </a:fld>
            <a:endParaRPr lang="en-GB"/>
          </a:p>
        </p:txBody>
      </p:sp>
    </p:spTree>
    <p:extLst>
      <p:ext uri="{BB962C8B-B14F-4D97-AF65-F5344CB8AC3E}">
        <p14:creationId xmlns:p14="http://schemas.microsoft.com/office/powerpoint/2010/main" val="1190871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13</a:t>
            </a:fld>
            <a:endParaRPr lang="en-GB"/>
          </a:p>
        </p:txBody>
      </p:sp>
    </p:spTree>
    <p:extLst>
      <p:ext uri="{BB962C8B-B14F-4D97-AF65-F5344CB8AC3E}">
        <p14:creationId xmlns:p14="http://schemas.microsoft.com/office/powerpoint/2010/main" val="36749015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3E2A57-6D8A-48C1-8FE3-C3536FA33E02}" type="slidenum">
              <a:rPr lang="en-GB" smtClean="0"/>
              <a:t>14</a:t>
            </a:fld>
            <a:endParaRPr lang="en-GB"/>
          </a:p>
        </p:txBody>
      </p:sp>
    </p:spTree>
    <p:extLst>
      <p:ext uri="{BB962C8B-B14F-4D97-AF65-F5344CB8AC3E}">
        <p14:creationId xmlns:p14="http://schemas.microsoft.com/office/powerpoint/2010/main" val="1799070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15</a:t>
            </a:fld>
            <a:endParaRPr lang="en-GB"/>
          </a:p>
        </p:txBody>
      </p:sp>
    </p:spTree>
    <p:extLst>
      <p:ext uri="{BB962C8B-B14F-4D97-AF65-F5344CB8AC3E}">
        <p14:creationId xmlns:p14="http://schemas.microsoft.com/office/powerpoint/2010/main" val="2294072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16</a:t>
            </a:fld>
            <a:endParaRPr lang="en-GB"/>
          </a:p>
        </p:txBody>
      </p:sp>
    </p:spTree>
    <p:extLst>
      <p:ext uri="{BB962C8B-B14F-4D97-AF65-F5344CB8AC3E}">
        <p14:creationId xmlns:p14="http://schemas.microsoft.com/office/powerpoint/2010/main" val="2850866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17</a:t>
            </a:fld>
            <a:endParaRPr lang="en-GB"/>
          </a:p>
        </p:txBody>
      </p:sp>
    </p:spTree>
    <p:extLst>
      <p:ext uri="{BB962C8B-B14F-4D97-AF65-F5344CB8AC3E}">
        <p14:creationId xmlns:p14="http://schemas.microsoft.com/office/powerpoint/2010/main" val="26505763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18</a:t>
            </a:fld>
            <a:endParaRPr lang="en-GB"/>
          </a:p>
        </p:txBody>
      </p:sp>
    </p:spTree>
    <p:extLst>
      <p:ext uri="{BB962C8B-B14F-4D97-AF65-F5344CB8AC3E}">
        <p14:creationId xmlns:p14="http://schemas.microsoft.com/office/powerpoint/2010/main" val="358451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19</a:t>
            </a:fld>
            <a:endParaRPr lang="en-GB"/>
          </a:p>
        </p:txBody>
      </p:sp>
    </p:spTree>
    <p:extLst>
      <p:ext uri="{BB962C8B-B14F-4D97-AF65-F5344CB8AC3E}">
        <p14:creationId xmlns:p14="http://schemas.microsoft.com/office/powerpoint/2010/main" val="401670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20</a:t>
            </a:fld>
            <a:endParaRPr lang="en-GB"/>
          </a:p>
        </p:txBody>
      </p:sp>
    </p:spTree>
    <p:extLst>
      <p:ext uri="{BB962C8B-B14F-4D97-AF65-F5344CB8AC3E}">
        <p14:creationId xmlns:p14="http://schemas.microsoft.com/office/powerpoint/2010/main" val="3347747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33354B3-EBCA-476C-8C8A-DEB62EF87926}" type="slidenum">
              <a:rPr lang="en-GB" altLang="en-US"/>
              <a:pPr/>
              <a:t>21</a:t>
            </a:fld>
            <a:endParaRPr lang="en-GB" alt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82261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33354B3-EBCA-476C-8C8A-DEB62EF87926}" type="slidenum">
              <a:rPr lang="en-GB" altLang="en-US"/>
              <a:pPr/>
              <a:t>22</a:t>
            </a:fld>
            <a:endParaRPr lang="en-GB" alt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6020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323B1CB-BEB0-401C-8E3D-5D93299C134E}" type="slidenum">
              <a:rPr lang="en-GB" altLang="en-US"/>
              <a:pPr/>
              <a:t>23</a:t>
            </a:fld>
            <a:endParaRPr lang="en-GB" alt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76211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15ABDEC-C2B9-4ED3-9723-51533FE7699C}" type="slidenum">
              <a:rPr lang="en-GB" altLang="en-US"/>
              <a:pPr/>
              <a:t>24</a:t>
            </a:fld>
            <a:endParaRPr lang="en-GB" alt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64112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25</a:t>
            </a:fld>
            <a:endParaRPr lang="en-GB"/>
          </a:p>
        </p:txBody>
      </p:sp>
    </p:spTree>
    <p:extLst>
      <p:ext uri="{BB962C8B-B14F-4D97-AF65-F5344CB8AC3E}">
        <p14:creationId xmlns:p14="http://schemas.microsoft.com/office/powerpoint/2010/main" val="37843637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26</a:t>
            </a:fld>
            <a:endParaRPr lang="en-GB"/>
          </a:p>
        </p:txBody>
      </p:sp>
    </p:spTree>
    <p:extLst>
      <p:ext uri="{BB962C8B-B14F-4D97-AF65-F5344CB8AC3E}">
        <p14:creationId xmlns:p14="http://schemas.microsoft.com/office/powerpoint/2010/main" val="26896977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DA820F6-2482-4B24-8B37-5E87BA6321A6}" type="slidenum">
              <a:rPr lang="en-GB" altLang="en-US"/>
              <a:pPr/>
              <a:t>27</a:t>
            </a:fld>
            <a:endParaRPr lang="en-GB" alt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77376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28</a:t>
            </a:fld>
            <a:endParaRPr lang="en-GB"/>
          </a:p>
        </p:txBody>
      </p:sp>
    </p:spTree>
    <p:extLst>
      <p:ext uri="{BB962C8B-B14F-4D97-AF65-F5344CB8AC3E}">
        <p14:creationId xmlns:p14="http://schemas.microsoft.com/office/powerpoint/2010/main" val="35817335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29</a:t>
            </a:fld>
            <a:endParaRPr lang="en-GB"/>
          </a:p>
        </p:txBody>
      </p:sp>
    </p:spTree>
    <p:extLst>
      <p:ext uri="{BB962C8B-B14F-4D97-AF65-F5344CB8AC3E}">
        <p14:creationId xmlns:p14="http://schemas.microsoft.com/office/powerpoint/2010/main" val="12795201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30</a:t>
            </a:fld>
            <a:endParaRPr lang="en-GB"/>
          </a:p>
        </p:txBody>
      </p:sp>
    </p:spTree>
    <p:extLst>
      <p:ext uri="{BB962C8B-B14F-4D97-AF65-F5344CB8AC3E}">
        <p14:creationId xmlns:p14="http://schemas.microsoft.com/office/powerpoint/2010/main" val="16572840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31</a:t>
            </a:fld>
            <a:endParaRPr lang="en-GB"/>
          </a:p>
        </p:txBody>
      </p:sp>
    </p:spTree>
    <p:extLst>
      <p:ext uri="{BB962C8B-B14F-4D97-AF65-F5344CB8AC3E}">
        <p14:creationId xmlns:p14="http://schemas.microsoft.com/office/powerpoint/2010/main" val="30306826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32</a:t>
            </a:fld>
            <a:endParaRPr lang="en-GB"/>
          </a:p>
        </p:txBody>
      </p:sp>
    </p:spTree>
    <p:extLst>
      <p:ext uri="{BB962C8B-B14F-4D97-AF65-F5344CB8AC3E}">
        <p14:creationId xmlns:p14="http://schemas.microsoft.com/office/powerpoint/2010/main" val="30171988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3E2A57-6D8A-48C1-8FE3-C3536FA33E02}" type="slidenum">
              <a:rPr lang="en-GB" smtClean="0"/>
              <a:t>33</a:t>
            </a:fld>
            <a:endParaRPr lang="en-GB"/>
          </a:p>
        </p:txBody>
      </p:sp>
    </p:spTree>
    <p:extLst>
      <p:ext uri="{BB962C8B-B14F-4D97-AF65-F5344CB8AC3E}">
        <p14:creationId xmlns:p14="http://schemas.microsoft.com/office/powerpoint/2010/main" val="817495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34</a:t>
            </a:fld>
            <a:endParaRPr lang="en-GB"/>
          </a:p>
        </p:txBody>
      </p:sp>
    </p:spTree>
    <p:extLst>
      <p:ext uri="{BB962C8B-B14F-4D97-AF65-F5344CB8AC3E}">
        <p14:creationId xmlns:p14="http://schemas.microsoft.com/office/powerpoint/2010/main" val="27509151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35</a:t>
            </a:fld>
            <a:endParaRPr lang="en-GB"/>
          </a:p>
        </p:txBody>
      </p:sp>
    </p:spTree>
    <p:extLst>
      <p:ext uri="{BB962C8B-B14F-4D97-AF65-F5344CB8AC3E}">
        <p14:creationId xmlns:p14="http://schemas.microsoft.com/office/powerpoint/2010/main" val="38652657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3E2A57-6D8A-48C1-8FE3-C3536FA33E02}" type="slidenum">
              <a:rPr lang="en-GB" smtClean="0"/>
              <a:t>36</a:t>
            </a:fld>
            <a:endParaRPr lang="en-GB"/>
          </a:p>
        </p:txBody>
      </p:sp>
    </p:spTree>
    <p:extLst>
      <p:ext uri="{BB962C8B-B14F-4D97-AF65-F5344CB8AC3E}">
        <p14:creationId xmlns:p14="http://schemas.microsoft.com/office/powerpoint/2010/main" val="16076473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37</a:t>
            </a:fld>
            <a:endParaRPr lang="en-GB"/>
          </a:p>
        </p:txBody>
      </p:sp>
    </p:spTree>
    <p:extLst>
      <p:ext uri="{BB962C8B-B14F-4D97-AF65-F5344CB8AC3E}">
        <p14:creationId xmlns:p14="http://schemas.microsoft.com/office/powerpoint/2010/main" val="10756513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38</a:t>
            </a:fld>
            <a:endParaRPr lang="en-GB"/>
          </a:p>
        </p:txBody>
      </p:sp>
    </p:spTree>
    <p:extLst>
      <p:ext uri="{BB962C8B-B14F-4D97-AF65-F5344CB8AC3E}">
        <p14:creationId xmlns:p14="http://schemas.microsoft.com/office/powerpoint/2010/main" val="8010275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39</a:t>
            </a:fld>
            <a:endParaRPr lang="en-GB"/>
          </a:p>
        </p:txBody>
      </p:sp>
    </p:spTree>
    <p:extLst>
      <p:ext uri="{BB962C8B-B14F-4D97-AF65-F5344CB8AC3E}">
        <p14:creationId xmlns:p14="http://schemas.microsoft.com/office/powerpoint/2010/main" val="35698776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40</a:t>
            </a:fld>
            <a:endParaRPr lang="en-GB"/>
          </a:p>
        </p:txBody>
      </p:sp>
    </p:spTree>
    <p:extLst>
      <p:ext uri="{BB962C8B-B14F-4D97-AF65-F5344CB8AC3E}">
        <p14:creationId xmlns:p14="http://schemas.microsoft.com/office/powerpoint/2010/main" val="14481256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41</a:t>
            </a:fld>
            <a:endParaRPr lang="en-GB"/>
          </a:p>
        </p:txBody>
      </p:sp>
    </p:spTree>
    <p:extLst>
      <p:ext uri="{BB962C8B-B14F-4D97-AF65-F5344CB8AC3E}">
        <p14:creationId xmlns:p14="http://schemas.microsoft.com/office/powerpoint/2010/main" val="4863590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42</a:t>
            </a:fld>
            <a:endParaRPr lang="en-GB"/>
          </a:p>
        </p:txBody>
      </p:sp>
    </p:spTree>
    <p:extLst>
      <p:ext uri="{BB962C8B-B14F-4D97-AF65-F5344CB8AC3E}">
        <p14:creationId xmlns:p14="http://schemas.microsoft.com/office/powerpoint/2010/main" val="272875634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43</a:t>
            </a:fld>
            <a:endParaRPr lang="en-GB"/>
          </a:p>
        </p:txBody>
      </p:sp>
    </p:spTree>
    <p:extLst>
      <p:ext uri="{BB962C8B-B14F-4D97-AF65-F5344CB8AC3E}">
        <p14:creationId xmlns:p14="http://schemas.microsoft.com/office/powerpoint/2010/main" val="72931105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44</a:t>
            </a:fld>
            <a:endParaRPr lang="en-GB"/>
          </a:p>
        </p:txBody>
      </p:sp>
    </p:spTree>
    <p:extLst>
      <p:ext uri="{BB962C8B-B14F-4D97-AF65-F5344CB8AC3E}">
        <p14:creationId xmlns:p14="http://schemas.microsoft.com/office/powerpoint/2010/main" val="188779146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45</a:t>
            </a:fld>
            <a:endParaRPr lang="en-GB"/>
          </a:p>
        </p:txBody>
      </p:sp>
    </p:spTree>
    <p:extLst>
      <p:ext uri="{BB962C8B-B14F-4D97-AF65-F5344CB8AC3E}">
        <p14:creationId xmlns:p14="http://schemas.microsoft.com/office/powerpoint/2010/main" val="98100474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46</a:t>
            </a:fld>
            <a:endParaRPr lang="en-GB"/>
          </a:p>
        </p:txBody>
      </p:sp>
    </p:spTree>
    <p:extLst>
      <p:ext uri="{BB962C8B-B14F-4D97-AF65-F5344CB8AC3E}">
        <p14:creationId xmlns:p14="http://schemas.microsoft.com/office/powerpoint/2010/main" val="283363511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47</a:t>
            </a:fld>
            <a:endParaRPr lang="en-GB"/>
          </a:p>
        </p:txBody>
      </p:sp>
    </p:spTree>
    <p:extLst>
      <p:ext uri="{BB962C8B-B14F-4D97-AF65-F5344CB8AC3E}">
        <p14:creationId xmlns:p14="http://schemas.microsoft.com/office/powerpoint/2010/main" val="13856948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48</a:t>
            </a:fld>
            <a:endParaRPr lang="en-GB"/>
          </a:p>
        </p:txBody>
      </p:sp>
    </p:spTree>
    <p:extLst>
      <p:ext uri="{BB962C8B-B14F-4D97-AF65-F5344CB8AC3E}">
        <p14:creationId xmlns:p14="http://schemas.microsoft.com/office/powerpoint/2010/main" val="21146418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49</a:t>
            </a:fld>
            <a:endParaRPr lang="en-GB"/>
          </a:p>
        </p:txBody>
      </p:sp>
    </p:spTree>
    <p:extLst>
      <p:ext uri="{BB962C8B-B14F-4D97-AF65-F5344CB8AC3E}">
        <p14:creationId xmlns:p14="http://schemas.microsoft.com/office/powerpoint/2010/main" val="202073925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50</a:t>
            </a:fld>
            <a:endParaRPr lang="en-GB"/>
          </a:p>
        </p:txBody>
      </p:sp>
    </p:spTree>
    <p:extLst>
      <p:ext uri="{BB962C8B-B14F-4D97-AF65-F5344CB8AC3E}">
        <p14:creationId xmlns:p14="http://schemas.microsoft.com/office/powerpoint/2010/main" val="370935625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51</a:t>
            </a:fld>
            <a:endParaRPr lang="en-GB"/>
          </a:p>
        </p:txBody>
      </p:sp>
    </p:spTree>
    <p:extLst>
      <p:ext uri="{BB962C8B-B14F-4D97-AF65-F5344CB8AC3E}">
        <p14:creationId xmlns:p14="http://schemas.microsoft.com/office/powerpoint/2010/main" val="239023194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52</a:t>
            </a:fld>
            <a:endParaRPr lang="en-GB"/>
          </a:p>
        </p:txBody>
      </p:sp>
    </p:spTree>
    <p:extLst>
      <p:ext uri="{BB962C8B-B14F-4D97-AF65-F5344CB8AC3E}">
        <p14:creationId xmlns:p14="http://schemas.microsoft.com/office/powerpoint/2010/main" val="130180115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53</a:t>
            </a:fld>
            <a:endParaRPr lang="en-GB"/>
          </a:p>
        </p:txBody>
      </p:sp>
    </p:spTree>
    <p:extLst>
      <p:ext uri="{BB962C8B-B14F-4D97-AF65-F5344CB8AC3E}">
        <p14:creationId xmlns:p14="http://schemas.microsoft.com/office/powerpoint/2010/main" val="31699595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54</a:t>
            </a:fld>
            <a:endParaRPr lang="en-GB"/>
          </a:p>
        </p:txBody>
      </p:sp>
    </p:spTree>
    <p:extLst>
      <p:ext uri="{BB962C8B-B14F-4D97-AF65-F5344CB8AC3E}">
        <p14:creationId xmlns:p14="http://schemas.microsoft.com/office/powerpoint/2010/main" val="233335889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55</a:t>
            </a:fld>
            <a:endParaRPr lang="en-GB"/>
          </a:p>
        </p:txBody>
      </p:sp>
    </p:spTree>
    <p:extLst>
      <p:ext uri="{BB962C8B-B14F-4D97-AF65-F5344CB8AC3E}">
        <p14:creationId xmlns:p14="http://schemas.microsoft.com/office/powerpoint/2010/main" val="3650389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A0DE1BC-369F-4E71-886F-750C457A56A1}" type="slidenum">
              <a:rPr lang="en-GB" altLang="en-US"/>
              <a:pPr/>
              <a:t>56</a:t>
            </a:fld>
            <a:endParaRPr lang="en-GB" alt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032162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DB36EB7-2B4C-4C78-B708-B6FFE984B929}" type="slidenum">
              <a:rPr lang="en-GB" altLang="en-US"/>
              <a:pPr/>
              <a:t>57</a:t>
            </a:fld>
            <a:endParaRPr lang="en-GB" alt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852600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58</a:t>
            </a:fld>
            <a:endParaRPr lang="en-GB"/>
          </a:p>
        </p:txBody>
      </p:sp>
    </p:spTree>
    <p:extLst>
      <p:ext uri="{BB962C8B-B14F-4D97-AF65-F5344CB8AC3E}">
        <p14:creationId xmlns:p14="http://schemas.microsoft.com/office/powerpoint/2010/main" val="130390693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59</a:t>
            </a:fld>
            <a:endParaRPr lang="en-GB"/>
          </a:p>
        </p:txBody>
      </p:sp>
    </p:spTree>
    <p:extLst>
      <p:ext uri="{BB962C8B-B14F-4D97-AF65-F5344CB8AC3E}">
        <p14:creationId xmlns:p14="http://schemas.microsoft.com/office/powerpoint/2010/main" val="235970685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60</a:t>
            </a:fld>
            <a:endParaRPr lang="en-GB"/>
          </a:p>
        </p:txBody>
      </p:sp>
    </p:spTree>
    <p:extLst>
      <p:ext uri="{BB962C8B-B14F-4D97-AF65-F5344CB8AC3E}">
        <p14:creationId xmlns:p14="http://schemas.microsoft.com/office/powerpoint/2010/main" val="352634351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61</a:t>
            </a:fld>
            <a:endParaRPr lang="en-GB"/>
          </a:p>
        </p:txBody>
      </p:sp>
    </p:spTree>
    <p:extLst>
      <p:ext uri="{BB962C8B-B14F-4D97-AF65-F5344CB8AC3E}">
        <p14:creationId xmlns:p14="http://schemas.microsoft.com/office/powerpoint/2010/main" val="355181319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62</a:t>
            </a:fld>
            <a:endParaRPr lang="en-GB"/>
          </a:p>
        </p:txBody>
      </p:sp>
    </p:spTree>
    <p:extLst>
      <p:ext uri="{BB962C8B-B14F-4D97-AF65-F5344CB8AC3E}">
        <p14:creationId xmlns:p14="http://schemas.microsoft.com/office/powerpoint/2010/main" val="32683990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63</a:t>
            </a:fld>
            <a:endParaRPr lang="en-GB"/>
          </a:p>
        </p:txBody>
      </p:sp>
    </p:spTree>
    <p:extLst>
      <p:ext uri="{BB962C8B-B14F-4D97-AF65-F5344CB8AC3E}">
        <p14:creationId xmlns:p14="http://schemas.microsoft.com/office/powerpoint/2010/main" val="17474467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64</a:t>
            </a:fld>
            <a:endParaRPr lang="en-GB"/>
          </a:p>
        </p:txBody>
      </p:sp>
    </p:spTree>
    <p:extLst>
      <p:ext uri="{BB962C8B-B14F-4D97-AF65-F5344CB8AC3E}">
        <p14:creationId xmlns:p14="http://schemas.microsoft.com/office/powerpoint/2010/main" val="69217144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65</a:t>
            </a:fld>
            <a:endParaRPr lang="en-GB"/>
          </a:p>
        </p:txBody>
      </p:sp>
    </p:spTree>
    <p:extLst>
      <p:ext uri="{BB962C8B-B14F-4D97-AF65-F5344CB8AC3E}">
        <p14:creationId xmlns:p14="http://schemas.microsoft.com/office/powerpoint/2010/main" val="375348475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3E2A57-6D8A-48C1-8FE3-C3536FA33E02}" type="slidenum">
              <a:rPr lang="en-GB" smtClean="0"/>
              <a:t>66</a:t>
            </a:fld>
            <a:endParaRPr lang="en-GB"/>
          </a:p>
        </p:txBody>
      </p:sp>
    </p:spTree>
    <p:extLst>
      <p:ext uri="{BB962C8B-B14F-4D97-AF65-F5344CB8AC3E}">
        <p14:creationId xmlns:p14="http://schemas.microsoft.com/office/powerpoint/2010/main" val="149669300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3E2A57-6D8A-48C1-8FE3-C3536FA33E02}" type="slidenum">
              <a:rPr lang="en-GB" smtClean="0"/>
              <a:t>67</a:t>
            </a:fld>
            <a:endParaRPr lang="en-GB"/>
          </a:p>
        </p:txBody>
      </p:sp>
    </p:spTree>
    <p:extLst>
      <p:ext uri="{BB962C8B-B14F-4D97-AF65-F5344CB8AC3E}">
        <p14:creationId xmlns:p14="http://schemas.microsoft.com/office/powerpoint/2010/main" val="269299944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B3E2A57-6D8A-48C1-8FE3-C3536FA33E02}" type="slidenum">
              <a:rPr lang="en-GB" smtClean="0"/>
              <a:t>68</a:t>
            </a:fld>
            <a:endParaRPr lang="en-GB"/>
          </a:p>
        </p:txBody>
      </p:sp>
    </p:spTree>
    <p:extLst>
      <p:ext uri="{BB962C8B-B14F-4D97-AF65-F5344CB8AC3E}">
        <p14:creationId xmlns:p14="http://schemas.microsoft.com/office/powerpoint/2010/main" val="320975862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69</a:t>
            </a:fld>
            <a:endParaRPr lang="en-GB"/>
          </a:p>
        </p:txBody>
      </p:sp>
    </p:spTree>
    <p:extLst>
      <p:ext uri="{BB962C8B-B14F-4D97-AF65-F5344CB8AC3E}">
        <p14:creationId xmlns:p14="http://schemas.microsoft.com/office/powerpoint/2010/main" val="108973095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B3E2A57-6D8A-48C1-8FE3-C3536FA33E02}" type="slidenum">
              <a:rPr lang="en-GB" smtClean="0"/>
              <a:t>70</a:t>
            </a:fld>
            <a:endParaRPr lang="en-GB"/>
          </a:p>
        </p:txBody>
      </p:sp>
    </p:spTree>
    <p:extLst>
      <p:ext uri="{BB962C8B-B14F-4D97-AF65-F5344CB8AC3E}">
        <p14:creationId xmlns:p14="http://schemas.microsoft.com/office/powerpoint/2010/main" val="511218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71</a:t>
            </a:fld>
            <a:endParaRPr lang="en-GB"/>
          </a:p>
        </p:txBody>
      </p:sp>
    </p:spTree>
    <p:extLst>
      <p:ext uri="{BB962C8B-B14F-4D97-AF65-F5344CB8AC3E}">
        <p14:creationId xmlns:p14="http://schemas.microsoft.com/office/powerpoint/2010/main" val="20565504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69236B8-02E6-4AA7-80C6-C7ABE67C3BA4}" type="slidenum">
              <a:rPr lang="en-US" altLang="en-US" smtClean="0">
                <a:latin typeface="Calibri" panose="020F0502020204030204" pitchFamily="34" charset="0"/>
              </a:rPr>
              <a:pPr/>
              <a:t>72</a:t>
            </a:fld>
            <a:endParaRPr lang="en-US" altLang="en-US">
              <a:latin typeface="Calibri" panose="020F0502020204030204" pitchFamily="34" charset="0"/>
            </a:endParaRPr>
          </a:p>
        </p:txBody>
      </p:sp>
    </p:spTree>
    <p:extLst>
      <p:ext uri="{BB962C8B-B14F-4D97-AF65-F5344CB8AC3E}">
        <p14:creationId xmlns:p14="http://schemas.microsoft.com/office/powerpoint/2010/main" val="314134902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56EBC53-F955-445F-A093-EEEE97B11FB1}" type="slidenum">
              <a:rPr lang="en-US" altLang="en-US" smtClean="0">
                <a:latin typeface="Calibri" panose="020F0502020204030204" pitchFamily="34" charset="0"/>
              </a:rPr>
              <a:pPr/>
              <a:t>73</a:t>
            </a:fld>
            <a:endParaRPr lang="en-US" altLang="en-US">
              <a:latin typeface="Calibri" panose="020F0502020204030204" pitchFamily="34" charset="0"/>
            </a:endParaRPr>
          </a:p>
        </p:txBody>
      </p:sp>
    </p:spTree>
    <p:extLst>
      <p:ext uri="{BB962C8B-B14F-4D97-AF65-F5344CB8AC3E}">
        <p14:creationId xmlns:p14="http://schemas.microsoft.com/office/powerpoint/2010/main" val="106040192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1672" indent="-292951">
              <a:defRPr>
                <a:solidFill>
                  <a:schemeClr val="tx1"/>
                </a:solidFill>
                <a:latin typeface="Arial" panose="020B0604020202020204" pitchFamily="34" charset="0"/>
                <a:cs typeface="Arial" panose="020B0604020202020204" pitchFamily="34" charset="0"/>
              </a:defRPr>
            </a:lvl2pPr>
            <a:lvl3pPr marL="1171804" indent="-234361">
              <a:defRPr>
                <a:solidFill>
                  <a:schemeClr val="tx1"/>
                </a:solidFill>
                <a:latin typeface="Arial" panose="020B0604020202020204" pitchFamily="34" charset="0"/>
                <a:cs typeface="Arial" panose="020B0604020202020204" pitchFamily="34" charset="0"/>
              </a:defRPr>
            </a:lvl3pPr>
            <a:lvl4pPr marL="1640525" indent="-234361">
              <a:defRPr>
                <a:solidFill>
                  <a:schemeClr val="tx1"/>
                </a:solidFill>
                <a:latin typeface="Arial" panose="020B0604020202020204" pitchFamily="34" charset="0"/>
                <a:cs typeface="Arial" panose="020B0604020202020204" pitchFamily="34" charset="0"/>
              </a:defRPr>
            </a:lvl4pPr>
            <a:lvl5pPr marL="2109246" indent="-234361">
              <a:defRPr>
                <a:solidFill>
                  <a:schemeClr val="tx1"/>
                </a:solidFill>
                <a:latin typeface="Arial" panose="020B0604020202020204" pitchFamily="34" charset="0"/>
                <a:cs typeface="Arial" panose="020B0604020202020204" pitchFamily="34" charset="0"/>
              </a:defRPr>
            </a:lvl5pPr>
            <a:lvl6pPr marL="2577968"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46689"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15411"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84132" indent="-23436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04DD48B-28FB-489B-B39E-4C9E94E2630F}" type="slidenum">
              <a:rPr lang="en-US" altLang="en-US" smtClean="0">
                <a:latin typeface="Calibri" panose="020F0502020204030204" pitchFamily="34" charset="0"/>
              </a:rPr>
              <a:pPr/>
              <a:t>74</a:t>
            </a:fld>
            <a:endParaRPr lang="en-US" altLang="en-US">
              <a:latin typeface="Calibri" panose="020F0502020204030204" pitchFamily="34" charset="0"/>
            </a:endParaRPr>
          </a:p>
        </p:txBody>
      </p:sp>
    </p:spTree>
    <p:extLst>
      <p:ext uri="{BB962C8B-B14F-4D97-AF65-F5344CB8AC3E}">
        <p14:creationId xmlns:p14="http://schemas.microsoft.com/office/powerpoint/2010/main" val="159574799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75</a:t>
            </a:fld>
            <a:endParaRPr lang="en-GB"/>
          </a:p>
        </p:txBody>
      </p:sp>
    </p:spTree>
    <p:extLst>
      <p:ext uri="{BB962C8B-B14F-4D97-AF65-F5344CB8AC3E}">
        <p14:creationId xmlns:p14="http://schemas.microsoft.com/office/powerpoint/2010/main" val="1366622033"/>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76</a:t>
            </a:fld>
            <a:endParaRPr lang="en-GB"/>
          </a:p>
        </p:txBody>
      </p:sp>
    </p:spTree>
    <p:extLst>
      <p:ext uri="{BB962C8B-B14F-4D97-AF65-F5344CB8AC3E}">
        <p14:creationId xmlns:p14="http://schemas.microsoft.com/office/powerpoint/2010/main" val="216094396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3E2A57-6D8A-48C1-8FE3-C3536FA33E02}" type="slidenum">
              <a:rPr lang="en-GB" smtClean="0"/>
              <a:t>77</a:t>
            </a:fld>
            <a:endParaRPr lang="en-GB"/>
          </a:p>
        </p:txBody>
      </p:sp>
    </p:spTree>
    <p:extLst>
      <p:ext uri="{BB962C8B-B14F-4D97-AF65-F5344CB8AC3E}">
        <p14:creationId xmlns:p14="http://schemas.microsoft.com/office/powerpoint/2010/main" val="2995633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4531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38935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43808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30089-A126-B9F9-4055-2D18343D38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B52E9F-A234-355A-2FD0-7E856B6C04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509EE9-8BFD-21CB-48A1-B282F9E16581}"/>
              </a:ext>
            </a:extLst>
          </p:cNvPr>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5" name="Footer Placeholder 4">
            <a:extLst>
              <a:ext uri="{FF2B5EF4-FFF2-40B4-BE49-F238E27FC236}">
                <a16:creationId xmlns:a16="http://schemas.microsoft.com/office/drawing/2014/main" id="{BFA9E324-8053-1351-0FCB-96BFF6EEA72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95B63B9-F710-626D-4CE2-F4BF6E0E69F3}"/>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71282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74BF-30D1-DD18-3C1F-3D49EB1D42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7B1656-9841-F099-7EAA-1F9C540AC2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AE0E2C-910A-2793-2F6E-962C781B29B5}"/>
              </a:ext>
            </a:extLst>
          </p:cNvPr>
          <p:cNvSpPr>
            <a:spLocks noGrp="1"/>
          </p:cNvSpPr>
          <p:nvPr>
            <p:ph type="dt" sz="half" idx="10"/>
          </p:nvPr>
        </p:nvSpPr>
        <p:spPr/>
        <p:txBody>
          <a:bodyPr/>
          <a:lstStyle/>
          <a:p>
            <a:fld id="{05BFA754-D5C3-4E66-96A6-867B257F58DC}" type="datetimeFigureOut">
              <a:rPr lang="en-US" smtClean="0"/>
              <a:t>12/8/2025</a:t>
            </a:fld>
            <a:endParaRPr lang="en-US" dirty="0"/>
          </a:p>
        </p:txBody>
      </p:sp>
      <p:sp>
        <p:nvSpPr>
          <p:cNvPr id="5" name="Footer Placeholder 4">
            <a:extLst>
              <a:ext uri="{FF2B5EF4-FFF2-40B4-BE49-F238E27FC236}">
                <a16:creationId xmlns:a16="http://schemas.microsoft.com/office/drawing/2014/main" id="{7C8C2A44-4378-8D75-F9FD-D688E86047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8052EB7-4B6F-05DD-1B69-078B3E09726C}"/>
              </a:ext>
            </a:extLst>
          </p:cNvPr>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2569192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740D50-4A58-B298-1961-9E2F4347A6D4}"/>
              </a:ext>
            </a:extLst>
          </p:cNvPr>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3" name="Footer Placeholder 2">
            <a:extLst>
              <a:ext uri="{FF2B5EF4-FFF2-40B4-BE49-F238E27FC236}">
                <a16:creationId xmlns:a16="http://schemas.microsoft.com/office/drawing/2014/main" id="{293004AD-4165-4478-0067-A780CCA8B1F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EEDFBDF-C2C7-D7C7-D666-50E97B0EA50B}"/>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25134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06122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3980827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00190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88614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73933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387359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94944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354811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1208297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30089-A126-B9F9-4055-2D18343D38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B52E9F-A234-355A-2FD0-7E856B6C04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509EE9-8BFD-21CB-48A1-B282F9E16581}"/>
              </a:ext>
            </a:extLst>
          </p:cNvPr>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5" name="Footer Placeholder 4">
            <a:extLst>
              <a:ext uri="{FF2B5EF4-FFF2-40B4-BE49-F238E27FC236}">
                <a16:creationId xmlns:a16="http://schemas.microsoft.com/office/drawing/2014/main" id="{BFA9E324-8053-1351-0FCB-96BFF6EEA72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95B63B9-F710-626D-4CE2-F4BF6E0E69F3}"/>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30494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74BF-30D1-DD18-3C1F-3D49EB1D42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7B1656-9841-F099-7EAA-1F9C540AC2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AE0E2C-910A-2793-2F6E-962C781B29B5}"/>
              </a:ext>
            </a:extLst>
          </p:cNvPr>
          <p:cNvSpPr>
            <a:spLocks noGrp="1"/>
          </p:cNvSpPr>
          <p:nvPr>
            <p:ph type="dt" sz="half" idx="10"/>
          </p:nvPr>
        </p:nvSpPr>
        <p:spPr/>
        <p:txBody>
          <a:bodyPr/>
          <a:lstStyle/>
          <a:p>
            <a:fld id="{05BFA754-D5C3-4E66-96A6-867B257F58DC}" type="datetimeFigureOut">
              <a:rPr lang="en-US" smtClean="0"/>
              <a:t>12/8/2025</a:t>
            </a:fld>
            <a:endParaRPr lang="en-US" dirty="0"/>
          </a:p>
        </p:txBody>
      </p:sp>
      <p:sp>
        <p:nvSpPr>
          <p:cNvPr id="5" name="Footer Placeholder 4">
            <a:extLst>
              <a:ext uri="{FF2B5EF4-FFF2-40B4-BE49-F238E27FC236}">
                <a16:creationId xmlns:a16="http://schemas.microsoft.com/office/drawing/2014/main" id="{7C8C2A44-4378-8D75-F9FD-D688E86047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8052EB7-4B6F-05DD-1B69-078B3E09726C}"/>
              </a:ext>
            </a:extLst>
          </p:cNvPr>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38693719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740D50-4A58-B298-1961-9E2F4347A6D4}"/>
              </a:ext>
            </a:extLst>
          </p:cNvPr>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3" name="Footer Placeholder 2">
            <a:extLst>
              <a:ext uri="{FF2B5EF4-FFF2-40B4-BE49-F238E27FC236}">
                <a16:creationId xmlns:a16="http://schemas.microsoft.com/office/drawing/2014/main" id="{293004AD-4165-4478-0067-A780CCA8B1F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EEDFBDF-C2C7-D7C7-D666-50E97B0EA50B}"/>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095508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533D77F1-0830-4114-83BB-DA658A89C241}"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A12A59-B0F7-4664-B053-57BA5E796BF9}" type="slidenum">
              <a:rPr lang="en-US" smtClean="0"/>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792007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41293540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839724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223561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416406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9726768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69584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12/8/2025</a:t>
            </a:fld>
            <a:endParaRPr lang="en-US" dirty="0"/>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260076733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14"/>
          <a:stretch>
            <a:fillRect/>
          </a:stretch>
        </p:blipFill>
        <p:spPr>
          <a:xfrm>
            <a:off x="0" y="0"/>
            <a:ext cx="12192000" cy="6858000"/>
          </a:xfrm>
          <a:prstGeom prst="rect">
            <a:avLst/>
          </a:prstGeom>
        </p:spPr>
      </p:pic>
    </p:spTree>
    <p:extLst>
      <p:ext uri="{BB962C8B-B14F-4D97-AF65-F5344CB8AC3E}">
        <p14:creationId xmlns:p14="http://schemas.microsoft.com/office/powerpoint/2010/main" val="3800923327"/>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4" r:id="rId9"/>
    <p:sldLayoutId id="2147483695" r:id="rId10"/>
    <p:sldLayoutId id="2147483696" r:id="rId11"/>
    <p:sldLayoutId id="214748369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76122371"/>
      </p:ext>
    </p:extLst>
  </p:cSld>
  <p:clrMap bg1="lt1" tx1="dk1" bg2="lt2" tx2="dk2" accent1="accent1" accent2="accent2" accent3="accent3" accent4="accent4" accent5="accent5" accent6="accent6" hlink="hlink" folHlink="folHlink"/>
  <p:sldLayoutIdLst>
    <p:sldLayoutId id="2147483692" r:id="rId1"/>
    <p:sldLayoutId id="2147483693"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17.xml"/><Relationship Id="rId5" Type="http://schemas.openxmlformats.org/officeDocument/2006/relationships/image" Target="../media/image20.png"/><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hyperlink" Target="https://www.ons.gov.uk/peoplepopulationandcommunity/birthsdeathsandmarriages/ageing/articles/livinglongerhowourpopulationischangingandwhyitmatters/2018-08-13#how-many-older-people-work-and-has-this-changed" TargetMode="External"/><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hyperlink" Target="https://www.ons.gov.uk/peoplepopulationandcommunity/birthsdeathsandmarriages/lifeexpectancies/bulletins/nationallifetablesunitedkingdom/2016to2018"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7.xml"/><Relationship Id="rId1" Type="http://schemas.openxmlformats.org/officeDocument/2006/relationships/video" Target="https://www.youtube.com/embed/WnMdrzoHqLc?feature=oembed" TargetMode="Externa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hyperlink" Target="https://www.who.int/news-room/fact-sheets/detail/ageing-and-health" TargetMode="External"/><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hyperlink" Target="https://www.weforum.org/agenda/2015/04/what-is-old-age/" TargetMode="External"/><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hyperlink" Target="http://www.guinnessworldrecords.com/world-records/oldest-person-to-climb-mt-everest-%28male%29" TargetMode="External"/><Relationship Id="rId2" Type="http://schemas.openxmlformats.org/officeDocument/2006/relationships/notesSlide" Target="../notesSlides/notesSlide20.xml"/><Relationship Id="rId1" Type="http://schemas.openxmlformats.org/officeDocument/2006/relationships/slideLayout" Target="../slideLayouts/slideLayout17.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hyperlink" Target="https://www.ageuk.org.uk/globalassets/age-uk/documents/reports-and-publications/later_life_uk_factsheet.pdf" TargetMode="External"/><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24.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1.xml"/><Relationship Id="rId1" Type="http://schemas.openxmlformats.org/officeDocument/2006/relationships/slideLayout" Target="../slideLayouts/slideLayout17.xml"/><Relationship Id="rId5" Type="http://schemas.openxmlformats.org/officeDocument/2006/relationships/image" Target="../media/image30.emf"/><Relationship Id="rId4" Type="http://schemas.openxmlformats.org/officeDocument/2006/relationships/image" Target="../media/image29.png"/></Relationships>
</file>

<file path=ppt/slides/_rels/slide6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2.xml"/><Relationship Id="rId1" Type="http://schemas.openxmlformats.org/officeDocument/2006/relationships/slideLayout" Target="../slideLayouts/slideLayout22.xml"/><Relationship Id="rId5" Type="http://schemas.openxmlformats.org/officeDocument/2006/relationships/image" Target="../media/image32.emf"/><Relationship Id="rId4" Type="http://schemas.openxmlformats.org/officeDocument/2006/relationships/image" Target="../media/image28.png"/></Relationships>
</file>

<file path=ppt/slides/_rels/slide6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3.xml"/><Relationship Id="rId1" Type="http://schemas.openxmlformats.org/officeDocument/2006/relationships/slideLayout" Target="../slideLayouts/slideLayout17.xml"/><Relationship Id="rId4" Type="http://schemas.openxmlformats.org/officeDocument/2006/relationships/image" Target="../media/image34.jpeg"/></Relationships>
</file>

<file path=ppt/slides/_rels/slide6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64.xml"/><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pn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7.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18.xml"/><Relationship Id="rId1" Type="http://schemas.openxmlformats.org/officeDocument/2006/relationships/video" Target="https://www.youtube.com/embed/5q-siau_zVM?feature=oembed" TargetMode="External"/><Relationship Id="rId4" Type="http://schemas.openxmlformats.org/officeDocument/2006/relationships/image" Target="../media/image38.jpeg"/></Relationships>
</file>

<file path=ppt/slides/_rels/slide7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1.xml"/><Relationship Id="rId1" Type="http://schemas.openxmlformats.org/officeDocument/2006/relationships/slideLayout" Target="../slideLayouts/slideLayout1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7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72.xml"/><Relationship Id="rId1" Type="http://schemas.openxmlformats.org/officeDocument/2006/relationships/slideLayout" Target="../slideLayouts/slideLayout23.xml"/></Relationships>
</file>

<file path=ppt/slides/_rels/slide7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73.xml"/><Relationship Id="rId1" Type="http://schemas.openxmlformats.org/officeDocument/2006/relationships/slideLayout" Target="../slideLayouts/slideLayout17.xml"/></Relationships>
</file>

<file path=ppt/slides/_rels/slide7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74.xml"/><Relationship Id="rId1" Type="http://schemas.openxmlformats.org/officeDocument/2006/relationships/slideLayout" Target="../slideLayouts/slideLayout17.xml"/></Relationships>
</file>

<file path=ppt/slides/_rels/slide7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75.xml"/><Relationship Id="rId1" Type="http://schemas.openxmlformats.org/officeDocument/2006/relationships/slideLayout" Target="../slideLayouts/slideLayout17.xml"/></Relationships>
</file>

<file path=ppt/slides/_rels/slide76.xml.rels><?xml version="1.0" encoding="UTF-8" standalone="yes"?>
<Relationships xmlns="http://schemas.openxmlformats.org/package/2006/relationships"><Relationship Id="rId3" Type="http://schemas.openxmlformats.org/officeDocument/2006/relationships/hyperlink" Target="https://www.agedcareguide.com.au/talking-aged-care/what-age-is-considered-old" TargetMode="External"/><Relationship Id="rId2" Type="http://schemas.openxmlformats.org/officeDocument/2006/relationships/notesSlide" Target="../notesSlides/notesSlide76.xml"/><Relationship Id="rId1" Type="http://schemas.openxmlformats.org/officeDocument/2006/relationships/slideLayout" Target="../slideLayouts/slideLayout17.xml"/><Relationship Id="rId5" Type="http://schemas.openxmlformats.org/officeDocument/2006/relationships/hyperlink" Target="https://bsra.org.uk/about-ageing/" TargetMode="External"/><Relationship Id="rId4" Type="http://schemas.openxmlformats.org/officeDocument/2006/relationships/hyperlink" Target="https://www.ageuk.org.uk/globalassets/age-uk/documents/reports-and-publications/later_life_uk_factsheet.pdf" TargetMode="External"/></Relationships>
</file>

<file path=ppt/slides/_rels/slide77.xml.rels><?xml version="1.0" encoding="UTF-8" standalone="yes"?>
<Relationships xmlns="http://schemas.openxmlformats.org/package/2006/relationships"><Relationship Id="rId3" Type="http://schemas.openxmlformats.org/officeDocument/2006/relationships/hyperlink" Target="https://www.england.nhs.uk/ourwork/clinical-policy/older-people/improving-care-for-older-people/" TargetMode="External"/><Relationship Id="rId7" Type="http://schemas.openxmlformats.org/officeDocument/2006/relationships/hyperlink" Target="https://www.weforum.org/agenda/2015/04/what-is-old-age/" TargetMode="External"/><Relationship Id="rId2" Type="http://schemas.openxmlformats.org/officeDocument/2006/relationships/notesSlide" Target="../notesSlides/notesSlide77.xml"/><Relationship Id="rId1" Type="http://schemas.openxmlformats.org/officeDocument/2006/relationships/slideLayout" Target="../slideLayouts/slideLayout17.xml"/><Relationship Id="rId6" Type="http://schemas.openxmlformats.org/officeDocument/2006/relationships/hyperlink" Target="https://transitionsinlaterlife.files.wordpress.com/2014/09/cgf-transitions-in-later-life-guy-robertson.pdf" TargetMode="External"/><Relationship Id="rId5" Type="http://schemas.openxmlformats.org/officeDocument/2006/relationships/hyperlink" Target="https://www.ons.gov.uk/peoplepopulationandcommunity/birthsdeathsandmarriages/ageing/articles/livinglongerisage70thenewage65/2019-11-19" TargetMode="External"/><Relationship Id="rId4" Type="http://schemas.openxmlformats.org/officeDocument/2006/relationships/hyperlink" Target="https://www.england.nhs.uk/wp-content/uploads/2017/09/practice-primer.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Old Age</a:t>
            </a:r>
            <a:endParaRPr lang="en-GB" dirty="0"/>
          </a:p>
        </p:txBody>
      </p:sp>
      <p:sp>
        <p:nvSpPr>
          <p:cNvPr id="3" name="Subtitle 2"/>
          <p:cNvSpPr>
            <a:spLocks noGrp="1"/>
          </p:cNvSpPr>
          <p:nvPr>
            <p:ph type="subTitle" idx="1"/>
          </p:nvPr>
        </p:nvSpPr>
        <p:spPr/>
        <p:txBody>
          <a:bodyPr>
            <a:normAutofit/>
          </a:bodyPr>
          <a:lstStyle/>
          <a:p>
            <a:r>
              <a:rPr lang="en-GB" dirty="0"/>
              <a:t>ECED7005</a:t>
            </a:r>
          </a:p>
          <a:p>
            <a:r>
              <a:rPr lang="en-GB" dirty="0"/>
              <a:t>Sharon Cole MA</a:t>
            </a:r>
          </a:p>
        </p:txBody>
      </p:sp>
    </p:spTree>
    <p:extLst>
      <p:ext uri="{BB962C8B-B14F-4D97-AF65-F5344CB8AC3E}">
        <p14:creationId xmlns:p14="http://schemas.microsoft.com/office/powerpoint/2010/main" val="551944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A Thought……</a:t>
            </a:r>
          </a:p>
        </p:txBody>
      </p:sp>
      <p:sp>
        <p:nvSpPr>
          <p:cNvPr id="3" name="Content Placeholder 2"/>
          <p:cNvSpPr>
            <a:spLocks noGrp="1"/>
          </p:cNvSpPr>
          <p:nvPr>
            <p:ph idx="1"/>
          </p:nvPr>
        </p:nvSpPr>
        <p:spPr>
          <a:xfrm>
            <a:off x="2186392" y="2474463"/>
            <a:ext cx="6798736" cy="1024876"/>
          </a:xfrm>
        </p:spPr>
        <p:txBody>
          <a:bodyPr>
            <a:normAutofit fontScale="92500" lnSpcReduction="20000"/>
          </a:bodyPr>
          <a:lstStyle/>
          <a:p>
            <a:r>
              <a:rPr lang="en-GB" dirty="0">
                <a:latin typeface="Arial" panose="020B0604020202020204" pitchFamily="34" charset="0"/>
                <a:cs typeface="Arial" panose="020B0604020202020204" pitchFamily="34" charset="0"/>
              </a:rPr>
              <a:t>What do you envisage your life to be like when you are 75 years old? 85 years old? 95 years old?</a:t>
            </a:r>
          </a:p>
          <a:p>
            <a:endParaRPr lang="en-GB" dirty="0"/>
          </a:p>
        </p:txBody>
      </p:sp>
      <p:pic>
        <p:nvPicPr>
          <p:cNvPr id="4" name="Picture 3"/>
          <p:cNvPicPr>
            <a:picLocks noChangeAspect="1"/>
          </p:cNvPicPr>
          <p:nvPr/>
        </p:nvPicPr>
        <p:blipFill>
          <a:blip r:embed="rId3"/>
          <a:stretch>
            <a:fillRect/>
          </a:stretch>
        </p:blipFill>
        <p:spPr>
          <a:xfrm rot="21325311">
            <a:off x="2134941" y="3376741"/>
            <a:ext cx="1809334" cy="1454704"/>
          </a:xfrm>
          <a:prstGeom prst="rect">
            <a:avLst/>
          </a:prstGeom>
        </p:spPr>
      </p:pic>
      <p:pic>
        <p:nvPicPr>
          <p:cNvPr id="6" name="Picture 5"/>
          <p:cNvPicPr>
            <a:picLocks noChangeAspect="1"/>
          </p:cNvPicPr>
          <p:nvPr/>
        </p:nvPicPr>
        <p:blipFill>
          <a:blip r:embed="rId4"/>
          <a:stretch>
            <a:fillRect/>
          </a:stretch>
        </p:blipFill>
        <p:spPr>
          <a:xfrm rot="20621697">
            <a:off x="2125701" y="665890"/>
            <a:ext cx="1871599" cy="1188000"/>
          </a:xfrm>
          <a:prstGeom prst="rect">
            <a:avLst/>
          </a:prstGeom>
        </p:spPr>
      </p:pic>
      <p:pic>
        <p:nvPicPr>
          <p:cNvPr id="7" name="Picture 6"/>
          <p:cNvPicPr>
            <a:picLocks noChangeAspect="1"/>
          </p:cNvPicPr>
          <p:nvPr/>
        </p:nvPicPr>
        <p:blipFill>
          <a:blip r:embed="rId5"/>
          <a:stretch>
            <a:fillRect/>
          </a:stretch>
        </p:blipFill>
        <p:spPr>
          <a:xfrm>
            <a:off x="4620540" y="3317869"/>
            <a:ext cx="2735355" cy="1348561"/>
          </a:xfrm>
          <a:prstGeom prst="rect">
            <a:avLst/>
          </a:prstGeom>
        </p:spPr>
      </p:pic>
      <p:pic>
        <p:nvPicPr>
          <p:cNvPr id="8" name="Picture 7"/>
          <p:cNvPicPr>
            <a:picLocks noChangeAspect="1"/>
          </p:cNvPicPr>
          <p:nvPr/>
        </p:nvPicPr>
        <p:blipFill>
          <a:blip r:embed="rId6"/>
          <a:stretch>
            <a:fillRect/>
          </a:stretch>
        </p:blipFill>
        <p:spPr>
          <a:xfrm>
            <a:off x="4642064" y="4797291"/>
            <a:ext cx="3028950" cy="1514475"/>
          </a:xfrm>
          <a:prstGeom prst="rect">
            <a:avLst/>
          </a:prstGeom>
        </p:spPr>
      </p:pic>
      <p:pic>
        <p:nvPicPr>
          <p:cNvPr id="9" name="Picture 8"/>
          <p:cNvPicPr>
            <a:picLocks noChangeAspect="1"/>
          </p:cNvPicPr>
          <p:nvPr/>
        </p:nvPicPr>
        <p:blipFill>
          <a:blip r:embed="rId7"/>
          <a:stretch>
            <a:fillRect/>
          </a:stretch>
        </p:blipFill>
        <p:spPr>
          <a:xfrm rot="1167140">
            <a:off x="8230889" y="707282"/>
            <a:ext cx="1839349" cy="1224000"/>
          </a:xfrm>
          <a:prstGeom prst="rect">
            <a:avLst/>
          </a:prstGeom>
        </p:spPr>
      </p:pic>
      <p:pic>
        <p:nvPicPr>
          <p:cNvPr id="10" name="Picture 9"/>
          <p:cNvPicPr>
            <a:picLocks noChangeAspect="1"/>
          </p:cNvPicPr>
          <p:nvPr/>
        </p:nvPicPr>
        <p:blipFill>
          <a:blip r:embed="rId8"/>
          <a:stretch>
            <a:fillRect/>
          </a:stretch>
        </p:blipFill>
        <p:spPr>
          <a:xfrm rot="20960388">
            <a:off x="2480949" y="4957836"/>
            <a:ext cx="1854531" cy="1272852"/>
          </a:xfrm>
          <a:prstGeom prst="rect">
            <a:avLst/>
          </a:prstGeom>
        </p:spPr>
      </p:pic>
      <p:pic>
        <p:nvPicPr>
          <p:cNvPr id="11" name="Picture 10"/>
          <p:cNvPicPr>
            <a:picLocks noChangeAspect="1"/>
          </p:cNvPicPr>
          <p:nvPr/>
        </p:nvPicPr>
        <p:blipFill rotWithShape="1">
          <a:blip r:embed="rId9"/>
          <a:srcRect r="12713" b="132"/>
          <a:stretch/>
        </p:blipFill>
        <p:spPr>
          <a:xfrm>
            <a:off x="8226581" y="3083247"/>
            <a:ext cx="1894114" cy="1442100"/>
          </a:xfrm>
          <a:prstGeom prst="rect">
            <a:avLst/>
          </a:prstGeom>
        </p:spPr>
      </p:pic>
      <p:pic>
        <p:nvPicPr>
          <p:cNvPr id="12" name="Picture 11"/>
          <p:cNvPicPr>
            <a:picLocks noChangeAspect="1"/>
          </p:cNvPicPr>
          <p:nvPr/>
        </p:nvPicPr>
        <p:blipFill>
          <a:blip r:embed="rId10"/>
          <a:stretch>
            <a:fillRect/>
          </a:stretch>
        </p:blipFill>
        <p:spPr>
          <a:xfrm rot="316152">
            <a:off x="7763306" y="4762225"/>
            <a:ext cx="2154896" cy="1492465"/>
          </a:xfrm>
          <a:prstGeom prst="rect">
            <a:avLst/>
          </a:prstGeom>
        </p:spPr>
      </p:pic>
    </p:spTree>
    <p:extLst>
      <p:ext uri="{BB962C8B-B14F-4D97-AF65-F5344CB8AC3E}">
        <p14:creationId xmlns:p14="http://schemas.microsoft.com/office/powerpoint/2010/main" val="1049262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What Could be the Barriers to Your Aspirations?</a:t>
            </a:r>
          </a:p>
        </p:txBody>
      </p:sp>
      <p:pic>
        <p:nvPicPr>
          <p:cNvPr id="4" name="Content Placeholder 3"/>
          <p:cNvPicPr>
            <a:picLocks noGrp="1" noChangeAspect="1"/>
          </p:cNvPicPr>
          <p:nvPr>
            <p:ph idx="1"/>
          </p:nvPr>
        </p:nvPicPr>
        <p:blipFill rotWithShape="1">
          <a:blip r:embed="rId3"/>
          <a:srcRect r="15585" b="-2229"/>
          <a:stretch/>
        </p:blipFill>
        <p:spPr>
          <a:xfrm>
            <a:off x="4757612" y="2453276"/>
            <a:ext cx="3329820" cy="2685628"/>
          </a:xfrm>
        </p:spPr>
      </p:pic>
      <p:pic>
        <p:nvPicPr>
          <p:cNvPr id="5" name="Picture 4"/>
          <p:cNvPicPr>
            <a:picLocks noChangeAspect="1"/>
          </p:cNvPicPr>
          <p:nvPr/>
        </p:nvPicPr>
        <p:blipFill>
          <a:blip r:embed="rId4"/>
          <a:stretch>
            <a:fillRect/>
          </a:stretch>
        </p:blipFill>
        <p:spPr>
          <a:xfrm>
            <a:off x="2019550" y="4000164"/>
            <a:ext cx="2738063" cy="2053547"/>
          </a:xfrm>
          <a:prstGeom prst="rect">
            <a:avLst/>
          </a:prstGeom>
        </p:spPr>
      </p:pic>
      <p:pic>
        <p:nvPicPr>
          <p:cNvPr id="7" name="Picture 6"/>
          <p:cNvPicPr>
            <a:picLocks noChangeAspect="1"/>
          </p:cNvPicPr>
          <p:nvPr/>
        </p:nvPicPr>
        <p:blipFill>
          <a:blip r:embed="rId5"/>
          <a:stretch>
            <a:fillRect/>
          </a:stretch>
        </p:blipFill>
        <p:spPr>
          <a:xfrm>
            <a:off x="7425563" y="4521996"/>
            <a:ext cx="2476674" cy="1606731"/>
          </a:xfrm>
          <a:prstGeom prst="rect">
            <a:avLst/>
          </a:prstGeom>
        </p:spPr>
      </p:pic>
    </p:spTree>
    <p:extLst>
      <p:ext uri="{BB962C8B-B14F-4D97-AF65-F5344CB8AC3E}">
        <p14:creationId xmlns:p14="http://schemas.microsoft.com/office/powerpoint/2010/main" val="3776964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Things to Think About . . .</a:t>
            </a:r>
          </a:p>
        </p:txBody>
      </p:sp>
      <p:sp>
        <p:nvSpPr>
          <p:cNvPr id="3" name="Content Placeholder 2"/>
          <p:cNvSpPr>
            <a:spLocks noGrp="1"/>
          </p:cNvSpPr>
          <p:nvPr>
            <p:ph sz="half" idx="1"/>
          </p:nvPr>
        </p:nvSpPr>
        <p:spPr>
          <a:xfrm>
            <a:off x="2326434" y="2487168"/>
            <a:ext cx="3377681" cy="3447288"/>
          </a:xfrm>
        </p:spPr>
        <p:txBody>
          <a:bodyPr>
            <a:normAutofit fontScale="92500" lnSpcReduction="20000"/>
          </a:bodyPr>
          <a:lstStyle/>
          <a:p>
            <a:r>
              <a:rPr lang="en-US" dirty="0">
                <a:latin typeface="Arial" panose="020B0604020202020204" pitchFamily="34" charset="0"/>
                <a:cs typeface="Arial" panose="020B0604020202020204" pitchFamily="34" charset="0"/>
              </a:rPr>
              <a:t>An ageing population</a:t>
            </a:r>
          </a:p>
          <a:p>
            <a:r>
              <a:rPr lang="en-US" dirty="0">
                <a:latin typeface="Arial" panose="020B0604020202020204" pitchFamily="34" charset="0"/>
                <a:cs typeface="Arial" panose="020B0604020202020204" pitchFamily="34" charset="0"/>
              </a:rPr>
              <a:t>Living at home versus residential provision</a:t>
            </a:r>
          </a:p>
          <a:p>
            <a:r>
              <a:rPr lang="en-US" dirty="0">
                <a:latin typeface="Arial" panose="020B0604020202020204" pitchFamily="34" charset="0"/>
                <a:cs typeface="Arial" panose="020B0604020202020204" pitchFamily="34" charset="0"/>
              </a:rPr>
              <a:t>Informal versus formal care</a:t>
            </a:r>
          </a:p>
          <a:p>
            <a:r>
              <a:rPr lang="en-GB" dirty="0">
                <a:latin typeface="Arial" panose="020B0604020202020204" pitchFamily="34" charset="0"/>
                <a:cs typeface="Arial" panose="020B0604020202020204" pitchFamily="34" charset="0"/>
              </a:rPr>
              <a:t>Elderly neglect/abuse</a:t>
            </a:r>
          </a:p>
          <a:p>
            <a:r>
              <a:rPr lang="en-GB" dirty="0">
                <a:latin typeface="Arial" panose="020B0604020202020204" pitchFamily="34" charset="0"/>
                <a:cs typeface="Arial" panose="020B0604020202020204" pitchFamily="34" charset="0"/>
              </a:rPr>
              <a:t>Choices and Dignity</a:t>
            </a:r>
          </a:p>
          <a:p>
            <a:endParaRPr lang="en-GB"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5870571" y="2487168"/>
            <a:ext cx="4495771" cy="3447288"/>
          </a:xfrm>
        </p:spPr>
        <p:txBody>
          <a:bodyPr>
            <a:normAutofit fontScale="92500" lnSpcReduction="20000"/>
          </a:bodyPr>
          <a:lstStyle/>
          <a:p>
            <a:r>
              <a:rPr lang="en-US" dirty="0">
                <a:latin typeface="Arial" panose="020B0604020202020204" pitchFamily="34" charset="0"/>
                <a:cs typeface="Arial" panose="020B0604020202020204" pitchFamily="34" charset="0"/>
              </a:rPr>
              <a:t>Financial Provision</a:t>
            </a:r>
          </a:p>
          <a:p>
            <a:r>
              <a:rPr lang="en-US" dirty="0">
                <a:latin typeface="Arial" panose="020B0604020202020204" pitchFamily="34" charset="0"/>
                <a:cs typeface="Arial" panose="020B0604020202020204" pitchFamily="34" charset="0"/>
              </a:rPr>
              <a:t>Policies/Strategies/Frameworks</a:t>
            </a:r>
          </a:p>
          <a:p>
            <a:r>
              <a:rPr lang="en-US" dirty="0">
                <a:latin typeface="Arial" panose="020B0604020202020204" pitchFamily="34" charset="0"/>
                <a:cs typeface="Arial" panose="020B0604020202020204" pitchFamily="34" charset="0"/>
              </a:rPr>
              <a:t>Evaluating Practice</a:t>
            </a:r>
          </a:p>
          <a:p>
            <a:r>
              <a:rPr lang="en-US" dirty="0">
                <a:latin typeface="Arial" panose="020B0604020202020204" pitchFamily="34" charset="0"/>
                <a:cs typeface="Arial" panose="020B0604020202020204" pitchFamily="34" charset="0"/>
              </a:rPr>
              <a:t>Theories</a:t>
            </a:r>
          </a:p>
          <a:p>
            <a:r>
              <a:rPr lang="en-US" dirty="0">
                <a:latin typeface="Arial" panose="020B0604020202020204" pitchFamily="34" charset="0"/>
                <a:cs typeface="Arial" panose="020B0604020202020204" pitchFamily="34" charset="0"/>
              </a:rPr>
              <a:t>Research</a:t>
            </a:r>
          </a:p>
          <a:p>
            <a:r>
              <a:rPr lang="en-US" dirty="0">
                <a:latin typeface="Arial" panose="020B0604020202020204" pitchFamily="34" charset="0"/>
                <a:cs typeface="Arial" panose="020B0604020202020204" pitchFamily="34" charset="0"/>
              </a:rPr>
              <a:t>Current issues since </a:t>
            </a:r>
            <a:r>
              <a:rPr lang="en-US" dirty="0" err="1">
                <a:latin typeface="Arial" panose="020B0604020202020204" pitchFamily="34" charset="0"/>
                <a:cs typeface="Arial" panose="020B0604020202020204" pitchFamily="34" charset="0"/>
              </a:rPr>
              <a:t>Covid</a:t>
            </a:r>
            <a:r>
              <a:rPr lang="en-US" dirty="0">
                <a:latin typeface="Arial" panose="020B0604020202020204" pitchFamily="34" charset="0"/>
                <a:cs typeface="Arial" panose="020B0604020202020204" pitchFamily="34" charset="0"/>
              </a:rPr>
              <a:t> 19</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491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0865" y="1715500"/>
            <a:ext cx="6798734" cy="3097860"/>
          </a:xfrm>
        </p:spPr>
        <p:txBody>
          <a:bodyPr>
            <a:normAutofit fontScale="90000"/>
          </a:bodyPr>
          <a:lstStyle/>
          <a:p>
            <a:r>
              <a:rPr lang="en-GB" sz="7200" dirty="0">
                <a:latin typeface="Arial" panose="020B0604020202020204" pitchFamily="34" charset="0"/>
                <a:cs typeface="Arial" panose="020B0604020202020204" pitchFamily="34" charset="0"/>
              </a:rPr>
              <a:t>How Would You Define Old Age?</a:t>
            </a:r>
            <a:br>
              <a:rPr lang="en-GB" sz="7200" dirty="0">
                <a:latin typeface="Arial" panose="020B0604020202020204" pitchFamily="34" charset="0"/>
                <a:cs typeface="Arial" panose="020B0604020202020204" pitchFamily="34" charset="0"/>
              </a:rPr>
            </a:br>
            <a:endParaRPr lang="en-GB"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7873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8329" y="829249"/>
            <a:ext cx="7203809" cy="1660886"/>
          </a:xfrm>
        </p:spPr>
        <p:txBody>
          <a:bodyPr>
            <a:normAutofit/>
          </a:bodyPr>
          <a:lstStyle/>
          <a:p>
            <a:r>
              <a:rPr lang="en-US" dirty="0">
                <a:latin typeface="Arial" panose="020B0604020202020204" pitchFamily="34" charset="0"/>
                <a:cs typeface="Arial" panose="020B0604020202020204" pitchFamily="34" charset="0"/>
              </a:rPr>
              <a:t>How Would You Define Old Age?</a:t>
            </a:r>
          </a:p>
        </p:txBody>
      </p:sp>
      <p:sp>
        <p:nvSpPr>
          <p:cNvPr id="3" name="Content Placeholder 2"/>
          <p:cNvSpPr>
            <a:spLocks noGrp="1"/>
          </p:cNvSpPr>
          <p:nvPr>
            <p:ph idx="1"/>
          </p:nvPr>
        </p:nvSpPr>
        <p:spPr/>
        <p:txBody>
          <a:bodyPr>
            <a:normAutofit/>
          </a:bodyPr>
          <a:lstStyle/>
          <a:p>
            <a:r>
              <a:rPr lang="en-US" dirty="0">
                <a:latin typeface="Arial" panose="020B0604020202020204" pitchFamily="34" charset="0"/>
                <a:cs typeface="Arial" panose="020B0604020202020204" pitchFamily="34" charset="0"/>
              </a:rPr>
              <a:t>Chronological age?</a:t>
            </a:r>
          </a:p>
          <a:p>
            <a:r>
              <a:rPr lang="en-US" dirty="0">
                <a:latin typeface="Arial" panose="020B0604020202020204" pitchFamily="34" charset="0"/>
                <a:cs typeface="Arial" panose="020B0604020202020204" pitchFamily="34" charset="0"/>
              </a:rPr>
              <a:t>Biological age?</a:t>
            </a:r>
          </a:p>
          <a:p>
            <a:r>
              <a:rPr lang="en-US" dirty="0">
                <a:latin typeface="Arial" panose="020B0604020202020204" pitchFamily="34" charset="0"/>
                <a:cs typeface="Arial" panose="020B0604020202020204" pitchFamily="34" charset="0"/>
              </a:rPr>
              <a:t>Attitudes and levels of activity?</a:t>
            </a:r>
          </a:p>
          <a:p>
            <a:r>
              <a:rPr lang="en-US" dirty="0">
                <a:latin typeface="Arial" panose="020B0604020202020204" pitchFamily="34" charset="0"/>
                <a:cs typeface="Arial" panose="020B0604020202020204" pitchFamily="34" charset="0"/>
              </a:rPr>
              <a:t>Economic activity and retirement?</a:t>
            </a:r>
          </a:p>
          <a:p>
            <a:r>
              <a:rPr lang="en-US" dirty="0">
                <a:latin typeface="Arial" panose="020B0604020202020204" pitchFamily="34" charset="0"/>
                <a:cs typeface="Arial" panose="020B0604020202020204" pitchFamily="34" charset="0"/>
              </a:rPr>
              <a:t>Capacity to look after yourself?</a:t>
            </a:r>
          </a:p>
        </p:txBody>
      </p:sp>
    </p:spTree>
    <p:extLst>
      <p:ext uri="{BB962C8B-B14F-4D97-AF65-F5344CB8AC3E}">
        <p14:creationId xmlns:p14="http://schemas.microsoft.com/office/powerpoint/2010/main" val="325458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3C71-997D-7C28-66FC-D1F961618DB1}"/>
              </a:ext>
            </a:extLst>
          </p:cNvPr>
          <p:cNvSpPr>
            <a:spLocks noGrp="1"/>
          </p:cNvSpPr>
          <p:nvPr>
            <p:ph type="title"/>
          </p:nvPr>
        </p:nvSpPr>
        <p:spPr/>
        <p:txBody>
          <a:bodyPr/>
          <a:lstStyle/>
          <a:p>
            <a:r>
              <a:rPr lang="en-US" dirty="0"/>
              <a:t>Defining Old Age</a:t>
            </a:r>
          </a:p>
        </p:txBody>
      </p:sp>
      <p:sp>
        <p:nvSpPr>
          <p:cNvPr id="3" name="Content Placeholder 2">
            <a:extLst>
              <a:ext uri="{FF2B5EF4-FFF2-40B4-BE49-F238E27FC236}">
                <a16:creationId xmlns:a16="http://schemas.microsoft.com/office/drawing/2014/main" id="{FD673D53-3C3B-E440-C13B-FDD8878DD315}"/>
              </a:ext>
            </a:extLst>
          </p:cNvPr>
          <p:cNvSpPr>
            <a:spLocks noGrp="1"/>
          </p:cNvSpPr>
          <p:nvPr>
            <p:ph idx="1"/>
          </p:nvPr>
        </p:nvSpPr>
        <p:spPr/>
        <p:txBody>
          <a:bodyPr/>
          <a:lstStyle/>
          <a:p>
            <a:r>
              <a:rPr lang="en-US" dirty="0"/>
              <a:t>Social Ageing – </a:t>
            </a:r>
          </a:p>
          <a:p>
            <a:pPr marL="0" indent="0">
              <a:buNone/>
            </a:pPr>
            <a:r>
              <a:rPr lang="en-US" dirty="0"/>
              <a:t> </a:t>
            </a:r>
          </a:p>
          <a:p>
            <a:pPr marL="0" indent="0">
              <a:buNone/>
            </a:pPr>
            <a:r>
              <a:rPr lang="en-US" dirty="0"/>
              <a:t>‘The norms, values and roles that are culturally associated with a particular chronological age’.  (Giddens &amp; Sutton, 2017)</a:t>
            </a:r>
          </a:p>
          <a:p>
            <a:pPr marL="0" indent="0">
              <a:buNone/>
            </a:pPr>
            <a:endParaRPr lang="en-US" dirty="0"/>
          </a:p>
        </p:txBody>
      </p:sp>
    </p:spTree>
    <p:extLst>
      <p:ext uri="{BB962C8B-B14F-4D97-AF65-F5344CB8AC3E}">
        <p14:creationId xmlns:p14="http://schemas.microsoft.com/office/powerpoint/2010/main" val="222572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Old Age?</a:t>
            </a:r>
          </a:p>
        </p:txBody>
      </p:sp>
      <p:sp>
        <p:nvSpPr>
          <p:cNvPr id="3" name="Content Placeholder 2"/>
          <p:cNvSpPr>
            <a:spLocks noGrp="1"/>
          </p:cNvSpPr>
          <p:nvPr>
            <p:ph sz="half" idx="1"/>
          </p:nvPr>
        </p:nvSpPr>
        <p:spPr>
          <a:xfrm>
            <a:off x="2288931" y="2584940"/>
            <a:ext cx="5159649" cy="4017733"/>
          </a:xfrm>
        </p:spPr>
        <p:txBody>
          <a:bodyPr/>
          <a:lstStyle/>
          <a:p>
            <a:r>
              <a:rPr lang="en-US" b="1" dirty="0">
                <a:latin typeface="Arial" panose="020B0604020202020204" pitchFamily="34" charset="0"/>
                <a:cs typeface="Arial" panose="020B0604020202020204" pitchFamily="34" charset="0"/>
              </a:rPr>
              <a:t>Definitions: </a:t>
            </a:r>
          </a:p>
          <a:p>
            <a:pPr lvl="1"/>
            <a:r>
              <a:rPr lang="en-US" dirty="0">
                <a:latin typeface="Arial" panose="020B0604020202020204" pitchFamily="34" charset="0"/>
                <a:cs typeface="Arial" panose="020B0604020202020204" pitchFamily="34" charset="0"/>
              </a:rPr>
              <a:t>Not universal…..</a:t>
            </a:r>
          </a:p>
          <a:p>
            <a:pPr lvl="1"/>
            <a:r>
              <a:rPr lang="en-US" dirty="0">
                <a:latin typeface="Arial" panose="020B0604020202020204" pitchFamily="34" charset="0"/>
                <a:cs typeface="Arial" panose="020B0604020202020204" pitchFamily="34" charset="0"/>
              </a:rPr>
              <a:t>Western cultures tend to refer to people 65years + </a:t>
            </a:r>
          </a:p>
          <a:p>
            <a:pPr lvl="1"/>
            <a:r>
              <a:rPr lang="en-US" dirty="0">
                <a:latin typeface="Arial" panose="020B0604020202020204" pitchFamily="34" charset="0"/>
                <a:cs typeface="Arial" panose="020B0604020202020204" pitchFamily="34" charset="0"/>
              </a:rPr>
              <a:t>Eligibility for statutory and occupational retirement pensions has become the default definition</a:t>
            </a:r>
          </a:p>
          <a:p>
            <a:pPr lvl="1"/>
            <a:endParaRPr lang="en-US" dirty="0"/>
          </a:p>
        </p:txBody>
      </p:sp>
      <p:pic>
        <p:nvPicPr>
          <p:cNvPr id="5" name="Content Placeholder 4" descr="man.jpg"/>
          <p:cNvPicPr>
            <a:picLocks noGrp="1" noChangeAspect="1"/>
          </p:cNvPicPr>
          <p:nvPr>
            <p:ph sz="half" idx="2"/>
          </p:nvPr>
        </p:nvPicPr>
        <p:blipFill>
          <a:blip r:embed="rId3" cstate="email">
            <a:extLst>
              <a:ext uri="{28A0092B-C50C-407E-A947-70E740481C1C}">
                <a14:useLocalDpi xmlns:a14="http://schemas.microsoft.com/office/drawing/2010/main" val="0"/>
              </a:ext>
            </a:extLst>
          </a:blip>
          <a:stretch>
            <a:fillRect/>
          </a:stretch>
        </p:blipFill>
        <p:spPr>
          <a:xfrm>
            <a:off x="7733738" y="3172408"/>
            <a:ext cx="1693312" cy="1276398"/>
          </a:xfrm>
        </p:spPr>
      </p:pic>
    </p:spTree>
    <p:extLst>
      <p:ext uri="{BB962C8B-B14F-4D97-AF65-F5344CB8AC3E}">
        <p14:creationId xmlns:p14="http://schemas.microsoft.com/office/powerpoint/2010/main" val="1383552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00866" y="783453"/>
            <a:ext cx="6798734" cy="1303867"/>
          </a:xfrm>
        </p:spPr>
        <p:txBody>
          <a:bodyPr>
            <a:normAutofit/>
          </a:bodyPr>
          <a:lstStyle/>
          <a:p>
            <a:r>
              <a:rPr lang="en-GB" b="1" dirty="0">
                <a:latin typeface="Arial" panose="020B0604020202020204" pitchFamily="34" charset="0"/>
                <a:cs typeface="Arial" panose="020B0604020202020204" pitchFamily="34" charset="0"/>
              </a:rPr>
              <a:t>Definitions of Old Age</a:t>
            </a:r>
          </a:p>
        </p:txBody>
      </p:sp>
      <p:sp>
        <p:nvSpPr>
          <p:cNvPr id="4098" name="Rectangle 3"/>
          <p:cNvSpPr>
            <a:spLocks noGrp="1" noChangeArrowheads="1"/>
          </p:cNvSpPr>
          <p:nvPr>
            <p:ph idx="1"/>
          </p:nvPr>
        </p:nvSpPr>
        <p:spPr>
          <a:xfrm>
            <a:off x="2332077" y="2523394"/>
            <a:ext cx="7536313" cy="3807069"/>
          </a:xfrm>
        </p:spPr>
        <p:txBody>
          <a:bodyPr>
            <a:normAutofit/>
          </a:bodyPr>
          <a:lstStyle/>
          <a:p>
            <a:pPr marL="0" indent="0">
              <a:buNone/>
            </a:pPr>
            <a:r>
              <a:rPr lang="en-GB" altLang="en-US" sz="2200" dirty="0">
                <a:latin typeface="Times New Roman" panose="02020603050405020304" pitchFamily="18" charset="0"/>
                <a:cs typeface="Times New Roman" panose="02020603050405020304" pitchFamily="18" charset="0"/>
              </a:rPr>
              <a:t>                                                                                                     </a:t>
            </a:r>
            <a:endParaRPr lang="en-GB" altLang="en-US" sz="1800" dirty="0">
              <a:latin typeface="Times New Roman" panose="02020603050405020304" pitchFamily="18" charset="0"/>
              <a:cs typeface="Times New Roman" panose="02020603050405020304" pitchFamily="18" charset="0"/>
            </a:endParaRPr>
          </a:p>
          <a:p>
            <a:endParaRPr lang="en-GB" altLang="en-US" dirty="0"/>
          </a:p>
        </p:txBody>
      </p:sp>
      <p:sp>
        <p:nvSpPr>
          <p:cNvPr id="2" name="Rectangle 1"/>
          <p:cNvSpPr/>
          <p:nvPr/>
        </p:nvSpPr>
        <p:spPr>
          <a:xfrm>
            <a:off x="2700867" y="3072744"/>
            <a:ext cx="7209693" cy="1200329"/>
          </a:xfrm>
          <a:prstGeom prst="rect">
            <a:avLst/>
          </a:prstGeom>
        </p:spPr>
        <p:txBody>
          <a:bodyPr wrap="square">
            <a:spAutoFit/>
          </a:bodyPr>
          <a:lstStyle/>
          <a:p>
            <a:r>
              <a:rPr lang="en-GB" dirty="0">
                <a:solidFill>
                  <a:srgbClr val="202A30"/>
                </a:solidFill>
                <a:latin typeface="Arial" panose="020B0604020202020204" pitchFamily="34" charset="0"/>
                <a:cs typeface="Arial" panose="020B0604020202020204" pitchFamily="34" charset="0"/>
              </a:rPr>
              <a:t>Generally, someone over the age of 65 might be considered an older person.  However, it is not easy to apply a strict definition because people can biologically age at different rates so, for example, someone aged 75 may be healthier than someone aged 60.</a:t>
            </a:r>
            <a:endParaRPr lang="en-GB" dirty="0">
              <a:latin typeface="Arial" panose="020B0604020202020204" pitchFamily="34" charset="0"/>
              <a:cs typeface="Arial" panose="020B0604020202020204" pitchFamily="34" charset="0"/>
            </a:endParaRPr>
          </a:p>
        </p:txBody>
      </p:sp>
      <p:sp>
        <p:nvSpPr>
          <p:cNvPr id="4" name="TextBox 3"/>
          <p:cNvSpPr txBox="1"/>
          <p:nvPr/>
        </p:nvSpPr>
        <p:spPr>
          <a:xfrm>
            <a:off x="8655539" y="5145757"/>
            <a:ext cx="1688123" cy="307777"/>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(NHS, 2020)</a:t>
            </a:r>
          </a:p>
        </p:txBody>
      </p:sp>
    </p:spTree>
    <p:extLst>
      <p:ext uri="{BB962C8B-B14F-4D97-AF65-F5344CB8AC3E}">
        <p14:creationId xmlns:p14="http://schemas.microsoft.com/office/powerpoint/2010/main" val="3773471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When Does Old Age Begin?</a:t>
            </a:r>
          </a:p>
        </p:txBody>
      </p:sp>
      <p:sp>
        <p:nvSpPr>
          <p:cNvPr id="3" name="Content Placeholder 2"/>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In terms of working patterns, age 65 years as the start of older age is out of date. There is no longer an official retirement age, State Pension age is rising, and </a:t>
            </a:r>
            <a:r>
              <a:rPr lang="en-GB" u="sng" dirty="0">
                <a:latin typeface="Arial" panose="020B0604020202020204" pitchFamily="34" charset="0"/>
                <a:cs typeface="Arial" panose="020B0604020202020204" pitchFamily="34" charset="0"/>
                <a:hlinkClick r:id="rId3"/>
              </a:rPr>
              <a:t>increasing numbers of people work past the age of 65 years</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People are also living longer, healthier lives. </a:t>
            </a:r>
            <a:r>
              <a:rPr lang="en-GB" u="sng" dirty="0">
                <a:latin typeface="Arial" panose="020B0604020202020204" pitchFamily="34" charset="0"/>
                <a:cs typeface="Arial" panose="020B0604020202020204" pitchFamily="34" charset="0"/>
                <a:hlinkClick r:id="rId4"/>
              </a:rPr>
              <a:t>In 2018, a man aged 65 could expect to live for another 18.6 years, while a woman could expect to live for 21 more years</a:t>
            </a:r>
            <a:r>
              <a:rPr lang="en-GB" dirty="0">
                <a:latin typeface="Arial" panose="020B0604020202020204" pitchFamily="34" charset="0"/>
                <a:cs typeface="Arial" panose="020B0604020202020204" pitchFamily="34" charset="0"/>
              </a:rPr>
              <a:t>. So, on average, at age 65 years, women still have a quarter of their lives left to live and men just over one fifth.</a:t>
            </a:r>
          </a:p>
          <a:p>
            <a:endParaRPr lang="en-GB"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045934" y="5658134"/>
            <a:ext cx="1844703" cy="276999"/>
          </a:xfrm>
          <a:prstGeom prst="rect">
            <a:avLst/>
          </a:prstGeom>
          <a:noFill/>
        </p:spPr>
        <p:txBody>
          <a:bodyPr wrap="square" rtlCol="0">
            <a:spAutoFit/>
          </a:bodyPr>
          <a:lstStyle/>
          <a:p>
            <a:r>
              <a:rPr lang="en-GB" sz="1200" dirty="0"/>
              <a:t>(ONS, 2019)</a:t>
            </a:r>
          </a:p>
        </p:txBody>
      </p:sp>
    </p:spTree>
    <p:extLst>
      <p:ext uri="{BB962C8B-B14F-4D97-AF65-F5344CB8AC3E}">
        <p14:creationId xmlns:p14="http://schemas.microsoft.com/office/powerpoint/2010/main" val="4037626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Meanings of Old Age</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r>
              <a:rPr lang="en-US" dirty="0">
                <a:latin typeface="Arial" panose="020B0604020202020204" pitchFamily="34" charset="0"/>
                <a:cs typeface="Arial" panose="020B0604020202020204" pitchFamily="34" charset="0"/>
              </a:rPr>
              <a:t>Other </a:t>
            </a:r>
            <a:r>
              <a:rPr lang="en-US" b="1" dirty="0">
                <a:latin typeface="Arial" panose="020B0604020202020204" pitchFamily="34" charset="0"/>
                <a:cs typeface="Arial" panose="020B0604020202020204" pitchFamily="34" charset="0"/>
              </a:rPr>
              <a:t>socially constructed </a:t>
            </a:r>
            <a:r>
              <a:rPr lang="en-US" dirty="0">
                <a:latin typeface="Arial" panose="020B0604020202020204" pitchFamily="34" charset="0"/>
                <a:cs typeface="Arial" panose="020B0604020202020204" pitchFamily="34" charset="0"/>
              </a:rPr>
              <a:t>meanings of age are significant such as; </a:t>
            </a:r>
          </a:p>
          <a:p>
            <a:pPr lvl="1" algn="just"/>
            <a:r>
              <a:rPr lang="en-US" dirty="0">
                <a:latin typeface="Arial" panose="020B0604020202020204" pitchFamily="34" charset="0"/>
                <a:cs typeface="Arial" panose="020B0604020202020204" pitchFamily="34" charset="0"/>
              </a:rPr>
              <a:t>The roles assigned to older people; </a:t>
            </a:r>
          </a:p>
          <a:p>
            <a:pPr lvl="1" algn="just"/>
            <a:r>
              <a:rPr lang="en-US" dirty="0">
                <a:latin typeface="Arial" panose="020B0604020202020204" pitchFamily="34" charset="0"/>
                <a:cs typeface="Arial" panose="020B0604020202020204" pitchFamily="34" charset="0"/>
              </a:rPr>
              <a:t>In some cases it is the loss of roles accompanying physical decline which is significant in defining old age. </a:t>
            </a:r>
          </a:p>
          <a:p>
            <a:pPr lvl="1" algn="just"/>
            <a:r>
              <a:rPr lang="en-US" dirty="0">
                <a:latin typeface="Arial" panose="020B0604020202020204" pitchFamily="34" charset="0"/>
                <a:cs typeface="Arial" panose="020B0604020202020204" pitchFamily="34" charset="0"/>
              </a:rPr>
              <a:t>The chronological milestones which mark life stages in the developed world, </a:t>
            </a:r>
          </a:p>
          <a:p>
            <a:pPr lvl="1" algn="just"/>
            <a:r>
              <a:rPr lang="en-US" dirty="0">
                <a:latin typeface="Arial" panose="020B0604020202020204" pitchFamily="34" charset="0"/>
                <a:cs typeface="Arial" panose="020B0604020202020204" pitchFamily="34" charset="0"/>
              </a:rPr>
              <a:t>Old age in many developing countries is seen to begin at the point when active contribution is no longer possible.’ </a:t>
            </a:r>
          </a:p>
          <a:p>
            <a:pPr marL="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785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Definition of Ageing:</a:t>
            </a:r>
            <a:br>
              <a:rPr lang="en-US" b="1"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a Global Context </a:t>
            </a:r>
          </a:p>
        </p:txBody>
      </p:sp>
      <p:sp>
        <p:nvSpPr>
          <p:cNvPr id="3" name="Content Placeholder 2"/>
          <p:cNvSpPr>
            <a:spLocks noGrp="1"/>
          </p:cNvSpPr>
          <p:nvPr>
            <p:ph idx="1"/>
          </p:nvPr>
        </p:nvSpPr>
        <p:spPr>
          <a:xfrm>
            <a:off x="2080591" y="2490136"/>
            <a:ext cx="7857647" cy="3444997"/>
          </a:xfrm>
        </p:spPr>
        <p:txBody>
          <a:bodyPr>
            <a:normAutofit fontScale="92500" lnSpcReduction="10000"/>
          </a:bodyPr>
          <a:lstStyle/>
          <a:p>
            <a:pPr marL="0" indent="0" algn="just">
              <a:buNone/>
            </a:pPr>
            <a:r>
              <a:rPr lang="en-US" dirty="0">
                <a:latin typeface="Arial" panose="020B0604020202020204" pitchFamily="34" charset="0"/>
                <a:cs typeface="Arial" panose="020B0604020202020204" pitchFamily="34" charset="0"/>
              </a:rPr>
              <a:t>‘The ageing process is a biological reality which has its own dynamic, largely beyond human control… subject to the constructions by which each society makes sense of old age. </a:t>
            </a:r>
          </a:p>
          <a:p>
            <a:pPr marL="0" indent="0">
              <a:buNone/>
            </a:pPr>
            <a:r>
              <a:rPr lang="en-US" dirty="0">
                <a:latin typeface="Arial" panose="020B0604020202020204" pitchFamily="34" charset="0"/>
                <a:cs typeface="Arial" panose="020B0604020202020204" pitchFamily="34" charset="0"/>
              </a:rPr>
              <a:t>In the developed world, chronological… age of 60 or 65, [is] roughly equivalent to retirement ages…[and]  is said to be the beginning of old age. In many parts of the developing world, chronological time has little or no importance in the meaning of old age’                                                                        </a:t>
            </a:r>
            <a:r>
              <a:rPr lang="en-US" sz="1200" dirty="0">
                <a:latin typeface="Times New Roman" panose="02020603050405020304" pitchFamily="18" charset="0"/>
                <a:cs typeface="Times New Roman" panose="02020603050405020304" pitchFamily="18" charset="0"/>
              </a:rPr>
              <a:t>(WHO, 2002)</a:t>
            </a:r>
          </a:p>
        </p:txBody>
      </p:sp>
    </p:spTree>
    <p:extLst>
      <p:ext uri="{BB962C8B-B14F-4D97-AF65-F5344CB8AC3E}">
        <p14:creationId xmlns:p14="http://schemas.microsoft.com/office/powerpoint/2010/main" val="182023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Can you Think of different ways that Old Age is Perceived in Other Cultures?</a:t>
            </a:r>
          </a:p>
        </p:txBody>
      </p:sp>
      <p:sp>
        <p:nvSpPr>
          <p:cNvPr id="3" name="Content Placeholder 2"/>
          <p:cNvSpPr>
            <a:spLocks noGrp="1"/>
          </p:cNvSpPr>
          <p:nvPr>
            <p:ph idx="1"/>
          </p:nvPr>
        </p:nvSpPr>
        <p:spPr>
          <a:xfrm>
            <a:off x="4323619" y="3385038"/>
            <a:ext cx="3961666" cy="2618120"/>
          </a:xfrm>
        </p:spPr>
        <p:txBody>
          <a:bodyPr>
            <a:normAutofit/>
          </a:bodyPr>
          <a:lstStyle/>
          <a:p>
            <a:pPr marL="0" indent="0">
              <a:buNone/>
            </a:pPr>
            <a:r>
              <a:rPr lang="en-GB" sz="5400" i="1" dirty="0">
                <a:solidFill>
                  <a:srgbClr val="0070C0"/>
                </a:solidFill>
                <a:latin typeface="Arial" panose="020B0604020202020204" pitchFamily="34" charset="0"/>
                <a:cs typeface="Arial" panose="020B0604020202020204" pitchFamily="34" charset="0"/>
              </a:rPr>
              <a:t>Discuss…</a:t>
            </a:r>
          </a:p>
        </p:txBody>
      </p:sp>
    </p:spTree>
    <p:extLst>
      <p:ext uri="{BB962C8B-B14F-4D97-AF65-F5344CB8AC3E}">
        <p14:creationId xmlns:p14="http://schemas.microsoft.com/office/powerpoint/2010/main" val="3174658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565D3-D39A-D2FF-0C95-21071805EC2F}"/>
              </a:ext>
            </a:extLst>
          </p:cNvPr>
          <p:cNvSpPr>
            <a:spLocks noGrp="1"/>
          </p:cNvSpPr>
          <p:nvPr>
            <p:ph type="title"/>
          </p:nvPr>
        </p:nvSpPr>
        <p:spPr/>
        <p:txBody>
          <a:bodyPr/>
          <a:lstStyle/>
          <a:p>
            <a:r>
              <a:rPr lang="en-GB" dirty="0" err="1"/>
              <a:t>Biocognitive</a:t>
            </a:r>
            <a:r>
              <a:rPr lang="en-GB" dirty="0"/>
              <a:t> Science </a:t>
            </a:r>
          </a:p>
        </p:txBody>
      </p:sp>
      <p:pic>
        <p:nvPicPr>
          <p:cNvPr id="4" name="Online Media 3" title="Mario Martinez: How Culture Influences Aging">
            <a:hlinkClick r:id="" action="ppaction://media"/>
            <a:extLst>
              <a:ext uri="{FF2B5EF4-FFF2-40B4-BE49-F238E27FC236}">
                <a16:creationId xmlns:a16="http://schemas.microsoft.com/office/drawing/2014/main" id="{0374D07A-DA2E-D73C-C5CF-B05A23C7C741}"/>
              </a:ext>
            </a:extLst>
          </p:cNvPr>
          <p:cNvPicPr>
            <a:picLocks noGrp="1" noRot="1" noChangeAspect="1"/>
          </p:cNvPicPr>
          <p:nvPr>
            <p:ph idx="1"/>
            <a:videoFile r:link="rId1"/>
          </p:nvPr>
        </p:nvPicPr>
        <p:blipFill>
          <a:blip r:embed="rId4"/>
          <a:stretch>
            <a:fillRect/>
          </a:stretch>
        </p:blipFill>
        <p:spPr>
          <a:xfrm>
            <a:off x="1212980" y="1881059"/>
            <a:ext cx="9601196" cy="4389112"/>
          </a:xfrm>
          <a:prstGeom prst="rect">
            <a:avLst/>
          </a:prstGeom>
        </p:spPr>
      </p:pic>
    </p:spTree>
    <p:extLst>
      <p:ext uri="{BB962C8B-B14F-4D97-AF65-F5344CB8AC3E}">
        <p14:creationId xmlns:p14="http://schemas.microsoft.com/office/powerpoint/2010/main" val="539646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0867" y="1099976"/>
            <a:ext cx="6798734" cy="1303867"/>
          </a:xfrm>
        </p:spPr>
        <p:txBody>
          <a:bodyPr>
            <a:normAutofit fontScale="90000"/>
          </a:bodyPr>
          <a:lstStyle/>
          <a:p>
            <a:r>
              <a:rPr lang="en-GB" sz="4900" b="1" dirty="0">
                <a:solidFill>
                  <a:srgbClr val="363636"/>
                </a:solidFill>
                <a:latin typeface="Arial" panose="020B0604020202020204" pitchFamily="34" charset="0"/>
                <a:cs typeface="Arial" panose="020B0604020202020204" pitchFamily="34" charset="0"/>
              </a:rPr>
              <a:t>So, When are you Considered Old?</a:t>
            </a:r>
            <a:br>
              <a:rPr lang="en-GB" dirty="0">
                <a:solidFill>
                  <a:srgbClr val="363636"/>
                </a:solidFill>
                <a:latin typeface="lato"/>
              </a:rPr>
            </a:br>
            <a:endParaRPr lang="en-GB" dirty="0"/>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The </a:t>
            </a:r>
            <a:r>
              <a:rPr lang="en-GB" u="sng" dirty="0">
                <a:latin typeface="Arial" panose="020B0604020202020204" pitchFamily="34" charset="0"/>
                <a:cs typeface="Arial" panose="020B0604020202020204" pitchFamily="34" charset="0"/>
                <a:hlinkClick r:id="rId3"/>
              </a:rPr>
              <a:t>World Health Organisation</a:t>
            </a:r>
            <a:r>
              <a:rPr lang="en-GB" dirty="0">
                <a:latin typeface="Arial" panose="020B0604020202020204" pitchFamily="34" charset="0"/>
                <a:cs typeface="Arial" panose="020B0604020202020204" pitchFamily="34" charset="0"/>
              </a:rPr>
              <a:t> believes that most developed world countries characterise old age starting at 60 years and above.</a:t>
            </a:r>
          </a:p>
          <a:p>
            <a:r>
              <a:rPr lang="en-GB" dirty="0">
                <a:latin typeface="Arial" panose="020B0604020202020204" pitchFamily="34" charset="0"/>
                <a:cs typeface="Arial" panose="020B0604020202020204" pitchFamily="34" charset="0"/>
              </a:rPr>
              <a:t>However, this definition isn’t adaptable to a place like Africa, where the more traditional definition of an elder, or elderly person, starts between 50 to 65 years of age</a:t>
            </a:r>
          </a:p>
          <a:p>
            <a:endParaRPr lang="en-GB" dirty="0"/>
          </a:p>
        </p:txBody>
      </p:sp>
    </p:spTree>
    <p:extLst>
      <p:ext uri="{BB962C8B-B14F-4D97-AF65-F5344CB8AC3E}">
        <p14:creationId xmlns:p14="http://schemas.microsoft.com/office/powerpoint/2010/main" val="41559180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0867" y="1099976"/>
            <a:ext cx="6798734" cy="1303867"/>
          </a:xfrm>
        </p:spPr>
        <p:txBody>
          <a:bodyPr>
            <a:normAutofit fontScale="90000"/>
          </a:bodyPr>
          <a:lstStyle/>
          <a:p>
            <a:r>
              <a:rPr lang="en-GB" sz="4900" b="1" dirty="0">
                <a:solidFill>
                  <a:srgbClr val="363636"/>
                </a:solidFill>
                <a:latin typeface="Arial" panose="020B0604020202020204" pitchFamily="34" charset="0"/>
                <a:cs typeface="Arial" panose="020B0604020202020204" pitchFamily="34" charset="0"/>
              </a:rPr>
              <a:t>So, When are you Considered Old?</a:t>
            </a:r>
            <a:br>
              <a:rPr lang="en-GB" dirty="0">
                <a:solidFill>
                  <a:srgbClr val="363636"/>
                </a:solidFill>
                <a:latin typeface="lato"/>
              </a:rPr>
            </a:br>
            <a:endParaRPr lang="en-GB" dirty="0"/>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hlinkClick r:id="rId3"/>
              </a:rPr>
              <a:t>World Economic Forum (WEF)</a:t>
            </a:r>
            <a:r>
              <a:rPr lang="en-GB" dirty="0">
                <a:latin typeface="Arial" panose="020B0604020202020204" pitchFamily="34" charset="0"/>
                <a:cs typeface="Arial" panose="020B0604020202020204" pitchFamily="34" charset="0"/>
              </a:rPr>
              <a:t> has recently defined old age through a new measure called “prospective age” which looks at the average number of years people have left to live. So according to WEF, being old doesn’t start at age 65, rather when people have an average of 15 more years left to live </a:t>
            </a:r>
          </a:p>
          <a:p>
            <a:endParaRPr lang="en-GB"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                                                                                                                                                                                                       (WEF, 2015)</a:t>
            </a:r>
          </a:p>
        </p:txBody>
      </p:sp>
    </p:spTree>
    <p:extLst>
      <p:ext uri="{BB962C8B-B14F-4D97-AF65-F5344CB8AC3E}">
        <p14:creationId xmlns:p14="http://schemas.microsoft.com/office/powerpoint/2010/main" val="1346368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latin typeface="Arial" panose="020B0604020202020204" pitchFamily="34" charset="0"/>
                <a:cs typeface="Arial" panose="020B0604020202020204" pitchFamily="34" charset="0"/>
              </a:rPr>
              <a:t>What age is considered “old” in other countries?</a:t>
            </a:r>
          </a:p>
        </p:txBody>
      </p:sp>
      <p:sp>
        <p:nvSpPr>
          <p:cNvPr id="3" name="Content Placeholder 2"/>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Most of Europe have similar views of old age to the World Health Organisation, believing old age starts at 65 years of age.</a:t>
            </a:r>
          </a:p>
          <a:p>
            <a:r>
              <a:rPr lang="en-GB" dirty="0">
                <a:latin typeface="Arial" panose="020B0604020202020204" pitchFamily="34" charset="0"/>
                <a:cs typeface="Arial" panose="020B0604020202020204" pitchFamily="34" charset="0"/>
              </a:rPr>
              <a:t>In America, one researcher found that you are considered old at 70 to 71 years of age for men and 73 to 73 for women.</a:t>
            </a:r>
          </a:p>
          <a:p>
            <a:r>
              <a:rPr lang="en-GB" dirty="0">
                <a:latin typeface="Arial" panose="020B0604020202020204" pitchFamily="34" charset="0"/>
                <a:cs typeface="Arial" panose="020B0604020202020204" pitchFamily="34" charset="0"/>
              </a:rPr>
              <a:t>Just under a decade ago in Britain, people believed old age started at 59. However, research undertaken in 2018 found that British people believed you were considered old at 70</a:t>
            </a:r>
          </a:p>
          <a:p>
            <a:endParaRPr lang="en-GB" dirty="0"/>
          </a:p>
        </p:txBody>
      </p:sp>
      <p:sp>
        <p:nvSpPr>
          <p:cNvPr id="4" name="TextBox 3"/>
          <p:cNvSpPr txBox="1"/>
          <p:nvPr/>
        </p:nvSpPr>
        <p:spPr>
          <a:xfrm>
            <a:off x="9156356" y="5691202"/>
            <a:ext cx="2879125"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(Aged Care Guide, 2020)</a:t>
            </a:r>
          </a:p>
        </p:txBody>
      </p:sp>
    </p:spTree>
    <p:extLst>
      <p:ext uri="{BB962C8B-B14F-4D97-AF65-F5344CB8AC3E}">
        <p14:creationId xmlns:p14="http://schemas.microsoft.com/office/powerpoint/2010/main" val="2182407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latin typeface="Arial" panose="020B0604020202020204" pitchFamily="34" charset="0"/>
                <a:cs typeface="Arial" panose="020B0604020202020204" pitchFamily="34" charset="0"/>
              </a:rPr>
              <a:t>What age is considered “old” in other countries?</a:t>
            </a:r>
          </a:p>
        </p:txBody>
      </p:sp>
      <p:sp>
        <p:nvSpPr>
          <p:cNvPr id="3" name="Content Placeholder 2"/>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A decade ago, Turkey considered 55 the beginning of old age, because the country’s average life expectancy at the time was 72. Now, however, with an unexpected boom in people over the age of 65, you are considered old when you reach the age of 70.</a:t>
            </a:r>
          </a:p>
          <a:p>
            <a:r>
              <a:rPr lang="en-GB" dirty="0">
                <a:latin typeface="Arial" panose="020B0604020202020204" pitchFamily="34" charset="0"/>
                <a:cs typeface="Arial" panose="020B0604020202020204" pitchFamily="34" charset="0"/>
              </a:rPr>
              <a:t>In China, the retirement age is 60 for men and 50 for female workers, or for female civil servants, 55. China’s retirement age is considered one of the bigger gaps in retirement age.</a:t>
            </a:r>
          </a:p>
          <a:p>
            <a:r>
              <a:rPr lang="en-GB" dirty="0">
                <a:latin typeface="Arial" panose="020B0604020202020204" pitchFamily="34" charset="0"/>
                <a:cs typeface="Arial" panose="020B0604020202020204" pitchFamily="34" charset="0"/>
              </a:rPr>
              <a:t>Whereas, India has one of the lowest retirement ages in Asia, with 58 considered the age to retire.</a:t>
            </a:r>
          </a:p>
          <a:p>
            <a:endParaRPr lang="en-GB" dirty="0"/>
          </a:p>
        </p:txBody>
      </p:sp>
      <p:sp>
        <p:nvSpPr>
          <p:cNvPr id="4" name="Rectangle 3"/>
          <p:cNvSpPr/>
          <p:nvPr/>
        </p:nvSpPr>
        <p:spPr>
          <a:xfrm>
            <a:off x="9546344" y="5737368"/>
            <a:ext cx="1898277" cy="276999"/>
          </a:xfrm>
          <a:prstGeom prst="rect">
            <a:avLst/>
          </a:prstGeom>
        </p:spPr>
        <p:txBody>
          <a:bodyPr wrap="none">
            <a:spAutoFit/>
          </a:bodyPr>
          <a:lstStyle/>
          <a:p>
            <a:r>
              <a:rPr lang="en-GB" sz="1200" dirty="0">
                <a:latin typeface="Arial" panose="020B0604020202020204" pitchFamily="34" charset="0"/>
                <a:cs typeface="Arial" panose="020B0604020202020204" pitchFamily="34" charset="0"/>
              </a:rPr>
              <a:t>(Aged Care Guide, 2020)</a:t>
            </a:r>
          </a:p>
        </p:txBody>
      </p:sp>
    </p:spTree>
    <p:extLst>
      <p:ext uri="{BB962C8B-B14F-4D97-AF65-F5344CB8AC3E}">
        <p14:creationId xmlns:p14="http://schemas.microsoft.com/office/powerpoint/2010/main" val="1932961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69776"/>
            <a:ext cx="9601196" cy="1303867"/>
          </a:xfrm>
        </p:spPr>
        <p:txBody>
          <a:bodyPr/>
          <a:lstStyle/>
          <a:p>
            <a:r>
              <a:rPr lang="en-US" b="1" dirty="0">
                <a:latin typeface="Arial" panose="020B0604020202020204" pitchFamily="34" charset="0"/>
                <a:cs typeface="Arial" panose="020B0604020202020204" pitchFamily="34" charset="0"/>
              </a:rPr>
              <a:t>African Example</a:t>
            </a:r>
          </a:p>
        </p:txBody>
      </p:sp>
      <p:sp>
        <p:nvSpPr>
          <p:cNvPr id="3" name="Content Placeholder 2"/>
          <p:cNvSpPr>
            <a:spLocks noGrp="1"/>
          </p:cNvSpPr>
          <p:nvPr>
            <p:ph idx="1"/>
          </p:nvPr>
        </p:nvSpPr>
        <p:spPr>
          <a:xfrm>
            <a:off x="1295402" y="2463749"/>
            <a:ext cx="9912176" cy="4027201"/>
          </a:xfrm>
        </p:spPr>
        <p:txBody>
          <a:bodyPr>
            <a:normAutofit fontScale="85000" lnSpcReduction="20000"/>
          </a:bodyPr>
          <a:lstStyle/>
          <a:p>
            <a:r>
              <a:rPr lang="en-US" dirty="0">
                <a:latin typeface="Arial" panose="020B0604020202020204" pitchFamily="34" charset="0"/>
                <a:cs typeface="Arial" panose="020B0604020202020204" pitchFamily="34" charset="0"/>
              </a:rPr>
              <a:t>The more traditional African definitions of an elder or 'elderly' person correlate with the chronological ages of 50 to 65 years, depending on the setting, the region and the country. </a:t>
            </a:r>
          </a:p>
          <a:p>
            <a:r>
              <a:rPr lang="en-US" dirty="0">
                <a:latin typeface="Arial" panose="020B0604020202020204" pitchFamily="34" charset="0"/>
                <a:cs typeface="Arial" panose="020B0604020202020204" pitchFamily="34" charset="0"/>
              </a:rPr>
              <a:t>Birthdates are quite often unknown because many individuals in Africa do not have an official record of their birthdate. </a:t>
            </a:r>
          </a:p>
          <a:p>
            <a:r>
              <a:rPr lang="en-US" dirty="0">
                <a:latin typeface="Arial" panose="020B0604020202020204" pitchFamily="34" charset="0"/>
                <a:cs typeface="Arial" panose="020B0604020202020204" pitchFamily="34" charset="0"/>
              </a:rPr>
              <a:t>In addition, chronological or "official" definitions of ageing can differ widely from traditional or community understandings of when a person is older.</a:t>
            </a:r>
          </a:p>
          <a:p>
            <a:r>
              <a:rPr lang="en-US" dirty="0">
                <a:latin typeface="Arial" panose="020B0604020202020204" pitchFamily="34" charset="0"/>
                <a:cs typeface="Arial" panose="020B0604020202020204" pitchFamily="34" charset="0"/>
              </a:rPr>
              <a:t>So we need to consider cultural factors too!</a:t>
            </a:r>
          </a:p>
          <a:p>
            <a:r>
              <a:rPr lang="en-US" dirty="0">
                <a:solidFill>
                  <a:srgbClr val="C00000"/>
                </a:solidFill>
                <a:latin typeface="Arial" panose="020B0604020202020204" pitchFamily="34" charset="0"/>
                <a:cs typeface="Arial" panose="020B0604020202020204" pitchFamily="34" charset="0"/>
              </a:rPr>
              <a:t>Cultural gerontology </a:t>
            </a:r>
            <a:r>
              <a:rPr lang="en-US" dirty="0">
                <a:latin typeface="Arial" panose="020B0604020202020204" pitchFamily="34" charset="0"/>
                <a:cs typeface="Arial" panose="020B0604020202020204" pitchFamily="34" charset="0"/>
              </a:rPr>
              <a:t>is a relatively new field in the social study of Old Age                                                 </a:t>
            </a:r>
          </a:p>
          <a:p>
            <a:pPr marL="0" indent="0">
              <a:buNone/>
            </a:pPr>
            <a:r>
              <a:rPr lang="en-US"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(Hyde and Higgs, 2016)</a:t>
            </a:r>
          </a:p>
          <a:p>
            <a:endParaRPr lang="en-US" dirty="0"/>
          </a:p>
          <a:p>
            <a:endParaRPr lang="en-US" dirty="0"/>
          </a:p>
        </p:txBody>
      </p:sp>
    </p:spTree>
    <p:extLst>
      <p:ext uri="{BB962C8B-B14F-4D97-AF65-F5344CB8AC3E}">
        <p14:creationId xmlns:p14="http://schemas.microsoft.com/office/powerpoint/2010/main" val="22962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latin typeface="Arial" panose="020B0604020202020204" pitchFamily="34" charset="0"/>
                <a:cs typeface="Arial" panose="020B0604020202020204" pitchFamily="34" charset="0"/>
              </a:rPr>
              <a:t>What age is considered “old” in other countries?</a:t>
            </a:r>
          </a:p>
        </p:txBody>
      </p:sp>
      <p:sp>
        <p:nvSpPr>
          <p:cNvPr id="3" name="Content Placeholder 2"/>
          <p:cNvSpPr>
            <a:spLocks noGrp="1"/>
          </p:cNvSpPr>
          <p:nvPr>
            <p:ph idx="1"/>
          </p:nvPr>
        </p:nvSpPr>
        <p:spPr>
          <a:xfrm>
            <a:off x="2649492" y="2481141"/>
            <a:ext cx="6798736" cy="3444997"/>
          </a:xfrm>
        </p:spPr>
        <p:txBody>
          <a:bodyPr>
            <a:normAutofit/>
          </a:bodyPr>
          <a:lstStyle/>
          <a:p>
            <a:r>
              <a:rPr lang="en-GB" dirty="0"/>
              <a:t>The oldest person to climb Mt Everest is </a:t>
            </a:r>
            <a:r>
              <a:rPr lang="en-GB" dirty="0" err="1">
                <a:hlinkClick r:id="rId3"/>
              </a:rPr>
              <a:t>Yuichiro</a:t>
            </a:r>
            <a:r>
              <a:rPr lang="en-GB" dirty="0">
                <a:hlinkClick r:id="rId3"/>
              </a:rPr>
              <a:t> Miura</a:t>
            </a:r>
            <a:r>
              <a:rPr lang="en-GB" dirty="0"/>
              <a:t> of Japan, who reached the summit of Mt Everest in 2013 at age 80</a:t>
            </a:r>
          </a:p>
        </p:txBody>
      </p:sp>
      <p:pic>
        <p:nvPicPr>
          <p:cNvPr id="1026" name="Picture 2" descr="Oldest person to climb Everest is 80 - Supan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9810" y="3992561"/>
            <a:ext cx="2857500" cy="1933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725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Autofit/>
          </a:bodyPr>
          <a:lstStyle/>
          <a:p>
            <a:r>
              <a:rPr lang="en-GB" altLang="en-US" b="1" dirty="0">
                <a:latin typeface="Arial" panose="020B0604020202020204" pitchFamily="34" charset="0"/>
                <a:cs typeface="Arial" panose="020B0604020202020204" pitchFamily="34" charset="0"/>
              </a:rPr>
              <a:t>Transitions?</a:t>
            </a:r>
            <a:br>
              <a:rPr lang="en-GB" altLang="en-US" b="1" dirty="0">
                <a:latin typeface="Arial" panose="020B0604020202020204" pitchFamily="34" charset="0"/>
                <a:cs typeface="Arial" panose="020B0604020202020204" pitchFamily="34" charset="0"/>
              </a:rPr>
            </a:br>
            <a:r>
              <a:rPr lang="en-GB" altLang="en-US" b="1" dirty="0">
                <a:latin typeface="Arial" panose="020B0604020202020204" pitchFamily="34" charset="0"/>
                <a:cs typeface="Arial" panose="020B0604020202020204" pitchFamily="34" charset="0"/>
              </a:rPr>
              <a:t>(Rites of Passage)</a:t>
            </a:r>
          </a:p>
        </p:txBody>
      </p:sp>
      <p:sp>
        <p:nvSpPr>
          <p:cNvPr id="5123" name="Rectangle 3"/>
          <p:cNvSpPr>
            <a:spLocks noGrp="1" noChangeArrowheads="1"/>
          </p:cNvSpPr>
          <p:nvPr>
            <p:ph idx="1"/>
          </p:nvPr>
        </p:nvSpPr>
        <p:spPr/>
        <p:txBody>
          <a:bodyPr>
            <a:normAutofit/>
          </a:bodyPr>
          <a:lstStyle/>
          <a:p>
            <a:r>
              <a:rPr lang="en-GB" altLang="en-US" dirty="0">
                <a:latin typeface="Arial" panose="020B0604020202020204" pitchFamily="34" charset="0"/>
                <a:cs typeface="Arial" panose="020B0604020202020204" pitchFamily="34" charset="0"/>
              </a:rPr>
              <a:t>There are a range of ‘transitions’ across the life course that encompass a range of maturational tasks </a:t>
            </a:r>
          </a:p>
          <a:p>
            <a:r>
              <a:rPr lang="en-GB" altLang="en-US" dirty="0">
                <a:latin typeface="Arial" panose="020B0604020202020204" pitchFamily="34" charset="0"/>
                <a:cs typeface="Arial" panose="020B0604020202020204" pitchFamily="34" charset="0"/>
              </a:rPr>
              <a:t>These are no easier for older adults to negotiate than for adolescents entering adulthood</a:t>
            </a:r>
          </a:p>
          <a:p>
            <a:endParaRPr lang="en-GB" altLang="en-US" dirty="0">
              <a:latin typeface="Arial" panose="020B0604020202020204" pitchFamily="34" charset="0"/>
              <a:cs typeface="Arial" panose="020B0604020202020204" pitchFamily="34" charset="0"/>
            </a:endParaRPr>
          </a:p>
          <a:p>
            <a:pPr marL="0" indent="0">
              <a:buNone/>
            </a:pPr>
            <a:r>
              <a:rPr lang="en-GB" altLang="en-US" dirty="0">
                <a:latin typeface="Arial" panose="020B0604020202020204" pitchFamily="34" charset="0"/>
                <a:cs typeface="Arial" panose="020B0604020202020204" pitchFamily="34" charset="0"/>
              </a:rPr>
              <a:t>                                                                                         </a:t>
            </a:r>
            <a:r>
              <a:rPr lang="en-GB" altLang="en-US" sz="1200" dirty="0">
                <a:latin typeface="Arial" panose="020B0604020202020204" pitchFamily="34" charset="0"/>
                <a:cs typeface="Arial" panose="020B0604020202020204" pitchFamily="34" charset="0"/>
              </a:rPr>
              <a:t>(Coleman and Hendry,1999) </a:t>
            </a:r>
          </a:p>
          <a:p>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6693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492134" y="906546"/>
            <a:ext cx="7325297" cy="1303867"/>
          </a:xfrm>
        </p:spPr>
        <p:txBody>
          <a:bodyPr>
            <a:noAutofit/>
          </a:bodyPr>
          <a:lstStyle/>
          <a:p>
            <a:r>
              <a:rPr lang="en-GB" altLang="en-US" b="1" dirty="0">
                <a:latin typeface="Arial" panose="020B0604020202020204" pitchFamily="34" charset="0"/>
                <a:cs typeface="Arial" panose="020B0604020202020204" pitchFamily="34" charset="0"/>
              </a:rPr>
              <a:t>Transitions</a:t>
            </a:r>
            <a:br>
              <a:rPr lang="en-GB" altLang="en-US" b="1" dirty="0">
                <a:latin typeface="Arial" panose="020B0604020202020204" pitchFamily="34" charset="0"/>
                <a:cs typeface="Arial" panose="020B0604020202020204" pitchFamily="34" charset="0"/>
              </a:rPr>
            </a:br>
            <a:r>
              <a:rPr lang="en-GB" altLang="en-US" b="1" dirty="0">
                <a:latin typeface="Arial" panose="020B0604020202020204" pitchFamily="34" charset="0"/>
                <a:cs typeface="Arial" panose="020B0604020202020204" pitchFamily="34" charset="0"/>
              </a:rPr>
              <a:t>(Rites of Passage or Life Events)</a:t>
            </a:r>
          </a:p>
        </p:txBody>
      </p:sp>
      <p:sp>
        <p:nvSpPr>
          <p:cNvPr id="5123" name="Rectangle 3"/>
          <p:cNvSpPr>
            <a:spLocks noGrp="1" noChangeArrowheads="1"/>
          </p:cNvSpPr>
          <p:nvPr>
            <p:ph idx="1"/>
          </p:nvPr>
        </p:nvSpPr>
        <p:spPr/>
        <p:txBody>
          <a:bodyPr>
            <a:normAutofit/>
          </a:bodyPr>
          <a:lstStyle/>
          <a:p>
            <a:pPr marL="0" indent="0">
              <a:buNone/>
            </a:pPr>
            <a:r>
              <a:rPr lang="en-GB" altLang="en-US" b="1" dirty="0">
                <a:latin typeface="Arial" panose="020B0604020202020204" pitchFamily="34" charset="0"/>
                <a:cs typeface="Arial" panose="020B0604020202020204" pitchFamily="34" charset="0"/>
              </a:rPr>
              <a:t>For an older person what could these be?</a:t>
            </a:r>
          </a:p>
          <a:p>
            <a:r>
              <a:rPr lang="en-GB" altLang="en-US" dirty="0">
                <a:latin typeface="Arial" panose="020B0604020202020204" pitchFamily="34" charset="0"/>
                <a:cs typeface="Arial" panose="020B0604020202020204" pitchFamily="34" charset="0"/>
              </a:rPr>
              <a:t>Having grandchildren</a:t>
            </a:r>
          </a:p>
          <a:p>
            <a:r>
              <a:rPr lang="en-GB" altLang="en-US" dirty="0">
                <a:latin typeface="Arial" panose="020B0604020202020204" pitchFamily="34" charset="0"/>
                <a:cs typeface="Arial" panose="020B0604020202020204" pitchFamily="34" charset="0"/>
              </a:rPr>
              <a:t>Retirement</a:t>
            </a:r>
          </a:p>
          <a:p>
            <a:r>
              <a:rPr lang="en-GB" altLang="en-US" dirty="0">
                <a:latin typeface="Arial" panose="020B0604020202020204" pitchFamily="34" charset="0"/>
                <a:cs typeface="Arial" panose="020B0604020202020204" pitchFamily="34" charset="0"/>
              </a:rPr>
              <a:t>Loss of loved one</a:t>
            </a:r>
          </a:p>
          <a:p>
            <a:r>
              <a:rPr lang="en-GB" altLang="en-US" dirty="0">
                <a:latin typeface="Arial" panose="020B0604020202020204" pitchFamily="34" charset="0"/>
                <a:cs typeface="Arial" panose="020B0604020202020204" pitchFamily="34" charset="0"/>
              </a:rPr>
              <a:t>Decrease in abilities</a:t>
            </a:r>
          </a:p>
          <a:p>
            <a:r>
              <a:rPr lang="en-GB" altLang="en-US" dirty="0">
                <a:latin typeface="Arial" panose="020B0604020202020204" pitchFamily="34" charset="0"/>
                <a:cs typeface="Arial" panose="020B0604020202020204" pitchFamily="34" charset="0"/>
              </a:rPr>
              <a:t>Loss of health</a:t>
            </a:r>
          </a:p>
          <a:p>
            <a:r>
              <a:rPr lang="en-GB" altLang="en-US" dirty="0">
                <a:latin typeface="Arial" panose="020B0604020202020204" pitchFamily="34" charset="0"/>
                <a:cs typeface="Arial" panose="020B0604020202020204" pitchFamily="34" charset="0"/>
              </a:rPr>
              <a:t>Change in appearance</a:t>
            </a:r>
          </a:p>
          <a:p>
            <a:pPr marL="0" indent="0">
              <a:buNone/>
            </a:pPr>
            <a:endParaRPr lang="en-GB" altLang="en-US" dirty="0">
              <a:latin typeface="Times New Roman" panose="02020603050405020304" pitchFamily="18" charset="0"/>
              <a:cs typeface="Times New Roman" panose="02020603050405020304" pitchFamily="18" charset="0"/>
            </a:endParaRPr>
          </a:p>
        </p:txBody>
      </p:sp>
      <p:sp>
        <p:nvSpPr>
          <p:cNvPr id="2" name="TextBox 1"/>
          <p:cNvSpPr txBox="1"/>
          <p:nvPr/>
        </p:nvSpPr>
        <p:spPr>
          <a:xfrm>
            <a:off x="8513196" y="5672740"/>
            <a:ext cx="1636331" cy="307777"/>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(Robertson, 2014)</a:t>
            </a:r>
          </a:p>
        </p:txBody>
      </p:sp>
    </p:spTree>
    <p:extLst>
      <p:ext uri="{BB962C8B-B14F-4D97-AF65-F5344CB8AC3E}">
        <p14:creationId xmlns:p14="http://schemas.microsoft.com/office/powerpoint/2010/main" val="1843164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12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ltLang="en-US" b="1" dirty="0">
                <a:latin typeface="Arial" panose="020B0604020202020204" pitchFamily="34" charset="0"/>
                <a:cs typeface="Arial" panose="020B0604020202020204" pitchFamily="34" charset="0"/>
              </a:rPr>
              <a:t>To Illustrate…</a:t>
            </a:r>
          </a:p>
        </p:txBody>
      </p:sp>
      <p:sp>
        <p:nvSpPr>
          <p:cNvPr id="6147" name="Rectangle 3"/>
          <p:cNvSpPr>
            <a:spLocks noGrp="1" noChangeArrowheads="1"/>
          </p:cNvSpPr>
          <p:nvPr>
            <p:ph idx="1"/>
          </p:nvPr>
        </p:nvSpPr>
        <p:spPr>
          <a:xfrm>
            <a:off x="1126921" y="2564277"/>
            <a:ext cx="9586387" cy="3444997"/>
          </a:xfrm>
        </p:spPr>
        <p:txBody>
          <a:bodyPr>
            <a:normAutofit fontScale="92500" lnSpcReduction="20000"/>
          </a:bodyPr>
          <a:lstStyle/>
          <a:p>
            <a:r>
              <a:rPr lang="en-GB" altLang="en-US" dirty="0">
                <a:latin typeface="Arial" panose="020B0604020202020204" pitchFamily="34" charset="0"/>
                <a:cs typeface="Arial" panose="020B0604020202020204" pitchFamily="34" charset="0"/>
              </a:rPr>
              <a:t>It is suggested that the dramatic change to an individual’s self identity is no less for the pubescent child discovering pubic hair than for the older adult’s hair turning silver or disappearing altogether!</a:t>
            </a:r>
          </a:p>
          <a:p>
            <a:pPr marL="457200" lvl="1" indent="0">
              <a:buNone/>
            </a:pPr>
            <a:r>
              <a:rPr lang="en-GB" altLang="en-US" sz="2600" b="1" dirty="0">
                <a:latin typeface="Arial" panose="020B0604020202020204" pitchFamily="34" charset="0"/>
                <a:cs typeface="Arial" panose="020B0604020202020204" pitchFamily="34" charset="0"/>
              </a:rPr>
              <a:t>Thus the experience of transition as well as the timing vary widely</a:t>
            </a:r>
          </a:p>
          <a:p>
            <a:r>
              <a:rPr lang="en-GB" altLang="en-US" dirty="0">
                <a:latin typeface="Arial" panose="020B0604020202020204" pitchFamily="34" charset="0"/>
                <a:cs typeface="Arial" panose="020B0604020202020204" pitchFamily="34" charset="0"/>
              </a:rPr>
              <a:t>Many people choose to retire between the age of 50/60, if they can afford to</a:t>
            </a:r>
          </a:p>
          <a:p>
            <a:r>
              <a:rPr lang="en-GB" altLang="en-US" dirty="0">
                <a:latin typeface="Arial" panose="020B0604020202020204" pitchFamily="34" charset="0"/>
                <a:cs typeface="Arial" panose="020B0604020202020204" pitchFamily="34" charset="0"/>
              </a:rPr>
              <a:t>Others, may have to work beyond the age of 65 years as the retirement age increases</a:t>
            </a:r>
          </a:p>
          <a:p>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2201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31011" y="915338"/>
            <a:ext cx="7984503" cy="1303867"/>
          </a:xfrm>
        </p:spPr>
        <p:txBody>
          <a:bodyPr>
            <a:noAutofit/>
          </a:bodyPr>
          <a:lstStyle/>
          <a:p>
            <a:r>
              <a:rPr lang="en-GB" b="1" dirty="0">
                <a:latin typeface="Arial" panose="020B0604020202020204" pitchFamily="34" charset="0"/>
                <a:cs typeface="Arial" panose="020B0604020202020204" pitchFamily="34" charset="0"/>
              </a:rPr>
              <a:t>Transition ‘Experiences’</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Depend on a Number of Factors </a:t>
            </a:r>
          </a:p>
        </p:txBody>
      </p:sp>
      <p:sp>
        <p:nvSpPr>
          <p:cNvPr id="7170" name="Rectangle 3"/>
          <p:cNvSpPr>
            <a:spLocks noGrp="1" noChangeArrowheads="1"/>
          </p:cNvSpPr>
          <p:nvPr>
            <p:ph idx="1"/>
          </p:nvPr>
        </p:nvSpPr>
        <p:spPr>
          <a:xfrm>
            <a:off x="2700864" y="2294193"/>
            <a:ext cx="6798736" cy="3444997"/>
          </a:xfrm>
        </p:spPr>
        <p:txBody>
          <a:bodyPr/>
          <a:lstStyle/>
          <a:p>
            <a:pPr marL="0" indent="0">
              <a:buNone/>
            </a:pPr>
            <a:endParaRPr lang="en-GB" altLang="en-US" dirty="0">
              <a:latin typeface="Times New Roman" panose="02020603050405020304" pitchFamily="18" charset="0"/>
              <a:cs typeface="Times New Roman" panose="02020603050405020304" pitchFamily="18" charset="0"/>
            </a:endParaRPr>
          </a:p>
          <a:p>
            <a:pPr lvl="1"/>
            <a:r>
              <a:rPr lang="en-GB" altLang="en-US" dirty="0">
                <a:latin typeface="Arial" panose="020B0604020202020204" pitchFamily="34" charset="0"/>
                <a:cs typeface="Arial" panose="020B0604020202020204" pitchFamily="34" charset="0"/>
              </a:rPr>
              <a:t>Social</a:t>
            </a:r>
          </a:p>
          <a:p>
            <a:pPr lvl="1"/>
            <a:r>
              <a:rPr lang="en-GB" altLang="en-US" dirty="0">
                <a:latin typeface="Arial" panose="020B0604020202020204" pitchFamily="34" charset="0"/>
                <a:cs typeface="Arial" panose="020B0604020202020204" pitchFamily="34" charset="0"/>
              </a:rPr>
              <a:t>Economic </a:t>
            </a:r>
          </a:p>
          <a:p>
            <a:pPr lvl="1"/>
            <a:r>
              <a:rPr lang="en-GB" altLang="en-US" dirty="0">
                <a:latin typeface="Arial" panose="020B0604020202020204" pitchFamily="34" charset="0"/>
                <a:cs typeface="Arial" panose="020B0604020202020204" pitchFamily="34" charset="0"/>
              </a:rPr>
              <a:t>Personal</a:t>
            </a:r>
          </a:p>
          <a:p>
            <a:r>
              <a:rPr lang="en-GB" altLang="en-US" sz="3200" dirty="0">
                <a:latin typeface="Arial" panose="020B0604020202020204" pitchFamily="34" charset="0"/>
                <a:cs typeface="Arial" panose="020B0604020202020204" pitchFamily="34" charset="0"/>
              </a:rPr>
              <a:t>What might these be?</a:t>
            </a:r>
          </a:p>
          <a:p>
            <a:pPr marL="0" indent="0">
              <a:buNone/>
            </a:pPr>
            <a:r>
              <a:rPr lang="en-GB" altLang="en-US" sz="3200" dirty="0">
                <a:latin typeface="Arial" panose="020B0604020202020204" pitchFamily="34" charset="0"/>
                <a:cs typeface="Arial" panose="020B0604020202020204" pitchFamily="34" charset="0"/>
              </a:rPr>
              <a:t>                                      </a:t>
            </a:r>
            <a:r>
              <a:rPr lang="en-GB" altLang="en-US" sz="3200" i="1" dirty="0">
                <a:solidFill>
                  <a:srgbClr val="0070C0"/>
                </a:solidFill>
                <a:latin typeface="Arial" panose="020B0604020202020204" pitchFamily="34" charset="0"/>
                <a:cs typeface="Arial" panose="020B0604020202020204" pitchFamily="34" charset="0"/>
              </a:rPr>
              <a:t>Discuss…</a:t>
            </a:r>
          </a:p>
          <a:p>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9720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7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7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70">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17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508156" y="1815132"/>
            <a:ext cx="5265057" cy="2585323"/>
          </a:xfrm>
          <a:prstGeom prst="rect">
            <a:avLst/>
          </a:prstGeom>
        </p:spPr>
        <p:txBody>
          <a:bodyPr wrap="square">
            <a:spAutoFit/>
          </a:bodyPr>
          <a:lstStyle/>
          <a:p>
            <a:pPr algn="ctr"/>
            <a:r>
              <a:rPr lang="en-GB" altLang="en-US" sz="5400" b="1" dirty="0">
                <a:latin typeface="Arial" panose="020B0604020202020204" pitchFamily="34" charset="0"/>
                <a:cs typeface="Arial" panose="020B0604020202020204" pitchFamily="34" charset="0"/>
              </a:rPr>
              <a:t>Characteristics </a:t>
            </a:r>
            <a:br>
              <a:rPr lang="en-GB" altLang="en-US" sz="5400" b="1" dirty="0">
                <a:latin typeface="Arial" panose="020B0604020202020204" pitchFamily="34" charset="0"/>
                <a:cs typeface="Arial" panose="020B0604020202020204" pitchFamily="34" charset="0"/>
              </a:rPr>
            </a:br>
            <a:r>
              <a:rPr lang="en-GB" altLang="en-US" sz="5400" b="1" dirty="0">
                <a:latin typeface="Arial" panose="020B0604020202020204" pitchFamily="34" charset="0"/>
                <a:cs typeface="Arial" panose="020B0604020202020204" pitchFamily="34" charset="0"/>
              </a:rPr>
              <a:t>of the Elderly Population</a:t>
            </a:r>
            <a:endParaRPr lang="en-GB" sz="5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6835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71447" y="5565532"/>
            <a:ext cx="6532685" cy="646331"/>
          </a:xfrm>
          <a:prstGeom prst="rect">
            <a:avLst/>
          </a:prstGeom>
          <a:noFill/>
        </p:spPr>
        <p:txBody>
          <a:bodyPr wrap="square" rtlCol="0">
            <a:spAutoFit/>
          </a:bodyPr>
          <a:lstStyle/>
          <a:p>
            <a:r>
              <a:rPr lang="en-GB" dirty="0">
                <a:hlinkClick r:id="rId3"/>
              </a:rPr>
              <a:t>https://www.ageuk.org.uk/globalassets/age-uk/documents/reports-and-publications/later_life_uk_factsheet.pdf</a:t>
            </a:r>
            <a:r>
              <a:rPr lang="en-GB" dirty="0"/>
              <a:t> </a:t>
            </a:r>
          </a:p>
        </p:txBody>
      </p:sp>
      <p:pic>
        <p:nvPicPr>
          <p:cNvPr id="3" name="Picture 2"/>
          <p:cNvPicPr/>
          <p:nvPr/>
        </p:nvPicPr>
        <p:blipFill rotWithShape="1">
          <a:blip r:embed="rId4"/>
          <a:srcRect l="70197" t="12482" r="10907" b="10672"/>
          <a:stretch/>
        </p:blipFill>
        <p:spPr bwMode="auto">
          <a:xfrm>
            <a:off x="6205905" y="1670539"/>
            <a:ext cx="3130061" cy="3745523"/>
          </a:xfrm>
          <a:prstGeom prst="rect">
            <a:avLst/>
          </a:prstGeom>
          <a:ln>
            <a:noFill/>
          </a:ln>
          <a:extLst>
            <a:ext uri="{53640926-AAD7-44D8-BBD7-CCE9431645EC}">
              <a14:shadowObscured xmlns:a14="http://schemas.microsoft.com/office/drawing/2010/main"/>
            </a:ext>
          </a:extLst>
        </p:spPr>
      </p:pic>
      <p:sp>
        <p:nvSpPr>
          <p:cNvPr id="4" name="TextBox 3"/>
          <p:cNvSpPr txBox="1"/>
          <p:nvPr/>
        </p:nvSpPr>
        <p:spPr>
          <a:xfrm>
            <a:off x="2543908" y="927199"/>
            <a:ext cx="2998177" cy="2616101"/>
          </a:xfrm>
          <a:prstGeom prst="rect">
            <a:avLst/>
          </a:prstGeom>
          <a:noFill/>
        </p:spPr>
        <p:txBody>
          <a:bodyPr wrap="square" rtlCol="0">
            <a:spAutoFit/>
          </a:bodyPr>
          <a:lstStyle/>
          <a:p>
            <a:r>
              <a:rPr lang="en-GB" sz="4400" dirty="0">
                <a:solidFill>
                  <a:srgbClr val="0070C0"/>
                </a:solidFill>
                <a:latin typeface="Arial" panose="020B0604020202020204" pitchFamily="34" charset="0"/>
                <a:cs typeface="Arial" panose="020B0604020202020204" pitchFamily="34" charset="0"/>
              </a:rPr>
              <a:t>Activity…</a:t>
            </a:r>
          </a:p>
          <a:p>
            <a:r>
              <a:rPr lang="en-GB" sz="2000" dirty="0">
                <a:solidFill>
                  <a:srgbClr val="0070C0"/>
                </a:solidFill>
                <a:latin typeface="Arial" panose="020B0604020202020204" pitchFamily="34" charset="0"/>
                <a:cs typeface="Arial" panose="020B0604020202020204" pitchFamily="34" charset="0"/>
              </a:rPr>
              <a:t>Look at the document online</a:t>
            </a:r>
          </a:p>
          <a:p>
            <a:r>
              <a:rPr lang="en-GB" sz="2000" dirty="0">
                <a:solidFill>
                  <a:srgbClr val="0070C0"/>
                </a:solidFill>
                <a:latin typeface="Arial" panose="020B0604020202020204" pitchFamily="34" charset="0"/>
                <a:cs typeface="Arial" panose="020B0604020202020204" pitchFamily="34" charset="0"/>
              </a:rPr>
              <a:t>What did you find interesting?</a:t>
            </a:r>
          </a:p>
          <a:p>
            <a:r>
              <a:rPr lang="en-GB" sz="2000" dirty="0">
                <a:solidFill>
                  <a:srgbClr val="0070C0"/>
                </a:solidFill>
                <a:latin typeface="Arial" panose="020B0604020202020204" pitchFamily="34" charset="0"/>
                <a:cs typeface="Arial" panose="020B0604020202020204" pitchFamily="34" charset="0"/>
              </a:rPr>
              <a:t>What did you find surprising?</a:t>
            </a:r>
          </a:p>
        </p:txBody>
      </p:sp>
    </p:spTree>
    <p:extLst>
      <p:ext uri="{BB962C8B-B14F-4D97-AF65-F5344CB8AC3E}">
        <p14:creationId xmlns:p14="http://schemas.microsoft.com/office/powerpoint/2010/main" val="31942084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Autofit/>
          </a:bodyPr>
          <a:lstStyle/>
          <a:p>
            <a:r>
              <a:rPr lang="en-GB" altLang="en-US" b="1" dirty="0">
                <a:latin typeface="Arial" panose="020B0604020202020204" pitchFamily="34" charset="0"/>
                <a:cs typeface="Arial" panose="020B0604020202020204" pitchFamily="34" charset="0"/>
              </a:rPr>
              <a:t>Characteristics </a:t>
            </a:r>
            <a:br>
              <a:rPr lang="en-GB" altLang="en-US" b="1" dirty="0">
                <a:latin typeface="Arial" panose="020B0604020202020204" pitchFamily="34" charset="0"/>
                <a:cs typeface="Arial" panose="020B0604020202020204" pitchFamily="34" charset="0"/>
              </a:rPr>
            </a:br>
            <a:r>
              <a:rPr lang="en-GB" altLang="en-US" b="1" dirty="0">
                <a:latin typeface="Arial" panose="020B0604020202020204" pitchFamily="34" charset="0"/>
                <a:cs typeface="Arial" panose="020B0604020202020204" pitchFamily="34" charset="0"/>
              </a:rPr>
              <a:t>of the Elderly Population</a:t>
            </a:r>
          </a:p>
        </p:txBody>
      </p:sp>
      <p:sp>
        <p:nvSpPr>
          <p:cNvPr id="9219" name="Rectangle 3"/>
          <p:cNvSpPr>
            <a:spLocks noGrp="1" noChangeArrowheads="1"/>
          </p:cNvSpPr>
          <p:nvPr>
            <p:ph idx="1"/>
          </p:nvPr>
        </p:nvSpPr>
        <p:spPr/>
        <p:txBody>
          <a:bodyPr>
            <a:normAutofit lnSpcReduction="10000"/>
          </a:bodyPr>
          <a:lstStyle/>
          <a:p>
            <a:r>
              <a:rPr lang="en-GB" altLang="en-US" dirty="0">
                <a:latin typeface="Arial" panose="020B0604020202020204" pitchFamily="34" charset="0"/>
                <a:cs typeface="Arial" panose="020B0604020202020204" pitchFamily="34" charset="0"/>
              </a:rPr>
              <a:t>Gerontology is the scientific study of ageing</a:t>
            </a:r>
          </a:p>
          <a:p>
            <a:r>
              <a:rPr lang="en-GB" altLang="en-US" dirty="0">
                <a:latin typeface="Arial" panose="020B0604020202020204" pitchFamily="34" charset="0"/>
                <a:cs typeface="Arial" panose="020B0604020202020204" pitchFamily="34" charset="0"/>
              </a:rPr>
              <a:t>Life expectancy increases as a person gets older! Average age is 65, but if you get to 80, then you are likely to live until you are 90!</a:t>
            </a:r>
          </a:p>
          <a:p>
            <a:r>
              <a:rPr lang="en-GB" altLang="en-US" dirty="0">
                <a:latin typeface="Arial" panose="020B0604020202020204" pitchFamily="34" charset="0"/>
                <a:cs typeface="Arial" panose="020B0604020202020204" pitchFamily="34" charset="0"/>
              </a:rPr>
              <a:t>The UK has an ageing population – the number of people over 90 is set to double by 2025.</a:t>
            </a:r>
          </a:p>
          <a:p>
            <a:r>
              <a:rPr lang="en-GB" altLang="en-US" dirty="0">
                <a:latin typeface="Arial" panose="020B0604020202020204" pitchFamily="34" charset="0"/>
                <a:cs typeface="Arial" panose="020B0604020202020204" pitchFamily="34" charset="0"/>
              </a:rPr>
              <a:t>There are 14,570 centenarians in the UK, a 65% increase over the last decade. Of these, an estimated 800 are aged 105 and over, double that of 2005         </a:t>
            </a:r>
            <a:r>
              <a:rPr lang="en-GB" altLang="en-US" sz="1900" dirty="0">
                <a:latin typeface="Arial" panose="020B0604020202020204" pitchFamily="34" charset="0"/>
                <a:cs typeface="Arial" panose="020B0604020202020204" pitchFamily="34" charset="0"/>
              </a:rPr>
              <a:t>      </a:t>
            </a:r>
          </a:p>
          <a:p>
            <a:pPr marL="0" indent="0">
              <a:buNone/>
            </a:pPr>
            <a:r>
              <a:rPr lang="en-GB" altLang="en-US" sz="1600" dirty="0">
                <a:latin typeface="Arial" panose="020B0604020202020204" pitchFamily="34" charset="0"/>
                <a:cs typeface="Arial" panose="020B0604020202020204" pitchFamily="34" charset="0"/>
              </a:rPr>
              <a:t>                                                                                                              (</a:t>
            </a:r>
            <a:r>
              <a:rPr lang="en-GB" altLang="en-US" sz="1600" dirty="0" err="1">
                <a:latin typeface="Arial" panose="020B0604020202020204" pitchFamily="34" charset="0"/>
                <a:cs typeface="Arial" panose="020B0604020202020204" pitchFamily="34" charset="0"/>
              </a:rPr>
              <a:t>AgeUK</a:t>
            </a:r>
            <a:r>
              <a:rPr lang="en-GB" altLang="en-US" sz="1600" dirty="0">
                <a:latin typeface="Arial" panose="020B0604020202020204" pitchFamily="34" charset="0"/>
                <a:cs typeface="Arial" panose="020B0604020202020204" pitchFamily="34" charset="0"/>
              </a:rPr>
              <a:t>, 2018)</a:t>
            </a:r>
          </a:p>
        </p:txBody>
      </p:sp>
    </p:spTree>
    <p:extLst>
      <p:ext uri="{BB962C8B-B14F-4D97-AF65-F5344CB8AC3E}">
        <p14:creationId xmlns:p14="http://schemas.microsoft.com/office/powerpoint/2010/main" val="2646809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ltLang="en-US" b="1" dirty="0">
                <a:latin typeface="Arial" panose="020B0604020202020204" pitchFamily="34" charset="0"/>
                <a:cs typeface="Arial" panose="020B0604020202020204" pitchFamily="34" charset="0"/>
              </a:rPr>
              <a:t>Subgroups</a:t>
            </a:r>
          </a:p>
        </p:txBody>
      </p:sp>
      <p:sp>
        <p:nvSpPr>
          <p:cNvPr id="9219" name="Rectangle 3"/>
          <p:cNvSpPr>
            <a:spLocks noGrp="1" noChangeArrowheads="1"/>
          </p:cNvSpPr>
          <p:nvPr>
            <p:ph idx="1"/>
          </p:nvPr>
        </p:nvSpPr>
        <p:spPr>
          <a:xfrm>
            <a:off x="2597498" y="2490136"/>
            <a:ext cx="7028881" cy="3444997"/>
          </a:xfrm>
        </p:spPr>
        <p:txBody>
          <a:bodyPr>
            <a:normAutofit/>
          </a:bodyPr>
          <a:lstStyle/>
          <a:p>
            <a:r>
              <a:rPr lang="en-GB" altLang="en-US" dirty="0">
                <a:latin typeface="Arial" panose="020B0604020202020204" pitchFamily="34" charset="0"/>
                <a:cs typeface="Arial" panose="020B0604020202020204" pitchFamily="34" charset="0"/>
              </a:rPr>
              <a:t>Gerontologists point out that there are important differences in subgroups</a:t>
            </a:r>
          </a:p>
          <a:p>
            <a:endParaRPr lang="en-GB" altLang="en-US" dirty="0">
              <a:latin typeface="Arial" panose="020B0604020202020204" pitchFamily="34" charset="0"/>
              <a:cs typeface="Arial" panose="020B0604020202020204" pitchFamily="34" charset="0"/>
            </a:endParaRPr>
          </a:p>
          <a:p>
            <a:pPr lvl="1"/>
            <a:r>
              <a:rPr lang="en-GB" altLang="en-US" dirty="0">
                <a:latin typeface="Arial" panose="020B0604020202020204" pitchFamily="34" charset="0"/>
                <a:cs typeface="Arial" panose="020B0604020202020204" pitchFamily="34" charset="0"/>
              </a:rPr>
              <a:t> 60-75 years are the ‘young’ old</a:t>
            </a:r>
          </a:p>
          <a:p>
            <a:pPr lvl="1"/>
            <a:r>
              <a:rPr lang="en-GB" altLang="en-US" dirty="0">
                <a:latin typeface="Arial" panose="020B0604020202020204" pitchFamily="34" charset="0"/>
                <a:cs typeface="Arial" panose="020B0604020202020204" pitchFamily="34" charset="0"/>
              </a:rPr>
              <a:t> 75- 85 years are the ‘old’ old</a:t>
            </a:r>
          </a:p>
          <a:p>
            <a:pPr lvl="1"/>
            <a:r>
              <a:rPr lang="en-GB" altLang="en-US" dirty="0">
                <a:latin typeface="Arial" panose="020B0604020202020204" pitchFamily="34" charset="0"/>
                <a:cs typeface="Arial" panose="020B0604020202020204" pitchFamily="34" charset="0"/>
              </a:rPr>
              <a:t> 85 + years are the ‘oldest’ old</a:t>
            </a:r>
          </a:p>
        </p:txBody>
      </p:sp>
    </p:spTree>
    <p:extLst>
      <p:ext uri="{BB962C8B-B14F-4D97-AF65-F5344CB8AC3E}">
        <p14:creationId xmlns:p14="http://schemas.microsoft.com/office/powerpoint/2010/main" val="334319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altLang="en-US" b="1" dirty="0">
                <a:latin typeface="Arial" panose="020B0604020202020204" pitchFamily="34" charset="0"/>
                <a:cs typeface="Arial" panose="020B0604020202020204" pitchFamily="34" charset="0"/>
              </a:rPr>
              <a:t>The Oldest Old</a:t>
            </a:r>
          </a:p>
        </p:txBody>
      </p:sp>
      <p:sp>
        <p:nvSpPr>
          <p:cNvPr id="11267" name="Content Placeholder 2"/>
          <p:cNvSpPr>
            <a:spLocks noGrp="1"/>
          </p:cNvSpPr>
          <p:nvPr>
            <p:ph idx="1"/>
          </p:nvPr>
        </p:nvSpPr>
        <p:spPr>
          <a:xfrm>
            <a:off x="1946032" y="2639605"/>
            <a:ext cx="8335107" cy="3383126"/>
          </a:xfrm>
        </p:spPr>
        <p:txBody>
          <a:bodyPr/>
          <a:lstStyle/>
          <a:p>
            <a:pPr lvl="1"/>
            <a:r>
              <a:rPr lang="en-GB" altLang="en-US" dirty="0">
                <a:latin typeface="Arial" panose="020B0604020202020204" pitchFamily="34" charset="0"/>
                <a:cs typeface="Arial" panose="020B0604020202020204" pitchFamily="34" charset="0"/>
              </a:rPr>
              <a:t>This last group are more likely to suffer from significant physical and mental impairments that the other groups, thus within this sub-group are the  </a:t>
            </a:r>
            <a:r>
              <a:rPr lang="en-GB" altLang="en-US" b="1" dirty="0">
                <a:latin typeface="Arial" panose="020B0604020202020204" pitchFamily="34" charset="0"/>
                <a:cs typeface="Arial" panose="020B0604020202020204" pitchFamily="34" charset="0"/>
              </a:rPr>
              <a:t>‘frail elderly’ </a:t>
            </a:r>
            <a:r>
              <a:rPr lang="en-GB" altLang="en-US" dirty="0">
                <a:latin typeface="Arial" panose="020B0604020202020204" pitchFamily="34" charset="0"/>
                <a:cs typeface="Arial" panose="020B0604020202020204" pitchFamily="34" charset="0"/>
              </a:rPr>
              <a:t>who are unable to care for themselves</a:t>
            </a:r>
          </a:p>
          <a:p>
            <a:pPr lvl="1"/>
            <a:r>
              <a:rPr lang="en-GB" altLang="en-US" dirty="0">
                <a:latin typeface="Arial" panose="020B0604020202020204" pitchFamily="34" charset="0"/>
                <a:cs typeface="Arial" panose="020B0604020202020204" pitchFamily="34" charset="0"/>
              </a:rPr>
              <a:t> Statistically this age group continues to grow – worrying demographers and economists who are concerned about the ability of the young and middle aged to support them.  </a:t>
            </a:r>
          </a:p>
          <a:p>
            <a:endParaRPr lang="en-US" altLang="en-US" dirty="0"/>
          </a:p>
        </p:txBody>
      </p:sp>
    </p:spTree>
    <p:extLst>
      <p:ext uri="{BB962C8B-B14F-4D97-AF65-F5344CB8AC3E}">
        <p14:creationId xmlns:p14="http://schemas.microsoft.com/office/powerpoint/2010/main" val="2609341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altLang="en-US" b="1" dirty="0">
                <a:latin typeface="Arial" panose="020B0604020202020204" pitchFamily="34" charset="0"/>
                <a:cs typeface="Arial" panose="020B0604020202020204" pitchFamily="34" charset="0"/>
              </a:rPr>
              <a:t>Phil </a:t>
            </a:r>
            <a:r>
              <a:rPr lang="en-US" altLang="en-US" b="1" dirty="0" err="1">
                <a:latin typeface="Arial" panose="020B0604020202020204" pitchFamily="34" charset="0"/>
                <a:cs typeface="Arial" panose="020B0604020202020204" pitchFamily="34" charset="0"/>
              </a:rPr>
              <a:t>Mullan</a:t>
            </a:r>
            <a:r>
              <a:rPr lang="en-US" altLang="en-US" b="1" dirty="0">
                <a:latin typeface="Arial" panose="020B0604020202020204" pitchFamily="34" charset="0"/>
                <a:cs typeface="Arial" panose="020B0604020202020204" pitchFamily="34" charset="0"/>
              </a:rPr>
              <a:t> </a:t>
            </a:r>
          </a:p>
        </p:txBody>
      </p:sp>
      <p:sp>
        <p:nvSpPr>
          <p:cNvPr id="12291" name="Content Placeholder 2"/>
          <p:cNvSpPr>
            <a:spLocks noGrp="1"/>
          </p:cNvSpPr>
          <p:nvPr>
            <p:ph idx="1"/>
          </p:nvPr>
        </p:nvSpPr>
        <p:spPr>
          <a:xfrm>
            <a:off x="2025163" y="2490136"/>
            <a:ext cx="7995137" cy="3444997"/>
          </a:xfrm>
        </p:spPr>
        <p:txBody>
          <a:bodyPr>
            <a:normAutofit lnSpcReduction="10000"/>
          </a:bodyPr>
          <a:lstStyle/>
          <a:p>
            <a:r>
              <a:rPr lang="en-US" altLang="en-US" dirty="0">
                <a:latin typeface="Arial" panose="020B0604020202020204" pitchFamily="34" charset="0"/>
                <a:cs typeface="Arial" panose="020B0604020202020204" pitchFamily="34" charset="0"/>
              </a:rPr>
              <a:t>The ‘</a:t>
            </a:r>
            <a:r>
              <a:rPr lang="en-US" altLang="en-US" b="1" dirty="0">
                <a:latin typeface="Arial" panose="020B0604020202020204" pitchFamily="34" charset="0"/>
                <a:cs typeface="Arial" panose="020B0604020202020204" pitchFamily="34" charset="0"/>
              </a:rPr>
              <a:t>Imaginary Time Bomb</a:t>
            </a:r>
            <a:r>
              <a:rPr lang="en-US" altLang="en-US" dirty="0">
                <a:latin typeface="Arial" panose="020B0604020202020204" pitchFamily="34" charset="0"/>
                <a:cs typeface="Arial" panose="020B0604020202020204" pitchFamily="34" charset="0"/>
              </a:rPr>
              <a:t>’ diffuses the myth that the aging baby-boomer population is producing a downward economic spiral. </a:t>
            </a:r>
          </a:p>
          <a:p>
            <a:r>
              <a:rPr lang="en-US" altLang="en-US" dirty="0">
                <a:latin typeface="Arial" panose="020B0604020202020204" pitchFamily="34" charset="0"/>
                <a:cs typeface="Arial" panose="020B0604020202020204" pitchFamily="34" charset="0"/>
              </a:rPr>
              <a:t>He argues that the growing preoccupation with aging has nothing to do with demography in itself and more to do with justifying further reductions of the role of the state in the economy and curbing the welfare state.                                                     </a:t>
            </a:r>
            <a:r>
              <a:rPr lang="en-US" altLang="en-US" sz="1200" dirty="0">
                <a:latin typeface="Arial" panose="020B0604020202020204" pitchFamily="34" charset="0"/>
                <a:cs typeface="Arial" panose="020B0604020202020204" pitchFamily="34" charset="0"/>
              </a:rPr>
              <a:t>(</a:t>
            </a:r>
            <a:r>
              <a:rPr lang="en-US" altLang="en-US" sz="1200" dirty="0" err="1">
                <a:latin typeface="Arial" panose="020B0604020202020204" pitchFamily="34" charset="0"/>
                <a:cs typeface="Arial" panose="020B0604020202020204" pitchFamily="34" charset="0"/>
              </a:rPr>
              <a:t>Mullan</a:t>
            </a:r>
            <a:r>
              <a:rPr lang="en-US" altLang="en-US" sz="1200" dirty="0">
                <a:latin typeface="Arial" panose="020B0604020202020204" pitchFamily="34" charset="0"/>
                <a:cs typeface="Arial" panose="020B0604020202020204" pitchFamily="34" charset="0"/>
              </a:rPr>
              <a:t>, 2002)</a:t>
            </a:r>
          </a:p>
        </p:txBody>
      </p:sp>
    </p:spTree>
    <p:extLst>
      <p:ext uri="{BB962C8B-B14F-4D97-AF65-F5344CB8AC3E}">
        <p14:creationId xmlns:p14="http://schemas.microsoft.com/office/powerpoint/2010/main" val="3259395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latin typeface="Arial" panose="020B0604020202020204" pitchFamily="34" charset="0"/>
                <a:cs typeface="Arial" panose="020B0604020202020204" pitchFamily="34" charset="0"/>
              </a:rPr>
              <a:t>Historical Perspectives on Ageing</a:t>
            </a:r>
          </a:p>
        </p:txBody>
      </p:sp>
      <p:sp>
        <p:nvSpPr>
          <p:cNvPr id="3" name="Content Placeholder 2"/>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We have a rosy view of how we treated our elderly in the past but is this realistic?</a:t>
            </a:r>
          </a:p>
          <a:p>
            <a:r>
              <a:rPr lang="en-GB" dirty="0">
                <a:latin typeface="Arial" panose="020B0604020202020204" pitchFamily="34" charset="0"/>
                <a:cs typeface="Arial" panose="020B0604020202020204" pitchFamily="34" charset="0"/>
              </a:rPr>
              <a:t>Between 1600 and 1800 only 3.4% were over 60</a:t>
            </a:r>
          </a:p>
          <a:p>
            <a:r>
              <a:rPr lang="en-GB" dirty="0">
                <a:latin typeface="Arial" panose="020B0604020202020204" pitchFamily="34" charset="0"/>
                <a:cs typeface="Arial" panose="020B0604020202020204" pitchFamily="34" charset="0"/>
              </a:rPr>
              <a:t>Today more than 18% are over 65!</a:t>
            </a:r>
          </a:p>
          <a:p>
            <a:pPr marL="0" indent="0">
              <a:buNone/>
            </a:pPr>
            <a:r>
              <a:rPr lang="en-GB" b="1" dirty="0">
                <a:latin typeface="Arial" panose="020B0604020202020204" pitchFamily="34" charset="0"/>
                <a:cs typeface="Arial" panose="020B0604020202020204" pitchFamily="34" charset="0"/>
              </a:rPr>
              <a:t>What are the implications of this on society and the family? </a:t>
            </a:r>
          </a:p>
          <a:p>
            <a:pPr marL="0" indent="0">
              <a:buNone/>
            </a:pPr>
            <a:r>
              <a:rPr lang="en-GB" dirty="0">
                <a:latin typeface="Arial" panose="020B0604020202020204" pitchFamily="34" charset="0"/>
                <a:cs typeface="Arial" panose="020B0604020202020204" pitchFamily="34" charset="0"/>
              </a:rPr>
              <a:t>                                </a:t>
            </a:r>
            <a:r>
              <a:rPr lang="en-GB" sz="4400" i="1" dirty="0">
                <a:latin typeface="Arial" panose="020B0604020202020204" pitchFamily="34" charset="0"/>
                <a:cs typeface="Arial" panose="020B0604020202020204" pitchFamily="34" charset="0"/>
              </a:rPr>
              <a:t>Discuss…</a:t>
            </a:r>
          </a:p>
        </p:txBody>
      </p:sp>
    </p:spTree>
    <p:extLst>
      <p:ext uri="{BB962C8B-B14F-4D97-AF65-F5344CB8AC3E}">
        <p14:creationId xmlns:p14="http://schemas.microsoft.com/office/powerpoint/2010/main" val="2186671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latin typeface="Arial" panose="020B0604020202020204" pitchFamily="34" charset="0"/>
                <a:cs typeface="Arial" panose="020B0604020202020204" pitchFamily="34" charset="0"/>
              </a:rPr>
              <a:t>Historical Perspectives on Old Age</a:t>
            </a:r>
          </a:p>
        </p:txBody>
      </p:sp>
      <p:sp>
        <p:nvSpPr>
          <p:cNvPr id="3" name="Content Placeholder 2"/>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In Medieval and Tudor times the elderly in poverty were looked after by the </a:t>
            </a:r>
            <a:r>
              <a:rPr lang="en-GB" b="1" dirty="0">
                <a:latin typeface="Arial" panose="020B0604020202020204" pitchFamily="34" charset="0"/>
                <a:cs typeface="Arial" panose="020B0604020202020204" pitchFamily="34" charset="0"/>
              </a:rPr>
              <a:t>parish</a:t>
            </a:r>
          </a:p>
          <a:p>
            <a:r>
              <a:rPr lang="en-GB" dirty="0">
                <a:latin typeface="Arial" panose="020B0604020202020204" pitchFamily="34" charset="0"/>
                <a:cs typeface="Arial" panose="020B0604020202020204" pitchFamily="34" charset="0"/>
              </a:rPr>
              <a:t>In the early 17</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Century the  </a:t>
            </a:r>
            <a:r>
              <a:rPr lang="en-GB" b="1" dirty="0">
                <a:latin typeface="Arial" panose="020B0604020202020204" pitchFamily="34" charset="0"/>
                <a:cs typeface="Arial" panose="020B0604020202020204" pitchFamily="34" charset="0"/>
              </a:rPr>
              <a:t>Poor Laws </a:t>
            </a:r>
            <a:r>
              <a:rPr lang="en-GB" dirty="0">
                <a:latin typeface="Arial" panose="020B0604020202020204" pitchFamily="34" charset="0"/>
                <a:cs typeface="Arial" panose="020B0604020202020204" pitchFamily="34" charset="0"/>
              </a:rPr>
              <a:t>outlined the obligation of </a:t>
            </a:r>
            <a:r>
              <a:rPr lang="en-GB" b="1" dirty="0">
                <a:latin typeface="Arial" panose="020B0604020202020204" pitchFamily="34" charset="0"/>
                <a:cs typeface="Arial" panose="020B0604020202020204" pitchFamily="34" charset="0"/>
              </a:rPr>
              <a:t>family</a:t>
            </a:r>
            <a:r>
              <a:rPr lang="en-GB" dirty="0">
                <a:latin typeface="Arial" panose="020B0604020202020204" pitchFamily="34" charset="0"/>
                <a:cs typeface="Arial" panose="020B0604020202020204" pitchFamily="34" charset="0"/>
              </a:rPr>
              <a:t> members to care for their elderly relatives although this was rarely enforced</a:t>
            </a:r>
          </a:p>
          <a:p>
            <a:r>
              <a:rPr lang="en-GB" dirty="0">
                <a:latin typeface="Arial" panose="020B0604020202020204" pitchFamily="34" charset="0"/>
                <a:cs typeface="Arial" panose="020B0604020202020204" pitchFamily="34" charset="0"/>
              </a:rPr>
              <a:t>In the 18</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and early 19</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Century although there was some </a:t>
            </a:r>
            <a:r>
              <a:rPr lang="en-GB" b="1" dirty="0">
                <a:latin typeface="Arial" panose="020B0604020202020204" pitchFamily="34" charset="0"/>
                <a:cs typeface="Arial" panose="020B0604020202020204" pitchFamily="34" charset="0"/>
              </a:rPr>
              <a:t>outdoor relief </a:t>
            </a:r>
            <a:r>
              <a:rPr lang="en-GB" dirty="0">
                <a:latin typeface="Arial" panose="020B0604020202020204" pitchFamily="34" charset="0"/>
                <a:cs typeface="Arial" panose="020B0604020202020204" pitchFamily="34" charset="0"/>
              </a:rPr>
              <a:t>the majority of elderly people without support or/and in poverty had to enter the </a:t>
            </a:r>
            <a:r>
              <a:rPr lang="en-GB" b="1" dirty="0">
                <a:latin typeface="Arial" panose="020B0604020202020204" pitchFamily="34" charset="0"/>
                <a:cs typeface="Arial" panose="020B0604020202020204" pitchFamily="34" charset="0"/>
              </a:rPr>
              <a:t>workhouse</a:t>
            </a:r>
          </a:p>
          <a:p>
            <a:r>
              <a:rPr lang="en-GB" b="1" dirty="0">
                <a:latin typeface="Arial" panose="020B0604020202020204" pitchFamily="34" charset="0"/>
                <a:cs typeface="Arial" panose="020B0604020202020204" pitchFamily="34" charset="0"/>
              </a:rPr>
              <a:t>These were routinely segregated </a:t>
            </a:r>
          </a:p>
        </p:txBody>
      </p:sp>
    </p:spTree>
    <p:extLst>
      <p:ext uri="{BB962C8B-B14F-4D97-AF65-F5344CB8AC3E}">
        <p14:creationId xmlns:p14="http://schemas.microsoft.com/office/powerpoint/2010/main" val="2964837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3135" y="783454"/>
            <a:ext cx="7729742" cy="1303867"/>
          </a:xfrm>
        </p:spPr>
        <p:txBody>
          <a:bodyPr>
            <a:noAutofit/>
          </a:bodyPr>
          <a:lstStyle/>
          <a:p>
            <a:r>
              <a:rPr lang="en-GB" b="1" dirty="0">
                <a:latin typeface="Arial" panose="020B0604020202020204" pitchFamily="34" charset="0"/>
                <a:cs typeface="Arial" panose="020B0604020202020204" pitchFamily="34" charset="0"/>
              </a:rPr>
              <a:t>Mr Bumble refusing Darby and-Joan entry to the Workhouse Together</a:t>
            </a:r>
          </a:p>
        </p:txBody>
      </p:sp>
      <p:pic>
        <p:nvPicPr>
          <p:cNvPr id="4" name="Content Placeholder 3"/>
          <p:cNvPicPr>
            <a:picLocks noGrp="1"/>
          </p:cNvPicPr>
          <p:nvPr>
            <p:ph idx="1"/>
          </p:nvPr>
        </p:nvPicPr>
        <p:blipFill>
          <a:blip r:embed="rId3" cstate="email">
            <a:extLst>
              <a:ext uri="{28A0092B-C50C-407E-A947-70E740481C1C}">
                <a14:useLocalDpi xmlns:a14="http://schemas.microsoft.com/office/drawing/2010/main" val="0"/>
              </a:ext>
            </a:extLst>
          </a:blip>
          <a:stretch>
            <a:fillRect/>
          </a:stretch>
        </p:blipFill>
        <p:spPr bwMode="auto">
          <a:xfrm>
            <a:off x="4103409" y="2013520"/>
            <a:ext cx="3991532" cy="3200847"/>
          </a:xfrm>
          <a:prstGeom prst="rect">
            <a:avLst/>
          </a:prstGeom>
          <a:noFill/>
          <a:ln>
            <a:noFill/>
          </a:ln>
        </p:spPr>
      </p:pic>
    </p:spTree>
    <p:extLst>
      <p:ext uri="{BB962C8B-B14F-4D97-AF65-F5344CB8AC3E}">
        <p14:creationId xmlns:p14="http://schemas.microsoft.com/office/powerpoint/2010/main" val="6482041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t>
            </a:r>
            <a:r>
              <a:rPr lang="en-GB" b="1" dirty="0">
                <a:latin typeface="Arial" panose="020B0604020202020204" pitchFamily="34" charset="0"/>
                <a:cs typeface="Arial" panose="020B0604020202020204" pitchFamily="34" charset="0"/>
              </a:rPr>
              <a:t>20</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Century Perspectives on Ageing</a:t>
            </a:r>
          </a:p>
        </p:txBody>
      </p:sp>
      <p:sp>
        <p:nvSpPr>
          <p:cNvPr id="3" name="Content Placeholder 2"/>
          <p:cNvSpPr>
            <a:spLocks noGrp="1"/>
          </p:cNvSpPr>
          <p:nvPr>
            <p:ph idx="1"/>
          </p:nvPr>
        </p:nvSpPr>
        <p:spPr>
          <a:xfrm>
            <a:off x="2700865" y="2490136"/>
            <a:ext cx="7203810" cy="3444997"/>
          </a:xfrm>
        </p:spPr>
        <p:txBody>
          <a:bodyPr>
            <a:normAutofit/>
          </a:bodyPr>
          <a:lstStyle/>
          <a:p>
            <a:r>
              <a:rPr lang="en-GB" dirty="0">
                <a:latin typeface="Arial" panose="020B0604020202020204" pitchFamily="34" charset="0"/>
                <a:cs typeface="Arial" panose="020B0604020202020204" pitchFamily="34" charset="0"/>
              </a:rPr>
              <a:t>Ageing approached as an individual and social </a:t>
            </a:r>
            <a:r>
              <a:rPr lang="en-GB" b="1" dirty="0">
                <a:latin typeface="Arial" panose="020B0604020202020204" pitchFamily="34" charset="0"/>
                <a:cs typeface="Arial" panose="020B0604020202020204" pitchFamily="34" charset="0"/>
              </a:rPr>
              <a:t>problem</a:t>
            </a:r>
            <a:r>
              <a:rPr lang="en-GB" dirty="0">
                <a:latin typeface="Arial" panose="020B0604020202020204" pitchFamily="34" charset="0"/>
                <a:cs typeface="Arial" panose="020B0604020202020204" pitchFamily="34" charset="0"/>
              </a:rPr>
              <a:t> (1940s -60s)</a:t>
            </a:r>
          </a:p>
          <a:p>
            <a:r>
              <a:rPr lang="en-GB" dirty="0">
                <a:latin typeface="Arial" panose="020B0604020202020204" pitchFamily="34" charset="0"/>
                <a:cs typeface="Arial" panose="020B0604020202020204" pitchFamily="34" charset="0"/>
              </a:rPr>
              <a:t>Ageing treated as an economic and employment </a:t>
            </a:r>
            <a:r>
              <a:rPr lang="en-GB" b="1" dirty="0">
                <a:latin typeface="Arial" panose="020B0604020202020204" pitchFamily="34" charset="0"/>
                <a:cs typeface="Arial" panose="020B0604020202020204" pitchFamily="34" charset="0"/>
              </a:rPr>
              <a:t>issue</a:t>
            </a:r>
            <a:r>
              <a:rPr lang="en-GB" dirty="0">
                <a:latin typeface="Arial" panose="020B0604020202020204" pitchFamily="34" charset="0"/>
                <a:cs typeface="Arial" panose="020B0604020202020204" pitchFamily="34" charset="0"/>
              </a:rPr>
              <a:t> (1970s- 80s)</a:t>
            </a:r>
          </a:p>
          <a:p>
            <a:r>
              <a:rPr lang="en-GB" dirty="0">
                <a:latin typeface="Arial" panose="020B0604020202020204" pitchFamily="34" charset="0"/>
                <a:cs typeface="Arial" panose="020B0604020202020204" pitchFamily="34" charset="0"/>
              </a:rPr>
              <a:t>Ageing constructed as a global </a:t>
            </a:r>
            <a:r>
              <a:rPr lang="en-GB" b="1" dirty="0">
                <a:latin typeface="Arial" panose="020B0604020202020204" pitchFamily="34" charset="0"/>
                <a:cs typeface="Arial" panose="020B0604020202020204" pitchFamily="34" charset="0"/>
              </a:rPr>
              <a:t>issue</a:t>
            </a:r>
            <a:r>
              <a:rPr lang="en-GB" dirty="0">
                <a:latin typeface="Arial" panose="020B0604020202020204" pitchFamily="34" charset="0"/>
                <a:cs typeface="Arial" panose="020B0604020202020204" pitchFamily="34" charset="0"/>
              </a:rPr>
              <a:t> and </a:t>
            </a:r>
            <a:r>
              <a:rPr lang="en-GB" b="1" dirty="0">
                <a:latin typeface="Arial" panose="020B0604020202020204" pitchFamily="34" charset="0"/>
                <a:cs typeface="Arial" panose="020B0604020202020204" pitchFamily="34" charset="0"/>
              </a:rPr>
              <a:t>concern </a:t>
            </a:r>
            <a:r>
              <a:rPr lang="en-GB" dirty="0">
                <a:latin typeface="Arial" panose="020B0604020202020204" pitchFamily="34" charset="0"/>
                <a:cs typeface="Arial" panose="020B0604020202020204" pitchFamily="34" charset="0"/>
              </a:rPr>
              <a:t>(1990s to present)</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                                                                                                                                       (Bond </a:t>
            </a:r>
            <a:r>
              <a:rPr lang="en-GB" sz="1200" i="1" dirty="0">
                <a:latin typeface="Arial" panose="020B0604020202020204" pitchFamily="34" charset="0"/>
                <a:cs typeface="Arial" panose="020B0604020202020204" pitchFamily="34" charset="0"/>
              </a:rPr>
              <a:t>et al, </a:t>
            </a:r>
            <a:r>
              <a:rPr lang="en-GB" sz="1200" dirty="0">
                <a:latin typeface="Arial" panose="020B0604020202020204" pitchFamily="34" charset="0"/>
                <a:cs typeface="Arial" panose="020B0604020202020204" pitchFamily="34" charset="0"/>
              </a:rPr>
              <a:t>2007)</a:t>
            </a:r>
          </a:p>
        </p:txBody>
      </p:sp>
    </p:spTree>
    <p:extLst>
      <p:ext uri="{BB962C8B-B14F-4D97-AF65-F5344CB8AC3E}">
        <p14:creationId xmlns:p14="http://schemas.microsoft.com/office/powerpoint/2010/main" val="3296643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 </a:t>
            </a:r>
            <a:r>
              <a:rPr lang="en-GB" b="1" dirty="0">
                <a:latin typeface="Arial" panose="020B0604020202020204" pitchFamily="34" charset="0"/>
                <a:cs typeface="Arial" panose="020B0604020202020204" pitchFamily="34" charset="0"/>
              </a:rPr>
              <a:t>20</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Century Perspectives on Ageing</a:t>
            </a:r>
          </a:p>
        </p:txBody>
      </p:sp>
      <p:sp>
        <p:nvSpPr>
          <p:cNvPr id="3" name="Content Placeholder 2"/>
          <p:cNvSpPr>
            <a:spLocks noGrp="1"/>
          </p:cNvSpPr>
          <p:nvPr>
            <p:ph idx="1"/>
          </p:nvPr>
        </p:nvSpPr>
        <p:spPr>
          <a:xfrm>
            <a:off x="2700865" y="2490136"/>
            <a:ext cx="7203810" cy="3444997"/>
          </a:xfrm>
        </p:spPr>
        <p:txBody>
          <a:bodyPr>
            <a:normAutofit/>
          </a:bodyPr>
          <a:lstStyle/>
          <a:p>
            <a:r>
              <a:rPr lang="en-GB" dirty="0">
                <a:latin typeface="Arial" panose="020B0604020202020204" pitchFamily="34" charset="0"/>
                <a:cs typeface="Arial" panose="020B0604020202020204" pitchFamily="34" charset="0"/>
              </a:rPr>
              <a:t>Ageing approached as an individual and social </a:t>
            </a:r>
            <a:r>
              <a:rPr lang="en-GB" b="1" dirty="0">
                <a:latin typeface="Arial" panose="020B0604020202020204" pitchFamily="34" charset="0"/>
                <a:cs typeface="Arial" panose="020B0604020202020204" pitchFamily="34" charset="0"/>
              </a:rPr>
              <a:t>problem</a:t>
            </a:r>
            <a:r>
              <a:rPr lang="en-GB" dirty="0">
                <a:latin typeface="Arial" panose="020B0604020202020204" pitchFamily="34" charset="0"/>
                <a:cs typeface="Arial" panose="020B0604020202020204" pitchFamily="34" charset="0"/>
              </a:rPr>
              <a:t> (1940s -60s)</a:t>
            </a:r>
          </a:p>
          <a:p>
            <a:r>
              <a:rPr lang="en-GB" dirty="0">
                <a:latin typeface="Arial" panose="020B0604020202020204" pitchFamily="34" charset="0"/>
                <a:cs typeface="Arial" panose="020B0604020202020204" pitchFamily="34" charset="0"/>
              </a:rPr>
              <a:t>Ageing treated as an economic and employment </a:t>
            </a:r>
            <a:r>
              <a:rPr lang="en-GB" b="1" dirty="0">
                <a:latin typeface="Arial" panose="020B0604020202020204" pitchFamily="34" charset="0"/>
                <a:cs typeface="Arial" panose="020B0604020202020204" pitchFamily="34" charset="0"/>
              </a:rPr>
              <a:t>issue</a:t>
            </a:r>
            <a:r>
              <a:rPr lang="en-GB" dirty="0">
                <a:latin typeface="Arial" panose="020B0604020202020204" pitchFamily="34" charset="0"/>
                <a:cs typeface="Arial" panose="020B0604020202020204" pitchFamily="34" charset="0"/>
              </a:rPr>
              <a:t> (1970s- 80s)</a:t>
            </a:r>
          </a:p>
          <a:p>
            <a:r>
              <a:rPr lang="en-GB" dirty="0">
                <a:latin typeface="Arial" panose="020B0604020202020204" pitchFamily="34" charset="0"/>
                <a:cs typeface="Arial" panose="020B0604020202020204" pitchFamily="34" charset="0"/>
              </a:rPr>
              <a:t>Ageing constructed as a global </a:t>
            </a:r>
            <a:r>
              <a:rPr lang="en-GB" b="1" dirty="0">
                <a:latin typeface="Arial" panose="020B0604020202020204" pitchFamily="34" charset="0"/>
                <a:cs typeface="Arial" panose="020B0604020202020204" pitchFamily="34" charset="0"/>
              </a:rPr>
              <a:t>issue</a:t>
            </a:r>
            <a:r>
              <a:rPr lang="en-GB" dirty="0">
                <a:latin typeface="Arial" panose="020B0604020202020204" pitchFamily="34" charset="0"/>
                <a:cs typeface="Arial" panose="020B0604020202020204" pitchFamily="34" charset="0"/>
              </a:rPr>
              <a:t> and </a:t>
            </a:r>
            <a:r>
              <a:rPr lang="en-GB" b="1" dirty="0">
                <a:latin typeface="Arial" panose="020B0604020202020204" pitchFamily="34" charset="0"/>
                <a:cs typeface="Arial" panose="020B0604020202020204" pitchFamily="34" charset="0"/>
              </a:rPr>
              <a:t>concern </a:t>
            </a:r>
            <a:r>
              <a:rPr lang="en-GB" dirty="0">
                <a:latin typeface="Arial" panose="020B0604020202020204" pitchFamily="34" charset="0"/>
                <a:cs typeface="Arial" panose="020B0604020202020204" pitchFamily="34" charset="0"/>
              </a:rPr>
              <a:t>(1990s to present)</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                                                                                                                                       (Bond </a:t>
            </a:r>
            <a:r>
              <a:rPr lang="en-GB" sz="1200" i="1" dirty="0">
                <a:latin typeface="Arial" panose="020B0604020202020204" pitchFamily="34" charset="0"/>
                <a:cs typeface="Arial" panose="020B0604020202020204" pitchFamily="34" charset="0"/>
              </a:rPr>
              <a:t>et al, </a:t>
            </a:r>
            <a:r>
              <a:rPr lang="en-GB" sz="1200" dirty="0">
                <a:latin typeface="Arial" panose="020B0604020202020204" pitchFamily="34" charset="0"/>
                <a:cs typeface="Arial" panose="020B0604020202020204" pitchFamily="34" charset="0"/>
              </a:rPr>
              <a:t>2007)</a:t>
            </a:r>
          </a:p>
        </p:txBody>
      </p:sp>
    </p:spTree>
    <p:extLst>
      <p:ext uri="{BB962C8B-B14F-4D97-AF65-F5344CB8AC3E}">
        <p14:creationId xmlns:p14="http://schemas.microsoft.com/office/powerpoint/2010/main" val="4144838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3285" y="853792"/>
            <a:ext cx="7553896" cy="1303867"/>
          </a:xfrm>
        </p:spPr>
        <p:txBody>
          <a:bodyPr>
            <a:noAutofit/>
          </a:bodyPr>
          <a:lstStyle/>
          <a:p>
            <a:r>
              <a:rPr lang="en-GB" b="1" dirty="0">
                <a:latin typeface="Arial" panose="020B0604020202020204" pitchFamily="34" charset="0"/>
                <a:cs typeface="Arial" panose="020B0604020202020204" pitchFamily="34" charset="0"/>
              </a:rPr>
              <a:t>How Media and Modern Society Portray Older People</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The perception in our media, whether that is film, television, books or news, seem to continue perpetuating ageist stereotypes.</a:t>
            </a:r>
          </a:p>
          <a:p>
            <a:r>
              <a:rPr lang="en-GB" dirty="0">
                <a:latin typeface="Arial" panose="020B0604020202020204" pitchFamily="34" charset="0"/>
                <a:cs typeface="Arial" panose="020B0604020202020204" pitchFamily="34" charset="0"/>
              </a:rPr>
              <a:t>One of the biggest is around computer literacy. Whilst the perception is the older you are the less familiar you'll be with modern technology, a large portion of older people are able to use computers and quite well.</a:t>
            </a:r>
          </a:p>
        </p:txBody>
      </p:sp>
      <p:sp>
        <p:nvSpPr>
          <p:cNvPr id="4" name="TextBox 3"/>
          <p:cNvSpPr txBox="1"/>
          <p:nvPr/>
        </p:nvSpPr>
        <p:spPr>
          <a:xfrm>
            <a:off x="7054363" y="5565532"/>
            <a:ext cx="244523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(Aged Care Guide, 2020)</a:t>
            </a:r>
          </a:p>
        </p:txBody>
      </p:sp>
    </p:spTree>
    <p:extLst>
      <p:ext uri="{BB962C8B-B14F-4D97-AF65-F5344CB8AC3E}">
        <p14:creationId xmlns:p14="http://schemas.microsoft.com/office/powerpoint/2010/main" val="132510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3285" y="853792"/>
            <a:ext cx="7553896" cy="1303867"/>
          </a:xfrm>
        </p:spPr>
        <p:txBody>
          <a:bodyPr>
            <a:noAutofit/>
          </a:bodyPr>
          <a:lstStyle/>
          <a:p>
            <a:r>
              <a:rPr lang="en-GB" b="1" dirty="0">
                <a:latin typeface="Arial" panose="020B0604020202020204" pitchFamily="34" charset="0"/>
                <a:cs typeface="Arial" panose="020B0604020202020204" pitchFamily="34" charset="0"/>
              </a:rPr>
              <a:t>How Media and Modern Society Portray Older People</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A large number of YouTube consumers are retirees with around 36 percent of users clicking on the plethora of free entertainment and informational videos.</a:t>
            </a:r>
          </a:p>
          <a:p>
            <a:r>
              <a:rPr lang="en-GB" dirty="0">
                <a:latin typeface="Arial" panose="020B0604020202020204" pitchFamily="34" charset="0"/>
                <a:cs typeface="Arial" panose="020B0604020202020204" pitchFamily="34" charset="0"/>
              </a:rPr>
              <a:t>Additionally, one of Facebook’s biggest demographics are people over the age of 50. It’s the most commonly used social media by older people</a:t>
            </a:r>
          </a:p>
        </p:txBody>
      </p:sp>
      <p:sp>
        <p:nvSpPr>
          <p:cNvPr id="4" name="TextBox 3"/>
          <p:cNvSpPr txBox="1"/>
          <p:nvPr/>
        </p:nvSpPr>
        <p:spPr>
          <a:xfrm>
            <a:off x="7054363" y="5565532"/>
            <a:ext cx="244523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(Aged Care Guide, 2020)</a:t>
            </a:r>
          </a:p>
        </p:txBody>
      </p:sp>
    </p:spTree>
    <p:extLst>
      <p:ext uri="{BB962C8B-B14F-4D97-AF65-F5344CB8AC3E}">
        <p14:creationId xmlns:p14="http://schemas.microsoft.com/office/powerpoint/2010/main" val="1610762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3285" y="853792"/>
            <a:ext cx="7553896" cy="1303867"/>
          </a:xfrm>
        </p:spPr>
        <p:txBody>
          <a:bodyPr>
            <a:noAutofit/>
          </a:bodyPr>
          <a:lstStyle/>
          <a:p>
            <a:r>
              <a:rPr lang="en-GB" b="1" dirty="0">
                <a:latin typeface="Arial" panose="020B0604020202020204" pitchFamily="34" charset="0"/>
                <a:cs typeface="Arial" panose="020B0604020202020204" pitchFamily="34" charset="0"/>
              </a:rPr>
              <a:t>How Media and Modern Society Portray Older People</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Dementia is nothing to joke about. However, many jokes in the media we consume poke fun at older adults and their memory loss.</a:t>
            </a:r>
          </a:p>
          <a:p>
            <a:r>
              <a:rPr lang="en-GB" dirty="0">
                <a:latin typeface="Arial" panose="020B0604020202020204" pitchFamily="34" charset="0"/>
                <a:cs typeface="Arial" panose="020B0604020202020204" pitchFamily="34" charset="0"/>
              </a:rPr>
              <a:t>Along with perceptions of older people having memory loss, is the continued stereotype of older adults being mean and rude</a:t>
            </a:r>
          </a:p>
        </p:txBody>
      </p:sp>
      <p:sp>
        <p:nvSpPr>
          <p:cNvPr id="4" name="TextBox 3"/>
          <p:cNvSpPr txBox="1"/>
          <p:nvPr/>
        </p:nvSpPr>
        <p:spPr>
          <a:xfrm>
            <a:off x="7054363" y="5565532"/>
            <a:ext cx="244523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(Aged Care Guide, 2020)</a:t>
            </a:r>
          </a:p>
        </p:txBody>
      </p:sp>
    </p:spTree>
    <p:extLst>
      <p:ext uri="{BB962C8B-B14F-4D97-AF65-F5344CB8AC3E}">
        <p14:creationId xmlns:p14="http://schemas.microsoft.com/office/powerpoint/2010/main" val="904557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0865" y="1117561"/>
            <a:ext cx="6798734" cy="1303867"/>
          </a:xfrm>
        </p:spPr>
        <p:txBody>
          <a:bodyPr>
            <a:normAutofit fontScale="90000"/>
          </a:bodyPr>
          <a:lstStyle/>
          <a:p>
            <a:r>
              <a:rPr lang="en-GB" sz="4900" b="1" dirty="0">
                <a:latin typeface="Arial" panose="020B0604020202020204" pitchFamily="34" charset="0"/>
                <a:cs typeface="Arial" panose="020B0604020202020204" pitchFamily="34" charset="0"/>
              </a:rPr>
              <a:t>You’re Only as Old as you Feel</a:t>
            </a:r>
            <a:br>
              <a:rPr lang="en-GB" dirty="0"/>
            </a:br>
            <a:endParaRPr lang="en-GB" dirty="0"/>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Depending on who you ask, the definition of what old is can differ depending on opinion and the age of the person being asked.</a:t>
            </a:r>
          </a:p>
          <a:p>
            <a:r>
              <a:rPr lang="en-GB" dirty="0">
                <a:latin typeface="Arial" panose="020B0604020202020204" pitchFamily="34" charset="0"/>
                <a:cs typeface="Arial" panose="020B0604020202020204" pitchFamily="34" charset="0"/>
              </a:rPr>
              <a:t>Searching for what is considered “old” can seem irrelevant when you will always receive a subjective answer.</a:t>
            </a:r>
          </a:p>
          <a:p>
            <a:endParaRPr lang="en-GB" dirty="0"/>
          </a:p>
        </p:txBody>
      </p:sp>
      <p:sp>
        <p:nvSpPr>
          <p:cNvPr id="4" name="TextBox 3"/>
          <p:cNvSpPr txBox="1"/>
          <p:nvPr/>
        </p:nvSpPr>
        <p:spPr>
          <a:xfrm>
            <a:off x="7054363" y="5565532"/>
            <a:ext cx="244523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(Aged Care Guide, 2020)</a:t>
            </a:r>
          </a:p>
        </p:txBody>
      </p:sp>
    </p:spTree>
    <p:extLst>
      <p:ext uri="{BB962C8B-B14F-4D97-AF65-F5344CB8AC3E}">
        <p14:creationId xmlns:p14="http://schemas.microsoft.com/office/powerpoint/2010/main" val="2542877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0865" y="1117561"/>
            <a:ext cx="6798734" cy="1303867"/>
          </a:xfrm>
        </p:spPr>
        <p:txBody>
          <a:bodyPr>
            <a:normAutofit fontScale="90000"/>
          </a:bodyPr>
          <a:lstStyle/>
          <a:p>
            <a:r>
              <a:rPr lang="en-GB" sz="4900" b="1" dirty="0">
                <a:latin typeface="Arial" panose="020B0604020202020204" pitchFamily="34" charset="0"/>
                <a:cs typeface="Arial" panose="020B0604020202020204" pitchFamily="34" charset="0"/>
              </a:rPr>
              <a:t>You’re Only as Old as you Feel</a:t>
            </a:r>
            <a:br>
              <a:rPr lang="en-GB" dirty="0"/>
            </a:br>
            <a:endParaRPr lang="en-GB" dirty="0"/>
          </a:p>
        </p:txBody>
      </p:sp>
      <p:sp>
        <p:nvSpPr>
          <p:cNvPr id="3" name="Content Placeholder 2"/>
          <p:cNvSpPr>
            <a:spLocks noGrp="1"/>
          </p:cNvSpPr>
          <p:nvPr>
            <p:ph idx="1"/>
          </p:nvPr>
        </p:nvSpPr>
        <p:spPr>
          <a:xfrm>
            <a:off x="2806373" y="2947336"/>
            <a:ext cx="6798736" cy="3444997"/>
          </a:xfrm>
        </p:spPr>
        <p:txBody>
          <a:bodyPr/>
          <a:lstStyle/>
          <a:p>
            <a:r>
              <a:rPr lang="en-GB" dirty="0">
                <a:latin typeface="Arial" panose="020B0604020202020204" pitchFamily="34" charset="0"/>
                <a:cs typeface="Arial" panose="020B0604020202020204" pitchFamily="34" charset="0"/>
              </a:rPr>
              <a:t>These days it seems age has become just a number, and it’s more about how you are feeling physically and mentally which determines whether you are old.</a:t>
            </a:r>
          </a:p>
        </p:txBody>
      </p:sp>
      <p:sp>
        <p:nvSpPr>
          <p:cNvPr id="4" name="TextBox 3"/>
          <p:cNvSpPr txBox="1"/>
          <p:nvPr/>
        </p:nvSpPr>
        <p:spPr>
          <a:xfrm>
            <a:off x="7054363" y="5565532"/>
            <a:ext cx="244523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(Aged Care Guide, 2020)</a:t>
            </a:r>
          </a:p>
        </p:txBody>
      </p:sp>
    </p:spTree>
    <p:extLst>
      <p:ext uri="{BB962C8B-B14F-4D97-AF65-F5344CB8AC3E}">
        <p14:creationId xmlns:p14="http://schemas.microsoft.com/office/powerpoint/2010/main" val="26854909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0865" y="1117561"/>
            <a:ext cx="6798734" cy="1303867"/>
          </a:xfrm>
        </p:spPr>
        <p:txBody>
          <a:bodyPr>
            <a:normAutofit fontScale="90000"/>
          </a:bodyPr>
          <a:lstStyle/>
          <a:p>
            <a:r>
              <a:rPr lang="en-GB" sz="4900" b="1" dirty="0">
                <a:latin typeface="Arial" panose="020B0604020202020204" pitchFamily="34" charset="0"/>
                <a:cs typeface="Arial" panose="020B0604020202020204" pitchFamily="34" charset="0"/>
              </a:rPr>
              <a:t>You’re Only as Old as you Feel</a:t>
            </a:r>
            <a:br>
              <a:rPr lang="en-GB" dirty="0"/>
            </a:br>
            <a:endParaRPr lang="en-GB" dirty="0"/>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If a 95 year old Finnish woman can be one of the oldest person to bungee jump, or a 80 year old can be the oldest person to reach the summit of Mount Everest even after four open-heart surgeries and suffering a shattered pelvis, who really gets to decide if you are too old to do something?</a:t>
            </a:r>
          </a:p>
        </p:txBody>
      </p:sp>
      <p:sp>
        <p:nvSpPr>
          <p:cNvPr id="4" name="TextBox 3"/>
          <p:cNvSpPr txBox="1"/>
          <p:nvPr/>
        </p:nvSpPr>
        <p:spPr>
          <a:xfrm>
            <a:off x="7054363" y="5565532"/>
            <a:ext cx="244523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(Aged Care Guide, 2020)</a:t>
            </a:r>
          </a:p>
        </p:txBody>
      </p:sp>
    </p:spTree>
    <p:extLst>
      <p:ext uri="{BB962C8B-B14F-4D97-AF65-F5344CB8AC3E}">
        <p14:creationId xmlns:p14="http://schemas.microsoft.com/office/powerpoint/2010/main" val="11118925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08522" y="2051130"/>
            <a:ext cx="7015141" cy="1938992"/>
          </a:xfrm>
          <a:prstGeom prst="rect">
            <a:avLst/>
          </a:prstGeom>
        </p:spPr>
        <p:txBody>
          <a:bodyPr wrap="square">
            <a:spAutoFit/>
          </a:bodyPr>
          <a:lstStyle/>
          <a:p>
            <a:pPr algn="ctr"/>
            <a:r>
              <a:rPr lang="en-GB" altLang="en-US" sz="4000" b="1" dirty="0">
                <a:latin typeface="Arial" panose="020B0604020202020204" pitchFamily="34" charset="0"/>
                <a:cs typeface="Arial" panose="020B0604020202020204" pitchFamily="34" charset="0"/>
              </a:rPr>
              <a:t>Life Course Changes in the Elderly</a:t>
            </a:r>
          </a:p>
          <a:p>
            <a:endParaRPr lang="en-GB" sz="40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387970" y="3781282"/>
            <a:ext cx="6594231" cy="1200329"/>
          </a:xfrm>
          <a:prstGeom prst="rect">
            <a:avLst/>
          </a:prstGeom>
          <a:noFill/>
        </p:spPr>
        <p:txBody>
          <a:bodyPr wrap="square" rtlCol="0">
            <a:spAutoFit/>
          </a:bodyPr>
          <a:lstStyle/>
          <a:p>
            <a:r>
              <a:rPr lang="en-GB" sz="3600" dirty="0">
                <a:solidFill>
                  <a:srgbClr val="0070C0"/>
                </a:solidFill>
                <a:latin typeface="Arial" panose="020B0604020202020204" pitchFamily="34" charset="0"/>
                <a:cs typeface="Arial" panose="020B0604020202020204" pitchFamily="34" charset="0"/>
              </a:rPr>
              <a:t>What are these? </a:t>
            </a:r>
          </a:p>
          <a:p>
            <a:r>
              <a:rPr lang="en-GB" sz="3600" dirty="0">
                <a:solidFill>
                  <a:srgbClr val="0070C0"/>
                </a:solidFill>
                <a:latin typeface="Arial" panose="020B0604020202020204" pitchFamily="34" charset="0"/>
                <a:cs typeface="Arial" panose="020B0604020202020204" pitchFamily="34" charset="0"/>
              </a:rPr>
              <a:t>Discuss…</a:t>
            </a:r>
          </a:p>
        </p:txBody>
      </p:sp>
    </p:spTree>
    <p:extLst>
      <p:ext uri="{BB962C8B-B14F-4D97-AF65-F5344CB8AC3E}">
        <p14:creationId xmlns:p14="http://schemas.microsoft.com/office/powerpoint/2010/main" val="25768604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Autofit/>
          </a:bodyPr>
          <a:lstStyle/>
          <a:p>
            <a:r>
              <a:rPr lang="en-GB" altLang="en-US" b="1" dirty="0">
                <a:latin typeface="Arial" panose="020B0604020202020204" pitchFamily="34" charset="0"/>
                <a:cs typeface="Arial" panose="020B0604020202020204" pitchFamily="34" charset="0"/>
              </a:rPr>
              <a:t>Life Course Changes in the Elderly</a:t>
            </a:r>
          </a:p>
        </p:txBody>
      </p:sp>
      <p:sp>
        <p:nvSpPr>
          <p:cNvPr id="14339" name="Rectangle 3"/>
          <p:cNvSpPr>
            <a:spLocks noGrp="1" noChangeArrowheads="1"/>
          </p:cNvSpPr>
          <p:nvPr>
            <p:ph idx="1"/>
          </p:nvPr>
        </p:nvSpPr>
        <p:spPr/>
        <p:txBody>
          <a:bodyPr>
            <a:normAutofit/>
          </a:bodyPr>
          <a:lstStyle/>
          <a:p>
            <a:pPr lvl="1"/>
            <a:r>
              <a:rPr lang="en-GB" altLang="en-US" sz="2600" dirty="0">
                <a:latin typeface="Arial" panose="020B0604020202020204" pitchFamily="34" charset="0"/>
                <a:cs typeface="Arial" panose="020B0604020202020204" pitchFamily="34" charset="0"/>
              </a:rPr>
              <a:t>Appearance</a:t>
            </a:r>
          </a:p>
          <a:p>
            <a:pPr lvl="1"/>
            <a:r>
              <a:rPr lang="en-GB" altLang="en-US" sz="2600" dirty="0">
                <a:latin typeface="Arial" panose="020B0604020202020204" pitchFamily="34" charset="0"/>
                <a:cs typeface="Arial" panose="020B0604020202020204" pitchFamily="34" charset="0"/>
              </a:rPr>
              <a:t>Physical</a:t>
            </a:r>
          </a:p>
          <a:p>
            <a:pPr lvl="1"/>
            <a:r>
              <a:rPr lang="en-GB" altLang="en-US" sz="2600" dirty="0">
                <a:latin typeface="Arial" panose="020B0604020202020204" pitchFamily="34" charset="0"/>
                <a:cs typeface="Arial" panose="020B0604020202020204" pitchFamily="34" charset="0"/>
              </a:rPr>
              <a:t>Biological </a:t>
            </a:r>
          </a:p>
          <a:p>
            <a:pPr lvl="1"/>
            <a:r>
              <a:rPr lang="en-GB" altLang="en-US" sz="2600" dirty="0">
                <a:latin typeface="Arial" panose="020B0604020202020204" pitchFamily="34" charset="0"/>
                <a:cs typeface="Arial" panose="020B0604020202020204" pitchFamily="34" charset="0"/>
              </a:rPr>
              <a:t>Cognitive</a:t>
            </a:r>
          </a:p>
          <a:p>
            <a:pPr lvl="1"/>
            <a:r>
              <a:rPr lang="en-GB" altLang="en-US" sz="2600" dirty="0">
                <a:latin typeface="Arial" panose="020B0604020202020204" pitchFamily="34" charset="0"/>
                <a:cs typeface="Arial" panose="020B0604020202020204" pitchFamily="34" charset="0"/>
              </a:rPr>
              <a:t>Social</a:t>
            </a:r>
          </a:p>
        </p:txBody>
      </p:sp>
    </p:spTree>
    <p:extLst>
      <p:ext uri="{BB962C8B-B14F-4D97-AF65-F5344CB8AC3E}">
        <p14:creationId xmlns:p14="http://schemas.microsoft.com/office/powerpoint/2010/main" val="311947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ltLang="en-US" b="1" dirty="0">
                <a:latin typeface="Arial" panose="020B0604020202020204" pitchFamily="34" charset="0"/>
                <a:cs typeface="Arial" panose="020B0604020202020204" pitchFamily="34" charset="0"/>
              </a:rPr>
              <a:t>Physical</a:t>
            </a:r>
          </a:p>
        </p:txBody>
      </p:sp>
      <p:sp>
        <p:nvSpPr>
          <p:cNvPr id="15363" name="Rectangle 3"/>
          <p:cNvSpPr>
            <a:spLocks noGrp="1" noChangeArrowheads="1"/>
          </p:cNvSpPr>
          <p:nvPr>
            <p:ph idx="1"/>
          </p:nvPr>
        </p:nvSpPr>
        <p:spPr>
          <a:xfrm>
            <a:off x="2700865" y="2369128"/>
            <a:ext cx="6798736" cy="3566005"/>
          </a:xfrm>
        </p:spPr>
        <p:txBody>
          <a:bodyPr>
            <a:normAutofit/>
          </a:bodyPr>
          <a:lstStyle/>
          <a:p>
            <a:pPr marL="0" indent="0">
              <a:buNone/>
            </a:pPr>
            <a:r>
              <a:rPr lang="en-GB" altLang="en-US" b="1" dirty="0">
                <a:latin typeface="Arial" panose="020B0604020202020204" pitchFamily="34" charset="0"/>
                <a:cs typeface="Arial" panose="020B0604020202020204" pitchFamily="34" charset="0"/>
              </a:rPr>
              <a:t>Brain and the nervous system</a:t>
            </a:r>
          </a:p>
          <a:p>
            <a:pPr lvl="1"/>
            <a:r>
              <a:rPr lang="en-GB" altLang="en-US" dirty="0">
                <a:latin typeface="Arial" panose="020B0604020202020204" pitchFamily="34" charset="0"/>
                <a:cs typeface="Arial" panose="020B0604020202020204" pitchFamily="34" charset="0"/>
              </a:rPr>
              <a:t>Slowing down</a:t>
            </a:r>
          </a:p>
          <a:p>
            <a:pPr lvl="1"/>
            <a:r>
              <a:rPr lang="en-GB" altLang="en-US" dirty="0">
                <a:latin typeface="Arial" panose="020B0604020202020204" pitchFamily="34" charset="0"/>
                <a:cs typeface="Arial" panose="020B0604020202020204" pitchFamily="34" charset="0"/>
              </a:rPr>
              <a:t>Sleeping and eating patterns</a:t>
            </a:r>
          </a:p>
          <a:p>
            <a:pPr lvl="1"/>
            <a:r>
              <a:rPr lang="en-GB" altLang="en-US" dirty="0">
                <a:latin typeface="Arial" panose="020B0604020202020204" pitchFamily="34" charset="0"/>
                <a:cs typeface="Arial" panose="020B0604020202020204" pitchFamily="34" charset="0"/>
              </a:rPr>
              <a:t>Motor function</a:t>
            </a:r>
          </a:p>
          <a:p>
            <a:r>
              <a:rPr lang="en-GB" altLang="en-US" b="1" dirty="0">
                <a:latin typeface="Arial" panose="020B0604020202020204" pitchFamily="34" charset="0"/>
                <a:cs typeface="Arial" panose="020B0604020202020204" pitchFamily="34" charset="0"/>
              </a:rPr>
              <a:t>Vision</a:t>
            </a:r>
            <a:r>
              <a:rPr lang="en-GB" altLang="en-US" dirty="0">
                <a:latin typeface="Arial" panose="020B0604020202020204" pitchFamily="34" charset="0"/>
                <a:cs typeface="Arial" panose="020B0604020202020204" pitchFamily="34" charset="0"/>
              </a:rPr>
              <a:t> – field of vision deteriorates</a:t>
            </a:r>
          </a:p>
          <a:p>
            <a:r>
              <a:rPr lang="en-GB" altLang="en-US" b="1" dirty="0">
                <a:latin typeface="Arial" panose="020B0604020202020204" pitchFamily="34" charset="0"/>
                <a:cs typeface="Arial" panose="020B0604020202020204" pitchFamily="34" charset="0"/>
              </a:rPr>
              <a:t>Hearing</a:t>
            </a:r>
            <a:r>
              <a:rPr lang="en-GB" altLang="en-US" dirty="0">
                <a:latin typeface="Arial" panose="020B0604020202020204" pitchFamily="34" charset="0"/>
                <a:cs typeface="Arial" panose="020B0604020202020204" pitchFamily="34" charset="0"/>
              </a:rPr>
              <a:t> – deteriorates, discrimination of sounds becomes more difficult</a:t>
            </a:r>
          </a:p>
          <a:p>
            <a:pPr marL="0" indent="0">
              <a:buNone/>
            </a:pPr>
            <a:r>
              <a:rPr lang="en-GB" altLang="en-US" sz="2000" b="1" dirty="0">
                <a:solidFill>
                  <a:srgbClr val="002060"/>
                </a:solidFill>
                <a:latin typeface="Arial" panose="020B0604020202020204" pitchFamily="34" charset="0"/>
                <a:cs typeface="Arial" panose="020B0604020202020204" pitchFamily="34" charset="0"/>
              </a:rPr>
              <a:t>                                                              </a:t>
            </a:r>
            <a:r>
              <a:rPr lang="en-GB" altLang="en-US" sz="1200" dirty="0">
                <a:solidFill>
                  <a:schemeClr val="tx1"/>
                </a:solidFill>
                <a:latin typeface="Arial" panose="020B0604020202020204" pitchFamily="34" charset="0"/>
                <a:cs typeface="Arial" panose="020B0604020202020204" pitchFamily="34" charset="0"/>
              </a:rPr>
              <a:t>(Saxon, </a:t>
            </a:r>
            <a:r>
              <a:rPr lang="en-GB" altLang="en-US" sz="1200" dirty="0" err="1">
                <a:solidFill>
                  <a:schemeClr val="tx1"/>
                </a:solidFill>
                <a:latin typeface="Arial" panose="020B0604020202020204" pitchFamily="34" charset="0"/>
                <a:cs typeface="Arial" panose="020B0604020202020204" pitchFamily="34" charset="0"/>
              </a:rPr>
              <a:t>Etten</a:t>
            </a:r>
            <a:r>
              <a:rPr lang="en-GB" altLang="en-US" sz="1200" dirty="0">
                <a:solidFill>
                  <a:schemeClr val="tx1"/>
                </a:solidFill>
                <a:latin typeface="Arial" panose="020B0604020202020204" pitchFamily="34" charset="0"/>
                <a:cs typeface="Arial" panose="020B0604020202020204" pitchFamily="34" charset="0"/>
              </a:rPr>
              <a:t> and Perkins, 2015)</a:t>
            </a:r>
          </a:p>
        </p:txBody>
      </p:sp>
    </p:spTree>
    <p:extLst>
      <p:ext uri="{BB962C8B-B14F-4D97-AF65-F5344CB8AC3E}">
        <p14:creationId xmlns:p14="http://schemas.microsoft.com/office/powerpoint/2010/main" val="2695827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3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ltLang="en-US" b="1" dirty="0">
                <a:latin typeface="Arial" panose="020B0604020202020204" pitchFamily="34" charset="0"/>
                <a:cs typeface="Arial" panose="020B0604020202020204" pitchFamily="34" charset="0"/>
              </a:rPr>
              <a:t>Physical</a:t>
            </a:r>
          </a:p>
        </p:txBody>
      </p:sp>
      <p:sp>
        <p:nvSpPr>
          <p:cNvPr id="15363" name="Rectangle 3"/>
          <p:cNvSpPr>
            <a:spLocks noGrp="1" noChangeArrowheads="1"/>
          </p:cNvSpPr>
          <p:nvPr>
            <p:ph idx="1"/>
          </p:nvPr>
        </p:nvSpPr>
        <p:spPr>
          <a:xfrm>
            <a:off x="2700865" y="2369128"/>
            <a:ext cx="6798736" cy="3566005"/>
          </a:xfrm>
        </p:spPr>
        <p:txBody>
          <a:bodyPr>
            <a:normAutofit fontScale="92500"/>
          </a:bodyPr>
          <a:lstStyle/>
          <a:p>
            <a:pPr marL="0" indent="0">
              <a:buNone/>
            </a:pPr>
            <a:r>
              <a:rPr lang="en-GB" altLang="en-US" b="1" dirty="0">
                <a:latin typeface="Arial" panose="020B0604020202020204" pitchFamily="34" charset="0"/>
                <a:cs typeface="Arial" panose="020B0604020202020204" pitchFamily="34" charset="0"/>
              </a:rPr>
              <a:t>Brain and the nervous system</a:t>
            </a:r>
          </a:p>
          <a:p>
            <a:r>
              <a:rPr lang="en-GB" altLang="en-US" b="1" dirty="0">
                <a:latin typeface="Arial" panose="020B0604020202020204" pitchFamily="34" charset="0"/>
                <a:cs typeface="Arial" panose="020B0604020202020204" pitchFamily="34" charset="0"/>
              </a:rPr>
              <a:t>Senses</a:t>
            </a:r>
            <a:r>
              <a:rPr lang="en-GB" altLang="en-US" dirty="0">
                <a:latin typeface="Arial" panose="020B0604020202020204" pitchFamily="34" charset="0"/>
                <a:cs typeface="Arial" panose="020B0604020202020204" pitchFamily="34" charset="0"/>
              </a:rPr>
              <a:t> - Taste, smell and touch – as one gets older the loss of these senses may impact on nutrition and safety.</a:t>
            </a:r>
          </a:p>
          <a:p>
            <a:r>
              <a:rPr lang="en-GB" altLang="en-US" b="1" dirty="0">
                <a:latin typeface="Arial" panose="020B0604020202020204" pitchFamily="34" charset="0"/>
                <a:cs typeface="Arial" panose="020B0604020202020204" pitchFamily="34" charset="0"/>
              </a:rPr>
              <a:t>Motor function </a:t>
            </a:r>
            <a:r>
              <a:rPr lang="en-GB" altLang="en-US" dirty="0">
                <a:latin typeface="Arial" panose="020B0604020202020204" pitchFamily="34" charset="0"/>
                <a:cs typeface="Arial" panose="020B0604020202020204" pitchFamily="34" charset="0"/>
              </a:rPr>
              <a:t>– gross and fine skills - reduction in stamina, dexterity and balance</a:t>
            </a:r>
          </a:p>
          <a:p>
            <a:r>
              <a:rPr lang="en-GB" altLang="en-US" b="1" dirty="0">
                <a:latin typeface="Arial" panose="020B0604020202020204" pitchFamily="34" charset="0"/>
                <a:cs typeface="Arial" panose="020B0604020202020204" pitchFamily="34" charset="0"/>
              </a:rPr>
              <a:t>Sexual activity</a:t>
            </a:r>
            <a:endParaRPr lang="en-GB" altLang="en-US" sz="2000" b="1" dirty="0">
              <a:solidFill>
                <a:srgbClr val="002060"/>
              </a:solidFill>
              <a:latin typeface="Arial" panose="020B0604020202020204" pitchFamily="34" charset="0"/>
              <a:cs typeface="Arial" panose="020B0604020202020204" pitchFamily="34" charset="0"/>
            </a:endParaRPr>
          </a:p>
          <a:p>
            <a:pPr marL="0" indent="0" algn="r">
              <a:buNone/>
            </a:pPr>
            <a:r>
              <a:rPr lang="en-GB" altLang="en-US" sz="2000" b="1" dirty="0">
                <a:solidFill>
                  <a:srgbClr val="002060"/>
                </a:solidFill>
                <a:latin typeface="Times New Roman" panose="02020603050405020304" pitchFamily="18" charset="0"/>
                <a:cs typeface="Times New Roman" panose="02020603050405020304" pitchFamily="18" charset="0"/>
              </a:rPr>
              <a:t>                                                                                                                     </a:t>
            </a:r>
            <a:r>
              <a:rPr lang="en-GB" altLang="en-US" sz="1200" dirty="0">
                <a:solidFill>
                  <a:schemeClr val="tx1"/>
                </a:solidFill>
                <a:latin typeface="Arial" panose="020B0604020202020204" pitchFamily="34" charset="0"/>
                <a:cs typeface="Arial" panose="020B0604020202020204" pitchFamily="34" charset="0"/>
              </a:rPr>
              <a:t>(Saxon, </a:t>
            </a:r>
            <a:r>
              <a:rPr lang="en-GB" altLang="en-US" sz="1200" dirty="0" err="1">
                <a:solidFill>
                  <a:schemeClr val="tx1"/>
                </a:solidFill>
                <a:latin typeface="Arial" panose="020B0604020202020204" pitchFamily="34" charset="0"/>
                <a:cs typeface="Arial" panose="020B0604020202020204" pitchFamily="34" charset="0"/>
              </a:rPr>
              <a:t>Etten</a:t>
            </a:r>
            <a:r>
              <a:rPr lang="en-GB" altLang="en-US" sz="1200" dirty="0">
                <a:solidFill>
                  <a:schemeClr val="tx1"/>
                </a:solidFill>
                <a:latin typeface="Arial" panose="020B0604020202020204" pitchFamily="34" charset="0"/>
                <a:cs typeface="Arial" panose="020B0604020202020204" pitchFamily="34" charset="0"/>
              </a:rPr>
              <a:t> and Perkins, 2015)</a:t>
            </a:r>
          </a:p>
        </p:txBody>
      </p:sp>
    </p:spTree>
    <p:extLst>
      <p:ext uri="{BB962C8B-B14F-4D97-AF65-F5344CB8AC3E}">
        <p14:creationId xmlns:p14="http://schemas.microsoft.com/office/powerpoint/2010/main" val="4609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altLang="en-US" b="1" dirty="0">
                <a:latin typeface="Arial" panose="020B0604020202020204" pitchFamily="34" charset="0"/>
                <a:cs typeface="Arial" panose="020B0604020202020204" pitchFamily="34" charset="0"/>
              </a:rPr>
              <a:t>Biological</a:t>
            </a:r>
          </a:p>
        </p:txBody>
      </p:sp>
      <p:sp>
        <p:nvSpPr>
          <p:cNvPr id="16387" name="Rectangle 3"/>
          <p:cNvSpPr>
            <a:spLocks noGrp="1" noChangeArrowheads="1"/>
          </p:cNvSpPr>
          <p:nvPr>
            <p:ph sz="half" idx="1"/>
          </p:nvPr>
        </p:nvSpPr>
        <p:spPr>
          <a:xfrm>
            <a:off x="1721963" y="2349396"/>
            <a:ext cx="8400914" cy="3409566"/>
          </a:xfrm>
        </p:spPr>
        <p:txBody>
          <a:bodyPr>
            <a:normAutofit fontScale="25000" lnSpcReduction="20000"/>
          </a:bodyPr>
          <a:lstStyle/>
          <a:p>
            <a:pPr marL="0" indent="0">
              <a:buNone/>
            </a:pPr>
            <a:endParaRPr lang="en-GB" altLang="en-US" sz="1600" dirty="0"/>
          </a:p>
          <a:p>
            <a:pPr lvl="1">
              <a:buFont typeface="Arial" panose="020B0604020202020204" pitchFamily="34" charset="0"/>
              <a:buChar char="•"/>
            </a:pPr>
            <a:r>
              <a:rPr lang="en-GB" sz="9600" dirty="0">
                <a:latin typeface="Arial" panose="020B0604020202020204" pitchFamily="34" charset="0"/>
                <a:cs typeface="Arial" panose="020B0604020202020204" pitchFamily="34" charset="0"/>
              </a:rPr>
              <a:t>Although ageing is not itself a disease, it carries with it with an increased risk of many life-threatening diseases and shares several biological mechanisms that are important in the development of chronic diseases, such as heart disease, diabetes and dementia</a:t>
            </a:r>
            <a:r>
              <a:rPr lang="en-GB" dirty="0">
                <a:latin typeface="Arial" panose="020B0604020202020204" pitchFamily="34" charset="0"/>
                <a:cs typeface="Arial" panose="020B0604020202020204" pitchFamily="34" charset="0"/>
              </a:rPr>
              <a:t>.</a:t>
            </a:r>
          </a:p>
          <a:p>
            <a:pPr lvl="1">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9600" dirty="0">
                <a:latin typeface="Arial" panose="020B0604020202020204" pitchFamily="34" charset="0"/>
                <a:cs typeface="Arial" panose="020B0604020202020204" pitchFamily="34" charset="0"/>
              </a:rPr>
              <a:t>Thus, if ageing can be delayed it should also be possible to also delay the development of disease, increasing longevity and minimising poor health in old age.</a:t>
            </a:r>
          </a:p>
          <a:p>
            <a:pPr marL="457200" lvl="1" indent="0">
              <a:buNone/>
            </a:pPr>
            <a:endParaRPr lang="en-GB" altLang="en-US" dirty="0"/>
          </a:p>
          <a:p>
            <a:endParaRPr lang="en-GB" altLang="en-US" dirty="0"/>
          </a:p>
          <a:p>
            <a:pPr lvl="1"/>
            <a:endParaRPr lang="en-GB" altLang="en-US" dirty="0"/>
          </a:p>
        </p:txBody>
      </p:sp>
      <p:sp>
        <p:nvSpPr>
          <p:cNvPr id="2" name="Content Placeholder 1"/>
          <p:cNvSpPr>
            <a:spLocks noGrp="1"/>
          </p:cNvSpPr>
          <p:nvPr>
            <p:ph sz="half" idx="2"/>
          </p:nvPr>
        </p:nvSpPr>
        <p:spPr>
          <a:xfrm>
            <a:off x="6825762" y="5650596"/>
            <a:ext cx="3659358" cy="750204"/>
          </a:xfrm>
        </p:spPr>
        <p:txBody>
          <a:bodyPr>
            <a:noAutofit/>
          </a:bodyPr>
          <a:lstStyle/>
          <a:p>
            <a:pPr marL="0" indent="0">
              <a:buNone/>
            </a:pPr>
            <a:r>
              <a:rPr lang="en-GB" sz="14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 (British Society for Research on Ageing, 2020)</a:t>
            </a:r>
          </a:p>
        </p:txBody>
      </p:sp>
    </p:spTree>
    <p:extLst>
      <p:ext uri="{BB962C8B-B14F-4D97-AF65-F5344CB8AC3E}">
        <p14:creationId xmlns:p14="http://schemas.microsoft.com/office/powerpoint/2010/main" val="1070422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Biological</a:t>
            </a:r>
          </a:p>
        </p:txBody>
      </p:sp>
      <p:sp>
        <p:nvSpPr>
          <p:cNvPr id="3" name="Content Placeholder 2"/>
          <p:cNvSpPr>
            <a:spLocks noGrp="1"/>
          </p:cNvSpPr>
          <p:nvPr>
            <p:ph idx="1"/>
          </p:nvPr>
        </p:nvSpPr>
        <p:spPr>
          <a:xfrm>
            <a:off x="2700865" y="2490136"/>
            <a:ext cx="7360466" cy="3444997"/>
          </a:xfrm>
        </p:spPr>
        <p:txBody>
          <a:bodyPr/>
          <a:lstStyle/>
          <a:p>
            <a:pPr marL="0" indent="0">
              <a:buNone/>
            </a:pPr>
            <a:r>
              <a:rPr lang="en-GB" sz="2800" b="1" dirty="0">
                <a:latin typeface="Arial" panose="020B0604020202020204" pitchFamily="34" charset="0"/>
                <a:cs typeface="Arial" panose="020B0604020202020204" pitchFamily="34" charset="0"/>
              </a:rPr>
              <a:t>Disease including</a:t>
            </a:r>
          </a:p>
          <a:p>
            <a:r>
              <a:rPr lang="en-GB" dirty="0">
                <a:latin typeface="Arial" panose="020B0604020202020204" pitchFamily="34" charset="0"/>
                <a:cs typeface="Arial" panose="020B0604020202020204" pitchFamily="34" charset="0"/>
              </a:rPr>
              <a:t>Dementia</a:t>
            </a:r>
          </a:p>
          <a:p>
            <a:r>
              <a:rPr lang="en-GB" dirty="0" err="1">
                <a:latin typeface="Arial" panose="020B0604020202020204" pitchFamily="34" charset="0"/>
                <a:cs typeface="Arial" panose="020B0604020202020204" pitchFamily="34" charset="0"/>
              </a:rPr>
              <a:t>Parkinsons</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Heart Disease</a:t>
            </a:r>
          </a:p>
          <a:p>
            <a:endParaRPr lang="en-GB"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                                                                                                                          (Ryan and Coughlan, 2013)</a:t>
            </a: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649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spcBef>
                <a:spcPct val="20000"/>
              </a:spcBef>
              <a:spcAft>
                <a:spcPts val="600"/>
              </a:spcAft>
            </a:pPr>
            <a:r>
              <a:rPr lang="en-GB" b="1" dirty="0">
                <a:ln>
                  <a:noFill/>
                </a:ln>
                <a:solidFill>
                  <a:prstClr val="black">
                    <a:lumMod val="85000"/>
                    <a:lumOff val="15000"/>
                  </a:prstClr>
                </a:solidFill>
                <a:latin typeface="Arial" panose="020B0604020202020204" pitchFamily="34" charset="0"/>
                <a:ea typeface="+mn-ea"/>
                <a:cs typeface="Arial" panose="020B0604020202020204" pitchFamily="34" charset="0"/>
              </a:rPr>
              <a:t>Mental Health Problems including…</a:t>
            </a:r>
          </a:p>
        </p:txBody>
      </p:sp>
      <p:sp>
        <p:nvSpPr>
          <p:cNvPr id="3" name="Content Placeholder 2"/>
          <p:cNvSpPr>
            <a:spLocks noGrp="1"/>
          </p:cNvSpPr>
          <p:nvPr>
            <p:ph idx="1"/>
          </p:nvPr>
        </p:nvSpPr>
        <p:spPr>
          <a:xfrm>
            <a:off x="2700866" y="2862676"/>
            <a:ext cx="6798736" cy="2187373"/>
          </a:xfrm>
        </p:spPr>
        <p:txBody>
          <a:bodyPr>
            <a:normAutofit/>
          </a:bodyPr>
          <a:lstStyle/>
          <a:p>
            <a:r>
              <a:rPr lang="en-GB" dirty="0">
                <a:latin typeface="Arial" panose="020B0604020202020204" pitchFamily="34" charset="0"/>
                <a:cs typeface="Arial" panose="020B0604020202020204" pitchFamily="34" charset="0"/>
              </a:rPr>
              <a:t>Depression</a:t>
            </a:r>
          </a:p>
          <a:p>
            <a:r>
              <a:rPr lang="en-GB" dirty="0">
                <a:latin typeface="Arial" panose="020B0604020202020204" pitchFamily="34" charset="0"/>
                <a:cs typeface="Arial" panose="020B0604020202020204" pitchFamily="34" charset="0"/>
              </a:rPr>
              <a:t>Helplessness</a:t>
            </a:r>
          </a:p>
          <a:p>
            <a:r>
              <a:rPr lang="en-GB" dirty="0">
                <a:latin typeface="Arial" panose="020B0604020202020204" pitchFamily="34" charset="0"/>
                <a:cs typeface="Arial" panose="020B0604020202020204" pitchFamily="34" charset="0"/>
              </a:rPr>
              <a:t>Suicide…</a:t>
            </a:r>
          </a:p>
          <a:p>
            <a:endParaRPr lang="en-GB" dirty="0">
              <a:latin typeface="Times New Roman" panose="02020603050405020304" pitchFamily="18" charset="0"/>
              <a:cs typeface="Times New Roman" panose="02020603050405020304" pitchFamily="18" charset="0"/>
            </a:endParaRPr>
          </a:p>
          <a:p>
            <a:endParaRPr lang="en-GB" dirty="0"/>
          </a:p>
          <a:p>
            <a:endParaRPr lang="en-GB" dirty="0"/>
          </a:p>
        </p:txBody>
      </p:sp>
      <p:sp>
        <p:nvSpPr>
          <p:cNvPr id="5" name="TextBox 4"/>
          <p:cNvSpPr txBox="1"/>
          <p:nvPr/>
        </p:nvSpPr>
        <p:spPr>
          <a:xfrm>
            <a:off x="8575430" y="5671040"/>
            <a:ext cx="1705708"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(NHS England, 2017)</a:t>
            </a:r>
          </a:p>
        </p:txBody>
      </p:sp>
    </p:spTree>
    <p:extLst>
      <p:ext uri="{BB962C8B-B14F-4D97-AF65-F5344CB8AC3E}">
        <p14:creationId xmlns:p14="http://schemas.microsoft.com/office/powerpoint/2010/main" val="297770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spcBef>
                <a:spcPct val="20000"/>
              </a:spcBef>
              <a:spcAft>
                <a:spcPts val="600"/>
              </a:spcAft>
            </a:pPr>
            <a:r>
              <a:rPr lang="en-GB" b="1" dirty="0">
                <a:ln>
                  <a:noFill/>
                </a:ln>
                <a:solidFill>
                  <a:prstClr val="black">
                    <a:lumMod val="85000"/>
                    <a:lumOff val="15000"/>
                  </a:prstClr>
                </a:solidFill>
                <a:latin typeface="Arial" panose="020B0604020202020204" pitchFamily="34" charset="0"/>
                <a:ea typeface="+mn-ea"/>
                <a:cs typeface="Arial" panose="020B0604020202020204" pitchFamily="34" charset="0"/>
              </a:rPr>
              <a:t>Mental Health Problems including…</a:t>
            </a:r>
          </a:p>
        </p:txBody>
      </p:sp>
      <p:sp>
        <p:nvSpPr>
          <p:cNvPr id="3" name="Content Placeholder 2"/>
          <p:cNvSpPr>
            <a:spLocks noGrp="1"/>
          </p:cNvSpPr>
          <p:nvPr>
            <p:ph idx="1"/>
          </p:nvPr>
        </p:nvSpPr>
        <p:spPr>
          <a:xfrm>
            <a:off x="2700866" y="2862676"/>
            <a:ext cx="6798736" cy="2187373"/>
          </a:xfrm>
        </p:spPr>
        <p:txBody>
          <a:bodyPr>
            <a:normAutofit/>
          </a:bodyPr>
          <a:lstStyle/>
          <a:p>
            <a:r>
              <a:rPr lang="en-GB" dirty="0">
                <a:latin typeface="Arial" panose="020B0604020202020204" pitchFamily="34" charset="0"/>
                <a:cs typeface="Arial" panose="020B0604020202020204" pitchFamily="34" charset="0"/>
              </a:rPr>
              <a:t>Depression</a:t>
            </a:r>
          </a:p>
          <a:p>
            <a:r>
              <a:rPr lang="en-GB" dirty="0">
                <a:latin typeface="Arial" panose="020B0604020202020204" pitchFamily="34" charset="0"/>
                <a:cs typeface="Arial" panose="020B0604020202020204" pitchFamily="34" charset="0"/>
              </a:rPr>
              <a:t>Helplessness</a:t>
            </a:r>
          </a:p>
          <a:p>
            <a:r>
              <a:rPr lang="en-GB" dirty="0">
                <a:latin typeface="Arial" panose="020B0604020202020204" pitchFamily="34" charset="0"/>
                <a:cs typeface="Arial" panose="020B0604020202020204" pitchFamily="34" charset="0"/>
              </a:rPr>
              <a:t>Suicide…</a:t>
            </a:r>
          </a:p>
          <a:p>
            <a:endParaRPr lang="en-GB" dirty="0">
              <a:latin typeface="Times New Roman" panose="02020603050405020304" pitchFamily="18" charset="0"/>
              <a:cs typeface="Times New Roman" panose="02020603050405020304" pitchFamily="18" charset="0"/>
            </a:endParaRPr>
          </a:p>
          <a:p>
            <a:endParaRPr lang="en-GB" dirty="0"/>
          </a:p>
          <a:p>
            <a:endParaRPr lang="en-GB" dirty="0"/>
          </a:p>
        </p:txBody>
      </p:sp>
      <p:sp>
        <p:nvSpPr>
          <p:cNvPr id="5" name="TextBox 4"/>
          <p:cNvSpPr txBox="1"/>
          <p:nvPr/>
        </p:nvSpPr>
        <p:spPr>
          <a:xfrm>
            <a:off x="8575430" y="5671040"/>
            <a:ext cx="1705708"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(NHS England, 2017)</a:t>
            </a:r>
          </a:p>
        </p:txBody>
      </p:sp>
    </p:spTree>
    <p:extLst>
      <p:ext uri="{BB962C8B-B14F-4D97-AF65-F5344CB8AC3E}">
        <p14:creationId xmlns:p14="http://schemas.microsoft.com/office/powerpoint/2010/main" val="33093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altLang="en-US" b="1" dirty="0">
                <a:latin typeface="Arial" panose="020B0604020202020204" pitchFamily="34" charset="0"/>
                <a:cs typeface="Arial" panose="020B0604020202020204" pitchFamily="34" charset="0"/>
              </a:rPr>
              <a:t>Cognitive</a:t>
            </a:r>
          </a:p>
        </p:txBody>
      </p:sp>
      <p:sp>
        <p:nvSpPr>
          <p:cNvPr id="17411" name="Rectangle 3"/>
          <p:cNvSpPr>
            <a:spLocks noGrp="1" noChangeArrowheads="1"/>
          </p:cNvSpPr>
          <p:nvPr>
            <p:ph idx="1"/>
          </p:nvPr>
        </p:nvSpPr>
        <p:spPr>
          <a:xfrm>
            <a:off x="2700864" y="2662864"/>
            <a:ext cx="6798736" cy="3562091"/>
          </a:xfrm>
        </p:spPr>
        <p:txBody>
          <a:bodyPr>
            <a:normAutofit lnSpcReduction="10000"/>
          </a:bodyPr>
          <a:lstStyle/>
          <a:p>
            <a:pPr marL="0" indent="0">
              <a:buNone/>
            </a:pPr>
            <a:r>
              <a:rPr lang="en-GB" altLang="en-US" b="1" dirty="0">
                <a:latin typeface="Arial" panose="020B0604020202020204" pitchFamily="34" charset="0"/>
                <a:cs typeface="Arial" panose="020B0604020202020204" pitchFamily="34" charset="0"/>
              </a:rPr>
              <a:t>    </a:t>
            </a:r>
            <a:r>
              <a:rPr lang="en-GB" altLang="en-US" sz="2800" b="1" dirty="0">
                <a:latin typeface="Arial" panose="020B0604020202020204" pitchFamily="34" charset="0"/>
                <a:cs typeface="Arial" panose="020B0604020202020204" pitchFamily="34" charset="0"/>
              </a:rPr>
              <a:t>Memory</a:t>
            </a:r>
            <a:endParaRPr lang="en-GB" altLang="en-US" dirty="0">
              <a:latin typeface="Arial" panose="020B0604020202020204" pitchFamily="34" charset="0"/>
              <a:cs typeface="Arial" panose="020B0604020202020204" pitchFamily="34" charset="0"/>
            </a:endParaRPr>
          </a:p>
          <a:p>
            <a:pPr lvl="1"/>
            <a:r>
              <a:rPr lang="en-GB" altLang="en-US" dirty="0">
                <a:latin typeface="Arial" panose="020B0604020202020204" pitchFamily="34" charset="0"/>
                <a:cs typeface="Arial" panose="020B0604020202020204" pitchFamily="34" charset="0"/>
              </a:rPr>
              <a:t>Becoming more forgetful</a:t>
            </a:r>
          </a:p>
          <a:p>
            <a:pPr lvl="1"/>
            <a:r>
              <a:rPr lang="en-GB" altLang="en-US" dirty="0">
                <a:latin typeface="Arial" panose="020B0604020202020204" pitchFamily="34" charset="0"/>
                <a:cs typeface="Arial" panose="020B0604020202020204" pitchFamily="34" charset="0"/>
              </a:rPr>
              <a:t>Short-term memory malfunction</a:t>
            </a:r>
          </a:p>
          <a:p>
            <a:pPr lvl="1"/>
            <a:r>
              <a:rPr lang="en-GB" altLang="en-US" dirty="0">
                <a:latin typeface="Arial" panose="020B0604020202020204" pitchFamily="34" charset="0"/>
                <a:cs typeface="Arial" panose="020B0604020202020204" pitchFamily="34" charset="0"/>
              </a:rPr>
              <a:t>Long term memory not impaired – may even improve</a:t>
            </a:r>
          </a:p>
          <a:p>
            <a:pPr marL="0" indent="0">
              <a:buNone/>
            </a:pPr>
            <a:r>
              <a:rPr lang="en-GB" altLang="en-US" sz="1200" dirty="0">
                <a:latin typeface="Arial" panose="020B0604020202020204" pitchFamily="34" charset="0"/>
                <a:cs typeface="Arial" panose="020B0604020202020204" pitchFamily="34" charset="0"/>
              </a:rPr>
              <a:t>     </a:t>
            </a:r>
          </a:p>
          <a:p>
            <a:pPr marL="0" indent="0">
              <a:buNone/>
            </a:pPr>
            <a:r>
              <a:rPr lang="en-GB" altLang="en-US" sz="1200" dirty="0">
                <a:latin typeface="Arial" panose="020B0604020202020204" pitchFamily="34" charset="0"/>
                <a:cs typeface="Arial" panose="020B0604020202020204" pitchFamily="34" charset="0"/>
              </a:rPr>
              <a:t>                                                                                                                       </a:t>
            </a:r>
          </a:p>
          <a:p>
            <a:pPr marL="0" indent="0">
              <a:buNone/>
            </a:pPr>
            <a:endParaRPr lang="en-GB" altLang="en-US" sz="1200" dirty="0">
              <a:latin typeface="Arial" panose="020B0604020202020204" pitchFamily="34" charset="0"/>
              <a:cs typeface="Arial" panose="020B0604020202020204" pitchFamily="34" charset="0"/>
            </a:endParaRPr>
          </a:p>
          <a:p>
            <a:pPr marL="0" indent="0">
              <a:buNone/>
            </a:pPr>
            <a:endParaRPr lang="en-GB" altLang="en-US" sz="1200" dirty="0">
              <a:latin typeface="Arial" panose="020B0604020202020204" pitchFamily="34" charset="0"/>
              <a:cs typeface="Arial" panose="020B0604020202020204" pitchFamily="34" charset="0"/>
            </a:endParaRPr>
          </a:p>
          <a:p>
            <a:pPr marL="0" indent="0">
              <a:buNone/>
            </a:pPr>
            <a:r>
              <a:rPr lang="en-GB" altLang="en-US" sz="1200" dirty="0">
                <a:latin typeface="Arial" panose="020B0604020202020204" pitchFamily="34" charset="0"/>
                <a:cs typeface="Arial" panose="020B0604020202020204" pitchFamily="34" charset="0"/>
              </a:rPr>
              <a:t>                                                                                                                          (Coleman and O’Hanlon, 2017)  </a:t>
            </a:r>
          </a:p>
          <a:p>
            <a:pPr marL="0" indent="0">
              <a:buNone/>
            </a:pPr>
            <a:endParaRPr lang="en-GB"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0572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Cognitive</a:t>
            </a:r>
          </a:p>
        </p:txBody>
      </p:sp>
      <p:sp>
        <p:nvSpPr>
          <p:cNvPr id="3" name="Content Placeholder 2"/>
          <p:cNvSpPr>
            <a:spLocks noGrp="1"/>
          </p:cNvSpPr>
          <p:nvPr>
            <p:ph idx="1"/>
          </p:nvPr>
        </p:nvSpPr>
        <p:spPr>
          <a:xfrm>
            <a:off x="2621735" y="2305470"/>
            <a:ext cx="6798736" cy="3444997"/>
          </a:xfrm>
        </p:spPr>
        <p:txBody>
          <a:bodyPr/>
          <a:lstStyle/>
          <a:p>
            <a:pPr marL="457200" lvl="1" indent="0">
              <a:buNone/>
            </a:pPr>
            <a:r>
              <a:rPr lang="en-GB" altLang="en-US" dirty="0"/>
              <a:t> </a:t>
            </a:r>
          </a:p>
          <a:p>
            <a:pPr marL="457200" lvl="1" indent="0">
              <a:buNone/>
            </a:pPr>
            <a:r>
              <a:rPr lang="en-GB" altLang="en-US" sz="2800" b="1" dirty="0">
                <a:latin typeface="Arial" panose="020B0604020202020204" pitchFamily="34" charset="0"/>
                <a:cs typeface="Arial" panose="020B0604020202020204" pitchFamily="34" charset="0"/>
              </a:rPr>
              <a:t>Positive Changes</a:t>
            </a:r>
          </a:p>
          <a:p>
            <a:pPr lvl="1"/>
            <a:r>
              <a:rPr lang="en-GB" altLang="en-US" dirty="0">
                <a:latin typeface="Arial" panose="020B0604020202020204" pitchFamily="34" charset="0"/>
                <a:cs typeface="Arial" panose="020B0604020202020204" pitchFamily="34" charset="0"/>
              </a:rPr>
              <a:t>Wisdom – accumulative knowledge</a:t>
            </a:r>
          </a:p>
          <a:p>
            <a:pPr lvl="1"/>
            <a:r>
              <a:rPr lang="en-GB" altLang="en-US" dirty="0">
                <a:latin typeface="Arial" panose="020B0604020202020204" pitchFamily="34" charset="0"/>
                <a:cs typeface="Arial" panose="020B0604020202020204" pitchFamily="34" charset="0"/>
              </a:rPr>
              <a:t>Creativity – particularly in areas such as music</a:t>
            </a:r>
          </a:p>
          <a:p>
            <a:pPr lvl="1"/>
            <a:r>
              <a:rPr lang="en-GB" altLang="en-US" dirty="0">
                <a:latin typeface="Arial" panose="020B0604020202020204" pitchFamily="34" charset="0"/>
                <a:cs typeface="Arial" panose="020B0604020202020204" pitchFamily="34" charset="0"/>
              </a:rPr>
              <a:t>‘Ordinary’ people, because they have more knowledge can become more creative</a:t>
            </a:r>
          </a:p>
          <a:p>
            <a:endParaRPr lang="en-GB" dirty="0"/>
          </a:p>
        </p:txBody>
      </p:sp>
      <p:sp>
        <p:nvSpPr>
          <p:cNvPr id="4" name="Rectangle 3"/>
          <p:cNvSpPr/>
          <p:nvPr/>
        </p:nvSpPr>
        <p:spPr>
          <a:xfrm>
            <a:off x="7886759" y="5750466"/>
            <a:ext cx="2406428" cy="369332"/>
          </a:xfrm>
          <a:prstGeom prst="rect">
            <a:avLst/>
          </a:prstGeom>
        </p:spPr>
        <p:txBody>
          <a:bodyPr wrap="none">
            <a:spAutoFit/>
          </a:bodyPr>
          <a:lstStyle/>
          <a:p>
            <a:r>
              <a:rPr lang="en-GB" altLang="en-US" dirty="0">
                <a:latin typeface="Times New Roman" panose="02020603050405020304" pitchFamily="18" charset="0"/>
                <a:cs typeface="Times New Roman" panose="02020603050405020304" pitchFamily="18" charset="0"/>
              </a:rPr>
              <a:t> </a:t>
            </a:r>
            <a:r>
              <a:rPr lang="en-GB" altLang="en-US" sz="1200" dirty="0">
                <a:latin typeface="Arial" panose="020B0604020202020204" pitchFamily="34" charset="0"/>
                <a:cs typeface="Arial" panose="020B0604020202020204" pitchFamily="34" charset="0"/>
              </a:rPr>
              <a:t>(Coleman and O’Hanlon, 2017) </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5700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altLang="en-US" b="1" dirty="0">
                <a:latin typeface="Arial" panose="020B0604020202020204" pitchFamily="34" charset="0"/>
                <a:cs typeface="Arial" panose="020B0604020202020204" pitchFamily="34" charset="0"/>
              </a:rPr>
              <a:t>Why do We Age?</a:t>
            </a:r>
          </a:p>
        </p:txBody>
      </p:sp>
      <p:sp>
        <p:nvSpPr>
          <p:cNvPr id="24579" name="Rectangle 3"/>
          <p:cNvSpPr>
            <a:spLocks noGrp="1" noChangeArrowheads="1"/>
          </p:cNvSpPr>
          <p:nvPr>
            <p:ph idx="1"/>
          </p:nvPr>
        </p:nvSpPr>
        <p:spPr>
          <a:xfrm>
            <a:off x="2494735" y="2411005"/>
            <a:ext cx="7210997" cy="3866703"/>
          </a:xfrm>
        </p:spPr>
        <p:txBody>
          <a:bodyPr>
            <a:normAutofit fontScale="92500" lnSpcReduction="20000"/>
          </a:bodyPr>
          <a:lstStyle/>
          <a:p>
            <a:pPr marL="0" indent="0">
              <a:buNone/>
            </a:pPr>
            <a:r>
              <a:rPr lang="en-GB" altLang="en-US" b="1" dirty="0">
                <a:latin typeface="Arial" panose="020B0604020202020204" pitchFamily="34" charset="0"/>
                <a:cs typeface="Arial" panose="020B0604020202020204" pitchFamily="34" charset="0"/>
              </a:rPr>
              <a:t>Most likely explanations…</a:t>
            </a:r>
          </a:p>
          <a:p>
            <a:pPr lvl="1"/>
            <a:r>
              <a:rPr lang="en-GB" altLang="en-US" dirty="0">
                <a:latin typeface="Arial" panose="020B0604020202020204" pitchFamily="34" charset="0"/>
                <a:cs typeface="Arial" panose="020B0604020202020204" pitchFamily="34" charset="0"/>
              </a:rPr>
              <a:t>Genetically programmed ‘programmed senescent theory’ suggests that age related physical declines result from species-specific genes for aging. </a:t>
            </a:r>
          </a:p>
          <a:p>
            <a:pPr lvl="1"/>
            <a:r>
              <a:rPr lang="en-GB" altLang="en-US" dirty="0">
                <a:latin typeface="Arial" panose="020B0604020202020204" pitchFamily="34" charset="0"/>
                <a:cs typeface="Arial" panose="020B0604020202020204" pitchFamily="34" charset="0"/>
              </a:rPr>
              <a:t>Evolutionary theorists are that the decline occurs to prevent older people procreating and then being unable to raise children to maturity – thus we have a ‘built-in aging clock’ that switches on when we are past reproductive peak </a:t>
            </a:r>
          </a:p>
          <a:p>
            <a:pPr lvl="1"/>
            <a:r>
              <a:rPr lang="en-GB" altLang="en-US" dirty="0">
                <a:latin typeface="Arial" panose="020B0604020202020204" pitchFamily="34" charset="0"/>
                <a:cs typeface="Arial" panose="020B0604020202020204" pitchFamily="34" charset="0"/>
              </a:rPr>
              <a:t>Research also suggests that body cells’ ability to repair breaks in DNA and over time this accumulates and function decreases causing aging.</a:t>
            </a:r>
          </a:p>
          <a:p>
            <a:pPr marL="457200" lvl="1" indent="0">
              <a:buNone/>
            </a:pPr>
            <a:r>
              <a:rPr lang="en-GB" altLang="en-US" dirty="0">
                <a:latin typeface="Arial" panose="020B0604020202020204" pitchFamily="34" charset="0"/>
                <a:cs typeface="Arial" panose="020B0604020202020204" pitchFamily="34" charset="0"/>
              </a:rPr>
              <a:t>                                                                                  </a:t>
            </a:r>
            <a:r>
              <a:rPr lang="en-GB" altLang="en-US" sz="1400" dirty="0">
                <a:latin typeface="Arial" panose="020B0604020202020204" pitchFamily="34" charset="0"/>
                <a:cs typeface="Arial" panose="020B0604020202020204" pitchFamily="34" charset="0"/>
              </a:rPr>
              <a:t>(</a:t>
            </a:r>
            <a:r>
              <a:rPr lang="en-GB" altLang="en-US" sz="1400" dirty="0" err="1">
                <a:latin typeface="Arial" panose="020B0604020202020204" pitchFamily="34" charset="0"/>
                <a:cs typeface="Arial" panose="020B0604020202020204" pitchFamily="34" charset="0"/>
              </a:rPr>
              <a:t>Arking</a:t>
            </a:r>
            <a:r>
              <a:rPr lang="en-GB" altLang="en-US" sz="1400" dirty="0">
                <a:latin typeface="Arial" panose="020B0604020202020204" pitchFamily="34" charset="0"/>
                <a:cs typeface="Arial" panose="020B0604020202020204" pitchFamily="34" charset="0"/>
              </a:rPr>
              <a:t>, 2006</a:t>
            </a:r>
            <a:r>
              <a:rPr lang="en-GB" altLang="en-US" sz="1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828635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4579">
                                            <p:txEl>
                                              <p:pRg st="1" end="1"/>
                                            </p:txEl>
                                          </p:spTgt>
                                        </p:tgtEl>
                                        <p:attrNameLst>
                                          <p:attrName>style.visibility</p:attrName>
                                        </p:attrNameLst>
                                      </p:cBhvr>
                                      <p:to>
                                        <p:strVal val="visible"/>
                                      </p:to>
                                    </p:set>
                                    <p:animEffect transition="in" filter="circle(in)">
                                      <p:cBhvr>
                                        <p:cTn id="7" dur="2000"/>
                                        <p:tgtEl>
                                          <p:spTgt spid="2457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24579">
                                            <p:txEl>
                                              <p:pRg st="2" end="2"/>
                                            </p:txEl>
                                          </p:spTgt>
                                        </p:tgtEl>
                                        <p:attrNameLst>
                                          <p:attrName>style.visibility</p:attrName>
                                        </p:attrNameLst>
                                      </p:cBhvr>
                                      <p:to>
                                        <p:strVal val="visible"/>
                                      </p:to>
                                    </p:set>
                                    <p:animEffect transition="in" filter="circle(in)">
                                      <p:cBhvr>
                                        <p:cTn id="12" dur="2000"/>
                                        <p:tgtEl>
                                          <p:spTgt spid="2457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nodeType="clickEffect">
                                  <p:stCondLst>
                                    <p:cond delay="0"/>
                                  </p:stCondLst>
                                  <p:childTnLst>
                                    <p:set>
                                      <p:cBhvr>
                                        <p:cTn id="16" dur="1" fill="hold">
                                          <p:stCondLst>
                                            <p:cond delay="0"/>
                                          </p:stCondLst>
                                        </p:cTn>
                                        <p:tgtEl>
                                          <p:spTgt spid="24579">
                                            <p:txEl>
                                              <p:pRg st="3" end="3"/>
                                            </p:txEl>
                                          </p:spTgt>
                                        </p:tgtEl>
                                        <p:attrNameLst>
                                          <p:attrName>style.visibility</p:attrName>
                                        </p:attrNameLst>
                                      </p:cBhvr>
                                      <p:to>
                                        <p:strVal val="visible"/>
                                      </p:to>
                                    </p:set>
                                    <p:animEffect transition="in" filter="circle(in)">
                                      <p:cBhvr>
                                        <p:cTn id="17" dur="2000"/>
                                        <p:tgtEl>
                                          <p:spTgt spid="24579">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6" presetClass="entr" presetSubtype="16" fill="hold" nodeType="clickEffect">
                                  <p:stCondLst>
                                    <p:cond delay="0"/>
                                  </p:stCondLst>
                                  <p:childTnLst>
                                    <p:set>
                                      <p:cBhvr>
                                        <p:cTn id="21" dur="1" fill="hold">
                                          <p:stCondLst>
                                            <p:cond delay="0"/>
                                          </p:stCondLst>
                                        </p:cTn>
                                        <p:tgtEl>
                                          <p:spTgt spid="24579">
                                            <p:txEl>
                                              <p:pRg st="4" end="4"/>
                                            </p:txEl>
                                          </p:spTgt>
                                        </p:tgtEl>
                                        <p:attrNameLst>
                                          <p:attrName>style.visibility</p:attrName>
                                        </p:attrNameLst>
                                      </p:cBhvr>
                                      <p:to>
                                        <p:strVal val="visible"/>
                                      </p:to>
                                    </p:set>
                                    <p:animEffect transition="in" filter="circle(in)">
                                      <p:cBhvr>
                                        <p:cTn id="22" dur="2000"/>
                                        <p:tgtEl>
                                          <p:spTgt spid="2457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Health and Well-being</a:t>
            </a:r>
          </a:p>
        </p:txBody>
      </p:sp>
      <p:sp>
        <p:nvSpPr>
          <p:cNvPr id="3" name="Content Placeholder 2"/>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Women live longer than men, (in 2016 the figures were 82.9 years for women and 79.2 years for men)</a:t>
            </a:r>
          </a:p>
          <a:p>
            <a:r>
              <a:rPr lang="en-GB" dirty="0">
                <a:latin typeface="Arial" panose="020B0604020202020204" pitchFamily="34" charset="0"/>
                <a:cs typeface="Arial" panose="020B0604020202020204" pitchFamily="34" charset="0"/>
              </a:rPr>
              <a:t>Women are more likely to have more years in poor health than men (19 years for females, 16.1 for males)</a:t>
            </a:r>
          </a:p>
          <a:p>
            <a:r>
              <a:rPr lang="en-GB" dirty="0">
                <a:latin typeface="Arial" panose="020B0604020202020204" pitchFamily="34" charset="0"/>
                <a:cs typeface="Arial" panose="020B0604020202020204" pitchFamily="34" charset="0"/>
              </a:rPr>
              <a:t>Key factor in health tends to be SES (socio-economic status)                                        </a:t>
            </a:r>
          </a:p>
          <a:p>
            <a:pPr marL="0" indent="0">
              <a:buNone/>
            </a:pPr>
            <a:r>
              <a:rPr lang="en-GB" sz="1400" dirty="0">
                <a:latin typeface="Arial" panose="020B0604020202020204" pitchFamily="34" charset="0"/>
                <a:cs typeface="Arial" panose="020B0604020202020204" pitchFamily="34" charset="0"/>
              </a:rPr>
              <a:t>                                                                                           (GOV.UK, 2017; ONS, 2015)</a:t>
            </a:r>
          </a:p>
          <a:p>
            <a:endParaRPr lang="en-GB" dirty="0"/>
          </a:p>
          <a:p>
            <a:endParaRPr lang="en-GB" dirty="0"/>
          </a:p>
          <a:p>
            <a:endParaRPr lang="en-GB" dirty="0"/>
          </a:p>
        </p:txBody>
      </p:sp>
    </p:spTree>
    <p:extLst>
      <p:ext uri="{BB962C8B-B14F-4D97-AF65-F5344CB8AC3E}">
        <p14:creationId xmlns:p14="http://schemas.microsoft.com/office/powerpoint/2010/main" val="2340084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Long-Term Limiting Illness</a:t>
            </a:r>
          </a:p>
        </p:txBody>
      </p:sp>
      <p:sp>
        <p:nvSpPr>
          <p:cNvPr id="3" name="Content Placeholder 2"/>
          <p:cNvSpPr>
            <a:spLocks noGrp="1"/>
          </p:cNvSpPr>
          <p:nvPr>
            <p:ph idx="1"/>
          </p:nvPr>
        </p:nvSpPr>
        <p:spPr>
          <a:xfrm>
            <a:off x="2490339" y="2490136"/>
            <a:ext cx="7219789" cy="3444997"/>
          </a:xfrm>
        </p:spPr>
        <p:txBody>
          <a:bodyPr>
            <a:normAutofit fontScale="92500" lnSpcReduction="20000"/>
          </a:bodyPr>
          <a:lstStyle/>
          <a:p>
            <a:r>
              <a:rPr lang="en-GB" dirty="0">
                <a:latin typeface="Arial" panose="020B0604020202020204" pitchFamily="34" charset="0"/>
                <a:cs typeface="Arial" panose="020B0604020202020204" pitchFamily="34" charset="0"/>
              </a:rPr>
              <a:t>40% of all people aged 65+ have a limiting longstanding illness</a:t>
            </a:r>
          </a:p>
          <a:p>
            <a:r>
              <a:rPr lang="en-GB" dirty="0">
                <a:latin typeface="Arial" panose="020B0604020202020204" pitchFamily="34" charset="0"/>
                <a:cs typeface="Arial" panose="020B0604020202020204" pitchFamily="34" charset="0"/>
              </a:rPr>
              <a:t>If nothing is done about age-related disease, there will be over 6.25 million older people with a long-term limiting illness or disability by 2030: nearly 9% of the total population.</a:t>
            </a:r>
          </a:p>
          <a:p>
            <a:r>
              <a:rPr lang="en-GB" dirty="0">
                <a:latin typeface="Arial" panose="020B0604020202020204" pitchFamily="34" charset="0"/>
                <a:cs typeface="Arial" panose="020B0604020202020204" pitchFamily="34" charset="0"/>
              </a:rPr>
              <a:t>Almost two thirds (59%) of people aged 80 and over in the UK have an [age related] disability.</a:t>
            </a:r>
          </a:p>
          <a:p>
            <a:pPr marL="0" indent="0">
              <a:buNone/>
            </a:pPr>
            <a:r>
              <a:rPr lang="en-GB" sz="1900" dirty="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a:t>
            </a:r>
            <a:r>
              <a:rPr lang="en-GB" sz="1300" dirty="0" err="1">
                <a:latin typeface="Arial" panose="020B0604020202020204" pitchFamily="34" charset="0"/>
                <a:cs typeface="Arial" panose="020B0604020202020204" pitchFamily="34" charset="0"/>
              </a:rPr>
              <a:t>AgeUK</a:t>
            </a:r>
            <a:r>
              <a:rPr lang="en-GB" sz="1300" dirty="0">
                <a:latin typeface="Arial" panose="020B0604020202020204" pitchFamily="34" charset="0"/>
                <a:cs typeface="Arial" panose="020B0604020202020204" pitchFamily="34" charset="0"/>
              </a:rPr>
              <a:t>, 2018)</a:t>
            </a: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088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5014" y="2686722"/>
            <a:ext cx="7686720" cy="923330"/>
          </a:xfrm>
          <a:prstGeom prst="rect">
            <a:avLst/>
          </a:prstGeom>
        </p:spPr>
        <p:txBody>
          <a:bodyPr wrap="none">
            <a:spAutoFit/>
          </a:bodyPr>
          <a:lstStyle/>
          <a:p>
            <a:r>
              <a:rPr lang="en-GB" altLang="en-US" sz="5400" b="1" dirty="0">
                <a:latin typeface="Arial" panose="020B0604020202020204" pitchFamily="34" charset="0"/>
                <a:cs typeface="Arial" panose="020B0604020202020204" pitchFamily="34" charset="0"/>
              </a:rPr>
              <a:t>Health and Social Care</a:t>
            </a:r>
            <a:endParaRPr lang="en-GB" sz="5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603283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altLang="en-US" b="1" dirty="0">
                <a:latin typeface="Arial" panose="020B0604020202020204" pitchFamily="34" charset="0"/>
                <a:cs typeface="Arial" panose="020B0604020202020204" pitchFamily="34" charset="0"/>
              </a:rPr>
              <a:t>Health and Social Care</a:t>
            </a:r>
          </a:p>
        </p:txBody>
      </p:sp>
      <p:sp>
        <p:nvSpPr>
          <p:cNvPr id="4" name="Content Placeholder 3"/>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As we get older, general health declines, use of health services increases  </a:t>
            </a:r>
          </a:p>
          <a:p>
            <a:r>
              <a:rPr lang="en-GB" dirty="0">
                <a:latin typeface="Arial" panose="020B0604020202020204" pitchFamily="34" charset="0"/>
                <a:cs typeface="Arial" panose="020B0604020202020204" pitchFamily="34" charset="0"/>
              </a:rPr>
              <a:t>12% of those over 65 receive home-care</a:t>
            </a:r>
          </a:p>
          <a:p>
            <a:r>
              <a:rPr lang="en-GB" dirty="0">
                <a:latin typeface="Arial" panose="020B0604020202020204" pitchFamily="34" charset="0"/>
                <a:cs typeface="Arial" panose="020B0604020202020204" pitchFamily="34" charset="0"/>
              </a:rPr>
              <a:t>There are more than 400,000 older people in residential care in the UK</a:t>
            </a:r>
          </a:p>
          <a:p>
            <a:r>
              <a:rPr lang="en-GB" dirty="0">
                <a:latin typeface="Arial" panose="020B0604020202020204" pitchFamily="34" charset="0"/>
                <a:cs typeface="Arial" panose="020B0604020202020204" pitchFamily="34" charset="0"/>
              </a:rPr>
              <a:t>Older people, particularly women, provide the majority of unpaid care                          </a:t>
            </a:r>
          </a:p>
          <a:p>
            <a:pPr marL="0" indent="0">
              <a:buNone/>
            </a:pPr>
            <a:r>
              <a:rPr lang="en-GB"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a:t>
            </a:r>
            <a:r>
              <a:rPr lang="en-GB" sz="1200" dirty="0" err="1">
                <a:latin typeface="Arial" panose="020B0604020202020204" pitchFamily="34" charset="0"/>
                <a:cs typeface="Arial" panose="020B0604020202020204" pitchFamily="34" charset="0"/>
              </a:rPr>
              <a:t>AgeUK</a:t>
            </a:r>
            <a:r>
              <a:rPr lang="en-GB" sz="1200" dirty="0">
                <a:latin typeface="Arial" panose="020B0604020202020204" pitchFamily="34" charset="0"/>
                <a:cs typeface="Arial" panose="020B0604020202020204" pitchFamily="34" charset="0"/>
              </a:rPr>
              <a:t>, 2018a)</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859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48089" y="731879"/>
            <a:ext cx="7904285" cy="1303867"/>
          </a:xfrm>
        </p:spPr>
        <p:txBody>
          <a:bodyPr>
            <a:noAutofit/>
          </a:bodyPr>
          <a:lstStyle/>
          <a:p>
            <a:r>
              <a:rPr lang="en-GB" altLang="en-US" b="1" dirty="0">
                <a:latin typeface="Arial" panose="020B0604020202020204" pitchFamily="34" charset="0"/>
                <a:cs typeface="Arial" panose="020B0604020202020204" pitchFamily="34" charset="0"/>
              </a:rPr>
              <a:t>Health and Social Care: </a:t>
            </a:r>
            <a:br>
              <a:rPr lang="en-GB" altLang="en-US" b="1" dirty="0">
                <a:latin typeface="Arial" panose="020B0604020202020204" pitchFamily="34" charset="0"/>
                <a:cs typeface="Arial" panose="020B0604020202020204" pitchFamily="34" charset="0"/>
              </a:rPr>
            </a:br>
            <a:r>
              <a:rPr lang="en-GB" altLang="en-US" b="1" dirty="0">
                <a:latin typeface="Arial" panose="020B0604020202020204" pitchFamily="34" charset="0"/>
                <a:cs typeface="Arial" panose="020B0604020202020204" pitchFamily="34" charset="0"/>
              </a:rPr>
              <a:t>What Do We Need to Think About?</a:t>
            </a:r>
          </a:p>
        </p:txBody>
      </p:sp>
      <p:sp>
        <p:nvSpPr>
          <p:cNvPr id="23555" name="Rectangle 3"/>
          <p:cNvSpPr>
            <a:spLocks noGrp="1" noChangeArrowheads="1"/>
          </p:cNvSpPr>
          <p:nvPr>
            <p:ph idx="1"/>
          </p:nvPr>
        </p:nvSpPr>
        <p:spPr>
          <a:xfrm>
            <a:off x="2283719" y="2492048"/>
            <a:ext cx="7633027" cy="3444997"/>
          </a:xfrm>
        </p:spPr>
        <p:txBody>
          <a:bodyPr>
            <a:normAutofit fontScale="77500" lnSpcReduction="20000"/>
          </a:bodyPr>
          <a:lstStyle/>
          <a:p>
            <a:r>
              <a:rPr lang="en-GB" altLang="en-US" dirty="0">
                <a:latin typeface="Arial" panose="020B0604020202020204" pitchFamily="34" charset="0"/>
                <a:cs typeface="Arial" panose="020B0604020202020204" pitchFamily="34" charset="0"/>
              </a:rPr>
              <a:t>What do we mean by this term?</a:t>
            </a:r>
          </a:p>
          <a:p>
            <a:r>
              <a:rPr lang="en-GB" altLang="en-US" dirty="0">
                <a:latin typeface="Arial" panose="020B0604020202020204" pitchFamily="34" charset="0"/>
                <a:cs typeface="Arial" panose="020B0604020202020204" pitchFamily="34" charset="0"/>
              </a:rPr>
              <a:t>What support do we provide for the elderly?</a:t>
            </a:r>
          </a:p>
          <a:p>
            <a:r>
              <a:rPr lang="en-GB" altLang="en-US" dirty="0">
                <a:latin typeface="Arial" panose="020B0604020202020204" pitchFamily="34" charset="0"/>
                <a:cs typeface="Arial" panose="020B0604020202020204" pitchFamily="34" charset="0"/>
              </a:rPr>
              <a:t>Are there barriers in terms of age discrimination in terms of employment, lifestyle?</a:t>
            </a:r>
          </a:p>
          <a:p>
            <a:r>
              <a:rPr lang="en-GB" altLang="en-US" dirty="0">
                <a:latin typeface="Arial" panose="020B0604020202020204" pitchFamily="34" charset="0"/>
                <a:cs typeface="Arial" panose="020B0604020202020204" pitchFamily="34" charset="0"/>
              </a:rPr>
              <a:t>Is there age discrimination in terms of health provision and/or care provision?</a:t>
            </a:r>
          </a:p>
          <a:p>
            <a:r>
              <a:rPr lang="en-GB" altLang="en-US" dirty="0">
                <a:latin typeface="Arial" panose="020B0604020202020204" pitchFamily="34" charset="0"/>
                <a:cs typeface="Arial" panose="020B0604020202020204" pitchFamily="34" charset="0"/>
              </a:rPr>
              <a:t>What changes have taken place in terms of caring for the old and infirm?</a:t>
            </a:r>
          </a:p>
          <a:p>
            <a:r>
              <a:rPr lang="en-GB" altLang="en-US" dirty="0">
                <a:latin typeface="Arial" panose="020B0604020202020204" pitchFamily="34" charset="0"/>
                <a:cs typeface="Arial" panose="020B0604020202020204" pitchFamily="34" charset="0"/>
              </a:rPr>
              <a:t>If, as is widely reported, the ageing population is a financial ‘time bomb’ what may happen to services for the elderly infirm?</a:t>
            </a:r>
          </a:p>
          <a:p>
            <a:endParaRPr lang="en-GB" altLang="en-US" dirty="0">
              <a:latin typeface="Times New Roman" panose="02020603050405020304" pitchFamily="18" charset="0"/>
              <a:cs typeface="Times New Roman" panose="02020603050405020304" pitchFamily="18" charset="0"/>
            </a:endParaRPr>
          </a:p>
          <a:p>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8914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55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55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2700338" y="908050"/>
            <a:ext cx="6799262" cy="1303338"/>
          </a:xfrm>
        </p:spPr>
        <p:txBody>
          <a:bodyPr/>
          <a:lstStyle/>
          <a:p>
            <a:pPr eaLnBrk="1" hangingPunct="1"/>
            <a:r>
              <a:rPr lang="en-GB" altLang="en-US" b="1" dirty="0">
                <a:ln>
                  <a:noFill/>
                </a:ln>
                <a:latin typeface="Arial" panose="020B0604020202020204" pitchFamily="34" charset="0"/>
                <a:cs typeface="Arial" panose="020B0604020202020204" pitchFamily="34" charset="0"/>
              </a:rPr>
              <a:t>Theories of Ageing</a:t>
            </a:r>
          </a:p>
        </p:txBody>
      </p:sp>
      <p:sp>
        <p:nvSpPr>
          <p:cNvPr id="3" name="Content Placeholder 2"/>
          <p:cNvSpPr>
            <a:spLocks noGrp="1"/>
          </p:cNvSpPr>
          <p:nvPr>
            <p:ph idx="1"/>
          </p:nvPr>
        </p:nvSpPr>
        <p:spPr/>
        <p:txBody>
          <a:bodyPr rtlCol="0">
            <a:normAutofit/>
          </a:bodyPr>
          <a:lstStyle/>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Disengagement Theory</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Activity Theory</a:t>
            </a:r>
          </a:p>
          <a:p>
            <a:pPr eaLnBrk="1" fontAlgn="auto" hangingPunct="1">
              <a:buClr>
                <a:srgbClr val="D9B247"/>
              </a:buClr>
              <a:buFont typeface="Arial"/>
              <a:buChar char="•"/>
              <a:defRPr/>
            </a:pPr>
            <a:r>
              <a:rPr lang="en-GB" dirty="0">
                <a:solidFill>
                  <a:prstClr val="black">
                    <a:lumMod val="85000"/>
                    <a:lumOff val="15000"/>
                  </a:prstClr>
                </a:solidFill>
                <a:latin typeface="Arial" panose="020B0604020202020204" pitchFamily="34" charset="0"/>
                <a:cs typeface="Arial" panose="020B0604020202020204" pitchFamily="34" charset="0"/>
              </a:rPr>
              <a:t>Continuity Theory </a:t>
            </a:r>
            <a:endParaRPr lang="en-GB" dirty="0">
              <a:solidFill>
                <a:schemeClr val="tx1">
                  <a:lumMod val="85000"/>
                  <a:lumOff val="15000"/>
                </a:schemeClr>
              </a:solidFill>
              <a:latin typeface="Arial" panose="020B0604020202020204" pitchFamily="34" charset="0"/>
              <a:cs typeface="Arial" panose="020B0604020202020204" pitchFamily="34" charset="0"/>
            </a:endParaRP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Social Breakdown Reconstruction Theory</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Modernization Theory</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Gerotranscendence</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Symbolic Interaction</a:t>
            </a:r>
          </a:p>
          <a:p>
            <a:pPr eaLnBrk="1" fontAlgn="auto" hangingPunct="1">
              <a:buFont typeface="Arial"/>
              <a:buChar char="•"/>
              <a:defRPr/>
            </a:pPr>
            <a:endParaRPr lang="en-GB" dirty="0">
              <a:solidFill>
                <a:schemeClr val="tx1">
                  <a:lumMod val="85000"/>
                  <a:lumOff val="15000"/>
                </a:schemeClr>
              </a:solidFill>
            </a:endParaRPr>
          </a:p>
          <a:p>
            <a:pPr eaLnBrk="1" fontAlgn="auto" hangingPunct="1">
              <a:buFont typeface="Arial"/>
              <a:buChar char="•"/>
              <a:defRPr/>
            </a:pPr>
            <a:endParaRPr lang="en-GB" dirty="0">
              <a:solidFill>
                <a:schemeClr val="tx1">
                  <a:lumMod val="85000"/>
                  <a:lumOff val="15000"/>
                </a:schemeClr>
              </a:solidFill>
            </a:endParaRPr>
          </a:p>
          <a:p>
            <a:pPr marL="0" indent="0">
              <a:buNone/>
              <a:defRPr/>
            </a:pPr>
            <a:endParaRPr lang="en-GB" dirty="0">
              <a:solidFill>
                <a:schemeClr val="tx1">
                  <a:lumMod val="85000"/>
                  <a:lumOff val="15000"/>
                </a:schemeClr>
              </a:solidFill>
            </a:endParaRPr>
          </a:p>
          <a:p>
            <a:pPr eaLnBrk="1" fontAlgn="auto" hangingPunct="1">
              <a:buFont typeface="Arial"/>
              <a:buChar char="•"/>
              <a:defRPr/>
            </a:pPr>
            <a:endParaRPr lang="en-GB" dirty="0">
              <a:solidFill>
                <a:schemeClr val="tx1">
                  <a:lumMod val="85000"/>
                  <a:lumOff val="15000"/>
                </a:schemeClr>
              </a:solidFill>
            </a:endParaRPr>
          </a:p>
          <a:p>
            <a:pPr eaLnBrk="1" fontAlgn="auto" hangingPunct="1">
              <a:buFont typeface="Arial"/>
              <a:buChar char="•"/>
              <a:defRPr/>
            </a:pPr>
            <a:endParaRPr lang="en-GB" dirty="0">
              <a:solidFill>
                <a:schemeClr val="tx1">
                  <a:lumMod val="85000"/>
                  <a:lumOff val="15000"/>
                </a:schemeClr>
              </a:solidFill>
            </a:endParaRPr>
          </a:p>
        </p:txBody>
      </p:sp>
    </p:spTree>
    <p:extLst>
      <p:ext uri="{BB962C8B-B14F-4D97-AF65-F5344CB8AC3E}">
        <p14:creationId xmlns:p14="http://schemas.microsoft.com/office/powerpoint/2010/main" val="52645409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2700338" y="915989"/>
            <a:ext cx="6799262" cy="1303337"/>
          </a:xfrm>
        </p:spPr>
        <p:txBody>
          <a:bodyPr/>
          <a:lstStyle/>
          <a:p>
            <a:pPr eaLnBrk="1" hangingPunct="1"/>
            <a:r>
              <a:rPr lang="en-GB" altLang="en-US" b="1" dirty="0">
                <a:ln>
                  <a:noFill/>
                </a:ln>
                <a:latin typeface="Arial" panose="020B0604020202020204" pitchFamily="34" charset="0"/>
                <a:cs typeface="Arial" panose="020B0604020202020204" pitchFamily="34" charset="0"/>
              </a:rPr>
              <a:t>Disengagement Theory </a:t>
            </a:r>
          </a:p>
        </p:txBody>
      </p:sp>
      <p:sp>
        <p:nvSpPr>
          <p:cNvPr id="4" name="Rectangle 3"/>
          <p:cNvSpPr/>
          <p:nvPr/>
        </p:nvSpPr>
        <p:spPr>
          <a:xfrm>
            <a:off x="1445741" y="2565401"/>
            <a:ext cx="7831609" cy="3323987"/>
          </a:xfrm>
          <a:prstGeom prst="rect">
            <a:avLst/>
          </a:prstGeom>
        </p:spPr>
        <p:txBody>
          <a:bodyPr wrap="square">
            <a:spAutoFit/>
          </a:bodyPr>
          <a:lstStyle/>
          <a:p>
            <a:pPr marL="285750" indent="-285750">
              <a:buFont typeface="Arial" panose="020B0604020202020204" pitchFamily="34" charset="0"/>
              <a:buChar char="•"/>
              <a:defRPr/>
            </a:pPr>
            <a:r>
              <a:rPr lang="en-GB" dirty="0">
                <a:latin typeface="Arial" panose="020B0604020202020204" pitchFamily="34" charset="0"/>
                <a:cs typeface="Arial" panose="020B0604020202020204" pitchFamily="34" charset="0"/>
              </a:rPr>
              <a:t>As older adults slow down, they gradually withdraw from society.</a:t>
            </a:r>
          </a:p>
          <a:p>
            <a:pPr>
              <a:defRP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defRPr/>
            </a:pPr>
            <a:r>
              <a:rPr lang="en-GB" dirty="0">
                <a:latin typeface="Arial" panose="020B0604020202020204" pitchFamily="34" charset="0"/>
                <a:cs typeface="Arial" panose="020B0604020202020204" pitchFamily="34" charset="0"/>
              </a:rPr>
              <a:t>Disengagement is a mutual activity in which the elderly not only disengages from the society, but the society disengages from the older adult.</a:t>
            </a:r>
          </a:p>
          <a:p>
            <a:pPr marL="285750" indent="-285750">
              <a:buFont typeface="Arial" panose="020B0604020202020204" pitchFamily="34" charset="0"/>
              <a:buChar char="•"/>
              <a:defRP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defRPr/>
            </a:pPr>
            <a:r>
              <a:rPr lang="en-GB" dirty="0">
                <a:latin typeface="Arial" panose="020B0604020202020204" pitchFamily="34" charset="0"/>
                <a:cs typeface="Arial" panose="020B0604020202020204" pitchFamily="34" charset="0"/>
              </a:rPr>
              <a:t>The  elderly develop greater self-preoccupation and decrease emotional ties with people and reduce interest in social activities. Such social withdrawal and increased self-absorption was thought to increase life satisfaction among them </a:t>
            </a:r>
          </a:p>
          <a:p>
            <a:pPr marL="285750" indent="-285750">
              <a:buFont typeface="Arial" panose="020B0604020202020204" pitchFamily="34" charset="0"/>
              <a:buChar char="•"/>
              <a:defRPr/>
            </a:pPr>
            <a:endParaRPr lang="en-GB" dirty="0">
              <a:latin typeface="Arial" panose="020B0604020202020204" pitchFamily="34" charset="0"/>
              <a:cs typeface="Arial" panose="020B0604020202020204" pitchFamily="34" charset="0"/>
            </a:endParaRPr>
          </a:p>
          <a:p>
            <a:pPr>
              <a:defRPr/>
            </a:pPr>
            <a:r>
              <a:rPr lang="en-GB" sz="1200" dirty="0">
                <a:latin typeface="Arial" panose="020B0604020202020204" pitchFamily="34" charset="0"/>
                <a:cs typeface="Arial" panose="020B0604020202020204" pitchFamily="34" charset="0"/>
              </a:rPr>
              <a:t>                                                                                                                                                   (Larkin, 2009</a:t>
            </a:r>
            <a:r>
              <a:rPr lang="en-GB" sz="1200" dirty="0"/>
              <a:t>) </a:t>
            </a:r>
          </a:p>
        </p:txBody>
      </p:sp>
      <p:pic>
        <p:nvPicPr>
          <p:cNvPr id="2560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77611" y="1959747"/>
            <a:ext cx="1317625"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444819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2700338" y="915989"/>
            <a:ext cx="6799262" cy="1303337"/>
          </a:xfrm>
        </p:spPr>
        <p:txBody>
          <a:bodyPr/>
          <a:lstStyle/>
          <a:p>
            <a:pPr eaLnBrk="1" hangingPunct="1"/>
            <a:r>
              <a:rPr lang="en-GB" altLang="en-US" b="1" dirty="0">
                <a:ln>
                  <a:noFill/>
                </a:ln>
                <a:latin typeface="Arial" panose="020B0604020202020204" pitchFamily="34" charset="0"/>
                <a:cs typeface="Arial" panose="020B0604020202020204" pitchFamily="34" charset="0"/>
              </a:rPr>
              <a:t>Disengagement Theory</a:t>
            </a:r>
          </a:p>
        </p:txBody>
      </p:sp>
      <p:sp>
        <p:nvSpPr>
          <p:cNvPr id="3" name="Rectangle 2"/>
          <p:cNvSpPr/>
          <p:nvPr/>
        </p:nvSpPr>
        <p:spPr>
          <a:xfrm>
            <a:off x="1285103" y="2708275"/>
            <a:ext cx="7258823" cy="2400657"/>
          </a:xfrm>
          <a:prstGeom prst="rect">
            <a:avLst/>
          </a:prstGeom>
        </p:spPr>
        <p:txBody>
          <a:bodyPr wrap="square">
            <a:spAutoFit/>
          </a:bodyPr>
          <a:lstStyle/>
          <a:p>
            <a:pPr marL="285750" indent="-285750">
              <a:buFont typeface="Arial" panose="020B0604020202020204" pitchFamily="34" charset="0"/>
              <a:buChar char="•"/>
              <a:defRPr/>
            </a:pPr>
            <a:r>
              <a:rPr lang="en-GB" dirty="0">
                <a:latin typeface="Arial" panose="020B0604020202020204" pitchFamily="34" charset="0"/>
                <a:cs typeface="Arial" panose="020B0604020202020204" pitchFamily="34" charset="0"/>
              </a:rPr>
              <a:t>Looks at old age as a time when both the older person and society engage in mutual separation (e.g., retirement from work) </a:t>
            </a:r>
          </a:p>
          <a:p>
            <a:pPr>
              <a:defRP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defRPr/>
            </a:pPr>
            <a:r>
              <a:rPr lang="en-GB" dirty="0">
                <a:latin typeface="Arial" panose="020B0604020202020204" pitchFamily="34" charset="0"/>
                <a:cs typeface="Arial" panose="020B0604020202020204" pitchFamily="34" charset="0"/>
              </a:rPr>
              <a:t>One of the earliest attempts to explain old age in modern society</a:t>
            </a:r>
          </a:p>
          <a:p>
            <a:pPr>
              <a:defRP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defRPr/>
            </a:pPr>
            <a:r>
              <a:rPr lang="en-GB" dirty="0">
                <a:latin typeface="Arial" panose="020B0604020202020204" pitchFamily="34" charset="0"/>
                <a:cs typeface="Arial" panose="020B0604020202020204" pitchFamily="34" charset="0"/>
              </a:rPr>
              <a:t>Doesn’t always refer to the outward behaviour of people – can mean an inner attitude toward life </a:t>
            </a:r>
          </a:p>
          <a:p>
            <a:pPr>
              <a:defRPr/>
            </a:pPr>
            <a:endParaRPr lang="en-GB" sz="1200" dirty="0">
              <a:latin typeface="Arial" panose="020B0604020202020204" pitchFamily="34" charset="0"/>
              <a:cs typeface="Arial" panose="020B0604020202020204" pitchFamily="34" charset="0"/>
            </a:endParaRPr>
          </a:p>
          <a:p>
            <a:pPr>
              <a:defRPr/>
            </a:pPr>
            <a:r>
              <a:rPr lang="en-GB" sz="1200" dirty="0">
                <a:latin typeface="Arial" panose="020B0604020202020204" pitchFamily="34" charset="0"/>
                <a:cs typeface="Arial" panose="020B0604020202020204" pitchFamily="34" charset="0"/>
              </a:rPr>
              <a:t>                                                                                                                                  (Larkin, 2009) </a:t>
            </a:r>
          </a:p>
        </p:txBody>
      </p:sp>
      <p:pic>
        <p:nvPicPr>
          <p:cNvPr id="2662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026" y="3189288"/>
            <a:ext cx="1908175"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070041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r>
              <a:rPr lang="en-GB" altLang="en-US" b="1" dirty="0">
                <a:ln>
                  <a:noFill/>
                </a:ln>
                <a:latin typeface="Arial" panose="020B0604020202020204" pitchFamily="34" charset="0"/>
                <a:cs typeface="Arial" panose="020B0604020202020204" pitchFamily="34" charset="0"/>
              </a:rPr>
              <a:t>Activity Theory</a:t>
            </a:r>
          </a:p>
        </p:txBody>
      </p:sp>
      <p:sp>
        <p:nvSpPr>
          <p:cNvPr id="3" name="Content Placeholder 2"/>
          <p:cNvSpPr>
            <a:spLocks noGrp="1"/>
          </p:cNvSpPr>
          <p:nvPr>
            <p:ph idx="1"/>
          </p:nvPr>
        </p:nvSpPr>
        <p:spPr>
          <a:xfrm>
            <a:off x="2688881" y="2516984"/>
            <a:ext cx="7641367" cy="3314700"/>
          </a:xfrm>
        </p:spPr>
        <p:txBody>
          <a:bodyPr rtlCol="0">
            <a:normAutofit lnSpcReduction="10000"/>
          </a:bodyPr>
          <a:lstStyle/>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Opposite view of Disengagement Theory </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The more  active and involved the elderly are, the more likely that they are satisfied with their lives.</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It is therefore important to find substitute activities for them after their retirement.</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Argues that the more active people are, the more likely they are to age successfully</a:t>
            </a:r>
          </a:p>
          <a:p>
            <a:pPr eaLnBrk="1" fontAlgn="auto" hangingPunct="1">
              <a:buFont typeface="Arial"/>
              <a:buChar char="•"/>
              <a:defRPr/>
            </a:pPr>
            <a:endParaRPr lang="en-GB" dirty="0">
              <a:solidFill>
                <a:schemeClr val="tx1">
                  <a:lumMod val="85000"/>
                  <a:lumOff val="15000"/>
                </a:schemeClr>
              </a:solidFill>
            </a:endParaRPr>
          </a:p>
          <a:p>
            <a:pPr eaLnBrk="1" fontAlgn="auto" hangingPunct="1">
              <a:buFont typeface="Arial"/>
              <a:buChar char="•"/>
              <a:defRPr/>
            </a:pPr>
            <a:endParaRPr lang="en-GB" dirty="0">
              <a:solidFill>
                <a:schemeClr val="tx1">
                  <a:lumMod val="85000"/>
                  <a:lumOff val="15000"/>
                </a:schemeClr>
              </a:solidFill>
            </a:endParaRPr>
          </a:p>
        </p:txBody>
      </p:sp>
      <p:pic>
        <p:nvPicPr>
          <p:cNvPr id="2765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488144" y="786607"/>
            <a:ext cx="2054225" cy="167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9631" y="692150"/>
            <a:ext cx="2608262"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094573" y="5661026"/>
            <a:ext cx="5913652"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49368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2700338" y="915989"/>
            <a:ext cx="6799262" cy="1303337"/>
          </a:xfrm>
        </p:spPr>
        <p:txBody>
          <a:bodyPr/>
          <a:lstStyle/>
          <a:p>
            <a:pPr eaLnBrk="1" hangingPunct="1"/>
            <a:r>
              <a:rPr lang="en-GB" altLang="en-US" b="1" dirty="0">
                <a:ln>
                  <a:noFill/>
                </a:ln>
                <a:latin typeface="Arial" panose="020B0604020202020204" pitchFamily="34" charset="0"/>
                <a:cs typeface="Arial" panose="020B0604020202020204" pitchFamily="34" charset="0"/>
              </a:rPr>
              <a:t>Activity Theory</a:t>
            </a:r>
          </a:p>
        </p:txBody>
      </p:sp>
      <p:pic>
        <p:nvPicPr>
          <p:cNvPr id="2867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9179" y="769938"/>
            <a:ext cx="2755772"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248947" y="769938"/>
            <a:ext cx="2054225" cy="167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2211387" y="2924176"/>
            <a:ext cx="8415423" cy="3890296"/>
          </a:xfrm>
          <a:prstGeom prst="rect">
            <a:avLst/>
          </a:prstGeom>
          <a:noFill/>
        </p:spPr>
        <p:txBody>
          <a:bodyPr wrap="square">
            <a:spAutoFit/>
          </a:bodyPr>
          <a:lstStyle/>
          <a:p>
            <a:pPr marL="285750" indent="-285750">
              <a:spcBef>
                <a:spcPct val="20000"/>
              </a:spcBef>
              <a:spcAft>
                <a:spcPts val="600"/>
              </a:spcAft>
              <a:buClr>
                <a:srgbClr val="D9B247"/>
              </a:buClr>
              <a:buSzPct val="115000"/>
              <a:buFont typeface="Arial"/>
              <a:buChar char="•"/>
              <a:defRPr/>
            </a:pPr>
            <a:r>
              <a:rPr lang="en-GB" sz="2400" dirty="0">
                <a:solidFill>
                  <a:prstClr val="black">
                    <a:lumMod val="85000"/>
                    <a:lumOff val="15000"/>
                  </a:prstClr>
                </a:solidFill>
                <a:latin typeface="Arial" panose="020B0604020202020204" pitchFamily="34" charset="0"/>
                <a:cs typeface="Arial" panose="020B0604020202020204" pitchFamily="34" charset="0"/>
              </a:rPr>
              <a:t>May be difficult for “old-old” people because of physical changes associated with ageing </a:t>
            </a:r>
          </a:p>
          <a:p>
            <a:pPr marL="285750" indent="-285750">
              <a:spcBef>
                <a:spcPct val="20000"/>
              </a:spcBef>
              <a:spcAft>
                <a:spcPts val="600"/>
              </a:spcAft>
              <a:buClr>
                <a:srgbClr val="D9B247"/>
              </a:buClr>
              <a:buSzPct val="115000"/>
              <a:buFont typeface="Arial"/>
              <a:buChar char="•"/>
              <a:defRPr/>
            </a:pPr>
            <a:r>
              <a:rPr lang="en-GB" sz="2400" dirty="0">
                <a:latin typeface="Arial" panose="020B0604020202020204" pitchFamily="34" charset="0"/>
                <a:ea typeface="Calibri" panose="020F0502020204030204" pitchFamily="34" charset="0"/>
                <a:cs typeface="Arial" panose="020B0604020202020204" pitchFamily="34" charset="0"/>
              </a:rPr>
              <a:t>fails to take into consideration that there may be constraints that prevent older people engaging in activities, such as a lack of social or economic resources </a:t>
            </a:r>
          </a:p>
          <a:p>
            <a:pPr marL="285750" indent="-285750">
              <a:spcBef>
                <a:spcPct val="20000"/>
              </a:spcBef>
              <a:spcAft>
                <a:spcPts val="600"/>
              </a:spcAft>
              <a:buClr>
                <a:srgbClr val="D9B247"/>
              </a:buClr>
              <a:buSzPct val="115000"/>
              <a:buFont typeface="Arial"/>
              <a:buChar char="•"/>
              <a:defRPr/>
            </a:pPr>
            <a:r>
              <a:rPr lang="en-GB" sz="2400" dirty="0">
                <a:solidFill>
                  <a:schemeClr val="tx1">
                    <a:lumMod val="85000"/>
                    <a:lumOff val="15000"/>
                  </a:schemeClr>
                </a:solidFill>
                <a:latin typeface="Arial" panose="020B0604020202020204" pitchFamily="34" charset="0"/>
                <a:cs typeface="Arial" panose="020B0604020202020204" pitchFamily="34" charset="0"/>
              </a:rPr>
              <a:t>Formulated as a direct response to the disengagement theory</a:t>
            </a:r>
          </a:p>
          <a:p>
            <a:pPr marL="285750" indent="-285750">
              <a:spcBef>
                <a:spcPct val="20000"/>
              </a:spcBef>
              <a:spcAft>
                <a:spcPts val="600"/>
              </a:spcAft>
              <a:buClr>
                <a:srgbClr val="D9B247"/>
              </a:buClr>
              <a:buSzPct val="115000"/>
              <a:buFont typeface="Arial"/>
              <a:buChar char="•"/>
              <a:defRPr/>
            </a:pPr>
            <a:endParaRPr lang="en-GB" sz="2400" dirty="0">
              <a:solidFill>
                <a:schemeClr val="tx1">
                  <a:lumMod val="85000"/>
                  <a:lumOff val="15000"/>
                </a:schemeClr>
              </a:solidFill>
            </a:endParaRPr>
          </a:p>
          <a:p>
            <a:pPr marL="285750" indent="-285750">
              <a:spcBef>
                <a:spcPct val="20000"/>
              </a:spcBef>
              <a:spcAft>
                <a:spcPts val="600"/>
              </a:spcAft>
              <a:buClr>
                <a:srgbClr val="D9B247"/>
              </a:buClr>
              <a:buSzPct val="115000"/>
              <a:buFont typeface="Arial"/>
              <a:buChar char="•"/>
              <a:defRPr/>
            </a:pPr>
            <a:endParaRPr lang="en-GB" sz="1700" dirty="0">
              <a:solidFill>
                <a:srgbClr val="FF0000"/>
              </a:solidFill>
            </a:endParaRPr>
          </a:p>
        </p:txBody>
      </p:sp>
      <p:pic>
        <p:nvPicPr>
          <p:cNvPr id="28678"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975725" y="5805488"/>
            <a:ext cx="5734050" cy="33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20569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GB" altLang="en-US" b="1" dirty="0">
                <a:ln>
                  <a:noFill/>
                </a:ln>
                <a:latin typeface="Arial" panose="020B0604020202020204" pitchFamily="34" charset="0"/>
                <a:cs typeface="Arial" panose="020B0604020202020204" pitchFamily="34" charset="0"/>
              </a:rPr>
              <a:t>Continuity Theory</a:t>
            </a:r>
          </a:p>
        </p:txBody>
      </p:sp>
      <p:sp>
        <p:nvSpPr>
          <p:cNvPr id="3" name="Content Placeholder 2"/>
          <p:cNvSpPr>
            <a:spLocks noGrp="1"/>
          </p:cNvSpPr>
          <p:nvPr>
            <p:ph idx="1"/>
          </p:nvPr>
        </p:nvSpPr>
        <p:spPr/>
        <p:txBody>
          <a:bodyPr rtlCol="0">
            <a:normAutofit/>
          </a:bodyPr>
          <a:lstStyle/>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Claims that people who grow older are inclined to maintain as much as they can of the same habits, personality, and style of life they developed in earlier years</a:t>
            </a:r>
          </a:p>
          <a:p>
            <a:pPr eaLnBrk="1" fontAlgn="auto" hangingPunct="1">
              <a:buFont typeface="Arial"/>
              <a:buChar char="•"/>
              <a:defRPr/>
            </a:pPr>
            <a:r>
              <a:rPr lang="en-GB" dirty="0">
                <a:solidFill>
                  <a:schemeClr val="tx1">
                    <a:lumMod val="85000"/>
                    <a:lumOff val="15000"/>
                  </a:schemeClr>
                </a:solidFill>
                <a:latin typeface="Arial" panose="020B0604020202020204" pitchFamily="34" charset="0"/>
                <a:cs typeface="Arial" panose="020B0604020202020204" pitchFamily="34" charset="0"/>
              </a:rPr>
              <a:t>Similar to Activity Theory in believing that decreases in social interaction are better explained by poor health or disability, rather than some functional need of society to “disengage” older people from their previous roles                                           </a:t>
            </a:r>
            <a:r>
              <a:rPr lang="en-GB" sz="1300" dirty="0">
                <a:latin typeface="Arial" panose="020B0604020202020204" pitchFamily="34" charset="0"/>
                <a:cs typeface="Arial" panose="020B0604020202020204" pitchFamily="34" charset="0"/>
              </a:rPr>
              <a:t>(Wang, 2012)</a:t>
            </a:r>
          </a:p>
          <a:p>
            <a:pPr eaLnBrk="1" fontAlgn="auto" hangingPunct="1">
              <a:buFont typeface="Arial"/>
              <a:buChar char="•"/>
              <a:defRPr/>
            </a:pPr>
            <a:endParaRPr lang="en-GB" dirty="0">
              <a:solidFill>
                <a:schemeClr val="tx1">
                  <a:lumMod val="85000"/>
                  <a:lumOff val="15000"/>
                </a:schemeClr>
              </a:solidFill>
            </a:endParaRPr>
          </a:p>
        </p:txBody>
      </p:sp>
      <p:pic>
        <p:nvPicPr>
          <p:cNvPr id="29700"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350934" y="1128711"/>
            <a:ext cx="1673225"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7" descr="Image result for old person active printable free images"/>
          <p:cNvPicPr>
            <a:picLocks noChangeAspect="1" noChangeArrowheads="1"/>
          </p:cNvPicPr>
          <p:nvPr/>
        </p:nvPicPr>
        <p:blipFill>
          <a:blip r:embed="rId4">
            <a:extLst>
              <a:ext uri="{28A0092B-C50C-407E-A947-70E740481C1C}">
                <a14:useLocalDpi xmlns:a14="http://schemas.microsoft.com/office/drawing/2010/main" val="0"/>
              </a:ext>
            </a:extLst>
          </a:blip>
          <a:srcRect l="39888" b="9808"/>
          <a:stretch>
            <a:fillRect/>
          </a:stretch>
        </p:blipFill>
        <p:spPr bwMode="auto">
          <a:xfrm>
            <a:off x="1641347" y="1235074"/>
            <a:ext cx="9334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254513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2693988" y="908050"/>
            <a:ext cx="6799262" cy="1303338"/>
          </a:xfrm>
        </p:spPr>
        <p:txBody>
          <a:bodyPr/>
          <a:lstStyle/>
          <a:p>
            <a:r>
              <a:rPr lang="en-GB" altLang="en-US" b="1" dirty="0">
                <a:ln>
                  <a:noFill/>
                </a:ln>
                <a:latin typeface="Arial" panose="020B0604020202020204" pitchFamily="34" charset="0"/>
                <a:cs typeface="Arial" panose="020B0604020202020204" pitchFamily="34" charset="0"/>
              </a:rPr>
              <a:t>Gerotranscendence</a:t>
            </a:r>
          </a:p>
        </p:txBody>
      </p:sp>
      <p:sp>
        <p:nvSpPr>
          <p:cNvPr id="32771" name="Content Placeholder 2"/>
          <p:cNvSpPr>
            <a:spLocks noGrp="1"/>
          </p:cNvSpPr>
          <p:nvPr>
            <p:ph idx="1"/>
          </p:nvPr>
        </p:nvSpPr>
        <p:spPr>
          <a:xfrm>
            <a:off x="2616072" y="2490789"/>
            <a:ext cx="7212012" cy="3444875"/>
          </a:xfrm>
        </p:spPr>
        <p:txBody>
          <a:bodyPr/>
          <a:lstStyle/>
          <a:p>
            <a:r>
              <a:rPr lang="en-GB" altLang="en-US" b="1" u="sng" dirty="0">
                <a:latin typeface="Arial" panose="020B0604020202020204" pitchFamily="34" charset="0"/>
                <a:cs typeface="Arial" panose="020B0604020202020204" pitchFamily="34" charset="0"/>
              </a:rPr>
              <a:t>Gerotranscendence</a:t>
            </a:r>
            <a:r>
              <a:rPr lang="en-GB" altLang="en-US" dirty="0">
                <a:latin typeface="Arial" panose="020B0604020202020204" pitchFamily="34" charset="0"/>
                <a:cs typeface="Arial" panose="020B0604020202020204" pitchFamily="34" charset="0"/>
              </a:rPr>
              <a:t>- Elderly become less self-centred, let go of conflict and feel more peaceful and connected to the world</a:t>
            </a:r>
          </a:p>
          <a:p>
            <a:r>
              <a:rPr lang="en-GB" altLang="en-US" dirty="0">
                <a:latin typeface="Arial" panose="020B0604020202020204" pitchFamily="34" charset="0"/>
                <a:cs typeface="Arial" panose="020B0604020202020204" pitchFamily="34" charset="0"/>
              </a:rPr>
              <a:t> There is a positive relationship between </a:t>
            </a:r>
            <a:r>
              <a:rPr lang="en-GB" altLang="en-US" dirty="0" err="1">
                <a:latin typeface="Arial" panose="020B0604020202020204" pitchFamily="34" charset="0"/>
                <a:cs typeface="Arial" panose="020B0604020202020204" pitchFamily="34" charset="0"/>
              </a:rPr>
              <a:t>gerotranscendence</a:t>
            </a:r>
            <a:r>
              <a:rPr lang="en-GB" altLang="en-US" dirty="0">
                <a:latin typeface="Arial" panose="020B0604020202020204" pitchFamily="34" charset="0"/>
                <a:cs typeface="Arial" panose="020B0604020202020204" pitchFamily="34" charset="0"/>
              </a:rPr>
              <a:t> and life satisfaction</a:t>
            </a:r>
          </a:p>
          <a:p>
            <a:r>
              <a:rPr lang="en-GB" altLang="en-US" dirty="0">
                <a:latin typeface="Arial" panose="020B0604020202020204" pitchFamily="34" charset="0"/>
                <a:cs typeface="Arial" panose="020B0604020202020204" pitchFamily="34" charset="0"/>
              </a:rPr>
              <a:t>Studies have also attested the fact that people who find meaning in life tend to experience better physical health </a:t>
            </a:r>
          </a:p>
          <a:p>
            <a:endParaRPr lang="en-GB" altLang="en-US" dirty="0"/>
          </a:p>
          <a:p>
            <a:endParaRPr lang="en-GB" altLang="en-US" dirty="0"/>
          </a:p>
        </p:txBody>
      </p:sp>
      <p:sp>
        <p:nvSpPr>
          <p:cNvPr id="4" name="TextBox 3"/>
          <p:cNvSpPr txBox="1"/>
          <p:nvPr/>
        </p:nvSpPr>
        <p:spPr>
          <a:xfrm>
            <a:off x="8688388" y="5659439"/>
            <a:ext cx="1223962" cy="276225"/>
          </a:xfrm>
          <a:prstGeom prst="rect">
            <a:avLst/>
          </a:prstGeom>
          <a:noFill/>
        </p:spPr>
        <p:txBody>
          <a:bodyPr>
            <a:spAutoFit/>
          </a:bodyPr>
          <a:lstStyle/>
          <a:p>
            <a:pPr>
              <a:defRPr/>
            </a:pPr>
            <a:r>
              <a:rPr lang="en-GB" sz="1200" dirty="0">
                <a:latin typeface="+mj-lt"/>
              </a:rPr>
              <a:t>(</a:t>
            </a:r>
            <a:r>
              <a:rPr lang="en-GB" sz="1200" dirty="0" err="1">
                <a:latin typeface="+mj-lt"/>
              </a:rPr>
              <a:t>Tornstam</a:t>
            </a:r>
            <a:r>
              <a:rPr lang="en-GB" sz="1200" dirty="0">
                <a:latin typeface="+mj-lt"/>
              </a:rPr>
              <a:t>, 1994)</a:t>
            </a:r>
          </a:p>
        </p:txBody>
      </p:sp>
      <p:pic>
        <p:nvPicPr>
          <p:cNvPr id="32773" name="Picture 1"/>
          <p:cNvPicPr>
            <a:picLocks noChangeAspect="1"/>
          </p:cNvPicPr>
          <p:nvPr/>
        </p:nvPicPr>
        <p:blipFill>
          <a:blip r:embed="rId3">
            <a:extLst>
              <a:ext uri="{28A0092B-C50C-407E-A947-70E740481C1C}">
                <a14:useLocalDpi xmlns:a14="http://schemas.microsoft.com/office/drawing/2010/main" val="0"/>
              </a:ext>
            </a:extLst>
          </a:blip>
          <a:srcRect l="-85222" t="132195" r="130240" b="-111113"/>
          <a:stretch>
            <a:fillRect/>
          </a:stretch>
        </p:blipFill>
        <p:spPr bwMode="auto">
          <a:xfrm>
            <a:off x="5591175" y="2924176"/>
            <a:ext cx="1441450" cy="137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628317" y="735013"/>
            <a:ext cx="119620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232459" y="908050"/>
            <a:ext cx="113347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14005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Policies </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Human Rights Act (1998) (not ratified by the USA or the Soviet Union</a:t>
            </a:r>
          </a:p>
          <a:p>
            <a:r>
              <a:rPr lang="en-GB" dirty="0">
                <a:latin typeface="Arial" panose="020B0604020202020204" pitchFamily="34" charset="0"/>
                <a:cs typeface="Arial" panose="020B0604020202020204" pitchFamily="34" charset="0"/>
              </a:rPr>
              <a:t>The Equality Act (2010)</a:t>
            </a:r>
          </a:p>
          <a:p>
            <a:r>
              <a:rPr lang="en-GB" dirty="0">
                <a:latin typeface="Arial" panose="020B0604020202020204" pitchFamily="34" charset="0"/>
                <a:cs typeface="Arial" panose="020B0604020202020204" pitchFamily="34" charset="0"/>
              </a:rPr>
              <a:t>Social Services and Well-being (Wales) Act 2014</a:t>
            </a:r>
          </a:p>
          <a:p>
            <a:r>
              <a:rPr lang="en-GB" dirty="0">
                <a:latin typeface="Arial" panose="020B0604020202020204" pitchFamily="34" charset="0"/>
                <a:cs typeface="Arial" panose="020B0604020202020204" pitchFamily="34" charset="0"/>
              </a:rPr>
              <a:t>The Care Act (2014)</a:t>
            </a:r>
          </a:p>
          <a:p>
            <a:r>
              <a:rPr lang="en-GB" dirty="0">
                <a:latin typeface="Arial" panose="020B0604020202020204" pitchFamily="34" charset="0"/>
                <a:cs typeface="Arial" panose="020B0604020202020204" pitchFamily="34" charset="0"/>
              </a:rPr>
              <a:t>NHS policy- National and Regional</a:t>
            </a:r>
          </a:p>
          <a:p>
            <a:endParaRPr lang="en-GB" dirty="0"/>
          </a:p>
        </p:txBody>
      </p:sp>
    </p:spTree>
    <p:extLst>
      <p:ext uri="{BB962C8B-B14F-4D97-AF65-F5344CB8AC3E}">
        <p14:creationId xmlns:p14="http://schemas.microsoft.com/office/powerpoint/2010/main" val="121347934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Barriers to Equality for Older People</a:t>
            </a:r>
          </a:p>
        </p:txBody>
      </p:sp>
      <p:sp>
        <p:nvSpPr>
          <p:cNvPr id="3" name="Content Placeholder 2"/>
          <p:cNvSpPr>
            <a:spLocks noGrp="1"/>
          </p:cNvSpPr>
          <p:nvPr>
            <p:ph idx="1"/>
          </p:nvPr>
        </p:nvSpPr>
        <p:spPr/>
        <p:txBody>
          <a:bodyPr/>
          <a:lstStyle/>
          <a:p>
            <a:r>
              <a:rPr lang="en-GB" dirty="0"/>
              <a:t>What could these be?</a:t>
            </a:r>
          </a:p>
          <a:p>
            <a:endParaRPr lang="en-GB" dirty="0"/>
          </a:p>
          <a:p>
            <a:pPr marL="0" indent="0">
              <a:buNone/>
            </a:pPr>
            <a:r>
              <a:rPr lang="en-GB" sz="4400" dirty="0"/>
              <a:t>          Discuss…</a:t>
            </a:r>
          </a:p>
        </p:txBody>
      </p:sp>
    </p:spTree>
    <p:extLst>
      <p:ext uri="{BB962C8B-B14F-4D97-AF65-F5344CB8AC3E}">
        <p14:creationId xmlns:p14="http://schemas.microsoft.com/office/powerpoint/2010/main" val="191326835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Barriers to Equality for Older People</a:t>
            </a:r>
          </a:p>
        </p:txBody>
      </p:sp>
      <p:sp>
        <p:nvSpPr>
          <p:cNvPr id="3" name="Content Placeholder 2"/>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Ageism</a:t>
            </a:r>
          </a:p>
          <a:p>
            <a:r>
              <a:rPr lang="en-GB" dirty="0">
                <a:latin typeface="Arial" panose="020B0604020202020204" pitchFamily="34" charset="0"/>
                <a:cs typeface="Arial" panose="020B0604020202020204" pitchFamily="34" charset="0"/>
              </a:rPr>
              <a:t>Discrimination</a:t>
            </a:r>
          </a:p>
          <a:p>
            <a:r>
              <a:rPr lang="en-GB" dirty="0">
                <a:latin typeface="Arial" panose="020B0604020202020204" pitchFamily="34" charset="0"/>
                <a:cs typeface="Arial" panose="020B0604020202020204" pitchFamily="34" charset="0"/>
              </a:rPr>
              <a:t>Labelling</a:t>
            </a:r>
          </a:p>
          <a:p>
            <a:r>
              <a:rPr lang="en-GB" dirty="0">
                <a:latin typeface="Arial" panose="020B0604020202020204" pitchFamily="34" charset="0"/>
                <a:cs typeface="Arial" panose="020B0604020202020204" pitchFamily="34" charset="0"/>
              </a:rPr>
              <a:t>Societal Perception (media?)</a:t>
            </a:r>
          </a:p>
          <a:p>
            <a:r>
              <a:rPr lang="en-GB" dirty="0">
                <a:latin typeface="Arial" panose="020B0604020202020204" pitchFamily="34" charset="0"/>
                <a:cs typeface="Arial" panose="020B0604020202020204" pitchFamily="34" charset="0"/>
              </a:rPr>
              <a:t>Self Perception (self fulfilling prophecy)</a:t>
            </a:r>
          </a:p>
          <a:p>
            <a:r>
              <a:rPr lang="en-GB" dirty="0">
                <a:latin typeface="Arial" panose="020B0604020202020204" pitchFamily="34" charset="0"/>
                <a:cs typeface="Arial" panose="020B0604020202020204" pitchFamily="34" charset="0"/>
              </a:rPr>
              <a:t>Physical Health/ Cognitive Decline</a:t>
            </a:r>
          </a:p>
          <a:p>
            <a:r>
              <a:rPr lang="en-GB">
                <a:latin typeface="Arial" panose="020B0604020202020204" pitchFamily="34" charset="0"/>
                <a:cs typeface="Arial" panose="020B0604020202020204" pitchFamily="34" charset="0"/>
              </a:rPr>
              <a:t>Elder Abuse</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852207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220F9-31DD-3F0B-8AFE-374416BE49E0}"/>
              </a:ext>
            </a:extLst>
          </p:cNvPr>
          <p:cNvSpPr>
            <a:spLocks noGrp="1"/>
          </p:cNvSpPr>
          <p:nvPr>
            <p:ph type="title"/>
          </p:nvPr>
        </p:nvSpPr>
        <p:spPr/>
        <p:txBody>
          <a:bodyPr/>
          <a:lstStyle/>
          <a:p>
            <a:r>
              <a:rPr lang="en-GB" dirty="0"/>
              <a:t>Ageism and Older People</a:t>
            </a:r>
          </a:p>
        </p:txBody>
      </p:sp>
      <p:sp>
        <p:nvSpPr>
          <p:cNvPr id="5" name="TextBox 4">
            <a:extLst>
              <a:ext uri="{FF2B5EF4-FFF2-40B4-BE49-F238E27FC236}">
                <a16:creationId xmlns:a16="http://schemas.microsoft.com/office/drawing/2014/main" id="{C7B62A78-E78A-E88B-2C52-4362B95A7FE9}"/>
              </a:ext>
            </a:extLst>
          </p:cNvPr>
          <p:cNvSpPr txBox="1"/>
          <p:nvPr/>
        </p:nvSpPr>
        <p:spPr>
          <a:xfrm>
            <a:off x="1295402" y="2929812"/>
            <a:ext cx="9126892" cy="1200329"/>
          </a:xfrm>
          <a:prstGeom prst="rect">
            <a:avLst/>
          </a:prstGeom>
          <a:noFill/>
        </p:spPr>
        <p:txBody>
          <a:bodyPr wrap="square" rtlCol="0">
            <a:spAutoFit/>
          </a:bodyPr>
          <a:lstStyle/>
          <a:p>
            <a:pPr marL="285750" indent="-285750">
              <a:buFont typeface="Arial" panose="020B0604020202020204" pitchFamily="34" charset="0"/>
              <a:buChar char="•"/>
            </a:pPr>
            <a:r>
              <a:rPr lang="en-GB" dirty="0"/>
              <a:t>Ageist stereotypes in the media and advertising</a:t>
            </a:r>
          </a:p>
          <a:p>
            <a:pPr marL="285750" indent="-285750">
              <a:buFont typeface="Arial" panose="020B0604020202020204" pitchFamily="34" charset="0"/>
              <a:buChar char="•"/>
            </a:pPr>
            <a:r>
              <a:rPr lang="en-GB" dirty="0"/>
              <a:t>Digital exclusion</a:t>
            </a:r>
          </a:p>
          <a:p>
            <a:pPr marL="285750" indent="-285750">
              <a:buFont typeface="Arial" panose="020B0604020202020204" pitchFamily="34" charset="0"/>
              <a:buChar char="•"/>
            </a:pPr>
            <a:r>
              <a:rPr lang="en-GB" dirty="0"/>
              <a:t>Equality law and enforceability of older people’s rights</a:t>
            </a:r>
          </a:p>
          <a:p>
            <a:pPr marL="285750" indent="-285750">
              <a:buFont typeface="Arial" panose="020B0604020202020204" pitchFamily="34" charset="0"/>
              <a:buChar char="•"/>
            </a:pPr>
            <a:endParaRPr lang="en-GB" dirty="0"/>
          </a:p>
        </p:txBody>
      </p:sp>
      <p:sp>
        <p:nvSpPr>
          <p:cNvPr id="8" name="TextBox 7">
            <a:extLst>
              <a:ext uri="{FF2B5EF4-FFF2-40B4-BE49-F238E27FC236}">
                <a16:creationId xmlns:a16="http://schemas.microsoft.com/office/drawing/2014/main" id="{90EAE4FC-88AD-F8D1-1680-BC059CE5BC41}"/>
              </a:ext>
            </a:extLst>
          </p:cNvPr>
          <p:cNvSpPr txBox="1"/>
          <p:nvPr/>
        </p:nvSpPr>
        <p:spPr>
          <a:xfrm>
            <a:off x="6372808" y="4292082"/>
            <a:ext cx="3237723" cy="1477328"/>
          </a:xfrm>
          <a:prstGeom prst="rect">
            <a:avLst/>
          </a:prstGeom>
          <a:noFill/>
        </p:spPr>
        <p:txBody>
          <a:bodyPr wrap="square" rtlCol="0">
            <a:spAutoFit/>
          </a:bodyPr>
          <a:lstStyle/>
          <a:p>
            <a:r>
              <a:rPr lang="en-GB" dirty="0"/>
              <a:t>The Rights of Older People, 2025</a:t>
            </a:r>
          </a:p>
          <a:p>
            <a:endParaRPr lang="en-GB" dirty="0"/>
          </a:p>
          <a:p>
            <a:r>
              <a:rPr lang="en-GB" dirty="0"/>
              <a:t>https://committees.parliament.uk/publications/46686/documents/239426/default/</a:t>
            </a:r>
          </a:p>
        </p:txBody>
      </p:sp>
    </p:spTree>
    <p:extLst>
      <p:ext uri="{BB962C8B-B14F-4D97-AF65-F5344CB8AC3E}">
        <p14:creationId xmlns:p14="http://schemas.microsoft.com/office/powerpoint/2010/main" val="23795847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Something to Think About…</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What is ‘Old Age’?</a:t>
            </a:r>
          </a:p>
          <a:p>
            <a:r>
              <a:rPr lang="en-GB" dirty="0">
                <a:latin typeface="Arial" panose="020B0604020202020204" pitchFamily="34" charset="0"/>
                <a:cs typeface="Arial" panose="020B0604020202020204" pitchFamily="34" charset="0"/>
              </a:rPr>
              <a:t>Is ‘old age’ as we know it a valid concept?</a:t>
            </a:r>
          </a:p>
          <a:p>
            <a:r>
              <a:rPr lang="en-GB" dirty="0">
                <a:latin typeface="Arial" panose="020B0604020202020204" pitchFamily="34" charset="0"/>
                <a:cs typeface="Arial" panose="020B0604020202020204" pitchFamily="34" charset="0"/>
              </a:rPr>
              <a:t>Is it Socially Constructed?</a:t>
            </a:r>
          </a:p>
        </p:txBody>
      </p:sp>
    </p:spTree>
    <p:extLst>
      <p:ext uri="{BB962C8B-B14F-4D97-AF65-F5344CB8AC3E}">
        <p14:creationId xmlns:p14="http://schemas.microsoft.com/office/powerpoint/2010/main" val="178671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Dove | Beauty standards of age are a form of bias #BeautyBias">
            <a:hlinkClick r:id="" action="ppaction://media"/>
            <a:extLst>
              <a:ext uri="{FF2B5EF4-FFF2-40B4-BE49-F238E27FC236}">
                <a16:creationId xmlns:a16="http://schemas.microsoft.com/office/drawing/2014/main" id="{1FFB16F2-6DE3-76F3-2FA1-09D393CA4B2C}"/>
              </a:ext>
            </a:extLst>
          </p:cNvPr>
          <p:cNvPicPr>
            <a:picLocks noRot="1" noChangeAspect="1"/>
          </p:cNvPicPr>
          <p:nvPr>
            <a:videoFile r:link="rId1"/>
          </p:nvPr>
        </p:nvPicPr>
        <p:blipFill>
          <a:blip r:embed="rId4"/>
          <a:stretch>
            <a:fillRect/>
          </a:stretch>
        </p:blipFill>
        <p:spPr>
          <a:xfrm>
            <a:off x="172338" y="131379"/>
            <a:ext cx="11682126" cy="6595241"/>
          </a:xfrm>
          <a:prstGeom prst="rect">
            <a:avLst/>
          </a:prstGeom>
        </p:spPr>
      </p:pic>
    </p:spTree>
    <p:extLst>
      <p:ext uri="{BB962C8B-B14F-4D97-AF65-F5344CB8AC3E}">
        <p14:creationId xmlns:p14="http://schemas.microsoft.com/office/powerpoint/2010/main" val="96560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a:defRPr/>
            </a:pPr>
            <a:r>
              <a:rPr lang="en-GB" b="1" dirty="0">
                <a:solidFill>
                  <a:schemeClr val="tx1">
                    <a:lumMod val="85000"/>
                    <a:lumOff val="15000"/>
                  </a:schemeClr>
                </a:solidFill>
                <a:latin typeface="Arial" panose="020B0604020202020204" pitchFamily="34" charset="0"/>
                <a:cs typeface="Arial" panose="020B0604020202020204" pitchFamily="34" charset="0"/>
              </a:rPr>
              <a:t>Do these people look as if they are going to die any time soon?</a:t>
            </a:r>
            <a:endParaRPr lang="en-US" b="1" dirty="0">
              <a:solidFill>
                <a:schemeClr val="tx1">
                  <a:lumMod val="85000"/>
                  <a:lumOff val="15000"/>
                </a:schemeClr>
              </a:solidFill>
              <a:latin typeface="Arial" panose="020B0604020202020204" pitchFamily="34" charset="0"/>
              <a:cs typeface="Arial" panose="020B0604020202020204" pitchFamily="34" charset="0"/>
            </a:endParaRPr>
          </a:p>
        </p:txBody>
      </p:sp>
      <p:pic>
        <p:nvPicPr>
          <p:cNvPr id="73731"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495550" y="2636839"/>
            <a:ext cx="2160588" cy="3246437"/>
          </a:xfrm>
        </p:spPr>
      </p:pic>
      <p:pic>
        <p:nvPicPr>
          <p:cNvPr id="73732"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67275" y="2708275"/>
            <a:ext cx="28575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3"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70476" y="4365625"/>
            <a:ext cx="2411413"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4" name="Picture 8"/>
          <p:cNvPicPr>
            <a:picLocks noChangeAspect="1"/>
          </p:cNvPicPr>
          <p:nvPr/>
        </p:nvPicPr>
        <p:blipFill>
          <a:blip r:embed="rId6">
            <a:extLst>
              <a:ext uri="{28A0092B-C50C-407E-A947-70E740481C1C}">
                <a14:useLocalDpi xmlns:a14="http://schemas.microsoft.com/office/drawing/2010/main" val="0"/>
              </a:ext>
            </a:extLst>
          </a:blip>
          <a:srcRect l="5762" t="8000" r="8615"/>
          <a:stretch>
            <a:fillRect/>
          </a:stretch>
        </p:blipFill>
        <p:spPr bwMode="auto">
          <a:xfrm>
            <a:off x="7896225" y="2774950"/>
            <a:ext cx="2101850" cy="306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117742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5"/>
          <p:cNvSpPr>
            <a:spLocks noGrp="1"/>
          </p:cNvSpPr>
          <p:nvPr>
            <p:ph type="title"/>
          </p:nvPr>
        </p:nvSpPr>
        <p:spPr/>
        <p:txBody>
          <a:bodyPr/>
          <a:lstStyle/>
          <a:p>
            <a:pPr eaLnBrk="1" hangingPunct="1"/>
            <a:endParaRPr lang="en-US" altLang="en-US">
              <a:ln>
                <a:noFill/>
              </a:ln>
            </a:endParaRPr>
          </a:p>
        </p:txBody>
      </p:sp>
      <p:sp>
        <p:nvSpPr>
          <p:cNvPr id="74755" name="Text Placeholder 6"/>
          <p:cNvSpPr>
            <a:spLocks noGrp="1"/>
          </p:cNvSpPr>
          <p:nvPr>
            <p:ph type="body" idx="1"/>
          </p:nvPr>
        </p:nvSpPr>
        <p:spPr>
          <a:xfrm>
            <a:off x="2700338" y="2659063"/>
            <a:ext cx="3338512" cy="576262"/>
          </a:xfrm>
        </p:spPr>
        <p:txBody>
          <a:bodyPr/>
          <a:lstStyle/>
          <a:p>
            <a:pPr eaLnBrk="1" hangingPunct="1"/>
            <a:endParaRPr lang="en-US" altLang="en-US"/>
          </a:p>
        </p:txBody>
      </p:sp>
      <p:sp>
        <p:nvSpPr>
          <p:cNvPr id="74756" name="Content Placeholder 7"/>
          <p:cNvSpPr>
            <a:spLocks noGrp="1"/>
          </p:cNvSpPr>
          <p:nvPr>
            <p:ph sz="half" idx="2"/>
          </p:nvPr>
        </p:nvSpPr>
        <p:spPr>
          <a:xfrm>
            <a:off x="2700338" y="3243264"/>
            <a:ext cx="3338512" cy="2706687"/>
          </a:xfrm>
        </p:spPr>
        <p:txBody>
          <a:bodyPr/>
          <a:lstStyle/>
          <a:p>
            <a:pPr eaLnBrk="1" hangingPunct="1"/>
            <a:endParaRPr lang="en-US" altLang="en-US"/>
          </a:p>
        </p:txBody>
      </p:sp>
      <p:sp>
        <p:nvSpPr>
          <p:cNvPr id="74757" name="Text Placeholder 8"/>
          <p:cNvSpPr>
            <a:spLocks noGrp="1"/>
          </p:cNvSpPr>
          <p:nvPr>
            <p:ph type="body" sz="quarter" idx="3"/>
          </p:nvPr>
        </p:nvSpPr>
        <p:spPr>
          <a:xfrm>
            <a:off x="6165851" y="2659063"/>
            <a:ext cx="3336925" cy="576262"/>
          </a:xfrm>
        </p:spPr>
        <p:txBody>
          <a:bodyPr/>
          <a:lstStyle/>
          <a:p>
            <a:pPr eaLnBrk="1" hangingPunct="1"/>
            <a:endParaRPr lang="en-US" altLang="en-US"/>
          </a:p>
        </p:txBody>
      </p:sp>
      <p:sp>
        <p:nvSpPr>
          <p:cNvPr id="10" name="Content Placeholder 9"/>
          <p:cNvSpPr>
            <a:spLocks noGrp="1"/>
          </p:cNvSpPr>
          <p:nvPr>
            <p:ph sz="quarter" idx="4"/>
          </p:nvPr>
        </p:nvSpPr>
        <p:spPr>
          <a:xfrm>
            <a:off x="5846807" y="584372"/>
            <a:ext cx="5256252" cy="5689256"/>
          </a:xfrm>
          <a:solidFill>
            <a:schemeClr val="bg1">
              <a:lumMod val="75000"/>
            </a:schemeClr>
          </a:solidFill>
        </p:spPr>
        <p:txBody>
          <a:bodyPr rtlCol="0"/>
          <a:lstStyle/>
          <a:p>
            <a:pPr eaLnBrk="1" fontAlgn="auto" hangingPunct="1">
              <a:buFont typeface="Arial"/>
              <a:buNone/>
              <a:defRPr/>
            </a:pPr>
            <a:r>
              <a:rPr lang="en-US" sz="4400" dirty="0"/>
              <a:t>  A 200 kms  three week long walk at the age of 61 is not impossible for the fight for freedom.</a:t>
            </a:r>
          </a:p>
        </p:txBody>
      </p:sp>
      <p:pic>
        <p:nvPicPr>
          <p:cNvPr id="74759" name="Picture 2" descr="C:\Documents and Settings\Acer\Desktop\late-in-life-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2171" y="455333"/>
            <a:ext cx="4654636" cy="5818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083865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pPr eaLnBrk="1" hangingPunct="1"/>
            <a:endParaRPr lang="en-US" altLang="en-US">
              <a:ln>
                <a:noFill/>
              </a:ln>
            </a:endParaRPr>
          </a:p>
        </p:txBody>
      </p:sp>
      <p:sp>
        <p:nvSpPr>
          <p:cNvPr id="76803" name="Content Placeholder 2"/>
          <p:cNvSpPr>
            <a:spLocks noGrp="1"/>
          </p:cNvSpPr>
          <p:nvPr>
            <p:ph idx="1"/>
          </p:nvPr>
        </p:nvSpPr>
        <p:spPr/>
        <p:txBody>
          <a:bodyPr/>
          <a:lstStyle/>
          <a:p>
            <a:pPr eaLnBrk="1" hangingPunct="1"/>
            <a:endParaRPr lang="en-US" altLang="en-US"/>
          </a:p>
        </p:txBody>
      </p:sp>
      <p:pic>
        <p:nvPicPr>
          <p:cNvPr id="76804" name="Picture 2" descr="C:\Documents and Settings\Acer\Desktop\slide_240463_1269016_fre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043" y="457200"/>
            <a:ext cx="10404389" cy="5906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5" name="TextBox 4"/>
          <p:cNvSpPr txBox="1">
            <a:spLocks noChangeArrowheads="1"/>
          </p:cNvSpPr>
          <p:nvPr/>
        </p:nvSpPr>
        <p:spPr bwMode="auto">
          <a:xfrm>
            <a:off x="1531939" y="3282951"/>
            <a:ext cx="2497137"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3200" b="1">
                <a:solidFill>
                  <a:schemeClr val="bg1"/>
                </a:solidFill>
                <a:latin typeface="Garamond" panose="02020404030301010803" pitchFamily="18" charset="0"/>
              </a:rPr>
              <a:t>Olga Koto , 92</a:t>
            </a:r>
            <a:br>
              <a:rPr lang="en-US" altLang="en-US" sz="3200" b="1">
                <a:solidFill>
                  <a:schemeClr val="bg1"/>
                </a:solidFill>
                <a:latin typeface="Garamond" panose="02020404030301010803" pitchFamily="18" charset="0"/>
              </a:rPr>
            </a:br>
            <a:r>
              <a:rPr lang="en-US" altLang="en-US" sz="3200" b="1">
                <a:solidFill>
                  <a:schemeClr val="bg1"/>
                </a:solidFill>
                <a:latin typeface="Garamond" panose="02020404030301010803" pitchFamily="18" charset="0"/>
              </a:rPr>
              <a:t> Super Athlete</a:t>
            </a:r>
          </a:p>
        </p:txBody>
      </p:sp>
      <p:sp>
        <p:nvSpPr>
          <p:cNvPr id="76806" name="TextBox 5"/>
          <p:cNvSpPr txBox="1">
            <a:spLocks noChangeArrowheads="1"/>
          </p:cNvSpPr>
          <p:nvPr/>
        </p:nvSpPr>
        <p:spPr bwMode="auto">
          <a:xfrm>
            <a:off x="8546757" y="906991"/>
            <a:ext cx="2743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3600" dirty="0">
                <a:solidFill>
                  <a:schemeClr val="bg1"/>
                </a:solidFill>
                <a:latin typeface="Garamond" panose="02020404030301010803" pitchFamily="18" charset="0"/>
              </a:rPr>
              <a:t>Who says I can’t play?</a:t>
            </a:r>
          </a:p>
        </p:txBody>
      </p:sp>
    </p:spTree>
    <p:extLst>
      <p:ext uri="{BB962C8B-B14F-4D97-AF65-F5344CB8AC3E}">
        <p14:creationId xmlns:p14="http://schemas.microsoft.com/office/powerpoint/2010/main" val="374497558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p:txBody>
          <a:bodyPr/>
          <a:lstStyle/>
          <a:p>
            <a:pPr eaLnBrk="1" hangingPunct="1"/>
            <a:endParaRPr lang="en-US" altLang="en-US">
              <a:ln>
                <a:noFill/>
              </a:ln>
            </a:endParaRPr>
          </a:p>
        </p:txBody>
      </p:sp>
      <p:sp>
        <p:nvSpPr>
          <p:cNvPr id="78851" name="Content Placeholder 2"/>
          <p:cNvSpPr>
            <a:spLocks noGrp="1"/>
          </p:cNvSpPr>
          <p:nvPr>
            <p:ph idx="1"/>
          </p:nvPr>
        </p:nvSpPr>
        <p:spPr/>
        <p:txBody>
          <a:bodyPr/>
          <a:lstStyle/>
          <a:p>
            <a:pPr eaLnBrk="1" hangingPunct="1"/>
            <a:endParaRPr lang="en-US" altLang="en-US"/>
          </a:p>
        </p:txBody>
      </p:sp>
      <p:pic>
        <p:nvPicPr>
          <p:cNvPr id="78852" name="Picture 2" descr="C:\Documents and Settings\Acer\Desktop\oldest18f-1-we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397" y="456584"/>
            <a:ext cx="9601200" cy="594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3" name="TextBox 4"/>
          <p:cNvSpPr txBox="1">
            <a:spLocks noChangeArrowheads="1"/>
          </p:cNvSpPr>
          <p:nvPr/>
        </p:nvSpPr>
        <p:spPr bwMode="auto">
          <a:xfrm>
            <a:off x="8863914" y="2114978"/>
            <a:ext cx="21336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400" dirty="0">
                <a:solidFill>
                  <a:schemeClr val="bg1"/>
                </a:solidFill>
              </a:rPr>
              <a:t>Daphne </a:t>
            </a:r>
            <a:r>
              <a:rPr lang="en-US" altLang="en-US" sz="2400" dirty="0" err="1">
                <a:solidFill>
                  <a:schemeClr val="bg1"/>
                </a:solidFill>
              </a:rPr>
              <a:t>Selfe</a:t>
            </a:r>
            <a:r>
              <a:rPr lang="en-US" altLang="en-US" sz="2400" dirty="0">
                <a:solidFill>
                  <a:schemeClr val="bg1"/>
                </a:solidFill>
              </a:rPr>
              <a:t> 90, Worlds Oldest Supermodel</a:t>
            </a:r>
          </a:p>
        </p:txBody>
      </p:sp>
    </p:spTree>
    <p:extLst>
      <p:ext uri="{BB962C8B-B14F-4D97-AF65-F5344CB8AC3E}">
        <p14:creationId xmlns:p14="http://schemas.microsoft.com/office/powerpoint/2010/main" val="150714929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490B8-7BA3-4D94-8A55-04DA491A5CA5}"/>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Tom Jones</a:t>
            </a:r>
          </a:p>
        </p:txBody>
      </p:sp>
      <p:pic>
        <p:nvPicPr>
          <p:cNvPr id="1026" name="Picture 2" descr="The Voice: Tom Jones opens up about what makes him feel guilty as a judge |  HELLO!">
            <a:extLst>
              <a:ext uri="{FF2B5EF4-FFF2-40B4-BE49-F238E27FC236}">
                <a16:creationId xmlns:a16="http://schemas.microsoft.com/office/drawing/2014/main" id="{8C12379E-F227-4B82-8AF9-4711F6C727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2009" y="2319817"/>
            <a:ext cx="6296527" cy="377791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A33A2E7-6139-4FCD-A145-CF561FCCC997}"/>
              </a:ext>
            </a:extLst>
          </p:cNvPr>
          <p:cNvSpPr txBox="1"/>
          <p:nvPr/>
        </p:nvSpPr>
        <p:spPr>
          <a:xfrm>
            <a:off x="2820379" y="3839443"/>
            <a:ext cx="1599540" cy="369332"/>
          </a:xfrm>
          <a:prstGeom prst="rect">
            <a:avLst/>
          </a:prstGeom>
          <a:noFill/>
        </p:spPr>
        <p:txBody>
          <a:bodyPr wrap="none" rtlCol="0">
            <a:spAutoFit/>
          </a:bodyPr>
          <a:lstStyle/>
          <a:p>
            <a:r>
              <a:rPr lang="en-GB" dirty="0">
                <a:latin typeface="Arial" panose="020B0604020202020204" pitchFamily="34" charset="0"/>
                <a:cs typeface="Arial" panose="020B0604020202020204" pitchFamily="34" charset="0"/>
              </a:rPr>
              <a:t>King of Wales</a:t>
            </a:r>
          </a:p>
        </p:txBody>
      </p:sp>
    </p:spTree>
    <p:extLst>
      <p:ext uri="{BB962C8B-B14F-4D97-AF65-F5344CB8AC3E}">
        <p14:creationId xmlns:p14="http://schemas.microsoft.com/office/powerpoint/2010/main" val="238304486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p:txBody>
          <a:bodyPr>
            <a:normAutofit fontScale="55000" lnSpcReduction="20000"/>
          </a:bodyPr>
          <a:lstStyle/>
          <a:p>
            <a:r>
              <a:rPr lang="en-GB" altLang="en-US" dirty="0">
                <a:latin typeface="Arial" panose="020B0604020202020204" pitchFamily="34" charset="0"/>
                <a:cs typeface="Arial" panose="020B0604020202020204" pitchFamily="34" charset="0"/>
              </a:rPr>
              <a:t>Aged Care Guide (2020) </a:t>
            </a:r>
            <a:r>
              <a:rPr lang="en-GB" altLang="en-US" i="1" dirty="0">
                <a:latin typeface="Arial" panose="020B0604020202020204" pitchFamily="34" charset="0"/>
                <a:cs typeface="Arial" panose="020B0604020202020204" pitchFamily="34" charset="0"/>
              </a:rPr>
              <a:t>What Age is Considered Old?</a:t>
            </a:r>
            <a:r>
              <a:rPr lang="en-GB" altLang="en-US" dirty="0">
                <a:latin typeface="Arial" panose="020B0604020202020204" pitchFamily="34" charset="0"/>
                <a:cs typeface="Arial" panose="020B0604020202020204" pitchFamily="34" charset="0"/>
              </a:rPr>
              <a:t> Available at </a:t>
            </a:r>
            <a:r>
              <a:rPr lang="en-GB" altLang="en-US" dirty="0">
                <a:latin typeface="Arial" panose="020B0604020202020204" pitchFamily="34" charset="0"/>
                <a:cs typeface="Arial" panose="020B0604020202020204" pitchFamily="34" charset="0"/>
                <a:hlinkClick r:id="rId3"/>
              </a:rPr>
              <a:t>https://www.agedcareguide.com.au/talking-aged-care/what-age-is-considered-old</a:t>
            </a:r>
            <a:r>
              <a:rPr lang="en-GB" altLang="en-US" dirty="0">
                <a:latin typeface="Arial" panose="020B0604020202020204" pitchFamily="34" charset="0"/>
                <a:cs typeface="Arial" panose="020B0604020202020204" pitchFamily="34" charset="0"/>
              </a:rPr>
              <a:t> (Accessed: 23 February 2021).</a:t>
            </a:r>
          </a:p>
          <a:p>
            <a:r>
              <a:rPr lang="en-GB" altLang="en-US" dirty="0">
                <a:latin typeface="Arial" panose="020B0604020202020204" pitchFamily="34" charset="0"/>
                <a:cs typeface="Arial" panose="020B0604020202020204" pitchFamily="34" charset="0"/>
              </a:rPr>
              <a:t>AgeUK. (2018) </a:t>
            </a:r>
            <a:r>
              <a:rPr lang="en-GB" altLang="en-US" i="1" dirty="0">
                <a:latin typeface="Arial" panose="020B0604020202020204" pitchFamily="34" charset="0"/>
                <a:cs typeface="Arial" panose="020B0604020202020204" pitchFamily="34" charset="0"/>
              </a:rPr>
              <a:t>Later Life in the United Kingdom </a:t>
            </a:r>
            <a:r>
              <a:rPr lang="en-GB" altLang="en-US" dirty="0">
                <a:latin typeface="Arial" panose="020B0604020202020204" pitchFamily="34" charset="0"/>
                <a:cs typeface="Arial" panose="020B0604020202020204" pitchFamily="34" charset="0"/>
              </a:rPr>
              <a:t>Available at: </a:t>
            </a:r>
            <a:r>
              <a:rPr lang="en-GB" altLang="en-US" dirty="0">
                <a:latin typeface="Arial" panose="020B0604020202020204" pitchFamily="34" charset="0"/>
                <a:cs typeface="Arial" panose="020B0604020202020204" pitchFamily="34" charset="0"/>
                <a:hlinkClick r:id="rId4"/>
              </a:rPr>
              <a:t>https://www.ageuk.org.uk/globalassets/age-uk/documents/reports-and-publications/later_life_uk_factsheet.pdf</a:t>
            </a:r>
            <a:r>
              <a:rPr lang="en-GB" altLang="en-US" dirty="0">
                <a:latin typeface="Arial" panose="020B0604020202020204" pitchFamily="34" charset="0"/>
                <a:cs typeface="Arial" panose="020B0604020202020204" pitchFamily="34" charset="0"/>
              </a:rPr>
              <a:t> (Accessed: 17 March 2021).</a:t>
            </a:r>
          </a:p>
          <a:p>
            <a:r>
              <a:rPr lang="en-GB" altLang="en-US" dirty="0" err="1">
                <a:latin typeface="Arial" panose="020B0604020202020204" pitchFamily="34" charset="0"/>
                <a:cs typeface="Arial" panose="020B0604020202020204" pitchFamily="34" charset="0"/>
              </a:rPr>
              <a:t>Arking</a:t>
            </a:r>
            <a:r>
              <a:rPr lang="en-GB" altLang="en-US" dirty="0">
                <a:latin typeface="Arial" panose="020B0604020202020204" pitchFamily="34" charset="0"/>
                <a:cs typeface="Arial" panose="020B0604020202020204" pitchFamily="34" charset="0"/>
              </a:rPr>
              <a:t>, R. (2006) </a:t>
            </a:r>
            <a:r>
              <a:rPr lang="en-GB" altLang="en-US" i="1" dirty="0">
                <a:latin typeface="Arial" panose="020B0604020202020204" pitchFamily="34" charset="0"/>
                <a:cs typeface="Arial" panose="020B0604020202020204" pitchFamily="34" charset="0"/>
              </a:rPr>
              <a:t>Biology of Aging: Observations and Principles. </a:t>
            </a:r>
            <a:r>
              <a:rPr lang="en-GB" altLang="en-US" dirty="0">
                <a:latin typeface="Arial" panose="020B0604020202020204" pitchFamily="34" charset="0"/>
                <a:cs typeface="Arial" panose="020B0604020202020204" pitchFamily="34" charset="0"/>
              </a:rPr>
              <a:t>3</a:t>
            </a:r>
            <a:r>
              <a:rPr lang="en-GB" altLang="en-US" baseline="30000" dirty="0">
                <a:latin typeface="Arial" panose="020B0604020202020204" pitchFamily="34" charset="0"/>
                <a:cs typeface="Arial" panose="020B0604020202020204" pitchFamily="34" charset="0"/>
              </a:rPr>
              <a:t>rd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edn</a:t>
            </a:r>
            <a:r>
              <a:rPr lang="en-GB" altLang="en-US" dirty="0">
                <a:latin typeface="Arial" panose="020B0604020202020204" pitchFamily="34" charset="0"/>
                <a:cs typeface="Arial" panose="020B0604020202020204" pitchFamily="34" charset="0"/>
              </a:rPr>
              <a:t>. Oxford: OUP</a:t>
            </a:r>
          </a:p>
          <a:p>
            <a:r>
              <a:rPr lang="en-GB" altLang="en-US" dirty="0">
                <a:latin typeface="Arial" panose="020B0604020202020204" pitchFamily="34" charset="0"/>
                <a:cs typeface="Arial" panose="020B0604020202020204" pitchFamily="34" charset="0"/>
              </a:rPr>
              <a:t>Bond, J., Peace, SM., </a:t>
            </a:r>
            <a:r>
              <a:rPr lang="en-GB" altLang="en-US" dirty="0" err="1">
                <a:latin typeface="Arial" panose="020B0604020202020204" pitchFamily="34" charset="0"/>
                <a:cs typeface="Arial" panose="020B0604020202020204" pitchFamily="34" charset="0"/>
              </a:rPr>
              <a:t>Dittmann-Kohli</a:t>
            </a:r>
            <a:r>
              <a:rPr lang="en-GB" altLang="en-US" dirty="0">
                <a:latin typeface="Arial" panose="020B0604020202020204" pitchFamily="34" charset="0"/>
                <a:cs typeface="Arial" panose="020B0604020202020204" pitchFamily="34" charset="0"/>
              </a:rPr>
              <a:t>, F. and </a:t>
            </a:r>
            <a:r>
              <a:rPr lang="en-GB" altLang="en-US" dirty="0" err="1">
                <a:latin typeface="Arial" panose="020B0604020202020204" pitchFamily="34" charset="0"/>
                <a:cs typeface="Arial" panose="020B0604020202020204" pitchFamily="34" charset="0"/>
              </a:rPr>
              <a:t>Westerhof</a:t>
            </a:r>
            <a:r>
              <a:rPr lang="en-GB" altLang="en-US" dirty="0">
                <a:latin typeface="Arial" panose="020B0604020202020204" pitchFamily="34" charset="0"/>
                <a:cs typeface="Arial" panose="020B0604020202020204" pitchFamily="34" charset="0"/>
              </a:rPr>
              <a:t>, G.(eds.) (2007) </a:t>
            </a:r>
            <a:r>
              <a:rPr lang="en-GB" altLang="en-US" i="1" dirty="0">
                <a:latin typeface="Arial" panose="020B0604020202020204" pitchFamily="34" charset="0"/>
                <a:cs typeface="Arial" panose="020B0604020202020204" pitchFamily="34" charset="0"/>
              </a:rPr>
              <a:t>Ageing in Society: European Perspectives on Gerontology </a:t>
            </a:r>
            <a:r>
              <a:rPr lang="en-GB" altLang="en-US" dirty="0">
                <a:latin typeface="Arial" panose="020B0604020202020204" pitchFamily="34" charset="0"/>
                <a:cs typeface="Arial" panose="020B0604020202020204" pitchFamily="34" charset="0"/>
              </a:rPr>
              <a:t>London: Sage Publishing Ltd.</a:t>
            </a:r>
          </a:p>
          <a:p>
            <a:r>
              <a:rPr lang="en-GB" altLang="en-US" dirty="0">
                <a:latin typeface="Arial" panose="020B0604020202020204" pitchFamily="34" charset="0"/>
                <a:cs typeface="Arial" panose="020B0604020202020204" pitchFamily="34" charset="0"/>
              </a:rPr>
              <a:t>British Society for Research on Ageing (2020) </a:t>
            </a:r>
            <a:r>
              <a:rPr lang="en-GB" altLang="en-US" i="1" dirty="0">
                <a:latin typeface="Arial" panose="020B0604020202020204" pitchFamily="34" charset="0"/>
                <a:cs typeface="Arial" panose="020B0604020202020204" pitchFamily="34" charset="0"/>
              </a:rPr>
              <a:t>About Ageing. </a:t>
            </a:r>
            <a:r>
              <a:rPr lang="en-GB" altLang="en-US" dirty="0">
                <a:latin typeface="Arial" panose="020B0604020202020204" pitchFamily="34" charset="0"/>
                <a:cs typeface="Arial" panose="020B0604020202020204" pitchFamily="34" charset="0"/>
              </a:rPr>
              <a:t>Available at: </a:t>
            </a:r>
            <a:r>
              <a:rPr lang="en-GB" dirty="0">
                <a:latin typeface="Arial" panose="020B0604020202020204" pitchFamily="34" charset="0"/>
                <a:cs typeface="Arial" panose="020B0604020202020204" pitchFamily="34" charset="0"/>
                <a:hlinkClick r:id="rId5"/>
              </a:rPr>
              <a:t>https://bsra.org.uk/about-ageing/</a:t>
            </a:r>
            <a:r>
              <a:rPr lang="en-GB" dirty="0">
                <a:latin typeface="Arial" panose="020B0604020202020204" pitchFamily="34" charset="0"/>
                <a:cs typeface="Arial" panose="020B0604020202020204" pitchFamily="34" charset="0"/>
              </a:rPr>
              <a:t> (Accessed: 12 January 2021).</a:t>
            </a:r>
            <a:endParaRPr lang="en-GB" alt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Coleman, J. and Hendry, L. (1999) </a:t>
            </a:r>
            <a:r>
              <a:rPr lang="en-GB" i="1" dirty="0">
                <a:latin typeface="Arial" panose="020B0604020202020204" pitchFamily="34" charset="0"/>
                <a:cs typeface="Arial" panose="020B0604020202020204" pitchFamily="34" charset="0"/>
              </a:rPr>
              <a:t>The Nature of Adolescence</a:t>
            </a:r>
            <a:r>
              <a:rPr lang="en-GB" dirty="0">
                <a:latin typeface="Arial" panose="020B0604020202020204" pitchFamily="34" charset="0"/>
                <a:cs typeface="Arial" panose="020B0604020202020204" pitchFamily="34" charset="0"/>
              </a:rPr>
              <a:t>, London: Routledge.</a:t>
            </a:r>
          </a:p>
          <a:p>
            <a:r>
              <a:rPr lang="en-GB" dirty="0">
                <a:latin typeface="Arial" panose="020B0604020202020204" pitchFamily="34" charset="0"/>
                <a:cs typeface="Arial" panose="020B0604020202020204" pitchFamily="34" charset="0"/>
              </a:rPr>
              <a:t>Coleman, P. and O’Hanlon, A. (2017) </a:t>
            </a:r>
            <a:r>
              <a:rPr lang="en-GB" i="1" dirty="0">
                <a:latin typeface="Arial" panose="020B0604020202020204" pitchFamily="34" charset="0"/>
                <a:cs typeface="Arial" panose="020B0604020202020204" pitchFamily="34" charset="0"/>
              </a:rPr>
              <a:t>Aging and Development: Social and Emotional Perspectives 2</a:t>
            </a:r>
            <a:r>
              <a:rPr lang="en-GB" i="1" baseline="30000" dirty="0">
                <a:latin typeface="Arial" panose="020B0604020202020204" pitchFamily="34" charset="0"/>
                <a:cs typeface="Arial" panose="020B0604020202020204" pitchFamily="34" charset="0"/>
              </a:rPr>
              <a:t>nd</a:t>
            </a:r>
            <a:r>
              <a:rPr lang="en-GB" i="1" dirty="0">
                <a:latin typeface="Arial" panose="020B0604020202020204" pitchFamily="34" charset="0"/>
                <a:cs typeface="Arial" panose="020B0604020202020204" pitchFamily="34" charset="0"/>
              </a:rPr>
              <a:t> </a:t>
            </a:r>
            <a:r>
              <a:rPr lang="en-GB" i="1" dirty="0" err="1">
                <a:latin typeface="Arial" panose="020B0604020202020204" pitchFamily="34" charset="0"/>
                <a:cs typeface="Arial" panose="020B0604020202020204" pitchFamily="34" charset="0"/>
              </a:rPr>
              <a:t>edn</a:t>
            </a:r>
            <a:r>
              <a:rPr lang="en-GB" dirty="0">
                <a:latin typeface="Arial" panose="020B0604020202020204" pitchFamily="34" charset="0"/>
                <a:cs typeface="Arial" panose="020B0604020202020204" pitchFamily="34" charset="0"/>
              </a:rPr>
              <a:t>. Oxon: Routledge.</a:t>
            </a:r>
            <a:endParaRPr lang="en-GB" altLang="en-US"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Hyde, M., and Higgs, P. (2016). </a:t>
            </a:r>
            <a:r>
              <a:rPr lang="en-GB" altLang="en-US" i="1" dirty="0">
                <a:latin typeface="Arial" panose="020B0604020202020204" pitchFamily="34" charset="0"/>
                <a:cs typeface="Arial" panose="020B0604020202020204" pitchFamily="34" charset="0"/>
              </a:rPr>
              <a:t>Ageing and Globalisation</a:t>
            </a:r>
            <a:r>
              <a:rPr lang="en-GB" altLang="en-US" dirty="0">
                <a:latin typeface="Arial" panose="020B0604020202020204" pitchFamily="34" charset="0"/>
                <a:cs typeface="Arial" panose="020B0604020202020204" pitchFamily="34" charset="0"/>
              </a:rPr>
              <a:t>, Bristol: Policy Press.</a:t>
            </a:r>
          </a:p>
          <a:p>
            <a:r>
              <a:rPr lang="en-GB" altLang="en-US" dirty="0">
                <a:latin typeface="Arial" panose="020B0604020202020204" pitchFamily="34" charset="0"/>
                <a:ea typeface="Calibri" panose="020F0502020204030204" pitchFamily="34" charset="0"/>
                <a:cs typeface="Arial" panose="020B0604020202020204" pitchFamily="34" charset="0"/>
              </a:rPr>
              <a:t>Larkin, M. (2009</a:t>
            </a:r>
            <a:r>
              <a:rPr lang="en-GB" altLang="en-US" i="1" dirty="0">
                <a:latin typeface="Arial" panose="020B0604020202020204" pitchFamily="34" charset="0"/>
                <a:ea typeface="Calibri" panose="020F0502020204030204" pitchFamily="34" charset="0"/>
                <a:cs typeface="Arial" panose="020B0604020202020204" pitchFamily="34" charset="0"/>
              </a:rPr>
              <a:t>) Vulnerable Groups in Health and Social Care</a:t>
            </a:r>
            <a:r>
              <a:rPr lang="en-GB" altLang="en-US" dirty="0">
                <a:latin typeface="Arial" panose="020B0604020202020204" pitchFamily="34" charset="0"/>
                <a:ea typeface="Calibri" panose="020F0502020204030204" pitchFamily="34" charset="0"/>
                <a:cs typeface="Arial" panose="020B0604020202020204" pitchFamily="34" charset="0"/>
              </a:rPr>
              <a:t>. London: Sage Publications Ltd.</a:t>
            </a:r>
            <a:endParaRPr lang="en-GB" altLang="en-US"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Maulk, K. (2010) </a:t>
            </a:r>
            <a:r>
              <a:rPr lang="en-GB" altLang="en-US" i="1" dirty="0" err="1">
                <a:latin typeface="Arial" panose="020B0604020202020204" pitchFamily="34" charset="0"/>
                <a:cs typeface="Arial" panose="020B0604020202020204" pitchFamily="34" charset="0"/>
              </a:rPr>
              <a:t>Gerontological</a:t>
            </a:r>
            <a:r>
              <a:rPr lang="en-GB" altLang="en-US" i="1" dirty="0">
                <a:latin typeface="Arial" panose="020B0604020202020204" pitchFamily="34" charset="0"/>
                <a:cs typeface="Arial" panose="020B0604020202020204" pitchFamily="34" charset="0"/>
              </a:rPr>
              <a:t> Nursing: Competencies for Care </a:t>
            </a:r>
            <a:r>
              <a:rPr lang="en-GB" altLang="en-US" dirty="0">
                <a:latin typeface="Arial" panose="020B0604020202020204" pitchFamily="34" charset="0"/>
                <a:cs typeface="Arial" panose="020B0604020202020204" pitchFamily="34" charset="0"/>
              </a:rPr>
              <a:t>2nd </a:t>
            </a:r>
            <a:r>
              <a:rPr lang="en-GB" altLang="en-US" dirty="0" err="1">
                <a:latin typeface="Arial" panose="020B0604020202020204" pitchFamily="34" charset="0"/>
                <a:cs typeface="Arial" panose="020B0604020202020204" pitchFamily="34" charset="0"/>
              </a:rPr>
              <a:t>edn</a:t>
            </a:r>
            <a:r>
              <a:rPr lang="en-GB" altLang="en-US" dirty="0">
                <a:latin typeface="Arial" panose="020B0604020202020204" pitchFamily="34" charset="0"/>
                <a:cs typeface="Arial" panose="020B0604020202020204" pitchFamily="34" charset="0"/>
              </a:rPr>
              <a:t>. London: Jones and Bartlett Publishers International.</a:t>
            </a:r>
          </a:p>
          <a:p>
            <a:endParaRPr lang="en-GB"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413713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1295401" y="2556932"/>
            <a:ext cx="9601196" cy="3843868"/>
          </a:xfrm>
        </p:spPr>
        <p:txBody>
          <a:bodyPr>
            <a:normAutofit fontScale="47500" lnSpcReduction="20000"/>
          </a:bodyPr>
          <a:lstStyle/>
          <a:p>
            <a:r>
              <a:rPr lang="en-GB" altLang="en-US" dirty="0">
                <a:latin typeface="Arial" panose="020B0604020202020204" pitchFamily="34" charset="0"/>
                <a:cs typeface="Arial" panose="020B0604020202020204" pitchFamily="34" charset="0"/>
              </a:rPr>
              <a:t>Mullen, P. (2002) </a:t>
            </a:r>
            <a:r>
              <a:rPr lang="en-GB" altLang="en-US" i="1" dirty="0">
                <a:latin typeface="Arial" panose="020B0604020202020204" pitchFamily="34" charset="0"/>
                <a:cs typeface="Arial" panose="020B0604020202020204" pitchFamily="34" charset="0"/>
              </a:rPr>
              <a:t>The Imaginary Time Bomb: Why an Ageing Population is Not a Social Problem</a:t>
            </a:r>
            <a:r>
              <a:rPr lang="en-GB" altLang="en-US" dirty="0">
                <a:latin typeface="Arial" panose="020B0604020202020204" pitchFamily="34" charset="0"/>
                <a:cs typeface="Arial" panose="020B0604020202020204" pitchFamily="34" charset="0"/>
              </a:rPr>
              <a:t>, London: </a:t>
            </a:r>
            <a:r>
              <a:rPr lang="en-GB" altLang="en-US" dirty="0" err="1">
                <a:latin typeface="Arial" panose="020B0604020202020204" pitchFamily="34" charset="0"/>
                <a:cs typeface="Arial" panose="020B0604020202020204" pitchFamily="34" charset="0"/>
              </a:rPr>
              <a:t>I.B.Tauris</a:t>
            </a:r>
            <a:r>
              <a:rPr lang="en-GB" altLang="en-US" dirty="0">
                <a:latin typeface="Arial" panose="020B0604020202020204" pitchFamily="34" charset="0"/>
                <a:cs typeface="Arial" panose="020B0604020202020204" pitchFamily="34" charset="0"/>
              </a:rPr>
              <a:t>.</a:t>
            </a:r>
          </a:p>
          <a:p>
            <a:r>
              <a:rPr lang="en-GB" altLang="en-US" dirty="0">
                <a:latin typeface="Arial" panose="020B0604020202020204" pitchFamily="34" charset="0"/>
                <a:cs typeface="Arial" panose="020B0604020202020204" pitchFamily="34" charset="0"/>
              </a:rPr>
              <a:t>NHS, (2020) </a:t>
            </a:r>
            <a:r>
              <a:rPr lang="en-GB" altLang="en-US" i="1" dirty="0">
                <a:latin typeface="Arial" panose="020B0604020202020204" pitchFamily="34" charset="0"/>
                <a:cs typeface="Arial" panose="020B0604020202020204" pitchFamily="34" charset="0"/>
              </a:rPr>
              <a:t>Improving Care for Older People. </a:t>
            </a:r>
            <a:r>
              <a:rPr lang="en-GB" altLang="en-US" dirty="0">
                <a:latin typeface="Arial" panose="020B0604020202020204" pitchFamily="34" charset="0"/>
                <a:cs typeface="Arial" panose="020B0604020202020204" pitchFamily="34" charset="0"/>
              </a:rPr>
              <a:t>Available at: </a:t>
            </a:r>
            <a:r>
              <a:rPr lang="en-GB" altLang="en-US" dirty="0">
                <a:latin typeface="Arial" panose="020B0604020202020204" pitchFamily="34" charset="0"/>
                <a:cs typeface="Arial" panose="020B0604020202020204" pitchFamily="34" charset="0"/>
                <a:hlinkClick r:id="rId3"/>
              </a:rPr>
              <a:t>https://www.england.nhs.uk/ourwork/clinical-policy/older-people/improving-care-for-older-people/</a:t>
            </a:r>
            <a:r>
              <a:rPr lang="en-GB" altLang="en-US" dirty="0">
                <a:latin typeface="Arial" panose="020B0604020202020204" pitchFamily="34" charset="0"/>
                <a:cs typeface="Arial" panose="020B0604020202020204" pitchFamily="34" charset="0"/>
              </a:rPr>
              <a:t> (Accessed: 17 February 2021).</a:t>
            </a:r>
          </a:p>
          <a:p>
            <a:r>
              <a:rPr lang="en-GB" altLang="en-US" dirty="0">
                <a:latin typeface="Arial" panose="020B0604020202020204" pitchFamily="34" charset="0"/>
                <a:cs typeface="Arial" panose="020B0604020202020204" pitchFamily="34" charset="0"/>
              </a:rPr>
              <a:t>NHS England. (2017) </a:t>
            </a:r>
            <a:r>
              <a:rPr lang="en-GB" altLang="en-US" i="1" dirty="0">
                <a:latin typeface="Arial" panose="020B0604020202020204" pitchFamily="34" charset="0"/>
                <a:cs typeface="Arial" panose="020B0604020202020204" pitchFamily="34" charset="0"/>
              </a:rPr>
              <a:t>Mental Health in Older People: A Practice Primer </a:t>
            </a:r>
            <a:r>
              <a:rPr lang="en-GB" altLang="en-US" dirty="0">
                <a:latin typeface="Arial" panose="020B0604020202020204" pitchFamily="34" charset="0"/>
                <a:cs typeface="Arial" panose="020B0604020202020204" pitchFamily="34" charset="0"/>
              </a:rPr>
              <a:t>Available at: </a:t>
            </a:r>
            <a:r>
              <a:rPr lang="en-GB" altLang="en-US" dirty="0">
                <a:latin typeface="Arial" panose="020B0604020202020204" pitchFamily="34" charset="0"/>
                <a:cs typeface="Arial" panose="020B0604020202020204" pitchFamily="34" charset="0"/>
                <a:hlinkClick r:id="rId4"/>
              </a:rPr>
              <a:t>https://www.england.nhs.uk/wp-content/uploads/2017/09/practice-primer.pdf</a:t>
            </a:r>
            <a:r>
              <a:rPr lang="en-GB" altLang="en-US" dirty="0">
                <a:latin typeface="Arial" panose="020B0604020202020204" pitchFamily="34" charset="0"/>
                <a:cs typeface="Arial" panose="020B0604020202020204" pitchFamily="34" charset="0"/>
              </a:rPr>
              <a:t> (Accessed: 18 December 2020).</a:t>
            </a:r>
            <a:endParaRPr lang="en-US" altLang="en-US"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ONS, (2019) </a:t>
            </a:r>
            <a:r>
              <a:rPr lang="en-GB" altLang="en-US" i="1" dirty="0">
                <a:latin typeface="Arial" panose="020B0604020202020204" pitchFamily="34" charset="0"/>
                <a:cs typeface="Arial" panose="020B0604020202020204" pitchFamily="34" charset="0"/>
              </a:rPr>
              <a:t>Living Longer: Is 70 the New Age 65? </a:t>
            </a:r>
            <a:r>
              <a:rPr lang="en-GB" altLang="en-US" dirty="0">
                <a:latin typeface="Arial" panose="020B0604020202020204" pitchFamily="34" charset="0"/>
                <a:cs typeface="Arial" panose="020B0604020202020204" pitchFamily="34" charset="0"/>
              </a:rPr>
              <a:t>Available at: </a:t>
            </a:r>
            <a:r>
              <a:rPr lang="en-GB" dirty="0">
                <a:latin typeface="Arial" panose="020B0604020202020204" pitchFamily="34" charset="0"/>
                <a:cs typeface="Arial" panose="020B0604020202020204" pitchFamily="34" charset="0"/>
                <a:hlinkClick r:id="rId5"/>
              </a:rPr>
              <a:t>https://www.ons.gov.uk/peoplepopulationandcommunity/birthsdeathsandmarriages/ageing/articles/livinglongerisage70thenewage65/2019-11-19</a:t>
            </a:r>
            <a:r>
              <a:rPr lang="en-GB" dirty="0">
                <a:latin typeface="Arial" panose="020B0604020202020204" pitchFamily="34" charset="0"/>
                <a:cs typeface="Arial" panose="020B0604020202020204" pitchFamily="34" charset="0"/>
              </a:rPr>
              <a:t> (Accessed: 12 March 2021).</a:t>
            </a:r>
          </a:p>
          <a:p>
            <a:r>
              <a:rPr lang="en-GB" dirty="0">
                <a:latin typeface="Times New Roman" panose="02020603050405020304" pitchFamily="18" charset="0"/>
                <a:cs typeface="Times New Roman" panose="02020603050405020304" pitchFamily="18" charset="0"/>
              </a:rPr>
              <a:t>Robertson, G. (2014) </a:t>
            </a:r>
            <a:r>
              <a:rPr lang="en-GB" i="1" dirty="0">
                <a:latin typeface="Times New Roman" panose="02020603050405020304" pitchFamily="18" charset="0"/>
                <a:cs typeface="Times New Roman" panose="02020603050405020304" pitchFamily="18" charset="0"/>
              </a:rPr>
              <a:t>Transitions in Later Life. </a:t>
            </a:r>
            <a:r>
              <a:rPr lang="en-GB" dirty="0">
                <a:latin typeface="Times New Roman" panose="02020603050405020304" pitchFamily="18" charset="0"/>
                <a:cs typeface="Times New Roman" panose="02020603050405020304" pitchFamily="18" charset="0"/>
              </a:rPr>
              <a:t>Available at: </a:t>
            </a:r>
            <a:r>
              <a:rPr lang="en-GB" dirty="0">
                <a:latin typeface="Times New Roman" panose="02020603050405020304" pitchFamily="18" charset="0"/>
                <a:cs typeface="Times New Roman" panose="02020603050405020304" pitchFamily="18" charset="0"/>
                <a:hlinkClick r:id="rId6"/>
              </a:rPr>
              <a:t>https://transitionsinlaterlife.files.wordpress.com/2014/09/cgf-transitions-in-later-life-guy-robertson.pdf</a:t>
            </a:r>
            <a:r>
              <a:rPr lang="en-GB" dirty="0">
                <a:latin typeface="Times New Roman" panose="02020603050405020304" pitchFamily="18" charset="0"/>
                <a:cs typeface="Times New Roman" panose="02020603050405020304" pitchFamily="18" charset="0"/>
              </a:rPr>
              <a:t> (Accessed: 14 March 2021).</a:t>
            </a:r>
          </a:p>
          <a:p>
            <a:r>
              <a:rPr lang="en-GB" altLang="en-US" dirty="0">
                <a:latin typeface="Times New Roman" panose="02020603050405020304" pitchFamily="18" charset="0"/>
                <a:cs typeface="Times New Roman" panose="02020603050405020304" pitchFamily="18" charset="0"/>
              </a:rPr>
              <a:t>Ryan, P. and Coughlan, P.J. (</a:t>
            </a:r>
            <a:r>
              <a:rPr lang="en-GB" altLang="en-US" dirty="0" err="1">
                <a:latin typeface="Times New Roman" panose="02020603050405020304" pitchFamily="18" charset="0"/>
                <a:cs typeface="Times New Roman" panose="02020603050405020304" pitchFamily="18" charset="0"/>
              </a:rPr>
              <a:t>eds</a:t>
            </a:r>
            <a:r>
              <a:rPr lang="en-GB" altLang="en-US" dirty="0">
                <a:latin typeface="Times New Roman" panose="02020603050405020304" pitchFamily="18" charset="0"/>
                <a:cs typeface="Times New Roman" panose="02020603050405020304" pitchFamily="18" charset="0"/>
              </a:rPr>
              <a:t>) (2013) </a:t>
            </a:r>
            <a:r>
              <a:rPr lang="en-GB" altLang="en-US" i="1" dirty="0">
                <a:latin typeface="Times New Roman" panose="02020603050405020304" pitchFamily="18" charset="0"/>
                <a:cs typeface="Times New Roman" panose="02020603050405020304" pitchFamily="18" charset="0"/>
              </a:rPr>
              <a:t>Ageing and Older Adult Mental Health: Issues and Implications for Practice </a:t>
            </a:r>
            <a:r>
              <a:rPr lang="en-GB" altLang="en-US" dirty="0">
                <a:latin typeface="Times New Roman" panose="02020603050405020304" pitchFamily="18" charset="0"/>
                <a:cs typeface="Times New Roman" panose="02020603050405020304" pitchFamily="18" charset="0"/>
              </a:rPr>
              <a:t>London: Routledge.  </a:t>
            </a:r>
            <a:endParaRPr lang="en-GB" dirty="0">
              <a:latin typeface="Times New Roman" panose="02020603050405020304" pitchFamily="18" charset="0"/>
              <a:cs typeface="Times New Roman" panose="02020603050405020304" pitchFamily="18" charset="0"/>
            </a:endParaRPr>
          </a:p>
          <a:p>
            <a:r>
              <a:rPr lang="en-GB" altLang="en-US" dirty="0">
                <a:latin typeface="Times New Roman" panose="02020603050405020304" pitchFamily="18" charset="0"/>
                <a:cs typeface="Times New Roman" panose="02020603050405020304" pitchFamily="18" charset="0"/>
              </a:rPr>
              <a:t>Saxon, S.V., </a:t>
            </a:r>
            <a:r>
              <a:rPr lang="en-GB" altLang="en-US" dirty="0" err="1">
                <a:latin typeface="Times New Roman" panose="02020603050405020304" pitchFamily="18" charset="0"/>
                <a:cs typeface="Times New Roman" panose="02020603050405020304" pitchFamily="18" charset="0"/>
              </a:rPr>
              <a:t>Etten</a:t>
            </a:r>
            <a:r>
              <a:rPr lang="en-GB" altLang="en-US" dirty="0">
                <a:latin typeface="Times New Roman" panose="02020603050405020304" pitchFamily="18" charset="0"/>
                <a:cs typeface="Times New Roman" panose="02020603050405020304" pitchFamily="18" charset="0"/>
              </a:rPr>
              <a:t>, M.J. and Perkins, A.E. (2015) </a:t>
            </a:r>
            <a:r>
              <a:rPr lang="en-GB" altLang="en-US" i="1" dirty="0">
                <a:latin typeface="Times New Roman" panose="02020603050405020304" pitchFamily="18" charset="0"/>
                <a:cs typeface="Times New Roman" panose="02020603050405020304" pitchFamily="18" charset="0"/>
              </a:rPr>
              <a:t>Physical Change and Aging, </a:t>
            </a:r>
            <a:r>
              <a:rPr lang="en-GB" altLang="en-US" dirty="0">
                <a:latin typeface="Times New Roman" panose="02020603050405020304" pitchFamily="18" charset="0"/>
                <a:cs typeface="Times New Roman" panose="02020603050405020304" pitchFamily="18" charset="0"/>
              </a:rPr>
              <a:t>6</a:t>
            </a:r>
            <a:r>
              <a:rPr lang="en-GB" altLang="en-US" baseline="30000" dirty="0">
                <a:latin typeface="Times New Roman" panose="02020603050405020304" pitchFamily="18" charset="0"/>
                <a:cs typeface="Times New Roman" panose="02020603050405020304" pitchFamily="18" charset="0"/>
              </a:rPr>
              <a:t>th</a:t>
            </a:r>
            <a:r>
              <a:rPr lang="en-GB" altLang="en-US" dirty="0">
                <a:latin typeface="Times New Roman" panose="02020603050405020304" pitchFamily="18" charset="0"/>
                <a:cs typeface="Times New Roman" panose="02020603050405020304" pitchFamily="18" charset="0"/>
              </a:rPr>
              <a:t> </a:t>
            </a:r>
            <a:r>
              <a:rPr lang="en-GB" altLang="en-US" dirty="0" err="1">
                <a:latin typeface="Times New Roman" panose="02020603050405020304" pitchFamily="18" charset="0"/>
                <a:cs typeface="Times New Roman" panose="02020603050405020304" pitchFamily="18" charset="0"/>
              </a:rPr>
              <a:t>edn</a:t>
            </a:r>
            <a:r>
              <a:rPr lang="en-GB" altLang="en-US" i="1" dirty="0">
                <a:latin typeface="Times New Roman" panose="02020603050405020304" pitchFamily="18" charset="0"/>
                <a:cs typeface="Times New Roman" panose="02020603050405020304" pitchFamily="18" charset="0"/>
              </a:rPr>
              <a:t>: A Guide for the Helping Professions </a:t>
            </a:r>
            <a:r>
              <a:rPr lang="en-GB" altLang="en-US" dirty="0">
                <a:latin typeface="Times New Roman" panose="02020603050405020304" pitchFamily="18" charset="0"/>
                <a:cs typeface="Times New Roman" panose="02020603050405020304" pitchFamily="18" charset="0"/>
              </a:rPr>
              <a:t>New York: Springer Publishing Company.</a:t>
            </a:r>
          </a:p>
          <a:p>
            <a:r>
              <a:rPr lang="en-GB" altLang="en-US" dirty="0"/>
              <a:t>Tornstam, L. (1994). </a:t>
            </a:r>
            <a:r>
              <a:rPr lang="en-GB" altLang="en-US" i="1" dirty="0"/>
              <a:t>Gerotranscendence - a Theo­retical and Empirical Explora­tion. </a:t>
            </a:r>
            <a:r>
              <a:rPr lang="en-GB" altLang="en-US" dirty="0"/>
              <a:t>Westport: Green­wood</a:t>
            </a:r>
            <a:endParaRPr lang="en-GB"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WEF (2015) </a:t>
            </a:r>
            <a:r>
              <a:rPr lang="en-GB" altLang="en-US" i="1" dirty="0">
                <a:latin typeface="Arial" panose="020B0604020202020204" pitchFamily="34" charset="0"/>
                <a:cs typeface="Arial" panose="020B0604020202020204" pitchFamily="34" charset="0"/>
              </a:rPr>
              <a:t>What is Old Age? </a:t>
            </a:r>
            <a:r>
              <a:rPr lang="en-GB" altLang="en-US" dirty="0">
                <a:latin typeface="Arial" panose="020B0604020202020204" pitchFamily="34" charset="0"/>
                <a:cs typeface="Arial" panose="020B0604020202020204" pitchFamily="34" charset="0"/>
              </a:rPr>
              <a:t>Available at: </a:t>
            </a:r>
            <a:r>
              <a:rPr lang="en-GB" altLang="en-US" dirty="0">
                <a:latin typeface="Arial" panose="020B0604020202020204" pitchFamily="34" charset="0"/>
                <a:cs typeface="Arial" panose="020B0604020202020204" pitchFamily="34" charset="0"/>
                <a:hlinkClick r:id="rId7"/>
              </a:rPr>
              <a:t>https://www.weforum.org/agenda/2015/04/what-is-old-age/</a:t>
            </a:r>
            <a:r>
              <a:rPr lang="en-GB" altLang="en-US"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(Accessed: 12 March 2021).</a:t>
            </a:r>
            <a:endParaRPr lang="en-GB" altLang="en-US"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202219133"/>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B6DC1ABC-37F1-4519-A11E-CBDC72E73C95}" vid="{7D935998-A422-40A0-8533-26874C30C1C3}"/>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0</TotalTime>
  <Words>4288</Words>
  <Application>Microsoft Office PowerPoint</Application>
  <PresentationFormat>Widescreen</PresentationFormat>
  <Paragraphs>451</Paragraphs>
  <Slides>77</Slides>
  <Notes>77</Notes>
  <HiddenSlides>0</HiddenSlides>
  <MMClips>2</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77</vt:i4>
      </vt:variant>
    </vt:vector>
  </HeadingPairs>
  <TitlesOfParts>
    <vt:vector size="86" baseType="lpstr">
      <vt:lpstr>Arial</vt:lpstr>
      <vt:lpstr>Calibri</vt:lpstr>
      <vt:lpstr>Calibri Light</vt:lpstr>
      <vt:lpstr>Garamond</vt:lpstr>
      <vt:lpstr>lato</vt:lpstr>
      <vt:lpstr>Times New Roman</vt:lpstr>
      <vt:lpstr>Theme1</vt:lpstr>
      <vt:lpstr>UWTSD Text 2</vt:lpstr>
      <vt:lpstr>UWTSD Logo Variations place image in Background</vt:lpstr>
      <vt:lpstr>Old Age</vt:lpstr>
      <vt:lpstr>A Thought……</vt:lpstr>
      <vt:lpstr>What Could be the Barriers to Your Aspirations?</vt:lpstr>
      <vt:lpstr>Things to Think About . . .</vt:lpstr>
      <vt:lpstr>How Would You Define Old Age? </vt:lpstr>
      <vt:lpstr>How Would You Define Old Age?</vt:lpstr>
      <vt:lpstr>Defining Old Age</vt:lpstr>
      <vt:lpstr>Old Age?</vt:lpstr>
      <vt:lpstr>Definitions of Old Age</vt:lpstr>
      <vt:lpstr>When Does Old Age Begin?</vt:lpstr>
      <vt:lpstr>Meanings of Old Age</vt:lpstr>
      <vt:lpstr>Definition of Ageing: a Global Context </vt:lpstr>
      <vt:lpstr>Can you Think of different ways that Old Age is Perceived in Other Cultures?</vt:lpstr>
      <vt:lpstr>Biocognitive Science </vt:lpstr>
      <vt:lpstr>So, When are you Considered Old? </vt:lpstr>
      <vt:lpstr>So, When are you Considered Old? </vt:lpstr>
      <vt:lpstr>What age is considered “old” in other countries?</vt:lpstr>
      <vt:lpstr>What age is considered “old” in other countries?</vt:lpstr>
      <vt:lpstr>African Example</vt:lpstr>
      <vt:lpstr>What age is considered “old” in other countries?</vt:lpstr>
      <vt:lpstr>Transitions? (Rites of Passage)</vt:lpstr>
      <vt:lpstr>Transitions (Rites of Passage or Life Events)</vt:lpstr>
      <vt:lpstr>To Illustrate…</vt:lpstr>
      <vt:lpstr>Transition ‘Experiences’ Depend on a Number of Factors </vt:lpstr>
      <vt:lpstr>PowerPoint Presentation</vt:lpstr>
      <vt:lpstr>PowerPoint Presentation</vt:lpstr>
      <vt:lpstr>Characteristics  of the Elderly Population</vt:lpstr>
      <vt:lpstr>Subgroups</vt:lpstr>
      <vt:lpstr>The Oldest Old</vt:lpstr>
      <vt:lpstr>Phil Mullan </vt:lpstr>
      <vt:lpstr>Historical Perspectives on Ageing</vt:lpstr>
      <vt:lpstr>Historical Perspectives on Old Age</vt:lpstr>
      <vt:lpstr>Mr Bumble refusing Darby and-Joan entry to the Workhouse Together</vt:lpstr>
      <vt:lpstr> 20th Century Perspectives on Ageing</vt:lpstr>
      <vt:lpstr> 20th Century Perspectives on Ageing</vt:lpstr>
      <vt:lpstr>How Media and Modern Society Portray Older People</vt:lpstr>
      <vt:lpstr>How Media and Modern Society Portray Older People</vt:lpstr>
      <vt:lpstr>How Media and Modern Society Portray Older People</vt:lpstr>
      <vt:lpstr>You’re Only as Old as you Feel </vt:lpstr>
      <vt:lpstr>You’re Only as Old as you Feel </vt:lpstr>
      <vt:lpstr>You’re Only as Old as you Feel </vt:lpstr>
      <vt:lpstr>PowerPoint Presentation</vt:lpstr>
      <vt:lpstr>Life Course Changes in the Elderly</vt:lpstr>
      <vt:lpstr>Physical</vt:lpstr>
      <vt:lpstr>Physical</vt:lpstr>
      <vt:lpstr>Biological</vt:lpstr>
      <vt:lpstr>Biological</vt:lpstr>
      <vt:lpstr>Mental Health Problems including…</vt:lpstr>
      <vt:lpstr>Mental Health Problems including…</vt:lpstr>
      <vt:lpstr>Cognitive</vt:lpstr>
      <vt:lpstr>Cognitive</vt:lpstr>
      <vt:lpstr>Why do We Age?</vt:lpstr>
      <vt:lpstr>Health and Well-being</vt:lpstr>
      <vt:lpstr>Long-Term Limiting Illness</vt:lpstr>
      <vt:lpstr>PowerPoint Presentation</vt:lpstr>
      <vt:lpstr>Health and Social Care</vt:lpstr>
      <vt:lpstr>Health and Social Care:  What Do We Need to Think About?</vt:lpstr>
      <vt:lpstr>Theories of Ageing</vt:lpstr>
      <vt:lpstr>Disengagement Theory </vt:lpstr>
      <vt:lpstr>Disengagement Theory</vt:lpstr>
      <vt:lpstr>Activity Theory</vt:lpstr>
      <vt:lpstr>Activity Theory</vt:lpstr>
      <vt:lpstr>Continuity Theory</vt:lpstr>
      <vt:lpstr>Gerotranscendence</vt:lpstr>
      <vt:lpstr>Policies </vt:lpstr>
      <vt:lpstr>Barriers to Equality for Older People</vt:lpstr>
      <vt:lpstr>Barriers to Equality for Older People</vt:lpstr>
      <vt:lpstr>Ageism and Older People</vt:lpstr>
      <vt:lpstr>Something to Think About…</vt:lpstr>
      <vt:lpstr>PowerPoint Presentation</vt:lpstr>
      <vt:lpstr>Do these people look as if they are going to die any time soon?</vt:lpstr>
      <vt:lpstr>PowerPoint Presentation</vt:lpstr>
      <vt:lpstr>PowerPoint Presentation</vt:lpstr>
      <vt:lpstr>PowerPoint Presentation</vt:lpstr>
      <vt:lpstr>Tom Jones</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Old Age</dc:title>
  <dc:creator>Joanne Davies (Yr Athrofa)</dc:creator>
  <cp:lastModifiedBy>Jessica Pitman</cp:lastModifiedBy>
  <cp:revision>28</cp:revision>
  <cp:lastPrinted>2025-02-21T21:37:18Z</cp:lastPrinted>
  <dcterms:created xsi:type="dcterms:W3CDTF">2021-05-10T18:33:27Z</dcterms:created>
  <dcterms:modified xsi:type="dcterms:W3CDTF">2025-12-08T08:43:05Z</dcterms:modified>
</cp:coreProperties>
</file>