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9" autoAdjust="0"/>
    <p:restoredTop sz="94660"/>
  </p:normalViewPr>
  <p:slideViewPr>
    <p:cSldViewPr snapToGrid="0">
      <p:cViewPr varScale="1">
        <p:scale>
          <a:sx n="54" d="100"/>
          <a:sy n="54" d="100"/>
        </p:scale>
        <p:origin x="69" y="1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831A0F-108A-48D0-9A3D-DC4B32E355A0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409403-99A7-4858-8A63-FC009D9D5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96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Layers</a:t>
            </a:r>
          </a:p>
          <a:p>
            <a:r>
              <a:rPr lang="en-GB" dirty="0" smtClean="0"/>
              <a:t>Long sleeves</a:t>
            </a:r>
          </a:p>
          <a:p>
            <a:r>
              <a:rPr lang="en-GB" dirty="0" smtClean="0"/>
              <a:t>Waterproofs</a:t>
            </a:r>
          </a:p>
          <a:p>
            <a:r>
              <a:rPr lang="en-GB" dirty="0" smtClean="0"/>
              <a:t>shelter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05188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Consumption and Waste / </a:t>
            </a:r>
            <a:r>
              <a:rPr lang="en-GB" dirty="0" err="1" smtClean="0"/>
              <a:t>Treuliant</a:t>
            </a:r>
            <a:r>
              <a:rPr lang="en-GB" dirty="0" smtClean="0"/>
              <a:t> a </a:t>
            </a:r>
            <a:r>
              <a:rPr lang="en-GB" dirty="0" err="1" smtClean="0"/>
              <a:t>gwastraff</a:t>
            </a:r>
            <a:endParaRPr lang="en-GB" dirty="0" smtClean="0"/>
          </a:p>
          <a:p>
            <a:r>
              <a:rPr lang="en-GB" dirty="0" smtClean="0"/>
              <a:t>Choices and decisions /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Dewisiadau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pendefyniadau</a:t>
            </a:r>
            <a:endParaRPr lang="en-GB" baseline="0" dirty="0" smtClean="0"/>
          </a:p>
          <a:p>
            <a:r>
              <a:rPr lang="en-GB" baseline="0" dirty="0" smtClean="0"/>
              <a:t>Health / </a:t>
            </a:r>
            <a:r>
              <a:rPr lang="en-GB" baseline="0" dirty="0" err="1" smtClean="0"/>
              <a:t>Iechyd</a:t>
            </a:r>
            <a:endParaRPr lang="en-GB" baseline="0" dirty="0" smtClean="0"/>
          </a:p>
          <a:p>
            <a:r>
              <a:rPr lang="en-GB" baseline="0" dirty="0" smtClean="0"/>
              <a:t>Climate Change / </a:t>
            </a:r>
            <a:r>
              <a:rPr lang="en-GB" baseline="0" dirty="0" err="1" smtClean="0"/>
              <a:t>Newid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Hinsawdd</a:t>
            </a:r>
            <a:endParaRPr lang="en-GB" baseline="0" dirty="0" smtClean="0"/>
          </a:p>
          <a:p>
            <a:r>
              <a:rPr lang="en-GB" baseline="0" dirty="0" smtClean="0"/>
              <a:t>Identity and Culture </a:t>
            </a:r>
            <a:r>
              <a:rPr lang="en-GB" baseline="0" dirty="0" err="1" smtClean="0"/>
              <a:t>Hunaniaeth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Diwylliant</a:t>
            </a:r>
            <a:endParaRPr lang="en-GB" baseline="0" dirty="0" smtClean="0"/>
          </a:p>
          <a:p>
            <a:r>
              <a:rPr lang="en-GB" baseline="0" dirty="0" smtClean="0"/>
              <a:t>The natural environment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amgylchedd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naturiol</a:t>
            </a:r>
            <a:endParaRPr lang="en-GB" baseline="0" dirty="0" smtClean="0"/>
          </a:p>
          <a:p>
            <a:r>
              <a:rPr lang="en-GB" baseline="0" dirty="0" smtClean="0"/>
              <a:t>Wealth and Poverty / </a:t>
            </a:r>
            <a:r>
              <a:rPr lang="en-GB" baseline="0" dirty="0" err="1" smtClean="0"/>
              <a:t>Cyfoeth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Thlodi</a:t>
            </a:r>
            <a:r>
              <a:rPr lang="en-GB" baseline="0" dirty="0" smtClean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8085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234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Iechyd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Yr</a:t>
            </a:r>
            <a:r>
              <a:rPr lang="en-GB" dirty="0" smtClean="0"/>
              <a:t> AMGYLECHEDD NATURIOL?</a:t>
            </a:r>
          </a:p>
          <a:p>
            <a:endParaRPr lang="en-GB" dirty="0" smtClean="0"/>
          </a:p>
          <a:p>
            <a:r>
              <a:rPr lang="en-US" dirty="0" smtClean="0"/>
              <a:t>/ </a:t>
            </a:r>
            <a:r>
              <a:rPr lang="en-US" dirty="0" err="1" smtClean="0"/>
              <a:t>Dewisiadau</a:t>
            </a:r>
            <a:r>
              <a:rPr lang="en-US" dirty="0" smtClean="0"/>
              <a:t> a </a:t>
            </a:r>
            <a:r>
              <a:rPr lang="en-US" dirty="0" err="1" smtClean="0"/>
              <a:t>pendefyniadau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17435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Iechyd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amgylechedd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naturiol</a:t>
            </a:r>
            <a:r>
              <a:rPr lang="en-GB" baseline="0" dirty="0" smtClean="0"/>
              <a:t> ?</a:t>
            </a:r>
          </a:p>
          <a:p>
            <a:r>
              <a:rPr lang="en-GB" baseline="0" dirty="0" err="1" smtClean="0"/>
              <a:t>Treuliant</a:t>
            </a:r>
            <a:r>
              <a:rPr lang="en-GB" baseline="0" dirty="0" smtClean="0"/>
              <a:t>  a </a:t>
            </a:r>
            <a:r>
              <a:rPr lang="en-GB" baseline="0" dirty="0" err="1" smtClean="0"/>
              <a:t>Gwastraff</a:t>
            </a:r>
            <a:r>
              <a:rPr lang="en-GB" baseline="0" dirty="0" smtClean="0"/>
              <a:t>?</a:t>
            </a:r>
          </a:p>
          <a:p>
            <a:r>
              <a:rPr lang="en-US" dirty="0" smtClean="0"/>
              <a:t>/ </a:t>
            </a:r>
            <a:r>
              <a:rPr lang="en-US" dirty="0" err="1" smtClean="0"/>
              <a:t>Dewisiadau</a:t>
            </a:r>
            <a:r>
              <a:rPr lang="en-US" dirty="0" smtClean="0"/>
              <a:t> a </a:t>
            </a:r>
            <a:r>
              <a:rPr lang="en-US" dirty="0" err="1" smtClean="0"/>
              <a:t>pendefyniadau</a:t>
            </a:r>
            <a:endParaRPr lang="en-US" dirty="0" smtClean="0"/>
          </a:p>
          <a:p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hinsawdd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23544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/ </a:t>
            </a:r>
            <a:r>
              <a:rPr lang="en-US" dirty="0" err="1" smtClean="0"/>
              <a:t>Dewisiadau</a:t>
            </a:r>
            <a:r>
              <a:rPr lang="en-US" dirty="0" smtClean="0"/>
              <a:t> a </a:t>
            </a:r>
            <a:r>
              <a:rPr lang="en-US" dirty="0" err="1" smtClean="0"/>
              <a:t>pendefyniadau</a:t>
            </a:r>
            <a:endParaRPr lang="en-US" dirty="0" smtClean="0"/>
          </a:p>
          <a:p>
            <a:r>
              <a:rPr lang="en-GB" dirty="0" err="1" smtClean="0"/>
              <a:t>Iechyd</a:t>
            </a:r>
            <a:endParaRPr lang="en-GB" dirty="0" smtClean="0"/>
          </a:p>
          <a:p>
            <a:r>
              <a:rPr lang="en-GB" dirty="0" err="1" smtClean="0"/>
              <a:t>Hunaniaeth</a:t>
            </a:r>
            <a:r>
              <a:rPr lang="en-GB" dirty="0" smtClean="0"/>
              <a:t> a </a:t>
            </a:r>
            <a:r>
              <a:rPr lang="en-GB" dirty="0" err="1" smtClean="0"/>
              <a:t>Diwylliant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Treulaint</a:t>
            </a:r>
            <a:r>
              <a:rPr lang="en-GB" dirty="0" smtClean="0"/>
              <a:t> a </a:t>
            </a:r>
            <a:r>
              <a:rPr lang="en-GB" dirty="0" err="1" smtClean="0"/>
              <a:t>Gwastraff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amgylcehdd</a:t>
            </a:r>
            <a:r>
              <a:rPr lang="en-GB" dirty="0" smtClean="0"/>
              <a:t> </a:t>
            </a:r>
            <a:r>
              <a:rPr lang="en-GB" dirty="0" err="1" smtClean="0"/>
              <a:t>naturiol</a:t>
            </a:r>
            <a:endParaRPr lang="en-GB" dirty="0" smtClean="0"/>
          </a:p>
          <a:p>
            <a:r>
              <a:rPr lang="en-GB" dirty="0" err="1" smtClean="0"/>
              <a:t>Cyfoeth</a:t>
            </a:r>
            <a:r>
              <a:rPr lang="en-GB" dirty="0" smtClean="0"/>
              <a:t> a </a:t>
            </a:r>
            <a:r>
              <a:rPr lang="en-GB" dirty="0" err="1" smtClean="0"/>
              <a:t>Thlodi</a:t>
            </a:r>
            <a:r>
              <a:rPr lang="en-GB" dirty="0" smtClean="0"/>
              <a:t> 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89757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CFCCF6-6811-4E18-ADCE-E0F0491DC6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865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497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18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3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987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813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482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622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1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889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90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59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26/04/2020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744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view=detailV2&amp;ccid=IjYs8ZaG&amp;id=D6D85E7925512F443E18106F2370E0C64B3AC6DF&amp;thid=OIP.IjYs8ZaGcSRPM9KYN3D_oQEsDh&amp;q=mud+play&amp;simid=607986883456532735&amp;selectedIndex=0&amp;ajaxhist=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bing.com/images/search?view=detailV2&amp;ccid=sXv%2b8YCE&amp;id=55249446493360F1583D3A05D9704ADAF4BA5919&amp;thid=OIP.sXv-8YCEubgG2FV9qq6sFAEsDI&amp;q=children's+den+building&amp;simid=607986926394412119&amp;selectedIndex=3&amp;ajaxhist=0" TargetMode="External"/><Relationship Id="rId4" Type="http://schemas.openxmlformats.org/officeDocument/2006/relationships/hyperlink" Target="http://www.bing.com/images/search?view=detailV2&amp;ccid=UBl1ClgD&amp;id=95D69A9CD48C33C5A4A6A86BC6E8310583230539&amp;thid=OIP.UBl1ClgDzexFIbvBS5EiHQEsDG&amp;q=gardening+with+children&amp;simid=608039870456073622&amp;selectedIndex=60&amp;ajaxhist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EAEE5005/C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Darlith</a:t>
            </a:r>
            <a:r>
              <a:rPr lang="en-GB" dirty="0" smtClean="0"/>
              <a:t> 4  / Lecture 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679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Key Principles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drin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cymwys</a:t>
            </a:r>
            <a:endParaRPr lang="en-GB" dirty="0"/>
          </a:p>
          <a:p>
            <a:r>
              <a:rPr lang="en-GB" dirty="0" err="1"/>
              <a:t>Potensial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natur</a:t>
            </a:r>
            <a:r>
              <a:rPr lang="en-GB" dirty="0"/>
              <a:t> a </a:t>
            </a:r>
            <a:r>
              <a:rPr lang="en-GB" dirty="0" err="1"/>
              <a:t>ffenomenau</a:t>
            </a:r>
            <a:r>
              <a:rPr lang="en-GB" dirty="0"/>
              <a:t> </a:t>
            </a:r>
            <a:r>
              <a:rPr lang="en-GB" dirty="0" err="1"/>
              <a:t>naturiol</a:t>
            </a:r>
            <a:endParaRPr lang="en-GB" dirty="0"/>
          </a:p>
          <a:p>
            <a:r>
              <a:rPr lang="en-GB" dirty="0" err="1"/>
              <a:t>Ymdriniaeth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cyfan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Outdoors treated as a learning </a:t>
            </a:r>
            <a:r>
              <a:rPr lang="en-GB" i="1" dirty="0" smtClean="0">
                <a:solidFill>
                  <a:srgbClr val="0070C0"/>
                </a:solidFill>
              </a:rPr>
              <a:t>environment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The competent child</a:t>
            </a:r>
          </a:p>
          <a:p>
            <a:r>
              <a:rPr lang="en-GB" i="1" dirty="0">
                <a:solidFill>
                  <a:srgbClr val="0070C0"/>
                </a:solidFill>
              </a:rPr>
              <a:t>Learning potential from nature and natural phenomena</a:t>
            </a:r>
          </a:p>
          <a:p>
            <a:r>
              <a:rPr lang="en-GB" i="1" dirty="0">
                <a:solidFill>
                  <a:srgbClr val="0070C0"/>
                </a:solidFill>
              </a:rPr>
              <a:t>Coverage of whole curriculum </a:t>
            </a:r>
          </a:p>
          <a:p>
            <a:r>
              <a:rPr lang="en-GB" i="1" dirty="0">
                <a:solidFill>
                  <a:srgbClr val="0070C0"/>
                </a:solidFill>
              </a:rPr>
              <a:t>Skill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90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</a:t>
            </a:r>
            <a:r>
              <a:rPr lang="en-GB" dirty="0" err="1"/>
              <a:t>parhad</a:t>
            </a:r>
            <a:r>
              <a:rPr lang="en-GB" dirty="0"/>
              <a:t>)</a:t>
            </a:r>
            <a:br>
              <a:rPr lang="en-GB" dirty="0"/>
            </a:br>
            <a:r>
              <a:rPr lang="en-GB" i="1" dirty="0">
                <a:solidFill>
                  <a:srgbClr val="0070C0"/>
                </a:solidFill>
              </a:rPr>
              <a:t>Key Principles (continued)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iechyd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r>
              <a:rPr lang="en-GB" dirty="0" err="1"/>
              <a:t>Lles</a:t>
            </a:r>
            <a:r>
              <a:rPr lang="en-GB" dirty="0"/>
              <a:t> y plant </a:t>
            </a:r>
            <a:r>
              <a:rPr lang="en-GB" dirty="0" err="1"/>
              <a:t>a’r</a:t>
            </a:r>
            <a:r>
              <a:rPr lang="en-GB" dirty="0"/>
              <a:t> staff</a:t>
            </a:r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 a </a:t>
            </a:r>
            <a:r>
              <a:rPr lang="en-GB" dirty="0" err="1"/>
              <a:t>Dinasyddiaeth</a:t>
            </a:r>
            <a:r>
              <a:rPr lang="en-GB" dirty="0"/>
              <a:t> </a:t>
            </a:r>
            <a:r>
              <a:rPr lang="en-GB" dirty="0" err="1"/>
              <a:t>Fyd-eang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Health promotion aspects</a:t>
            </a:r>
          </a:p>
          <a:p>
            <a:r>
              <a:rPr lang="en-GB" i="1" dirty="0">
                <a:solidFill>
                  <a:srgbClr val="0070C0"/>
                </a:solidFill>
              </a:rPr>
              <a:t>Holistic development</a:t>
            </a:r>
          </a:p>
          <a:p>
            <a:r>
              <a:rPr lang="en-GB" i="1" dirty="0">
                <a:solidFill>
                  <a:srgbClr val="0070C0"/>
                </a:solidFill>
              </a:rPr>
              <a:t>Holistic learning</a:t>
            </a:r>
          </a:p>
          <a:p>
            <a:r>
              <a:rPr lang="en-GB" i="1" dirty="0">
                <a:solidFill>
                  <a:srgbClr val="0070C0"/>
                </a:solidFill>
              </a:rPr>
              <a:t>Well being of children and staff</a:t>
            </a:r>
          </a:p>
          <a:p>
            <a:r>
              <a:rPr lang="en-GB" i="1" dirty="0">
                <a:solidFill>
                  <a:srgbClr val="0070C0"/>
                </a:solidFill>
              </a:rPr>
              <a:t>Education for Sustainable Development and Global Citizenship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400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</a:t>
            </a:r>
            <a:r>
              <a:rPr lang="en-GB" dirty="0" err="1"/>
              <a:t>parhad</a:t>
            </a:r>
            <a:r>
              <a:rPr lang="en-GB" dirty="0"/>
              <a:t>) </a:t>
            </a:r>
            <a:r>
              <a:rPr lang="en-GB" i="1" dirty="0">
                <a:solidFill>
                  <a:srgbClr val="0070C0"/>
                </a:solidFill>
              </a:rPr>
              <a:t>Key Principles (continued)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pryd</a:t>
            </a:r>
            <a:r>
              <a:rPr lang="en-GB" dirty="0"/>
              <a:t>, </a:t>
            </a:r>
            <a:r>
              <a:rPr lang="en-GB" dirty="0" err="1"/>
              <a:t>defnyddiau</a:t>
            </a:r>
            <a:r>
              <a:rPr lang="en-GB" dirty="0"/>
              <a:t> </a:t>
            </a:r>
            <a:r>
              <a:rPr lang="en-GB" b="1" dirty="0" err="1"/>
              <a:t>penagored</a:t>
            </a:r>
            <a:endParaRPr lang="en-GB" b="1" dirty="0"/>
          </a:p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estynedig</a:t>
            </a:r>
            <a:r>
              <a:rPr lang="en-GB" dirty="0"/>
              <a:t> a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, </a:t>
            </a:r>
            <a:r>
              <a:rPr lang="en-GB" dirty="0" err="1"/>
              <a:t>ymarfer</a:t>
            </a:r>
            <a:r>
              <a:rPr lang="en-GB" dirty="0"/>
              <a:t>, </a:t>
            </a:r>
            <a:r>
              <a:rPr lang="en-GB" dirty="0" err="1"/>
              <a:t>atgyfnerthu</a:t>
            </a:r>
            <a:endParaRPr lang="en-GB" dirty="0"/>
          </a:p>
          <a:p>
            <a:r>
              <a:rPr lang="en-GB" dirty="0" err="1"/>
              <a:t>Cynhwysiant</a:t>
            </a:r>
            <a:r>
              <a:rPr lang="en-GB" dirty="0"/>
              <a:t>; </a:t>
            </a:r>
            <a:r>
              <a:rPr lang="en-GB" dirty="0" err="1"/>
              <a:t>rhywedd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Improvisation, </a:t>
            </a:r>
            <a:r>
              <a:rPr lang="en-GB" b="1" i="1" dirty="0">
                <a:solidFill>
                  <a:srgbClr val="0070C0"/>
                </a:solidFill>
              </a:rPr>
              <a:t>open-ended</a:t>
            </a:r>
            <a:r>
              <a:rPr lang="en-GB" i="1" dirty="0">
                <a:solidFill>
                  <a:srgbClr val="0070C0"/>
                </a:solidFill>
              </a:rPr>
              <a:t> </a:t>
            </a:r>
            <a:r>
              <a:rPr lang="en-GB" i="1" dirty="0" smtClean="0">
                <a:solidFill>
                  <a:srgbClr val="0070C0"/>
                </a:solidFill>
              </a:rPr>
              <a:t>materials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Sustained shared thinking</a:t>
            </a:r>
          </a:p>
          <a:p>
            <a:r>
              <a:rPr lang="en-GB" i="1" dirty="0">
                <a:solidFill>
                  <a:srgbClr val="0070C0"/>
                </a:solidFill>
              </a:rPr>
              <a:t>Time to repeat, practice, consolidate</a:t>
            </a:r>
          </a:p>
          <a:p>
            <a:r>
              <a:rPr lang="en-GB" i="1" dirty="0">
                <a:solidFill>
                  <a:srgbClr val="0070C0"/>
                </a:solidFill>
              </a:rPr>
              <a:t>Inclusion; gender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33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Agweddau</a:t>
            </a:r>
            <a:r>
              <a:rPr lang="en-GB" dirty="0"/>
              <a:t>          </a:t>
            </a:r>
            <a:r>
              <a:rPr lang="en-GB" i="1" dirty="0">
                <a:solidFill>
                  <a:srgbClr val="0070C0"/>
                </a:solidFill>
              </a:rPr>
              <a:t>Attitudes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: </a:t>
            </a:r>
            <a:r>
              <a:rPr lang="en-GB" dirty="0" err="1"/>
              <a:t>defnyddio</a:t>
            </a:r>
            <a:r>
              <a:rPr lang="en-GB" dirty="0"/>
              <a:t>/ </a:t>
            </a:r>
            <a:r>
              <a:rPr lang="en-GB" dirty="0" err="1"/>
              <a:t>addasu</a:t>
            </a:r>
            <a:r>
              <a:rPr lang="en-GB" dirty="0"/>
              <a:t> y </a:t>
            </a: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-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ddychmygus</a:t>
            </a:r>
            <a:r>
              <a:rPr lang="en-GB" dirty="0"/>
              <a:t>/ </a:t>
            </a:r>
            <a:r>
              <a:rPr lang="en-GB" dirty="0" err="1"/>
              <a:t>creadigol</a:t>
            </a:r>
            <a:endParaRPr lang="en-GB" dirty="0"/>
          </a:p>
          <a:p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-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gormod</a:t>
            </a:r>
            <a:endParaRPr lang="en-GB" dirty="0"/>
          </a:p>
          <a:p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Strategaeth</a:t>
            </a:r>
            <a:r>
              <a:rPr lang="en-GB" dirty="0"/>
              <a:t> ADCDF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Positive attitude needed: use/adapt the space you have- be imaginative/ </a:t>
            </a:r>
            <a:r>
              <a:rPr lang="en-GB" i="1" dirty="0" smtClean="0">
                <a:solidFill>
                  <a:srgbClr val="0070C0"/>
                </a:solidFill>
              </a:rPr>
              <a:t>creative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Knowledgeable adults- follow the child’s lead, no need to plan too much</a:t>
            </a:r>
          </a:p>
          <a:p>
            <a:r>
              <a:rPr lang="en-GB" i="1" dirty="0">
                <a:solidFill>
                  <a:srgbClr val="0070C0"/>
                </a:solidFill>
              </a:rPr>
              <a:t>Partnership with parents</a:t>
            </a:r>
          </a:p>
          <a:p>
            <a:r>
              <a:rPr lang="en-GB" i="1" dirty="0">
                <a:solidFill>
                  <a:srgbClr val="0070C0"/>
                </a:solidFill>
              </a:rPr>
              <a:t>Partnerships with the community</a:t>
            </a:r>
          </a:p>
          <a:p>
            <a:r>
              <a:rPr lang="en-GB" i="1" dirty="0">
                <a:solidFill>
                  <a:srgbClr val="0070C0"/>
                </a:solidFill>
              </a:rPr>
              <a:t>ESDGC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141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Agweddau</a:t>
            </a:r>
            <a:r>
              <a:rPr lang="en-GB" dirty="0"/>
              <a:t>          </a:t>
            </a:r>
            <a:r>
              <a:rPr lang="en-GB" i="1" dirty="0">
                <a:solidFill>
                  <a:srgbClr val="0070C0"/>
                </a:solidFill>
              </a:rPr>
              <a:t>Attitudes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Rhy</a:t>
            </a:r>
            <a:r>
              <a:rPr lang="en-GB" dirty="0"/>
              <a:t> </a:t>
            </a:r>
            <a:r>
              <a:rPr lang="en-GB" dirty="0" err="1"/>
              <a:t>wlyb</a:t>
            </a:r>
            <a:r>
              <a:rPr lang="en-GB" dirty="0"/>
              <a:t>/</a:t>
            </a:r>
            <a:r>
              <a:rPr lang="en-GB" dirty="0" err="1"/>
              <a:t>rhy</a:t>
            </a:r>
            <a:r>
              <a:rPr lang="en-GB" dirty="0"/>
              <a:t> </a:t>
            </a:r>
            <a:r>
              <a:rPr lang="en-GB" dirty="0" err="1"/>
              <a:t>oer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rhwystro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. </a:t>
            </a: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ddillad</a:t>
            </a:r>
            <a:r>
              <a:rPr lang="en-GB" dirty="0"/>
              <a:t> ac </a:t>
            </a:r>
            <a:r>
              <a:rPr lang="en-GB" dirty="0" err="1"/>
              <a:t>esgidiau</a:t>
            </a:r>
            <a:r>
              <a:rPr lang="en-GB" dirty="0"/>
              <a:t> </a:t>
            </a:r>
            <a:r>
              <a:rPr lang="en-GB" dirty="0" err="1"/>
              <a:t>addas</a:t>
            </a:r>
            <a:endParaRPr lang="en-GB" dirty="0"/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y man</a:t>
            </a:r>
          </a:p>
          <a:p>
            <a:r>
              <a:rPr lang="en-GB" dirty="0" err="1"/>
              <a:t>Amser</a:t>
            </a:r>
            <a:r>
              <a:rPr lang="en-GB" dirty="0"/>
              <a:t>-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, </a:t>
            </a:r>
            <a:r>
              <a:rPr lang="en-GB" dirty="0" err="1"/>
              <a:t>rhyngweithio</a:t>
            </a:r>
            <a:r>
              <a:rPr lang="en-GB" dirty="0"/>
              <a:t> â </a:t>
            </a:r>
            <a:r>
              <a:rPr lang="en-GB" dirty="0" err="1"/>
              <a:t>natur</a:t>
            </a:r>
            <a:r>
              <a:rPr lang="en-GB" dirty="0"/>
              <a:t>, ail-</a:t>
            </a:r>
            <a:r>
              <a:rPr lang="en-GB" dirty="0" err="1"/>
              <a:t>wneud</a:t>
            </a:r>
            <a:r>
              <a:rPr lang="en-GB" dirty="0"/>
              <a:t>, </a:t>
            </a:r>
            <a:r>
              <a:rPr lang="en-GB" dirty="0" err="1"/>
              <a:t>atgyfnerthu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Too wet/ too cold today. The weather does not prevent you from going outside. You need appropriate clothing and footwear for adults and children</a:t>
            </a:r>
          </a:p>
          <a:p>
            <a:r>
              <a:rPr lang="en-GB" i="1" dirty="0">
                <a:solidFill>
                  <a:srgbClr val="0070C0"/>
                </a:solidFill>
              </a:rPr>
              <a:t>Daily use of outdoors- not an add on</a:t>
            </a:r>
          </a:p>
          <a:p>
            <a:r>
              <a:rPr lang="en-GB" i="1" dirty="0">
                <a:solidFill>
                  <a:srgbClr val="0070C0"/>
                </a:solidFill>
              </a:rPr>
              <a:t>Time-children need time to explore, interact with nature, repeat, consolidate their learning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868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325563"/>
          </a:xfrm>
        </p:spPr>
        <p:txBody>
          <a:bodyPr>
            <a:noAutofit/>
          </a:bodyPr>
          <a:lstStyle/>
          <a:p>
            <a:r>
              <a:rPr lang="en-GB" sz="2000" dirty="0" err="1"/>
              <a:t>Risg</a:t>
            </a:r>
            <a:r>
              <a:rPr lang="en-GB" sz="2000" dirty="0"/>
              <a:t>                         </a:t>
            </a:r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Risk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“Learning itself is a risk,” (Gill</a:t>
            </a:r>
            <a:r>
              <a:rPr lang="en-GB" sz="2000" dirty="0"/>
              <a:t>, </a:t>
            </a:r>
            <a:r>
              <a:rPr lang="en-GB" sz="2000" dirty="0"/>
              <a:t>2007)</a:t>
            </a:r>
            <a:br>
              <a:rPr lang="en-GB" sz="2000" dirty="0"/>
            </a:br>
            <a:r>
              <a:rPr lang="en-GB" sz="2000" dirty="0" err="1"/>
              <a:t>Rospa</a:t>
            </a:r>
            <a:r>
              <a:rPr lang="en-GB" sz="2000" dirty="0"/>
              <a:t>- “Too safe for their own good”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 </a:t>
            </a:r>
            <a:r>
              <a:rPr lang="en-GB" dirty="0" err="1"/>
              <a:t>polisïau’r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AALl</a:t>
            </a:r>
            <a:r>
              <a:rPr lang="en-GB" dirty="0"/>
              <a:t> 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plant </a:t>
            </a:r>
            <a:r>
              <a:rPr lang="en-GB" dirty="0" err="1"/>
              <a:t>fesur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Adults need to make a daily risk assessment of the outdoor area they use in line with setting and LEA policies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Adults need to allow children to measure and assess their own risk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577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Diogelwch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her</a:t>
            </a:r>
          </a:p>
          <a:p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risg</a:t>
            </a:r>
            <a:endParaRPr lang="en-GB" dirty="0"/>
          </a:p>
          <a:p>
            <a:r>
              <a:rPr lang="en-GB" dirty="0" err="1"/>
              <a:t>Cymarebau</a:t>
            </a:r>
            <a:r>
              <a:rPr lang="en-GB" dirty="0"/>
              <a:t> </a:t>
            </a:r>
            <a:r>
              <a:rPr lang="en-GB" dirty="0" err="1"/>
              <a:t>staffio</a:t>
            </a:r>
            <a:r>
              <a:rPr lang="en-GB" dirty="0"/>
              <a:t> </a:t>
            </a:r>
          </a:p>
          <a:p>
            <a:r>
              <a:rPr lang="en-GB" dirty="0" err="1"/>
              <a:t>Defnydd</a:t>
            </a:r>
            <a:r>
              <a:rPr lang="en-GB" dirty="0"/>
              <a:t> o offer</a:t>
            </a:r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farn</a:t>
            </a:r>
            <a:r>
              <a:rPr lang="en-GB" dirty="0"/>
              <a:t> a </a:t>
            </a:r>
            <a:r>
              <a:rPr lang="en-GB" dirty="0" err="1"/>
              <a:t>phryderon</a:t>
            </a:r>
            <a:r>
              <a:rPr lang="en-GB" dirty="0"/>
              <a:t> staff a </a:t>
            </a:r>
            <a:r>
              <a:rPr lang="en-GB" dirty="0" err="1"/>
              <a:t>rhieni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Risk versus challenge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Risk assessment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Staffing ratios 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Use of equipment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Addressing staff and parental views, concerns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332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1F42A-84FF-4C25-B1EA-3EF9128FE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Archwiliad</a:t>
            </a:r>
            <a:r>
              <a:rPr lang="en-GB" dirty="0"/>
              <a:t> </a:t>
            </a:r>
            <a:r>
              <a:rPr lang="en-GB" dirty="0" err="1"/>
              <a:t>Amgylecheddol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>
                <a:solidFill>
                  <a:srgbClr val="0070C0"/>
                </a:solidFill>
              </a:rPr>
              <a:t>Environmental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A82E0-84CC-44DC-9E66-156D64F31B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Pa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  <a:p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ymddwyn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niweidio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gweithgaredd</a:t>
            </a:r>
            <a:r>
              <a:rPr lang="en-GB" dirty="0"/>
              <a:t>?</a:t>
            </a:r>
          </a:p>
          <a:p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ADCDF.</a:t>
            </a:r>
          </a:p>
          <a:p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cyfrifol</a:t>
            </a:r>
            <a:r>
              <a:rPr lang="en-GB" dirty="0"/>
              <a:t> a </a:t>
            </a:r>
            <a:r>
              <a:rPr lang="en-GB" dirty="0" err="1"/>
              <a:t>chynaliadwy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Cinasyddion</a:t>
            </a:r>
            <a:r>
              <a:rPr lang="en-GB" dirty="0" smtClean="0"/>
              <a:t> </a:t>
            </a:r>
            <a:r>
              <a:rPr lang="en-GB" dirty="0" err="1" smtClean="0"/>
              <a:t>moedegol</a:t>
            </a:r>
            <a:r>
              <a:rPr lang="en-GB" dirty="0" smtClean="0"/>
              <a:t> –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0EDBF-C262-4CAE-A36B-B668D78FD9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What natural resources do you have in the environment that are important?</a:t>
            </a:r>
          </a:p>
          <a:p>
            <a:r>
              <a:rPr lang="en-GB" i="1" dirty="0">
                <a:solidFill>
                  <a:srgbClr val="0070C0"/>
                </a:solidFill>
              </a:rPr>
              <a:t>Do you need to adapt or behave in a certain way to protect these?</a:t>
            </a:r>
          </a:p>
          <a:p>
            <a:r>
              <a:rPr lang="en-GB" i="1" dirty="0">
                <a:solidFill>
                  <a:srgbClr val="0070C0"/>
                </a:solidFill>
              </a:rPr>
              <a:t>What will you do to make sure environment is not damaged by your activity?</a:t>
            </a:r>
          </a:p>
          <a:p>
            <a:r>
              <a:rPr lang="en-GB" i="1" dirty="0">
                <a:solidFill>
                  <a:srgbClr val="0070C0"/>
                </a:solidFill>
              </a:rPr>
              <a:t>This also links to ESDGC</a:t>
            </a:r>
          </a:p>
          <a:p>
            <a:r>
              <a:rPr lang="en-GB" i="1" dirty="0">
                <a:solidFill>
                  <a:srgbClr val="0070C0"/>
                </a:solidFill>
              </a:rPr>
              <a:t>Responsible and sustainable practice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</a:p>
          <a:p>
            <a:r>
              <a:rPr lang="en-GB" i="1" dirty="0" smtClean="0">
                <a:solidFill>
                  <a:srgbClr val="0070C0"/>
                </a:solidFill>
              </a:rPr>
              <a:t>Ethical citizens – New futures curriculum</a:t>
            </a:r>
            <a:endParaRPr lang="en-GB" i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9023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9FBF3-13E8-4D3E-A9A8-CA1524964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1981200" y="857250"/>
            <a:ext cx="8229600" cy="133792"/>
          </a:xfrm>
        </p:spPr>
        <p:txBody>
          <a:bodyPr>
            <a:normAutofit fontScale="90000"/>
          </a:bodyPr>
          <a:lstStyle/>
          <a:p>
            <a:endParaRPr lang="en-GB" sz="15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F08C226-C72E-4593-9831-A6ECD5805755}"/>
              </a:ext>
            </a:extLst>
          </p:cNvPr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1524001" y="857250"/>
          <a:ext cx="9134063" cy="5554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5532">
                  <a:extLst>
                    <a:ext uri="{9D8B030D-6E8A-4147-A177-3AD203B41FA5}">
                      <a16:colId xmlns:a16="http://schemas.microsoft.com/office/drawing/2014/main" val="1235543443"/>
                    </a:ext>
                  </a:extLst>
                </a:gridCol>
                <a:gridCol w="2191379">
                  <a:extLst>
                    <a:ext uri="{9D8B030D-6E8A-4147-A177-3AD203B41FA5}">
                      <a16:colId xmlns:a16="http://schemas.microsoft.com/office/drawing/2014/main" val="847483934"/>
                    </a:ext>
                  </a:extLst>
                </a:gridCol>
                <a:gridCol w="3695460">
                  <a:extLst>
                    <a:ext uri="{9D8B030D-6E8A-4147-A177-3AD203B41FA5}">
                      <a16:colId xmlns:a16="http://schemas.microsoft.com/office/drawing/2014/main" val="2627835788"/>
                    </a:ext>
                  </a:extLst>
                </a:gridCol>
                <a:gridCol w="1255062">
                  <a:extLst>
                    <a:ext uri="{9D8B030D-6E8A-4147-A177-3AD203B41FA5}">
                      <a16:colId xmlns:a16="http://schemas.microsoft.com/office/drawing/2014/main" val="1248731457"/>
                    </a:ext>
                  </a:extLst>
                </a:gridCol>
                <a:gridCol w="856630">
                  <a:extLst>
                    <a:ext uri="{9D8B030D-6E8A-4147-A177-3AD203B41FA5}">
                      <a16:colId xmlns:a16="http://schemas.microsoft.com/office/drawing/2014/main" val="2077568077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r>
                        <a:rPr lang="en-GB" sz="1400" dirty="0"/>
                        <a:t>Issue / environmental feature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Damage that could occur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to lessen negative impact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Resources needed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Who is responsible?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0932823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1200" dirty="0"/>
                        <a:t>Lighting fire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Damage natural material under the fire</a:t>
                      </a:r>
                    </a:p>
                    <a:p>
                      <a:r>
                        <a:rPr lang="en-GB" sz="1200" dirty="0"/>
                        <a:t>Rubbish such as ash, partly burnt wood that could change soil chemistry.</a:t>
                      </a:r>
                    </a:p>
                    <a:p>
                      <a:r>
                        <a:rPr lang="en-GB" sz="1200" dirty="0"/>
                        <a:t>Cinders could cause forest fire.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Place fire wok or other safe container below fire.</a:t>
                      </a:r>
                    </a:p>
                    <a:p>
                      <a:r>
                        <a:rPr lang="en-GB" sz="1200" dirty="0"/>
                        <a:t>Remove waste from fire and dispose of appropriately….</a:t>
                      </a:r>
                    </a:p>
                    <a:p>
                      <a:r>
                        <a:rPr lang="en-GB" sz="1200" dirty="0"/>
                        <a:t>Always make sure fire is completely put out with water.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Wok or other container.</a:t>
                      </a:r>
                    </a:p>
                    <a:p>
                      <a:r>
                        <a:rPr lang="en-GB" sz="1200" dirty="0"/>
                        <a:t>Bags / containers to remove fire debris. </a:t>
                      </a:r>
                    </a:p>
                    <a:p>
                      <a:r>
                        <a:rPr lang="en-GB" sz="1200" dirty="0"/>
                        <a:t>Water and water containers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8287108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r>
                        <a:rPr lang="en-GB" sz="1200" dirty="0" err="1"/>
                        <a:t>Minibug</a:t>
                      </a:r>
                      <a:r>
                        <a:rPr lang="en-GB" sz="1200" dirty="0"/>
                        <a:t> hunt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Squashing or damaging insect life. Changing site biology.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Remind children and adults to be gentle with </a:t>
                      </a:r>
                      <a:r>
                        <a:rPr lang="en-GB" sz="1200" dirty="0" err="1"/>
                        <a:t>minibugs</a:t>
                      </a:r>
                      <a:r>
                        <a:rPr lang="en-GB" sz="1200" dirty="0"/>
                        <a:t> found, Avoid over collection and return </a:t>
                      </a:r>
                      <a:r>
                        <a:rPr lang="en-GB" sz="1200" dirty="0" err="1"/>
                        <a:t>minibugs</a:t>
                      </a:r>
                      <a:r>
                        <a:rPr lang="en-GB" sz="1200" dirty="0"/>
                        <a:t> to where they were found at end of activity.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N/A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Leader and all adults to reinforce </a:t>
                      </a:r>
                    </a:p>
                    <a:p>
                      <a:r>
                        <a:rPr lang="en-GB" sz="1200" dirty="0"/>
                        <a:t>Rules.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85817749"/>
                  </a:ext>
                </a:extLst>
              </a:tr>
              <a:tr h="1165860">
                <a:tc>
                  <a:txBody>
                    <a:bodyPr/>
                    <a:lstStyle/>
                    <a:p>
                      <a:r>
                        <a:rPr lang="en-GB" sz="1200" dirty="0"/>
                        <a:t>Trampling undercover plants during activities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Using same location repeatedly could trample grass and  other plants , exposing bare ground, losing plant life and diversity.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 grassy areas try to use different sites, so no one area is overly trampled.</a:t>
                      </a:r>
                    </a:p>
                    <a:p>
                      <a:r>
                        <a:rPr lang="en-GB" sz="1200" dirty="0"/>
                        <a:t>Consider avoiding some areas when plants flowering. Monitor areas becoming bare, so can respond. </a:t>
                      </a:r>
                    </a:p>
                    <a:p>
                      <a:endParaRPr lang="en-GB" sz="12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N/A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21006256"/>
                  </a:ext>
                </a:extLst>
              </a:tr>
              <a:tr h="1165860">
                <a:tc>
                  <a:txBody>
                    <a:bodyPr/>
                    <a:lstStyle/>
                    <a:p>
                      <a:r>
                        <a:rPr lang="en-GB" sz="1200" dirty="0"/>
                        <a:t>Water system when tipping material away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Polluting water system such as steam with waste material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smtClean="0"/>
                        <a:t>Encourage </a:t>
                      </a:r>
                      <a:r>
                        <a:rPr lang="en-GB" sz="1200" dirty="0"/>
                        <a:t>children and all adults to take litter and waste home or to bring</a:t>
                      </a:r>
                    </a:p>
                    <a:p>
                      <a:r>
                        <a:rPr lang="en-GB" sz="1200" dirty="0"/>
                        <a:t>Avoid tipping oils and gloop down sinks.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Bags to take waste home.</a:t>
                      </a:r>
                    </a:p>
                    <a:p>
                      <a:r>
                        <a:rPr lang="en-GB" sz="1200" dirty="0"/>
                        <a:t>Compost bags for waste food material such as gloop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Leader. All adults and children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07691011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B94B1-E101-48ED-AAF3-6B94B9F86E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>
            <a:off x="10210800" y="4952172"/>
            <a:ext cx="457200" cy="97008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8141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72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Cynaliadwy</a:t>
            </a:r>
            <a:r>
              <a:rPr lang="en-GB" sz="2400" dirty="0"/>
              <a:t> a </a:t>
            </a:r>
            <a:r>
              <a:rPr lang="en-GB" sz="2400" dirty="0" err="1"/>
              <a:t>Dinasyddiaeth</a:t>
            </a:r>
            <a:r>
              <a:rPr lang="en-GB" sz="2400" dirty="0"/>
              <a:t> </a:t>
            </a:r>
            <a:r>
              <a:rPr lang="en-GB" sz="2400" dirty="0" err="1"/>
              <a:t>Fyd-eang</a:t>
            </a:r>
            <a:r>
              <a:rPr lang="en-GB" sz="2400" i="1" dirty="0">
                <a:solidFill>
                  <a:srgbClr val="0070C0"/>
                </a:solidFill>
              </a:rPr>
              <a:t/>
            </a:r>
            <a:br>
              <a:rPr lang="en-GB" sz="2400" i="1" dirty="0">
                <a:solidFill>
                  <a:srgbClr val="0070C0"/>
                </a:solidFill>
              </a:rPr>
            </a:br>
            <a:r>
              <a:rPr lang="en-GB" sz="2400" i="1" dirty="0">
                <a:solidFill>
                  <a:srgbClr val="0070C0"/>
                </a:solidFill>
              </a:rPr>
              <a:t>Education for Sustainable Development and Global Citizenship</a:t>
            </a: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331641"/>
            <a:ext cx="4038600" cy="4257601"/>
          </a:xfrm>
        </p:spPr>
        <p:txBody>
          <a:bodyPr/>
          <a:lstStyle/>
          <a:p>
            <a:r>
              <a:rPr lang="en-GB" sz="1800" dirty="0" err="1"/>
              <a:t>Saith</a:t>
            </a:r>
            <a:r>
              <a:rPr lang="en-GB" sz="1800" dirty="0"/>
              <a:t> </a:t>
            </a:r>
            <a:r>
              <a:rPr lang="en-GB" sz="1800" dirty="0" err="1"/>
              <a:t>thema</a:t>
            </a:r>
            <a:r>
              <a:rPr lang="en-GB" sz="1800" dirty="0"/>
              <a:t> </a:t>
            </a:r>
            <a:r>
              <a:rPr lang="en-GB" sz="1800" dirty="0" err="1"/>
              <a:t>gydgysylltiol</a:t>
            </a:r>
            <a:r>
              <a:rPr lang="en-GB" sz="1800" dirty="0"/>
              <a:t>:-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31641"/>
            <a:ext cx="4038600" cy="4257601"/>
          </a:xfrm>
        </p:spPr>
        <p:txBody>
          <a:bodyPr/>
          <a:lstStyle/>
          <a:p>
            <a:r>
              <a:rPr lang="en-GB" sz="1800" i="1" dirty="0">
                <a:solidFill>
                  <a:srgbClr val="0070C0"/>
                </a:solidFill>
              </a:rPr>
              <a:t>Seven interlinking themes:-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8255" y="1700808"/>
            <a:ext cx="8964488" cy="49373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53293" y="5958409"/>
            <a:ext cx="2796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Welsh Government, 2008</a:t>
            </a:r>
            <a:endParaRPr lang="en-US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4901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0" y="274638"/>
            <a:ext cx="8784976" cy="63227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36161" y="6228020"/>
            <a:ext cx="2796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Welsh Government, 2008</a:t>
            </a:r>
            <a:endParaRPr lang="en-US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487321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ADCDF a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mwd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rgbClr val="0070C0"/>
                </a:solidFill>
              </a:rPr>
              <a:t>ESDGC and mud play</a:t>
            </a: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smtClean="0"/>
              <a:t>Themau</a:t>
            </a:r>
            <a:r>
              <a:rPr lang="en-GB" dirty="0" smtClean="0"/>
              <a:t>?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Themes?</a:t>
            </a:r>
          </a:p>
          <a:p>
            <a:r>
              <a:rPr lang="en-GB" dirty="0" err="1" smtClean="0"/>
              <a:t>Cwiricwlwn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i="1" dirty="0" smtClean="0">
                <a:solidFill>
                  <a:schemeClr val="tx2"/>
                </a:solidFill>
              </a:rPr>
              <a:t>New curriculum? </a:t>
            </a:r>
            <a:endParaRPr lang="en-GB" i="1" dirty="0">
              <a:solidFill>
                <a:schemeClr val="tx2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9576" y="1607382"/>
            <a:ext cx="3607668" cy="3600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186259" y="528658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prstClr val="black"/>
                </a:solidFill>
                <a:latin typeface="Myriad Pro"/>
              </a:rPr>
              <a:t>Image: Bing (2017a)</a:t>
            </a:r>
            <a:endParaRPr lang="en-US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6330018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74638"/>
            <a:ext cx="8686800" cy="1143000"/>
          </a:xfrm>
        </p:spPr>
        <p:txBody>
          <a:bodyPr>
            <a:noAutofit/>
          </a:bodyPr>
          <a:lstStyle/>
          <a:p>
            <a:r>
              <a:rPr lang="en-GB" sz="2800" i="1" dirty="0"/>
              <a:t>ADCDF a </a:t>
            </a:r>
            <a:r>
              <a:rPr lang="en-GB" sz="2800" i="1" dirty="0" err="1"/>
              <a:t>garddio</a:t>
            </a:r>
            <a:r>
              <a:rPr lang="en-GB" sz="2800" i="1" dirty="0">
                <a:solidFill>
                  <a:srgbClr val="0070C0"/>
                </a:solidFill>
              </a:rPr>
              <a:t/>
            </a:r>
            <a:br>
              <a:rPr lang="en-GB" sz="2800" i="1" dirty="0">
                <a:solidFill>
                  <a:srgbClr val="0070C0"/>
                </a:solidFill>
              </a:rPr>
            </a:br>
            <a:r>
              <a:rPr lang="en-GB" sz="2800" i="1" dirty="0">
                <a:solidFill>
                  <a:srgbClr val="0070C0"/>
                </a:solidFill>
              </a:rPr>
              <a:t>ESDGC and gardening</a:t>
            </a:r>
            <a:endParaRPr lang="en-GB" sz="2800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Image: Bing (2017b)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Themau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Themes?</a:t>
            </a:r>
          </a:p>
          <a:p>
            <a:r>
              <a:rPr lang="en-GB" dirty="0" err="1"/>
              <a:t>Cwiricwlwn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New curriculum?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584" y="1599844"/>
            <a:ext cx="3312368" cy="319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5996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>ADCDF ac adeiladu den</a:t>
            </a:r>
            <a:r>
              <a:rPr lang="cy-GB" i="1" dirty="0" smtClean="0">
                <a:solidFill>
                  <a:srgbClr val="0070C0"/>
                </a:solidFill>
              </a:rPr>
              <a:t/>
            </a:r>
            <a:br>
              <a:rPr lang="cy-GB" i="1" dirty="0" smtClean="0">
                <a:solidFill>
                  <a:srgbClr val="0070C0"/>
                </a:solidFill>
              </a:rPr>
            </a:br>
            <a:r>
              <a:rPr lang="en-GB" i="1" dirty="0" smtClean="0">
                <a:solidFill>
                  <a:srgbClr val="0070C0"/>
                </a:solidFill>
              </a:rPr>
              <a:t>ESDGC and den building</a:t>
            </a:r>
            <a:endParaRPr lang="en-GB" i="1" dirty="0">
              <a:solidFill>
                <a:srgbClr val="0070C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279576" y="1600201"/>
            <a:ext cx="3600400" cy="3484983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Themau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Themes?</a:t>
            </a:r>
          </a:p>
          <a:p>
            <a:r>
              <a:rPr lang="en-GB" dirty="0" err="1"/>
              <a:t>Cwiricwlwn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New curriculum? </a:t>
            </a:r>
          </a:p>
        </p:txBody>
      </p:sp>
      <p:sp>
        <p:nvSpPr>
          <p:cNvPr id="7" name="Rectangle 6"/>
          <p:cNvSpPr/>
          <p:nvPr/>
        </p:nvSpPr>
        <p:spPr>
          <a:xfrm>
            <a:off x="5395284" y="5250687"/>
            <a:ext cx="52920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prstClr val="black"/>
                </a:solidFill>
                <a:latin typeface="Myriad Pro"/>
              </a:rPr>
              <a:t>Image: Bing (2017c)</a:t>
            </a:r>
            <a:endParaRPr lang="en-US" sz="1600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0677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Cyfeiriadau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References</a:t>
            </a:r>
            <a:endParaRPr lang="en-US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dirty="0"/>
              <a:t>Bing Image (2017a) </a:t>
            </a:r>
            <a:r>
              <a:rPr lang="en-US" sz="1600" dirty="0"/>
              <a:t>‘Image</a:t>
            </a:r>
            <a:r>
              <a:rPr lang="en-US" sz="1600" dirty="0"/>
              <a:t>’ </a:t>
            </a:r>
            <a:r>
              <a:rPr lang="en-US" sz="1600" dirty="0">
                <a:hlinkClick r:id="rId3"/>
              </a:rPr>
              <a:t>http</a:t>
            </a:r>
            <a:r>
              <a:rPr lang="en-US" sz="1600" dirty="0">
                <a:hlinkClick r:id="rId3"/>
              </a:rPr>
              <a:t>://</a:t>
            </a:r>
            <a:r>
              <a:rPr lang="en-US" sz="1600" dirty="0">
                <a:hlinkClick r:id="rId3"/>
              </a:rPr>
              <a:t>www.bing.com/images/search?view=detailV2&amp;ccid=IjYs8ZaG&amp;id=D6D85E7925512F443E18106F2370E0C64B3AC6DF&amp;thid=OIP.IjYs8ZaGcSRPM9KYN3D_oQEsDh&amp;q=mud+play&amp;simid=607986883456532735&amp;selectedIndex=0&amp;ajaxhist=0</a:t>
            </a:r>
            <a:r>
              <a:rPr lang="en-US" sz="1600" dirty="0"/>
              <a:t> </a:t>
            </a:r>
            <a:r>
              <a:rPr lang="en-US" sz="1600" dirty="0"/>
              <a:t>[Accessed </a:t>
            </a:r>
            <a:r>
              <a:rPr lang="en-US" sz="1600" dirty="0"/>
              <a:t>15th July 2017].</a:t>
            </a:r>
          </a:p>
          <a:p>
            <a:pPr marL="0" indent="0">
              <a:buNone/>
            </a:pPr>
            <a:r>
              <a:rPr lang="en-US" sz="1600" dirty="0"/>
              <a:t>Bing Image (</a:t>
            </a:r>
            <a:r>
              <a:rPr lang="en-US" sz="1600" dirty="0"/>
              <a:t>2017b) </a:t>
            </a:r>
            <a:r>
              <a:rPr lang="en-US" sz="1600" dirty="0"/>
              <a:t>‘Image’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>
                <a:hlinkClick r:id="rId4"/>
              </a:rPr>
              <a:t>www.bing.com/images/search?view=detailV2&amp;ccid=UBl1ClgD&amp;id=95D69A9CD48C33C5A4A6A86BC6E8310583230539&amp;thid=OIP.UBl1ClgDzexFIbvBS5EiHQEsDG&amp;q=gardening+with+children&amp;simid=608039870456073622&amp;selectedIndex=60&amp;ajaxhist=0</a:t>
            </a:r>
            <a:r>
              <a:rPr lang="en-US" sz="1600" dirty="0"/>
              <a:t> [Accessed 15th July 2017].</a:t>
            </a:r>
          </a:p>
          <a:p>
            <a:pPr marL="0" indent="0">
              <a:buNone/>
            </a:pPr>
            <a:r>
              <a:rPr lang="en-US" sz="1600" dirty="0"/>
              <a:t>Bing (2017c) ‘Image’ </a:t>
            </a:r>
            <a:r>
              <a:rPr lang="en-US" sz="1600" dirty="0">
                <a:hlinkClick r:id="rId5"/>
              </a:rPr>
              <a:t>http</a:t>
            </a:r>
            <a:r>
              <a:rPr lang="en-US" sz="1600" dirty="0">
                <a:hlinkClick r:id="rId5"/>
              </a:rPr>
              <a:t>://</a:t>
            </a:r>
            <a:r>
              <a:rPr lang="en-US" sz="1600" dirty="0">
                <a:hlinkClick r:id="rId5"/>
              </a:rPr>
              <a:t>www.bing.com/images/search?view=detailV2&amp;ccid=sXv%2b8YCE&amp;id=55249446493360F1583D3A05D9704ADAF4BA5919&amp;thid=OIP.sXv-8YCEubgG2FV9qq6sFAEsDI&amp;q=children%27s+den+building&amp;simid=607986926394412119&amp;selectedIndex=3&amp;ajaxhist=0</a:t>
            </a:r>
            <a:r>
              <a:rPr lang="en-US" sz="1600" dirty="0"/>
              <a:t> [</a:t>
            </a:r>
            <a:r>
              <a:rPr lang="en-US" sz="1600" dirty="0"/>
              <a:t>Accessed 15th July 2017</a:t>
            </a:r>
            <a:r>
              <a:rPr lang="en-US" sz="1600" dirty="0"/>
              <a:t>].</a:t>
            </a:r>
          </a:p>
          <a:p>
            <a:pPr marL="0" indent="0">
              <a:buNone/>
            </a:pPr>
            <a:r>
              <a:rPr lang="en-GB" sz="1600" dirty="0"/>
              <a:t>DCELLS (2008) </a:t>
            </a:r>
            <a:r>
              <a:rPr lang="en-US" sz="1600" i="1" dirty="0"/>
              <a:t>Education for Sustainable </a:t>
            </a:r>
            <a:r>
              <a:rPr lang="en-US" sz="1600" i="1" dirty="0"/>
              <a:t>Development and </a:t>
            </a:r>
            <a:r>
              <a:rPr lang="en-US" sz="1600" i="1" dirty="0"/>
              <a:t>Global </a:t>
            </a:r>
            <a:r>
              <a:rPr lang="en-US" sz="1600" i="1" dirty="0"/>
              <a:t>Citizenship A </a:t>
            </a:r>
            <a:r>
              <a:rPr lang="en-US" sz="1600" i="1" dirty="0"/>
              <a:t>Common Understanding for </a:t>
            </a:r>
            <a:r>
              <a:rPr lang="en-US" sz="1600" i="1" dirty="0"/>
              <a:t>Schools </a:t>
            </a:r>
            <a:r>
              <a:rPr lang="en-US" sz="1600" dirty="0"/>
              <a:t>Cardiff: Welsh Government</a:t>
            </a:r>
            <a:r>
              <a:rPr lang="en-US" sz="1600" i="1" dirty="0"/>
              <a:t>.</a:t>
            </a:r>
            <a:endParaRPr lang="en-US" sz="1600" i="1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52184" y="5157192"/>
            <a:ext cx="4038600" cy="3989040"/>
          </a:xfrm>
        </p:spPr>
        <p:txBody>
          <a:bodyPr>
            <a:normAutofit lnSpcReduction="1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4781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1123</Words>
  <Application>Microsoft Office PowerPoint</Application>
  <PresentationFormat>Widescreen</PresentationFormat>
  <Paragraphs>186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EAEE5005/C </vt:lpstr>
      <vt:lpstr>Egwyddorion Allweddol Key Principles</vt:lpstr>
      <vt:lpstr>Egwyddorion Allweddol (parhad) Key Principles (continued)</vt:lpstr>
      <vt:lpstr>Egwyddorion Allweddol (parhad) Key Principles (continued)</vt:lpstr>
      <vt:lpstr>Agweddau          Attitudes</vt:lpstr>
      <vt:lpstr>Agweddau          Attitudes</vt:lpstr>
      <vt:lpstr>Risg                         Risk “Learning itself is a risk,” (Gill, 2007) Rospa- “Too safe for their own good” </vt:lpstr>
      <vt:lpstr>Iechyd a Diogelwch  Health and Safety</vt:lpstr>
      <vt:lpstr>Archwiliad Amgylecheddol  Environmental Audit</vt:lpstr>
      <vt:lpstr>PowerPoint Presentation</vt:lpstr>
      <vt:lpstr>Datblygiad Cynaliadwy a Dinasyddiaeth Fyd-eang Education for Sustainable Development and Global Citizenship</vt:lpstr>
      <vt:lpstr>PowerPoint Presentation</vt:lpstr>
      <vt:lpstr>ADCDF a chwarae mwd ESDGC and mud play</vt:lpstr>
      <vt:lpstr>ADCDF a garddio ESDGC and gardening</vt:lpstr>
      <vt:lpstr>ADCDF ac adeiladu den ESDGC and den building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EAEE5005/C </dc:title>
  <dc:creator>Glenda Tinney</dc:creator>
  <cp:lastModifiedBy>Glenda Tinney</cp:lastModifiedBy>
  <cp:revision>1</cp:revision>
  <dcterms:created xsi:type="dcterms:W3CDTF">2020-04-26T19:29:13Z</dcterms:created>
  <dcterms:modified xsi:type="dcterms:W3CDTF">2020-04-26T19:29:42Z</dcterms:modified>
</cp:coreProperties>
</file>