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725" autoAdjust="0"/>
  </p:normalViewPr>
  <p:slideViewPr>
    <p:cSldViewPr snapToGrid="0">
      <p:cViewPr>
        <p:scale>
          <a:sx n="90" d="100"/>
          <a:sy n="90" d="100"/>
        </p:scale>
        <p:origin x="-1284"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25C3C-5CE1-419A-B464-955591DCB168}" type="datetimeFigureOut">
              <a:rPr lang="en-GB" smtClean="0"/>
              <a:t>14/05/2018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0FAF6C-5DAD-4298-9842-EF8CF87DADDB}" type="slidenum">
              <a:rPr lang="en-GB" smtClean="0"/>
              <a:t>‹#›</a:t>
            </a:fld>
            <a:endParaRPr lang="en-GB"/>
          </a:p>
        </p:txBody>
      </p:sp>
    </p:spTree>
    <p:extLst>
      <p:ext uri="{BB962C8B-B14F-4D97-AF65-F5344CB8AC3E}">
        <p14:creationId xmlns:p14="http://schemas.microsoft.com/office/powerpoint/2010/main" val="1009610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my name</a:t>
            </a:r>
            <a:r>
              <a:rPr lang="en-GB" baseline="0" dirty="0"/>
              <a:t> is Nathan Price and this is Dee Lee Jones and Gemma Davies, and we will be giving an overview of TUI Group as an organisation, whether we think that it is operating effectively or not. </a:t>
            </a:r>
            <a:endParaRPr lang="en-GB" dirty="0"/>
          </a:p>
        </p:txBody>
      </p:sp>
      <p:sp>
        <p:nvSpPr>
          <p:cNvPr id="4" name="Slide Number Placeholder 3"/>
          <p:cNvSpPr>
            <a:spLocks noGrp="1"/>
          </p:cNvSpPr>
          <p:nvPr>
            <p:ph type="sldNum" sz="quarter" idx="10"/>
          </p:nvPr>
        </p:nvSpPr>
        <p:spPr/>
        <p:txBody>
          <a:bodyPr/>
          <a:lstStyle/>
          <a:p>
            <a:fld id="{6A0FAF6C-5DAD-4298-9842-EF8CF87DADDB}" type="slidenum">
              <a:rPr lang="en-GB" smtClean="0"/>
              <a:t>1</a:t>
            </a:fld>
            <a:endParaRPr lang="en-GB"/>
          </a:p>
        </p:txBody>
      </p:sp>
    </p:spTree>
    <p:extLst>
      <p:ext uri="{BB962C8B-B14F-4D97-AF65-F5344CB8AC3E}">
        <p14:creationId xmlns:p14="http://schemas.microsoft.com/office/powerpoint/2010/main" val="4121698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research and analysis undertaken, we believe as a team that it is clear that TUI are an effective organisation as a whole. It has become the most successful and leading tourism company across the globe. It takes a lot of work and commitment to get to a position in which TUI are currently in today. With hundreds of thousands of employees and millions of customers to cater to daily, TUI are taking the correct steps and methods needed to remain atop the ever-changing and demanding industry.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TUI Group, otherwise known simply as TUI, is a travel and tourism organisation that is located globally, self-defined as the largest company within the travel and tourism industry (TUI, 2018).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TUI Group is one of the most sustainable organisations within the industry, as well as having three region boards.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TUI Group have an extensive list of stakeholders, both internal and external. The key organisational internal stakeholders for the company internal their employees, managers and board of directors. In addition, the external stakeholders comprise of industry partners, academia, suppliers, governments, communities and destination partners, non-governmental businesses, experts in sustainable tourism and suppliers. </a:t>
            </a:r>
            <a:endParaRPr lang="en-GB" dirty="0"/>
          </a:p>
        </p:txBody>
      </p:sp>
      <p:sp>
        <p:nvSpPr>
          <p:cNvPr id="4" name="Slide Number Placeholder 3"/>
          <p:cNvSpPr>
            <a:spLocks noGrp="1"/>
          </p:cNvSpPr>
          <p:nvPr>
            <p:ph type="sldNum" sz="quarter" idx="10"/>
          </p:nvPr>
        </p:nvSpPr>
        <p:spPr/>
        <p:txBody>
          <a:bodyPr/>
          <a:lstStyle/>
          <a:p>
            <a:fld id="{6A0FAF6C-5DAD-4298-9842-EF8CF87DADDB}" type="slidenum">
              <a:rPr lang="en-GB" smtClean="0"/>
              <a:t>2</a:t>
            </a:fld>
            <a:endParaRPr lang="en-GB"/>
          </a:p>
        </p:txBody>
      </p:sp>
    </p:spTree>
    <p:extLst>
      <p:ext uri="{BB962C8B-B14F-4D97-AF65-F5344CB8AC3E}">
        <p14:creationId xmlns:p14="http://schemas.microsoft.com/office/powerpoint/2010/main" val="801342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TUI is known to be one of the must sustainable organisations, working closely with sustainable companies to become a more environmentally, economically and socio-culturally aware organisation. TUI are proud members of the Global Code of Ethics for Tourism (GCET). The GCET is a set of values that help to inform and guide governments, nations, tourism companies, tourists and the public about sustainable tourism and the impacts of the industry on the environment. The Pacific Asia Travel Association also believe that TUI are leaders in sustainable tourism, stating that the company has ‘shown exemplary tourism practices’ for decades, ‘because TUI is in it for the long haul, not just the short’ (Pacific Asia Travel Association, 2015).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current structure of TUI Group is that they have developed business operations grouped into three regions across the planet. These include; Northern Region, Central Region and Western Region. TUI Group (2016) state that ‘the three regions make up the Tourism Division together with Hotels &amp; Resorts, Cruises and Other Tourism.’ With TUI Group being an organisation that operates across the globe, it demonstrates they want to be able to deliver great customer experiences for all types of customers.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TUI are operating to a high standard and their structural standings are impressive. Their recent changes, especially that of the branding from Thomson to TUI has allowed the organisation to become somewhat relevant again; appealing to customers whom may like the sound of a more modernised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TUI’s responsibility to satisfy these individuals and provide them with financial, business and personal gain, of which they have signed up for. ‘Our actions are characterised by transparency, cooperation and an open dialogue with all of our stakeholders’ (TUI, 2008). This is a quote from TUI’s official code of conduct document for employees within German branches of the organisation. From this, it is clear that TUI hold stakeholder’s opinions and service close to heart, therefore inform these individuals of any changes when necessary and consider their needs and wants at all times. </a:t>
            </a:r>
          </a:p>
          <a:p>
            <a:endParaRPr lang="en-GB" dirty="0"/>
          </a:p>
        </p:txBody>
      </p:sp>
      <p:sp>
        <p:nvSpPr>
          <p:cNvPr id="4" name="Slide Number Placeholder 3"/>
          <p:cNvSpPr>
            <a:spLocks noGrp="1"/>
          </p:cNvSpPr>
          <p:nvPr>
            <p:ph type="sldNum" sz="quarter" idx="10"/>
          </p:nvPr>
        </p:nvSpPr>
        <p:spPr/>
        <p:txBody>
          <a:bodyPr/>
          <a:lstStyle/>
          <a:p>
            <a:fld id="{6A0FAF6C-5DAD-4298-9842-EF8CF87DADDB}" type="slidenum">
              <a:rPr lang="en-GB" smtClean="0"/>
              <a:t>3</a:t>
            </a:fld>
            <a:endParaRPr lang="en-GB"/>
          </a:p>
        </p:txBody>
      </p:sp>
    </p:spTree>
    <p:extLst>
      <p:ext uri="{BB962C8B-B14F-4D97-AF65-F5344CB8AC3E}">
        <p14:creationId xmlns:p14="http://schemas.microsoft.com/office/powerpoint/2010/main" val="593767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price of holidays are continuously increasing in price, therefore it is important for TUI to try and compete with other airlines and tour operators to ensure that potential buyers of holidays and flights think that they will be unable to get a better price anywhere else. Although TUI are one of the leading tour operators in the UK, it might over exceed the price range buyers are looking for. With that in mind, reducing the prices slightly to meet the needs of customers would benefit the company.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TUI are a large tour operator, travelling to many different destinations all around the world such as Florida, Cape Verde, Kenya, India, The Maldives, Barbados, Jamaica and many more. As TUI do not have any domestic flights, its one way the company will be losing out on making extra money and serving another market segment of the industry.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Airlines such as British Airways (BA) and Virgin Atlantic offer air mile points to frequent. This gives passengers more of a reason to book with the same airline or tour operator again, ensuring that there will always be potential buyers. If TUI were to introduce this they would be able to gather figures into how many people rely and book with the company, boosting sales for the organisation and garnering interest from people who never normally fly with TUI.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https://www.tui.co.uk/destinations/holiday-destinations  </a:t>
            </a:r>
          </a:p>
          <a:p>
            <a:r>
              <a:rPr lang="en-GB" sz="1200" b="0" i="0" kern="1200" dirty="0" smtClean="0">
                <a:solidFill>
                  <a:schemeClr val="tx1"/>
                </a:solidFill>
                <a:effectLst/>
                <a:latin typeface="+mn-lt"/>
                <a:ea typeface="+mn-ea"/>
                <a:cs typeface="+mn-cs"/>
              </a:rPr>
              <a:t>https://www.tui.co.uk/destinations/info/better-world</a:t>
            </a:r>
          </a:p>
          <a:p>
            <a:endParaRPr lang="en-GB" dirty="0"/>
          </a:p>
        </p:txBody>
      </p:sp>
      <p:sp>
        <p:nvSpPr>
          <p:cNvPr id="4" name="Slide Number Placeholder 3"/>
          <p:cNvSpPr>
            <a:spLocks noGrp="1"/>
          </p:cNvSpPr>
          <p:nvPr>
            <p:ph type="sldNum" sz="quarter" idx="10"/>
          </p:nvPr>
        </p:nvSpPr>
        <p:spPr/>
        <p:txBody>
          <a:bodyPr/>
          <a:lstStyle/>
          <a:p>
            <a:fld id="{6A0FAF6C-5DAD-4298-9842-EF8CF87DADDB}" type="slidenum">
              <a:rPr lang="en-GB" smtClean="0"/>
              <a:t>4</a:t>
            </a:fld>
            <a:endParaRPr lang="en-GB"/>
          </a:p>
        </p:txBody>
      </p:sp>
    </p:spTree>
    <p:extLst>
      <p:ext uri="{BB962C8B-B14F-4D97-AF65-F5344CB8AC3E}">
        <p14:creationId xmlns:p14="http://schemas.microsoft.com/office/powerpoint/2010/main" val="2136959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TUI Group are an ever-growing and expanding company and with this comes its opportunities. The organisation can create more opportunities for its customers, shareholders and employees by operating within many sectors of the tourism industry. TUI have a large employee base and therefore have the ability to create ‘boards’ of teams that focus specifically on sectors of the company, such as cruise holidays, package holidays and flights. By forming ‘boards’, this can allow the company to keep up with the demand from customers, shareholders and employees for a greater and more effective organisation; thus creating opportunities for these individuals to grow, learn and benefit from the business. </a:t>
            </a:r>
          </a:p>
          <a:p>
            <a:endParaRPr lang="en-GB" dirty="0"/>
          </a:p>
          <a:p>
            <a:r>
              <a:rPr lang="en-GB" dirty="0"/>
              <a:t>TUI Group have begun operating within the cruise industry, a sector they had not operated within for decades until recent. The cruise industry is becoming ever more popular with consumers, with ‘a record 1.9 million holidaymakers from the UK and Ireland’ boarding a cruise in 2016 (CLIA, 2017). Due to this, TUI have the opportunity to capitalise and expand their cruise sector. The company currently has plans to expand its overall fleet to 18 ships by 2023 (TUI, 2018), however, with such an increasing number of consumers opting for sea holidays in recent years, it may be more suitable for TUI to expand its cruise line immediately to cater to customer demands. </a:t>
            </a:r>
          </a:p>
          <a:p>
            <a:endParaRPr lang="en-GB" dirty="0"/>
          </a:p>
          <a:p>
            <a:r>
              <a:rPr lang="en-GB" dirty="0"/>
              <a:t>Back in 2017 when changing from Thomson to TUI in the UK &amp; Ireland, the company were able to advertise the change of name on one of ITV’s biggest shows, The X Factor (TUI, 2018). As TUI is such a giant organisation within the tourism industry, they have the opportunity to advertise on the most popular forms of advertisement. This includes regular TV adverts on Sky and other TV channels, across YouTube, in newspapers and on social media to name a few. This means that the organisation is therefore at the forefront of the tourism industry, creating further opportunities for higher numbers of customers and forming partnerships with TV channels and other advertising companies. </a:t>
            </a:r>
          </a:p>
          <a:p>
            <a:endParaRPr lang="en-GB" dirty="0"/>
          </a:p>
          <a:p>
            <a:r>
              <a:rPr lang="en-GB" dirty="0"/>
              <a:t>TUI Group have formed partnerships with sustainable organisations to become more informed regarding their carbon footprint and how to improve this. The organisation is aware of the damages tourism does to the planet and are therefore making every possible change t prevent as much harm as it has previously made. TUI create opportunities to form partnerships with its stakeholders and other businesses for the company and global benefit. Partnerships with businesses such as The Travel Foundation, Global Sustainable Tourism Council, The Code and many more (TUI, 2018) allow TUI to provide a platform for companies to get recognition for their work (specifically for sustainable tourism and Green Agenda work). Without such opportunities, it may be hard for TUI to reflect on its choices and become a more efficient business. </a:t>
            </a:r>
          </a:p>
        </p:txBody>
      </p:sp>
      <p:sp>
        <p:nvSpPr>
          <p:cNvPr id="4" name="Slide Number Placeholder 3"/>
          <p:cNvSpPr>
            <a:spLocks noGrp="1"/>
          </p:cNvSpPr>
          <p:nvPr>
            <p:ph type="sldNum" sz="quarter" idx="10"/>
          </p:nvPr>
        </p:nvSpPr>
        <p:spPr/>
        <p:txBody>
          <a:bodyPr/>
          <a:lstStyle/>
          <a:p>
            <a:fld id="{6A0FAF6C-5DAD-4298-9842-EF8CF87DADDB}" type="slidenum">
              <a:rPr lang="en-GB" smtClean="0"/>
              <a:t>5</a:t>
            </a:fld>
            <a:endParaRPr lang="en-GB"/>
          </a:p>
        </p:txBody>
      </p:sp>
    </p:spTree>
    <p:extLst>
      <p:ext uri="{BB962C8B-B14F-4D97-AF65-F5344CB8AC3E}">
        <p14:creationId xmlns:p14="http://schemas.microsoft.com/office/powerpoint/2010/main" val="940995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threats for TUI Group is the size of the organisation. As the ‘world’s leading tourism business’ (TUI, 2018), it isn’t surprising that the size of the company has its downfalls. Sectors of the business can be forgotten or not updated for a while and therefore do not meet the demand of customers, with funding and priority spent elsewhere within TUI. </a:t>
            </a:r>
          </a:p>
          <a:p>
            <a:endParaRPr lang="en-GB" dirty="0"/>
          </a:p>
          <a:p>
            <a:r>
              <a:rPr lang="en-GB" dirty="0"/>
              <a:t>Another threat is the media image that TUI portrays. The company often has no control over this, making it an even larger threat than if the organisation was itself publishing all media. In an age where media on social media can be viewed by millions daily, it is vital for the company to withhold a positive media image. Websites such as TripAdvisor and news websites can be both a blessing and a curse for the company, as unhappy customers vent their frustrations and disappointment of TUI for millions to view. This leads to potential decline in customers and therefore, media image is a high important threat for TUI Group, having to establish and provide positive news on a daily basis. </a:t>
            </a:r>
          </a:p>
          <a:p>
            <a:endParaRPr lang="en-GB" dirty="0"/>
          </a:p>
          <a:p>
            <a:r>
              <a:rPr lang="en-GB" dirty="0"/>
              <a:t>With a huge carbon footprint of ‘6,879,976 tonnes of carbon dioxide in 2014’ (TUI, 2018), TUI are effectively contributing to climate change and global warming. This is not only a threat to the company, but to the planet as a whole. Although the business is carrying out processes to reduce carbon emissions and lower their carbon footprint, for many customers, this is simply not good enough. Global warming and climate change threaten destinations across the globe, some of which TUI offer holidays within, and thus are damaging their own products and services in the long run. </a:t>
            </a:r>
          </a:p>
          <a:p>
            <a:endParaRPr lang="en-GB" dirty="0"/>
          </a:p>
          <a:p>
            <a:r>
              <a:rPr lang="en-GB" dirty="0"/>
              <a:t>Terrorism and war is a threat for the majority of business across the globe, specifically within the tourism sector. Terrorism and war is a threat to TUI Group as without access to destinations where these situations occur, TUI can lose money, customers and facilities such as hotels and other services. The fear of terrorism and war has affected the tourism industry greatly as of recent, with a statement from the BBC in 2015 declaring that ‘3,500 British tourists have left Tunisia since Friday’, when a terrorist attack from the Islamic state shocked the holiday destination (BBC, 2015). This is a huge threat for TUI, as they have to attempt to attract customers in a world where terrorist attacks are almost certain to occur. </a:t>
            </a:r>
          </a:p>
        </p:txBody>
      </p:sp>
      <p:sp>
        <p:nvSpPr>
          <p:cNvPr id="4" name="Slide Number Placeholder 3"/>
          <p:cNvSpPr>
            <a:spLocks noGrp="1"/>
          </p:cNvSpPr>
          <p:nvPr>
            <p:ph type="sldNum" sz="quarter" idx="10"/>
          </p:nvPr>
        </p:nvSpPr>
        <p:spPr/>
        <p:txBody>
          <a:bodyPr/>
          <a:lstStyle/>
          <a:p>
            <a:fld id="{6A0FAF6C-5DAD-4298-9842-EF8CF87DADDB}" type="slidenum">
              <a:rPr lang="en-GB" smtClean="0"/>
              <a:t>6</a:t>
            </a:fld>
            <a:endParaRPr lang="en-GB"/>
          </a:p>
        </p:txBody>
      </p:sp>
    </p:spTree>
    <p:extLst>
      <p:ext uri="{BB962C8B-B14F-4D97-AF65-F5344CB8AC3E}">
        <p14:creationId xmlns:p14="http://schemas.microsoft.com/office/powerpoint/2010/main" val="265618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By introducing and advertising cheaper flights and expanding their target market to business passengers, this could help boost sales through the company. Opening up the target market will show possible customers that TUI are able to offer cheap flights which fly frequently from major and domestic airports around the UK.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Not many people will know about TUI’s ‘Better World, Better Holiday’ campaign. TUI believe that working together is the key to protecting the amazing destinations they fly their customers too (TUI, 2018). In doing so they have set up different ways in which they are able to help the destinations, Greener hotels, carbon – efficient planes which have already been successful but introducing the Boeing 787 Dreamliner and they TUI care foundation which is their very own charity which helps builds projects in less fortunate countries and cities that TUI fly into. By advertising everything TUI are trying it will give a sense of being to the customers who are booking holidays through TUI. The money they pay for the holidays will also be able to go towards everything TUI to create a greener planet</a:t>
            </a:r>
          </a:p>
          <a:p>
            <a:endParaRPr lang="en-GB" dirty="0"/>
          </a:p>
        </p:txBody>
      </p:sp>
      <p:sp>
        <p:nvSpPr>
          <p:cNvPr id="4" name="Slide Number Placeholder 3"/>
          <p:cNvSpPr>
            <a:spLocks noGrp="1"/>
          </p:cNvSpPr>
          <p:nvPr>
            <p:ph type="sldNum" sz="quarter" idx="10"/>
          </p:nvPr>
        </p:nvSpPr>
        <p:spPr/>
        <p:txBody>
          <a:bodyPr/>
          <a:lstStyle/>
          <a:p>
            <a:fld id="{6A0FAF6C-5DAD-4298-9842-EF8CF87DADDB}" type="slidenum">
              <a:rPr lang="en-GB" smtClean="0"/>
              <a:t>7</a:t>
            </a:fld>
            <a:endParaRPr lang="en-GB"/>
          </a:p>
        </p:txBody>
      </p:sp>
    </p:spTree>
    <p:extLst>
      <p:ext uri="{BB962C8B-B14F-4D97-AF65-F5344CB8AC3E}">
        <p14:creationId xmlns:p14="http://schemas.microsoft.com/office/powerpoint/2010/main" val="751270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0FAF6C-5DAD-4298-9842-EF8CF87DADDB}" type="slidenum">
              <a:rPr lang="en-GB" smtClean="0"/>
              <a:t>9</a:t>
            </a:fld>
            <a:endParaRPr lang="en-GB"/>
          </a:p>
        </p:txBody>
      </p:sp>
    </p:spTree>
    <p:extLst>
      <p:ext uri="{BB962C8B-B14F-4D97-AF65-F5344CB8AC3E}">
        <p14:creationId xmlns:p14="http://schemas.microsoft.com/office/powerpoint/2010/main" val="4130713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147069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07279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770408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35948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011832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039233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78680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7DE6118-2437-4B30-8E3C-4D2BE6020583}" type="datetimeFigureOut">
              <a:rPr lang="en-US" smtClean="0"/>
              <a:pPr/>
              <a:t>5/14/2018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270847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7DE6118-2437-4B30-8E3C-4D2BE6020583}" type="datetimeFigureOut">
              <a:rPr lang="en-US" smtClean="0"/>
              <a:pPr/>
              <a:t>5/14/2018</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802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84181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94065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7DE6118-2437-4B30-8E3C-4D2BE6020583}" type="datetimeFigureOut">
              <a:rPr lang="en-US" smtClean="0"/>
              <a:pPr/>
              <a:t>5/14/2018</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45451300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tui.co.uk/destinations/info/about-us" TargetMode="External"/><Relationship Id="rId13" Type="http://schemas.openxmlformats.org/officeDocument/2006/relationships/hyperlink" Target="https://www.tuigroup.com/en-en/sustainability/sus_business/partnerships-cooperations" TargetMode="External"/><Relationship Id="rId3" Type="http://schemas.openxmlformats.org/officeDocument/2006/relationships/hyperlink" Target="http://www.bbc.co.uk/news/magazine-33310217" TargetMode="External"/><Relationship Id="rId7" Type="http://schemas.openxmlformats.org/officeDocument/2006/relationships/hyperlink" Target="https://www.tuigroup.com/en-en/investors/news/2015/regulatory-announcements/20150512-1" TargetMode="External"/><Relationship Id="rId12" Type="http://schemas.openxmlformats.org/officeDocument/2006/relationships/hyperlink" Target="https://www.tuigroup,com/en-en/sustainability/sus_busines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www.tuitravelplc.com/sites/default/files/attachments/Code_of_Conduct_0.pdf" TargetMode="External"/><Relationship Id="rId11" Type="http://schemas.openxmlformats.org/officeDocument/2006/relationships/hyperlink" Target="https://www.tui.co.uk/destinations/holiday-destinations" TargetMode="External"/><Relationship Id="rId5" Type="http://schemas.openxmlformats.org/officeDocument/2006/relationships/hyperlink" Target="http://sustain.pata.org/wttc-tui-travel/" TargetMode="External"/><Relationship Id="rId10" Type="http://schemas.openxmlformats.org/officeDocument/2006/relationships/hyperlink" Target="https://www.tuigroup.com/en-en/media/press-releases/2018/2018-03-20-tui-group-accelerates-expansion-of-cruise-fleet" TargetMode="External"/><Relationship Id="rId4" Type="http://schemas.openxmlformats.org/officeDocument/2006/relationships/hyperlink" Target="https://www.cruiseexperts.org/media/5863/clia-uk-ireland-cruise-review-2017-final-sml.pdf" TargetMode="External"/><Relationship Id="rId9" Type="http://schemas.openxmlformats.org/officeDocument/2006/relationships/hyperlink" Target="https://www.tui.co.uk/destinations/info/better-world" TargetMode="External"/><Relationship Id="rId14" Type="http://schemas.openxmlformats.org/officeDocument/2006/relationships/hyperlink" Target="https://www.tuigroup.com/en-en/about-us/about-tui-group/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a:t>TUI Group</a:t>
            </a:r>
          </a:p>
        </p:txBody>
      </p:sp>
      <p:sp>
        <p:nvSpPr>
          <p:cNvPr id="3" name="Subtitle 2"/>
          <p:cNvSpPr>
            <a:spLocks noGrp="1"/>
          </p:cNvSpPr>
          <p:nvPr>
            <p:ph type="subTitle" idx="1"/>
          </p:nvPr>
        </p:nvSpPr>
        <p:spPr/>
        <p:txBody>
          <a:bodyPr/>
          <a:lstStyle/>
          <a:p>
            <a:r>
              <a:rPr lang="en-GB" dirty="0">
                <a:solidFill>
                  <a:schemeClr val="tx1"/>
                </a:solidFill>
              </a:rPr>
              <a:t>By Dee Lee Jones, Nathan Price &amp; Gemma Davies</a:t>
            </a:r>
          </a:p>
        </p:txBody>
      </p:sp>
    </p:spTree>
    <p:extLst>
      <p:ext uri="{BB962C8B-B14F-4D97-AF65-F5344CB8AC3E}">
        <p14:creationId xmlns:p14="http://schemas.microsoft.com/office/powerpoint/2010/main" val="222285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Over view of TUI Group</a:t>
            </a:r>
          </a:p>
        </p:txBody>
      </p:sp>
      <p:sp>
        <p:nvSpPr>
          <p:cNvPr id="3" name="Content Placeholder 2"/>
          <p:cNvSpPr>
            <a:spLocks noGrp="1"/>
          </p:cNvSpPr>
          <p:nvPr>
            <p:ph idx="1"/>
          </p:nvPr>
        </p:nvSpPr>
        <p:spPr/>
        <p:txBody>
          <a:bodyPr>
            <a:normAutofit fontScale="25000" lnSpcReduction="20000"/>
          </a:bodyPr>
          <a:lstStyle/>
          <a:p>
            <a:pPr marL="0" indent="0">
              <a:lnSpc>
                <a:spcPct val="120000"/>
              </a:lnSpc>
              <a:buNone/>
            </a:pPr>
            <a:endParaRPr lang="en-GB" dirty="0"/>
          </a:p>
          <a:p>
            <a:pPr>
              <a:lnSpc>
                <a:spcPct val="120000"/>
              </a:lnSpc>
              <a:buFont typeface="Arial" panose="020B0604020202020204" pitchFamily="34" charset="0"/>
              <a:buChar char="•"/>
            </a:pPr>
            <a:r>
              <a:rPr lang="en-GB" sz="7200" dirty="0">
                <a:solidFill>
                  <a:schemeClr val="tx1"/>
                </a:solidFill>
              </a:rPr>
              <a:t>TUI is a travel and tourism organisation that is located globally, self-defined as the largest company within the travel and tourism industry (</a:t>
            </a:r>
            <a:r>
              <a:rPr lang="en-GB" sz="7200" b="1" dirty="0">
                <a:solidFill>
                  <a:schemeClr val="tx1"/>
                </a:solidFill>
              </a:rPr>
              <a:t>TUI, 2018</a:t>
            </a:r>
            <a:r>
              <a:rPr lang="en-GB" sz="7200" dirty="0">
                <a:solidFill>
                  <a:schemeClr val="tx1"/>
                </a:solidFill>
              </a:rPr>
              <a:t>).  </a:t>
            </a:r>
          </a:p>
          <a:p>
            <a:pPr>
              <a:lnSpc>
                <a:spcPct val="120000"/>
              </a:lnSpc>
              <a:buFont typeface="Arial" panose="020B0604020202020204" pitchFamily="34" charset="0"/>
              <a:buChar char="•"/>
            </a:pPr>
            <a:r>
              <a:rPr lang="en-GB" sz="7200" dirty="0">
                <a:solidFill>
                  <a:schemeClr val="tx1"/>
                </a:solidFill>
              </a:rPr>
              <a:t>Three region boards (Northern Region, Central Region and Western Region. </a:t>
            </a:r>
          </a:p>
          <a:p>
            <a:pPr>
              <a:lnSpc>
                <a:spcPct val="120000"/>
              </a:lnSpc>
              <a:buFont typeface="Arial" panose="020B0604020202020204" pitchFamily="34" charset="0"/>
              <a:buChar char="•"/>
            </a:pPr>
            <a:r>
              <a:rPr lang="en-GB" sz="7200" dirty="0">
                <a:solidFill>
                  <a:schemeClr val="tx1"/>
                </a:solidFill>
              </a:rPr>
              <a:t>Stakeholders (internal) employees, managers and board of directors.</a:t>
            </a:r>
          </a:p>
          <a:p>
            <a:pPr marL="0" indent="0">
              <a:lnSpc>
                <a:spcPct val="120000"/>
              </a:lnSpc>
              <a:buNone/>
            </a:pPr>
            <a:r>
              <a:rPr lang="en-GB" sz="7200" dirty="0">
                <a:solidFill>
                  <a:schemeClr val="tx1"/>
                </a:solidFill>
              </a:rPr>
              <a:t>(external) industry partners, academia, suppliers, governments, communities and destination partners, non-governmental businesses, experts in sustainable tourism and suppliers. </a:t>
            </a:r>
          </a:p>
          <a:p>
            <a:pPr>
              <a:lnSpc>
                <a:spcPct val="120000"/>
              </a:lnSpc>
              <a:buFont typeface="Arial" panose="020B0604020202020204" pitchFamily="34" charset="0"/>
              <a:buChar char="•"/>
            </a:pPr>
            <a:r>
              <a:rPr lang="en-GB" sz="7200" dirty="0">
                <a:solidFill>
                  <a:schemeClr val="tx1"/>
                </a:solidFill>
              </a:rPr>
              <a:t>One of the most sustainable organisations within the industry.</a:t>
            </a:r>
          </a:p>
          <a:p>
            <a:pPr>
              <a:lnSpc>
                <a:spcPct val="120000"/>
              </a:lnSpc>
              <a:buFont typeface="Arial" panose="020B0604020202020204" pitchFamily="34" charset="0"/>
              <a:buChar char="•"/>
            </a:pPr>
            <a:endParaRPr lang="en-GB" sz="4500" dirty="0"/>
          </a:p>
          <a:p>
            <a:pPr>
              <a:lnSpc>
                <a:spcPct val="120000"/>
              </a:lnSpc>
              <a:buFont typeface="Arial" panose="020B0604020202020204" pitchFamily="34" charset="0"/>
              <a:buChar char="•"/>
            </a:pPr>
            <a:r>
              <a:rPr lang="en-GB" sz="7200" dirty="0">
                <a:solidFill>
                  <a:schemeClr val="tx1"/>
                </a:solidFill>
              </a:rPr>
              <a:t>As a team, we believe that TUI Group are performing effectively as an organisation, as a whole. This will be demonstrated through a SWOT analysis.</a:t>
            </a:r>
          </a:p>
        </p:txBody>
      </p:sp>
    </p:spTree>
    <p:extLst>
      <p:ext uri="{BB962C8B-B14F-4D97-AF65-F5344CB8AC3E}">
        <p14:creationId xmlns:p14="http://schemas.microsoft.com/office/powerpoint/2010/main" val="3685797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Strengths</a:t>
            </a:r>
          </a:p>
        </p:txBody>
      </p:sp>
      <p:sp>
        <p:nvSpPr>
          <p:cNvPr id="3" name="Content Placeholder 2"/>
          <p:cNvSpPr>
            <a:spLocks noGrp="1"/>
          </p:cNvSpPr>
          <p:nvPr>
            <p:ph idx="1"/>
          </p:nvPr>
        </p:nvSpPr>
        <p:spPr/>
        <p:txBody>
          <a:bodyPr>
            <a:normAutofit/>
          </a:bodyPr>
          <a:lstStyle/>
          <a:p>
            <a:r>
              <a:rPr lang="en-GB" dirty="0">
                <a:solidFill>
                  <a:schemeClr val="tx1"/>
                </a:solidFill>
              </a:rPr>
              <a:t>One of the most sustainable organisations – members of the Global Code of Ethics for Tourism. </a:t>
            </a:r>
          </a:p>
          <a:p>
            <a:pPr marL="0" indent="0">
              <a:buNone/>
            </a:pPr>
            <a:r>
              <a:rPr lang="en-GB" dirty="0">
                <a:solidFill>
                  <a:schemeClr val="tx1"/>
                </a:solidFill>
              </a:rPr>
              <a:t>‘shown exemplary tourism practices’ for decades, ‘because TUI is in it for the long haul, not just the short’ .. </a:t>
            </a:r>
            <a:r>
              <a:rPr lang="en-GB" b="1" dirty="0">
                <a:solidFill>
                  <a:schemeClr val="tx1"/>
                </a:solidFill>
              </a:rPr>
              <a:t>(Pacific Asia Travel Association, 2015).</a:t>
            </a:r>
          </a:p>
          <a:p>
            <a:r>
              <a:rPr lang="en-GB" dirty="0">
                <a:solidFill>
                  <a:schemeClr val="tx1"/>
                </a:solidFill>
              </a:rPr>
              <a:t>Developed business operations grouped into three regions across the globe. Known as; Northern Region, Central Region and Western Region. </a:t>
            </a:r>
          </a:p>
          <a:p>
            <a:r>
              <a:rPr lang="en-GB" dirty="0">
                <a:solidFill>
                  <a:schemeClr val="tx1"/>
                </a:solidFill>
              </a:rPr>
              <a:t>Branding from Thomson to TUI = allowing the organisation to be recognised world wide.</a:t>
            </a:r>
          </a:p>
          <a:p>
            <a:r>
              <a:rPr lang="en-GB" dirty="0">
                <a:solidFill>
                  <a:schemeClr val="tx1"/>
                </a:solidFill>
              </a:rPr>
              <a:t>TUI hold stakeholder’s opinions and service close to heart = stakeholders know any changes when necessary </a:t>
            </a:r>
          </a:p>
          <a:p>
            <a:pPr marL="0" indent="0">
              <a:buNone/>
            </a:pPr>
            <a:r>
              <a:rPr lang="en-GB" dirty="0">
                <a:solidFill>
                  <a:schemeClr val="tx1"/>
                </a:solidFill>
              </a:rPr>
              <a:t>‘Our actions are characterised by transparency, cooperation and an open dialogue with all of our stakeholders’ (</a:t>
            </a:r>
            <a:r>
              <a:rPr lang="en-GB" b="1" dirty="0">
                <a:solidFill>
                  <a:schemeClr val="tx1"/>
                </a:solidFill>
              </a:rPr>
              <a:t>TUI, 2008</a:t>
            </a:r>
            <a:r>
              <a:rPr lang="en-GB" dirty="0">
                <a:solidFill>
                  <a:schemeClr val="tx1"/>
                </a:solidFill>
              </a:rPr>
              <a:t>). </a:t>
            </a:r>
          </a:p>
          <a:p>
            <a:endParaRPr lang="en-GB" dirty="0"/>
          </a:p>
          <a:p>
            <a:endParaRPr lang="en-GB" dirty="0"/>
          </a:p>
        </p:txBody>
      </p:sp>
    </p:spTree>
    <p:extLst>
      <p:ext uri="{BB962C8B-B14F-4D97-AF65-F5344CB8AC3E}">
        <p14:creationId xmlns:p14="http://schemas.microsoft.com/office/powerpoint/2010/main" val="2706252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Weaknesses</a:t>
            </a:r>
          </a:p>
        </p:txBody>
      </p:sp>
      <p:sp>
        <p:nvSpPr>
          <p:cNvPr id="3" name="Content Placeholder 2"/>
          <p:cNvSpPr>
            <a:spLocks noGrp="1"/>
          </p:cNvSpPr>
          <p:nvPr>
            <p:ph idx="1"/>
          </p:nvPr>
        </p:nvSpPr>
        <p:spPr/>
        <p:txBody>
          <a:bodyPr/>
          <a:lstStyle/>
          <a:p>
            <a:r>
              <a:rPr lang="en-GB" dirty="0"/>
              <a:t>Price of holidays</a:t>
            </a:r>
          </a:p>
          <a:p>
            <a:r>
              <a:rPr lang="en-GB" dirty="0"/>
              <a:t>No domestic flights (could create more money)</a:t>
            </a:r>
          </a:p>
          <a:p>
            <a:r>
              <a:rPr lang="en-GB" dirty="0"/>
              <a:t>They do not advertise to the business customers</a:t>
            </a:r>
          </a:p>
          <a:p>
            <a:r>
              <a:rPr lang="en-GB" dirty="0"/>
              <a:t>No benefits for frequent fliers</a:t>
            </a:r>
          </a:p>
          <a:p>
            <a:endParaRPr lang="en-GB" dirty="0"/>
          </a:p>
        </p:txBody>
      </p:sp>
    </p:spTree>
    <p:extLst>
      <p:ext uri="{BB962C8B-B14F-4D97-AF65-F5344CB8AC3E}">
        <p14:creationId xmlns:p14="http://schemas.microsoft.com/office/powerpoint/2010/main" val="237357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Opportunities</a:t>
            </a:r>
          </a:p>
        </p:txBody>
      </p:sp>
      <p:sp>
        <p:nvSpPr>
          <p:cNvPr id="3" name="Content Placeholder 2"/>
          <p:cNvSpPr>
            <a:spLocks noGrp="1"/>
          </p:cNvSpPr>
          <p:nvPr>
            <p:ph idx="1"/>
          </p:nvPr>
        </p:nvSpPr>
        <p:spPr/>
        <p:txBody>
          <a:bodyPr/>
          <a:lstStyle/>
          <a:p>
            <a:r>
              <a:rPr lang="en-GB" dirty="0"/>
              <a:t>To create opportunities for its customers, shareholders and employees </a:t>
            </a:r>
          </a:p>
          <a:p>
            <a:r>
              <a:rPr lang="en-GB" dirty="0"/>
              <a:t>To grow its cruise sector</a:t>
            </a:r>
          </a:p>
          <a:p>
            <a:r>
              <a:rPr lang="en-GB" dirty="0"/>
              <a:t>To advertise on a large scale</a:t>
            </a:r>
          </a:p>
          <a:p>
            <a:r>
              <a:rPr lang="en-GB" dirty="0"/>
              <a:t>To form partnerships with stakeholders &amp; other businesses for company and global benefit</a:t>
            </a:r>
          </a:p>
          <a:p>
            <a:endParaRPr lang="en-GB" dirty="0"/>
          </a:p>
        </p:txBody>
      </p:sp>
    </p:spTree>
    <p:extLst>
      <p:ext uri="{BB962C8B-B14F-4D97-AF65-F5344CB8AC3E}">
        <p14:creationId xmlns:p14="http://schemas.microsoft.com/office/powerpoint/2010/main" val="352256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Threats</a:t>
            </a:r>
          </a:p>
        </p:txBody>
      </p:sp>
      <p:sp>
        <p:nvSpPr>
          <p:cNvPr id="3" name="Content Placeholder 2"/>
          <p:cNvSpPr>
            <a:spLocks noGrp="1"/>
          </p:cNvSpPr>
          <p:nvPr>
            <p:ph idx="1"/>
          </p:nvPr>
        </p:nvSpPr>
        <p:spPr/>
        <p:txBody>
          <a:bodyPr/>
          <a:lstStyle/>
          <a:p>
            <a:r>
              <a:rPr lang="en-GB" dirty="0"/>
              <a:t>Size and complexity of TUI Group</a:t>
            </a:r>
          </a:p>
          <a:p>
            <a:r>
              <a:rPr lang="en-GB" dirty="0"/>
              <a:t>Media image</a:t>
            </a:r>
          </a:p>
          <a:p>
            <a:r>
              <a:rPr lang="en-GB" dirty="0"/>
              <a:t>Carbon emissions and carbon footprint</a:t>
            </a:r>
          </a:p>
          <a:p>
            <a:r>
              <a:rPr lang="en-GB" dirty="0"/>
              <a:t>Terrorism and war</a:t>
            </a:r>
          </a:p>
          <a:p>
            <a:endParaRPr lang="en-GB" dirty="0"/>
          </a:p>
        </p:txBody>
      </p:sp>
    </p:spTree>
    <p:extLst>
      <p:ext uri="{BB962C8B-B14F-4D97-AF65-F5344CB8AC3E}">
        <p14:creationId xmlns:p14="http://schemas.microsoft.com/office/powerpoint/2010/main" val="118861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074898" cy="4601183"/>
          </a:xfrm>
        </p:spPr>
        <p:txBody>
          <a:bodyPr>
            <a:normAutofit/>
          </a:bodyPr>
          <a:lstStyle/>
          <a:p>
            <a:r>
              <a:rPr lang="en-GB" sz="2800" b="1" u="sng" dirty="0"/>
              <a:t>Recommendations</a:t>
            </a:r>
          </a:p>
        </p:txBody>
      </p:sp>
      <p:sp>
        <p:nvSpPr>
          <p:cNvPr id="3" name="Content Placeholder 2"/>
          <p:cNvSpPr>
            <a:spLocks noGrp="1"/>
          </p:cNvSpPr>
          <p:nvPr>
            <p:ph idx="1"/>
          </p:nvPr>
        </p:nvSpPr>
        <p:spPr/>
        <p:txBody>
          <a:bodyPr/>
          <a:lstStyle/>
          <a:p>
            <a:r>
              <a:rPr lang="en-GB" dirty="0"/>
              <a:t>Introduce a higher number of low-cost flights to advertise to potential business passengers</a:t>
            </a:r>
          </a:p>
          <a:p>
            <a:r>
              <a:rPr lang="en-GB" dirty="0"/>
              <a:t>Improving their customer service skills in every department</a:t>
            </a:r>
          </a:p>
          <a:p>
            <a:r>
              <a:rPr lang="en-GB" dirty="0"/>
              <a:t>Advertising their ‘Better World, Better Holidays’ campaign</a:t>
            </a:r>
          </a:p>
          <a:p>
            <a:endParaRPr lang="en-GB" dirty="0"/>
          </a:p>
        </p:txBody>
      </p:sp>
    </p:spTree>
    <p:extLst>
      <p:ext uri="{BB962C8B-B14F-4D97-AF65-F5344CB8AC3E}">
        <p14:creationId xmlns:p14="http://schemas.microsoft.com/office/powerpoint/2010/main" val="3939853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53878" y="1824335"/>
            <a:ext cx="7242688" cy="2585323"/>
          </a:xfrm>
          <a:prstGeom prst="rect">
            <a:avLst/>
          </a:prstGeom>
          <a:noFill/>
        </p:spPr>
        <p:txBody>
          <a:bodyPr wrap="none" lIns="91440" tIns="45720" rIns="91440" bIns="45720">
            <a:spAutoFit/>
          </a:bodyPr>
          <a:lstStyle/>
          <a:p>
            <a:pPr algn="ctr"/>
            <a:r>
              <a:rPr lang="en-US" sz="5400" b="1" cap="none" spc="0" dirty="0">
                <a:ln w="0"/>
                <a:solidFill>
                  <a:schemeClr val="tx1"/>
                </a:solidFill>
              </a:rPr>
              <a:t>Thank you for listening!</a:t>
            </a:r>
          </a:p>
          <a:p>
            <a:pPr algn="ctr"/>
            <a:endParaRPr lang="en-US" sz="5400" b="1" dirty="0">
              <a:ln w="0"/>
            </a:endParaRPr>
          </a:p>
          <a:p>
            <a:pPr algn="ctr"/>
            <a:r>
              <a:rPr lang="en-US" sz="5400" b="1" cap="none" spc="0" dirty="0">
                <a:ln w="0"/>
                <a:solidFill>
                  <a:schemeClr val="tx1"/>
                </a:solidFill>
              </a:rPr>
              <a:t>Any questions? </a:t>
            </a:r>
          </a:p>
        </p:txBody>
      </p:sp>
    </p:spTree>
    <p:extLst>
      <p:ext uri="{BB962C8B-B14F-4D97-AF65-F5344CB8AC3E}">
        <p14:creationId xmlns:p14="http://schemas.microsoft.com/office/powerpoint/2010/main" val="2190420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References</a:t>
            </a:r>
          </a:p>
        </p:txBody>
      </p:sp>
      <p:sp>
        <p:nvSpPr>
          <p:cNvPr id="3" name="Content Placeholder 2"/>
          <p:cNvSpPr>
            <a:spLocks noGrp="1"/>
          </p:cNvSpPr>
          <p:nvPr>
            <p:ph idx="1"/>
          </p:nvPr>
        </p:nvSpPr>
        <p:spPr>
          <a:xfrm>
            <a:off x="3869268" y="404037"/>
            <a:ext cx="7315200" cy="6453963"/>
          </a:xfrm>
        </p:spPr>
        <p:txBody>
          <a:bodyPr>
            <a:normAutofit fontScale="70000" lnSpcReduction="20000"/>
          </a:bodyPr>
          <a:lstStyle/>
          <a:p>
            <a:pPr>
              <a:buFont typeface="Arial" panose="020B0604020202020204" pitchFamily="34" charset="0"/>
              <a:buChar char="•"/>
            </a:pPr>
            <a:r>
              <a:rPr lang="en-GB" dirty="0"/>
              <a:t>BBC. (2015), ‘</a:t>
            </a:r>
            <a:r>
              <a:rPr lang="en-GB" i="1" dirty="0"/>
              <a:t>How terrorist attacks affect tourism</a:t>
            </a:r>
            <a:r>
              <a:rPr lang="en-GB" dirty="0"/>
              <a:t>’, [Online]. Available: </a:t>
            </a:r>
            <a:r>
              <a:rPr lang="en-GB" dirty="0">
                <a:hlinkClick r:id="rId3"/>
              </a:rPr>
              <a:t>http://www.bbc.co.uk/news/magazine-33310217</a:t>
            </a:r>
            <a:r>
              <a:rPr lang="en-GB" dirty="0"/>
              <a:t>, Last Accessed: [2018, May, 3]. </a:t>
            </a:r>
          </a:p>
          <a:p>
            <a:pPr>
              <a:buFont typeface="Arial" panose="020B0604020202020204" pitchFamily="34" charset="0"/>
              <a:buChar char="•"/>
            </a:pPr>
            <a:r>
              <a:rPr lang="en-GB" dirty="0"/>
              <a:t>CLIA. (2017), ‘</a:t>
            </a:r>
            <a:r>
              <a:rPr lang="en-GB" i="1" dirty="0"/>
              <a:t>CLIA UK &amp; Ireland Cruise Review 2016</a:t>
            </a:r>
            <a:r>
              <a:rPr lang="en-GB" dirty="0"/>
              <a:t>’, [Online]. Available: </a:t>
            </a:r>
            <a:r>
              <a:rPr lang="en-GB" dirty="0">
                <a:hlinkClick r:id="rId4"/>
              </a:rPr>
              <a:t>https://www.cruiseexperts.org/media/5863/clia-uk-ireland-cruise-review-2017-final-sml.pdf</a:t>
            </a:r>
            <a:r>
              <a:rPr lang="en-GB" dirty="0"/>
              <a:t>, Last Accessed: [2018, May, 3]. </a:t>
            </a:r>
          </a:p>
          <a:p>
            <a:pPr>
              <a:buFont typeface="Arial" panose="020B0604020202020204" pitchFamily="34" charset="0"/>
              <a:buChar char="•"/>
            </a:pPr>
            <a:r>
              <a:rPr lang="en-GB" dirty="0"/>
              <a:t>Pacific Asia Travel Association. (2015), </a:t>
            </a:r>
            <a:r>
              <a:rPr lang="en-GB" i="1" dirty="0"/>
              <a:t>‘TUI Travel</a:t>
            </a:r>
            <a:r>
              <a:rPr lang="en-GB" dirty="0"/>
              <a:t>’, [Online]. Available: </a:t>
            </a:r>
            <a:r>
              <a:rPr lang="en-GB" u="sng" dirty="0">
                <a:hlinkClick r:id="rId5"/>
              </a:rPr>
              <a:t>http://sustain.pata.org/wttc-tui-travel/</a:t>
            </a:r>
            <a:r>
              <a:rPr lang="en-GB" dirty="0"/>
              <a:t>, Last Accessed: [2018, April, 25].</a:t>
            </a:r>
          </a:p>
          <a:p>
            <a:pPr>
              <a:buFont typeface="Arial" panose="020B0604020202020204" pitchFamily="34" charset="0"/>
              <a:buChar char="•"/>
            </a:pPr>
            <a:r>
              <a:rPr lang="en-GB" dirty="0"/>
              <a:t>TUI. (2008), ‘</a:t>
            </a:r>
            <a:r>
              <a:rPr lang="en-GB" i="1" dirty="0"/>
              <a:t>Code of conduct of the TUI Group (TUI)’, </a:t>
            </a:r>
            <a:r>
              <a:rPr lang="en-GB" dirty="0"/>
              <a:t>[Online]. Available: </a:t>
            </a:r>
            <a:r>
              <a:rPr lang="en-GB" u="sng" dirty="0">
                <a:hlinkClick r:id="rId6"/>
              </a:rPr>
              <a:t>http://www.tuitravelplc.com/sites/default/files/attachments/Code_of_Conduct_0.pdf</a:t>
            </a:r>
            <a:r>
              <a:rPr lang="en-GB" dirty="0"/>
              <a:t>, Last Accessed: [2018, April, 28].  </a:t>
            </a:r>
          </a:p>
          <a:p>
            <a:pPr>
              <a:buFont typeface="Arial" panose="020B0604020202020204" pitchFamily="34" charset="0"/>
              <a:buChar char="•"/>
            </a:pPr>
            <a:r>
              <a:rPr lang="en-GB" dirty="0"/>
              <a:t>TUI. (2015), ‘</a:t>
            </a:r>
            <a:r>
              <a:rPr lang="en-GB" i="1" dirty="0"/>
              <a:t>TUI: New Tourism Organisation Structure and Board changes</a:t>
            </a:r>
            <a:r>
              <a:rPr lang="en-GB" dirty="0"/>
              <a:t>’, [Online]. Available: </a:t>
            </a:r>
            <a:r>
              <a:rPr lang="en-GB" u="sng" dirty="0">
                <a:hlinkClick r:id="rId7"/>
              </a:rPr>
              <a:t>https://www.tuigroup.com/en-en/investors/news/2015/regulatory-announcements/20150512-1</a:t>
            </a:r>
            <a:r>
              <a:rPr lang="en-GB" dirty="0"/>
              <a:t>, [2018, April, 17th].</a:t>
            </a:r>
          </a:p>
          <a:p>
            <a:pPr>
              <a:buFont typeface="Arial" panose="020B0604020202020204" pitchFamily="34" charset="0"/>
              <a:buChar char="•"/>
            </a:pPr>
            <a:r>
              <a:rPr lang="en-GB" dirty="0"/>
              <a:t>TUI. (2018), ‘</a:t>
            </a:r>
            <a:r>
              <a:rPr lang="en-GB" i="1" dirty="0"/>
              <a:t>About us</a:t>
            </a:r>
            <a:r>
              <a:rPr lang="en-GB" dirty="0"/>
              <a:t>’, [Online]. Available: </a:t>
            </a:r>
            <a:r>
              <a:rPr lang="en-GB" u="sng" dirty="0">
                <a:hlinkClick r:id="rId8"/>
              </a:rPr>
              <a:t>https://www.tui.co.uk/destinations/info/about-us</a:t>
            </a:r>
            <a:r>
              <a:rPr lang="en-GB" dirty="0"/>
              <a:t>, Last Accessed: [2018, April, 28]. </a:t>
            </a:r>
          </a:p>
          <a:p>
            <a:r>
              <a:rPr lang="en-GB" dirty="0"/>
              <a:t>TUI. (2018). ‘Better holidays, Better World’, [Online]. Available: </a:t>
            </a:r>
            <a:r>
              <a:rPr lang="en-GB" dirty="0">
                <a:solidFill>
                  <a:schemeClr val="tx1"/>
                </a:solidFill>
                <a:hlinkClick r:id="rId9"/>
              </a:rPr>
              <a:t>https://www.tui.co.uk/destinations/info/better-world</a:t>
            </a:r>
            <a:r>
              <a:rPr lang="en-GB" dirty="0">
                <a:solidFill>
                  <a:schemeClr val="tx1"/>
                </a:solidFill>
              </a:rPr>
              <a:t> , Last Accessed: [2018, May, 3].</a:t>
            </a:r>
            <a:endParaRPr lang="en-GB" dirty="0"/>
          </a:p>
          <a:p>
            <a:r>
              <a:rPr lang="en-GB" dirty="0" smtClean="0"/>
              <a:t>TUI</a:t>
            </a:r>
            <a:r>
              <a:rPr lang="en-GB" dirty="0"/>
              <a:t>. (2018), ‘</a:t>
            </a:r>
            <a:r>
              <a:rPr lang="en-GB" i="1" dirty="0"/>
              <a:t>High demand: TUI Group accelerates expansion of its cruise fleet in Germany and UK</a:t>
            </a:r>
            <a:r>
              <a:rPr lang="en-GB" dirty="0"/>
              <a:t>’, [Online]. Available: </a:t>
            </a:r>
            <a:r>
              <a:rPr lang="en-GB" dirty="0">
                <a:hlinkClick r:id="rId10"/>
              </a:rPr>
              <a:t>https://www.tuigroup.com/en-en/media/press-releases/2018/2018-03-20-tui-group-accelerates-expansion-of-cruise-fleet</a:t>
            </a:r>
            <a:r>
              <a:rPr lang="en-GB" dirty="0"/>
              <a:t>, Last Accessed: [2018, May, 3]. </a:t>
            </a:r>
          </a:p>
          <a:p>
            <a:r>
              <a:rPr lang="en-GB" dirty="0"/>
              <a:t>TUI. (2018), ‘Holiday Destinations’, [Online]. Available: </a:t>
            </a:r>
            <a:r>
              <a:rPr lang="en-GB" dirty="0">
                <a:hlinkClick r:id="rId11"/>
              </a:rPr>
              <a:t>https://www.tui.co.uk/destinations/holiday-destinations</a:t>
            </a:r>
            <a:r>
              <a:rPr lang="en-GB" dirty="0"/>
              <a:t> , Last Accessed: [2018, May, 3]. </a:t>
            </a:r>
          </a:p>
          <a:p>
            <a:r>
              <a:rPr lang="en-GB" dirty="0" smtClean="0"/>
              <a:t>TUI</a:t>
            </a:r>
            <a:r>
              <a:rPr lang="en-GB" dirty="0"/>
              <a:t>. (2018), </a:t>
            </a:r>
            <a:r>
              <a:rPr lang="en-GB" i="1" dirty="0"/>
              <a:t>‘Our approach</a:t>
            </a:r>
            <a:r>
              <a:rPr lang="en-GB" dirty="0"/>
              <a:t>’, [Online]. Available: </a:t>
            </a:r>
            <a:r>
              <a:rPr lang="en-GB" dirty="0">
                <a:hlinkClick r:id="rId12"/>
              </a:rPr>
              <a:t>https://www.tuigroup,com/en-en/sustainability/sus_business</a:t>
            </a:r>
            <a:r>
              <a:rPr lang="en-GB" dirty="0"/>
              <a:t>, Last Accessed: [2018, May, 3].</a:t>
            </a:r>
          </a:p>
          <a:p>
            <a:r>
              <a:rPr lang="en-GB" dirty="0"/>
              <a:t>TUI. (2018), ‘</a:t>
            </a:r>
            <a:r>
              <a:rPr lang="en-GB" i="1" dirty="0"/>
              <a:t>Partnerships &amp; Cooperations</a:t>
            </a:r>
            <a:r>
              <a:rPr lang="en-GB" dirty="0"/>
              <a:t>’, [Online]. Available: </a:t>
            </a:r>
            <a:r>
              <a:rPr lang="en-GB" dirty="0">
                <a:hlinkClick r:id="rId13"/>
              </a:rPr>
              <a:t>https://www.tuigroup.com/en-en/sustainability/sus_business/partnerships-cooperations</a:t>
            </a:r>
            <a:r>
              <a:rPr lang="en-GB" dirty="0"/>
              <a:t>, Last Accessed: [2018, May, 3]. </a:t>
            </a:r>
          </a:p>
          <a:p>
            <a:r>
              <a:rPr lang="en-GB" dirty="0"/>
              <a:t>TUI. (2018</a:t>
            </a:r>
            <a:r>
              <a:rPr lang="en-GB" i="1" dirty="0"/>
              <a:t>), ‘Strategy</a:t>
            </a:r>
            <a:r>
              <a:rPr lang="en-GB" dirty="0"/>
              <a:t>’, [Online]. Available: </a:t>
            </a:r>
            <a:r>
              <a:rPr lang="en-GB" dirty="0">
                <a:hlinkClick r:id="rId14"/>
              </a:rPr>
              <a:t>https://www.tuigroup.com/en-en/about-us/about-tui-group/strategy</a:t>
            </a:r>
            <a:r>
              <a:rPr lang="en-GB" dirty="0"/>
              <a:t>, Last Accessed: [2018, May, 3]. </a:t>
            </a:r>
            <a:endParaRPr lang="en-GB" dirty="0" smtClean="0"/>
          </a:p>
          <a:p>
            <a:endParaRPr lang="en-GB" dirty="0"/>
          </a:p>
        </p:txBody>
      </p:sp>
    </p:spTree>
    <p:extLst>
      <p:ext uri="{BB962C8B-B14F-4D97-AF65-F5344CB8AC3E}">
        <p14:creationId xmlns:p14="http://schemas.microsoft.com/office/powerpoint/2010/main" val="1685031288"/>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342</TotalTime>
  <Words>2227</Words>
  <Application>Microsoft Office PowerPoint</Application>
  <PresentationFormat>Widescreen</PresentationFormat>
  <Paragraphs>98</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Corbel</vt:lpstr>
      <vt:lpstr>Wingdings 2</vt:lpstr>
      <vt:lpstr>Frame</vt:lpstr>
      <vt:lpstr>TUI Group</vt:lpstr>
      <vt:lpstr>Over view of TUI Group</vt:lpstr>
      <vt:lpstr>Strengths</vt:lpstr>
      <vt:lpstr>Weaknesses</vt:lpstr>
      <vt:lpstr>Opportunities</vt:lpstr>
      <vt:lpstr>Threats</vt:lpstr>
      <vt:lpstr>Recommendations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TUI Group</dc:title>
  <dc:creator>Dee Jones (1700521)</dc:creator>
  <cp:lastModifiedBy>Nathan Price (1700540)</cp:lastModifiedBy>
  <cp:revision>25</cp:revision>
  <dcterms:created xsi:type="dcterms:W3CDTF">2018-04-24T15:06:50Z</dcterms:created>
  <dcterms:modified xsi:type="dcterms:W3CDTF">2018-05-14T08:24:38Z</dcterms:modified>
</cp:coreProperties>
</file>