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97" r:id="rId2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58" autoAdjust="0"/>
    <p:restoredTop sz="93272" autoAdjust="0"/>
  </p:normalViewPr>
  <p:slideViewPr>
    <p:cSldViewPr>
      <p:cViewPr varScale="1">
        <p:scale>
          <a:sx n="105" d="100"/>
          <a:sy n="105" d="100"/>
        </p:scale>
        <p:origin x="688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735494" y="446900"/>
            <a:ext cx="4721012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lang="en-GB" spc="-5"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6/14/21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 smtClean="0"/>
              <a:pPr marL="12700">
                <a:lnSpc>
                  <a:spcPts val="1645"/>
                </a:lnSpc>
              </a:pPr>
              <a:t>‹#›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27342144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lang="en-GB" spc="-5"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6/14/21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 smtClean="0"/>
              <a:pPr marL="12700">
                <a:lnSpc>
                  <a:spcPts val="1645"/>
                </a:lnSpc>
              </a:pPr>
              <a:t>‹#›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78710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LZ--3urAt7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9113096" cy="3876461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Entrepreneurship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Topic: Feasibility Analysis: Part 1 </a:t>
            </a:r>
          </a:p>
          <a:p>
            <a:pPr eaLnBrk="1" hangingPunct="1"/>
            <a:r>
              <a:rPr lang="en-GB" altLang="en-US" sz="4800" b="1">
                <a:solidFill>
                  <a:schemeClr val="accent2"/>
                </a:solidFill>
              </a:rPr>
              <a:t> </a:t>
            </a:r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045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9824" y="145957"/>
            <a:ext cx="10612760" cy="966931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2540">
              <a:spcBef>
                <a:spcPts val="100"/>
              </a:spcBef>
            </a:pPr>
            <a:r>
              <a:rPr spc="-5" dirty="0"/>
              <a:t>Chapter</a:t>
            </a:r>
            <a:r>
              <a:rPr spc="-65" dirty="0"/>
              <a:t> </a:t>
            </a:r>
            <a:r>
              <a:rPr spc="-5" dirty="0"/>
              <a:t>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23392" y="1480820"/>
            <a:ext cx="11089232" cy="424988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2300" marR="535940" indent="-609600">
              <a:spcBef>
                <a:spcPts val="100"/>
              </a:spcBef>
              <a:buAutoNum type="arabicPeriod"/>
              <a:tabLst>
                <a:tab pos="621665" algn="l"/>
                <a:tab pos="622300" algn="l"/>
              </a:tabLst>
            </a:pPr>
            <a:r>
              <a:rPr sz="2800" spc="-5" dirty="0">
                <a:latin typeface="Times New Roman"/>
                <a:cs typeface="Times New Roman"/>
              </a:rPr>
              <a:t>Explain what </a:t>
            </a:r>
            <a:r>
              <a:rPr sz="2800" dirty="0">
                <a:latin typeface="Times New Roman"/>
                <a:cs typeface="Times New Roman"/>
              </a:rPr>
              <a:t>a </a:t>
            </a:r>
            <a:r>
              <a:rPr sz="2800" spc="-5" dirty="0">
                <a:latin typeface="Times New Roman"/>
                <a:cs typeface="Times New Roman"/>
              </a:rPr>
              <a:t>feasibility analysis </a:t>
            </a:r>
            <a:r>
              <a:rPr sz="2800" dirty="0">
                <a:latin typeface="Times New Roman"/>
                <a:cs typeface="Times New Roman"/>
              </a:rPr>
              <a:t>is </a:t>
            </a:r>
            <a:r>
              <a:rPr sz="2800" spc="-5" dirty="0">
                <a:latin typeface="Times New Roman"/>
                <a:cs typeface="Times New Roman"/>
              </a:rPr>
              <a:t>and why </a:t>
            </a:r>
            <a:r>
              <a:rPr sz="2800" dirty="0">
                <a:latin typeface="Times New Roman"/>
                <a:cs typeface="Times New Roman"/>
              </a:rPr>
              <a:t>it’s  </a:t>
            </a:r>
            <a:r>
              <a:rPr sz="2800" spc="-5" dirty="0">
                <a:latin typeface="Times New Roman"/>
                <a:cs typeface="Times New Roman"/>
              </a:rPr>
              <a:t>important.</a:t>
            </a:r>
            <a:endParaRPr sz="2800" dirty="0">
              <a:latin typeface="Times New Roman"/>
              <a:cs typeface="Times New Roman"/>
            </a:endParaRPr>
          </a:p>
          <a:p>
            <a:pPr marL="622300" marR="5080" indent="-609600">
              <a:spcBef>
                <a:spcPts val="700"/>
              </a:spcBef>
              <a:buAutoNum type="arabicPeriod"/>
              <a:tabLst>
                <a:tab pos="621665" algn="l"/>
                <a:tab pos="622300" algn="l"/>
              </a:tabLst>
            </a:pPr>
            <a:r>
              <a:rPr sz="2800" spc="-5" dirty="0">
                <a:latin typeface="Times New Roman"/>
                <a:cs typeface="Times New Roman"/>
              </a:rPr>
              <a:t>Discuss </a:t>
            </a:r>
            <a:r>
              <a:rPr sz="2800" dirty="0">
                <a:latin typeface="Times New Roman"/>
                <a:cs typeface="Times New Roman"/>
              </a:rPr>
              <a:t>the </a:t>
            </a:r>
            <a:r>
              <a:rPr sz="2800" spc="-5" dirty="0">
                <a:latin typeface="Times New Roman"/>
                <a:cs typeface="Times New Roman"/>
              </a:rPr>
              <a:t>proper time </a:t>
            </a:r>
            <a:r>
              <a:rPr sz="2800" dirty="0">
                <a:latin typeface="Times New Roman"/>
                <a:cs typeface="Times New Roman"/>
              </a:rPr>
              <a:t>to </a:t>
            </a:r>
            <a:r>
              <a:rPr sz="2800" spc="-5" dirty="0">
                <a:latin typeface="Times New Roman"/>
                <a:cs typeface="Times New Roman"/>
              </a:rPr>
              <a:t>complete </a:t>
            </a:r>
            <a:r>
              <a:rPr sz="2800" dirty="0">
                <a:latin typeface="Times New Roman"/>
                <a:cs typeface="Times New Roman"/>
              </a:rPr>
              <a:t>a </a:t>
            </a:r>
            <a:r>
              <a:rPr sz="2800" spc="-5" dirty="0">
                <a:latin typeface="Times New Roman"/>
                <a:cs typeface="Times New Roman"/>
              </a:rPr>
              <a:t>feasibility  analysis </a:t>
            </a:r>
            <a:r>
              <a:rPr sz="2800" spc="-10" dirty="0">
                <a:latin typeface="Times New Roman"/>
                <a:cs typeface="Times New Roman"/>
              </a:rPr>
              <a:t>when </a:t>
            </a:r>
            <a:r>
              <a:rPr sz="2800" spc="-5" dirty="0">
                <a:latin typeface="Times New Roman"/>
                <a:cs typeface="Times New Roman"/>
              </a:rPr>
              <a:t>developing </a:t>
            </a:r>
            <a:r>
              <a:rPr sz="2800" spc="-10" dirty="0">
                <a:latin typeface="Times New Roman"/>
                <a:cs typeface="Times New Roman"/>
              </a:rPr>
              <a:t>an </a:t>
            </a:r>
            <a:r>
              <a:rPr sz="2800" spc="-5" dirty="0">
                <a:latin typeface="Times New Roman"/>
                <a:cs typeface="Times New Roman"/>
              </a:rPr>
              <a:t>entrepreneurial</a:t>
            </a:r>
            <a:r>
              <a:rPr sz="2800" spc="4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venture.</a:t>
            </a:r>
            <a:endParaRPr sz="2800" dirty="0">
              <a:latin typeface="Times New Roman"/>
              <a:cs typeface="Times New Roman"/>
            </a:endParaRPr>
          </a:p>
          <a:p>
            <a:pPr marL="622300" marR="165735" indent="-609600">
              <a:spcBef>
                <a:spcPts val="690"/>
              </a:spcBef>
              <a:buAutoNum type="arabicPeriod"/>
              <a:tabLst>
                <a:tab pos="621665" algn="l"/>
                <a:tab pos="622300" algn="l"/>
              </a:tabLst>
            </a:pPr>
            <a:r>
              <a:rPr sz="2800" spc="-5" dirty="0">
                <a:latin typeface="Times New Roman"/>
                <a:cs typeface="Times New Roman"/>
              </a:rPr>
              <a:t>Describe </a:t>
            </a:r>
            <a:r>
              <a:rPr sz="2800" dirty="0">
                <a:latin typeface="Times New Roman"/>
                <a:cs typeface="Times New Roman"/>
              </a:rPr>
              <a:t>the purpose of a </a:t>
            </a:r>
            <a:r>
              <a:rPr sz="2800" spc="-5" dirty="0">
                <a:latin typeface="Times New Roman"/>
                <a:cs typeface="Times New Roman"/>
              </a:rPr>
              <a:t>product/service feasibility  analysis and </a:t>
            </a:r>
            <a:r>
              <a:rPr sz="2800" dirty="0">
                <a:latin typeface="Times New Roman"/>
                <a:cs typeface="Times New Roman"/>
              </a:rPr>
              <a:t>the </a:t>
            </a:r>
            <a:r>
              <a:rPr sz="2800" spc="-5" dirty="0">
                <a:latin typeface="Times New Roman"/>
                <a:cs typeface="Times New Roman"/>
              </a:rPr>
              <a:t>two primary issues </a:t>
            </a:r>
            <a:r>
              <a:rPr sz="2800" dirty="0">
                <a:latin typeface="Times New Roman"/>
                <a:cs typeface="Times New Roman"/>
              </a:rPr>
              <a:t>that a </a:t>
            </a:r>
            <a:r>
              <a:rPr sz="2800" spc="-5" dirty="0">
                <a:latin typeface="Times New Roman"/>
                <a:cs typeface="Times New Roman"/>
              </a:rPr>
              <a:t>proposed  </a:t>
            </a:r>
            <a:r>
              <a:rPr sz="2800" dirty="0">
                <a:latin typeface="Times New Roman"/>
                <a:cs typeface="Times New Roman"/>
              </a:rPr>
              <a:t>business </a:t>
            </a:r>
            <a:r>
              <a:rPr sz="2800" spc="-5" dirty="0">
                <a:latin typeface="Times New Roman"/>
                <a:cs typeface="Times New Roman"/>
              </a:rPr>
              <a:t>should consider </a:t>
            </a:r>
            <a:r>
              <a:rPr sz="2800" dirty="0">
                <a:latin typeface="Times New Roman"/>
                <a:cs typeface="Times New Roman"/>
              </a:rPr>
              <a:t>in this</a:t>
            </a:r>
            <a:r>
              <a:rPr sz="2800" spc="-10" dirty="0">
                <a:latin typeface="Times New Roman"/>
                <a:cs typeface="Times New Roman"/>
              </a:rPr>
              <a:t> area.</a:t>
            </a:r>
            <a:endParaRPr sz="2800" dirty="0">
              <a:latin typeface="Times New Roman"/>
              <a:cs typeface="Times New Roman"/>
            </a:endParaRPr>
          </a:p>
          <a:p>
            <a:pPr marL="622300" indent="-609600">
              <a:spcBef>
                <a:spcPts val="700"/>
              </a:spcBef>
              <a:buAutoNum type="arabicPeriod"/>
              <a:tabLst>
                <a:tab pos="621665" algn="l"/>
                <a:tab pos="622300" algn="l"/>
              </a:tabLst>
            </a:pPr>
            <a:r>
              <a:rPr sz="2800" spc="-5" dirty="0">
                <a:latin typeface="Times New Roman"/>
                <a:cs typeface="Times New Roman"/>
              </a:rPr>
              <a:t>Explain </a:t>
            </a:r>
            <a:r>
              <a:rPr sz="2800" dirty="0">
                <a:latin typeface="Times New Roman"/>
                <a:cs typeface="Times New Roman"/>
              </a:rPr>
              <a:t>a </a:t>
            </a:r>
            <a:r>
              <a:rPr sz="2800" spc="-5" dirty="0">
                <a:latin typeface="Times New Roman"/>
                <a:cs typeface="Times New Roman"/>
              </a:rPr>
              <a:t>concept statement and </a:t>
            </a:r>
            <a:r>
              <a:rPr sz="2800" dirty="0">
                <a:latin typeface="Times New Roman"/>
                <a:cs typeface="Times New Roman"/>
              </a:rPr>
              <a:t>its</a:t>
            </a:r>
            <a:r>
              <a:rPr sz="2800" spc="-6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components.</a:t>
            </a:r>
            <a:endParaRPr sz="2800" dirty="0">
              <a:latin typeface="Times New Roman"/>
              <a:cs typeface="Times New Roman"/>
            </a:endParaRPr>
          </a:p>
          <a:p>
            <a:pPr marL="622300" marR="344805" indent="-609600">
              <a:spcBef>
                <a:spcPts val="690"/>
              </a:spcBef>
              <a:buAutoNum type="arabicPeriod"/>
              <a:tabLst>
                <a:tab pos="621665" algn="l"/>
                <a:tab pos="622300" algn="l"/>
              </a:tabLst>
            </a:pPr>
            <a:r>
              <a:rPr sz="2800" spc="-5" dirty="0">
                <a:latin typeface="Times New Roman"/>
                <a:cs typeface="Times New Roman"/>
              </a:rPr>
              <a:t>Describe </a:t>
            </a:r>
            <a:r>
              <a:rPr sz="2800" dirty="0">
                <a:latin typeface="Times New Roman"/>
                <a:cs typeface="Times New Roman"/>
              </a:rPr>
              <a:t>the purpose of a buying intentions</a:t>
            </a:r>
            <a:r>
              <a:rPr sz="2800" spc="-14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survey  </a:t>
            </a:r>
            <a:r>
              <a:rPr sz="2800" spc="-5" dirty="0">
                <a:latin typeface="Times New Roman"/>
                <a:cs typeface="Times New Roman"/>
              </a:rPr>
              <a:t>and </a:t>
            </a:r>
            <a:r>
              <a:rPr sz="2800" dirty="0">
                <a:latin typeface="Times New Roman"/>
                <a:cs typeface="Times New Roman"/>
              </a:rPr>
              <a:t>how </a:t>
            </a:r>
            <a:r>
              <a:rPr sz="2800" spc="-5" dirty="0">
                <a:latin typeface="Times New Roman"/>
                <a:cs typeface="Times New Roman"/>
              </a:rPr>
              <a:t>it’s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administered.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2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2708526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5520" y="190713"/>
            <a:ext cx="7033517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What </a:t>
            </a:r>
            <a:r>
              <a:rPr dirty="0"/>
              <a:t>Is </a:t>
            </a:r>
            <a:r>
              <a:rPr spc="-5" dirty="0"/>
              <a:t>Feasibility</a:t>
            </a:r>
            <a:r>
              <a:rPr spc="-50" dirty="0"/>
              <a:t> </a:t>
            </a:r>
            <a:r>
              <a:rPr dirty="0"/>
              <a:t>Analysis?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171700" y="3006090"/>
            <a:ext cx="327025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200" spc="-5" dirty="0">
                <a:latin typeface="Times New Roman"/>
                <a:cs typeface="Times New Roman"/>
              </a:rPr>
              <a:t>Feasibility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Analysis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3</a:t>
            </a:fld>
            <a:endParaRPr spc="-5" dirty="0"/>
          </a:p>
        </p:txBody>
      </p:sp>
      <p:sp>
        <p:nvSpPr>
          <p:cNvPr id="5" name="object 5"/>
          <p:cNvSpPr txBox="1"/>
          <p:nvPr/>
        </p:nvSpPr>
        <p:spPr>
          <a:xfrm>
            <a:off x="5791200" y="1600200"/>
            <a:ext cx="4343400" cy="3155992"/>
          </a:xfrm>
          <a:prstGeom prst="rect">
            <a:avLst/>
          </a:prstGeom>
          <a:solidFill>
            <a:srgbClr val="FFFFCC"/>
          </a:solidFill>
          <a:ln w="9344">
            <a:solidFill>
              <a:srgbClr val="000000"/>
            </a:solidFill>
          </a:ln>
        </p:spPr>
        <p:txBody>
          <a:bodyPr vert="horz" wrap="square" lIns="0" tIns="199390" rIns="0" bIns="0" rtlCol="0">
            <a:spAutoFit/>
          </a:bodyPr>
          <a:lstStyle/>
          <a:p>
            <a:pPr marL="394970" marR="89535" indent="-152400">
              <a:spcBef>
                <a:spcPts val="1570"/>
              </a:spcBef>
              <a:buFont typeface="Arial"/>
              <a:buChar char="•"/>
              <a:tabLst>
                <a:tab pos="4241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Feasibility analysis is the  </a:t>
            </a:r>
            <a:r>
              <a:rPr sz="2400" spc="-5" dirty="0">
                <a:latin typeface="Times New Roman"/>
                <a:cs typeface="Times New Roman"/>
              </a:rPr>
              <a:t>process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5" dirty="0">
                <a:latin typeface="Times New Roman"/>
                <a:cs typeface="Times New Roman"/>
              </a:rPr>
              <a:t>determining whether  </a:t>
            </a:r>
            <a:r>
              <a:rPr sz="2400" dirty="0">
                <a:latin typeface="Times New Roman"/>
                <a:cs typeface="Times New Roman"/>
              </a:rPr>
              <a:t>a business idea is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viable.</a:t>
            </a:r>
            <a:endParaRPr sz="2400">
              <a:latin typeface="Times New Roman"/>
              <a:cs typeface="Times New Roman"/>
            </a:endParaRPr>
          </a:p>
          <a:p>
            <a:pPr marL="394970" marR="146050" indent="-152400">
              <a:buFont typeface="Arial"/>
              <a:buChar char="•"/>
              <a:tabLst>
                <a:tab pos="4241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It is the </a:t>
            </a:r>
            <a:r>
              <a:rPr sz="2400" spc="-5" dirty="0">
                <a:latin typeface="Times New Roman"/>
                <a:cs typeface="Times New Roman"/>
              </a:rPr>
              <a:t>preliminary </a:t>
            </a:r>
            <a:r>
              <a:rPr sz="2400" dirty="0">
                <a:latin typeface="Times New Roman"/>
                <a:cs typeface="Times New Roman"/>
              </a:rPr>
              <a:t>evaluation  </a:t>
            </a:r>
            <a:r>
              <a:rPr sz="2400" spc="-5" dirty="0">
                <a:latin typeface="Times New Roman"/>
                <a:cs typeface="Times New Roman"/>
              </a:rPr>
              <a:t>of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idea, conducted  </a:t>
            </a:r>
            <a:r>
              <a:rPr sz="2400" spc="-5" dirty="0">
                <a:latin typeface="Times New Roman"/>
                <a:cs typeface="Times New Roman"/>
              </a:rPr>
              <a:t>for </a:t>
            </a:r>
            <a:r>
              <a:rPr sz="2400" dirty="0">
                <a:latin typeface="Times New Roman"/>
                <a:cs typeface="Times New Roman"/>
              </a:rPr>
              <a:t>the purpose of </a:t>
            </a:r>
            <a:r>
              <a:rPr sz="2400" spc="-5" dirty="0">
                <a:latin typeface="Times New Roman"/>
                <a:cs typeface="Times New Roman"/>
              </a:rPr>
              <a:t>determining  whether </a:t>
            </a:r>
            <a:r>
              <a:rPr sz="2400" dirty="0">
                <a:latin typeface="Times New Roman"/>
                <a:cs typeface="Times New Roman"/>
              </a:rPr>
              <a:t>the idea </a:t>
            </a:r>
            <a:r>
              <a:rPr sz="2400" spc="5" dirty="0">
                <a:latin typeface="Times New Roman"/>
                <a:cs typeface="Times New Roman"/>
              </a:rPr>
              <a:t>is </a:t>
            </a:r>
            <a:r>
              <a:rPr sz="2400" dirty="0">
                <a:latin typeface="Times New Roman"/>
                <a:cs typeface="Times New Roman"/>
              </a:rPr>
              <a:t>worth  </a:t>
            </a:r>
            <a:r>
              <a:rPr sz="2400" spc="-5" dirty="0">
                <a:latin typeface="Times New Roman"/>
                <a:cs typeface="Times New Roman"/>
              </a:rPr>
              <a:t>pursuing.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82C39C-C9F5-4B4D-A120-89819561F408}"/>
              </a:ext>
            </a:extLst>
          </p:cNvPr>
          <p:cNvSpPr/>
          <p:nvPr/>
        </p:nvSpPr>
        <p:spPr>
          <a:xfrm>
            <a:off x="685861" y="4294527"/>
            <a:ext cx="47631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65100" marR="5080" indent="-152400">
              <a:buFont typeface="Arial"/>
              <a:buChar char="•"/>
              <a:tabLst>
                <a:tab pos="195580" algn="l"/>
              </a:tabLst>
            </a:pPr>
            <a:r>
              <a:rPr lang="en-GB" sz="2400" dirty="0">
                <a:latin typeface="Times New Roman"/>
                <a:cs typeface="Times New Roman"/>
                <a:hlinkClick r:id="rId2"/>
              </a:rPr>
              <a:t>Video on ideas that weren’t feasible</a:t>
            </a:r>
            <a:endParaRPr lang="en-GB" sz="2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73253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7706" y="378934"/>
            <a:ext cx="10592869" cy="68993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spc="-5" dirty="0"/>
              <a:t>When </a:t>
            </a:r>
            <a:r>
              <a:rPr dirty="0"/>
              <a:t>To </a:t>
            </a:r>
            <a:r>
              <a:rPr spc="-5" dirty="0"/>
              <a:t>Conduct </a:t>
            </a:r>
            <a:r>
              <a:rPr dirty="0"/>
              <a:t>a </a:t>
            </a:r>
            <a:r>
              <a:rPr spc="-5" dirty="0"/>
              <a:t>Feasibility</a:t>
            </a:r>
            <a:r>
              <a:rPr spc="-60" dirty="0"/>
              <a:t> </a:t>
            </a:r>
            <a:r>
              <a:rPr dirty="0"/>
              <a:t>Analysis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544319"/>
            <a:ext cx="7944484" cy="390525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Timing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spc="-5" dirty="0">
                <a:latin typeface="Times New Roman"/>
                <a:cs typeface="Times New Roman"/>
              </a:rPr>
              <a:t>Feasibility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>
              <a:latin typeface="Times New Roman"/>
              <a:cs typeface="Times New Roman"/>
            </a:endParaRPr>
          </a:p>
          <a:p>
            <a:pPr marL="755650" marR="508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proper </a:t>
            </a:r>
            <a:r>
              <a:rPr sz="2400" spc="-5" dirty="0">
                <a:latin typeface="Times New Roman"/>
                <a:cs typeface="Times New Roman"/>
              </a:rPr>
              <a:t>time </a:t>
            </a:r>
            <a:r>
              <a:rPr sz="2400" dirty="0">
                <a:latin typeface="Times New Roman"/>
                <a:cs typeface="Times New Roman"/>
              </a:rPr>
              <a:t>to conduct a </a:t>
            </a:r>
            <a:r>
              <a:rPr sz="2400" spc="-5" dirty="0">
                <a:latin typeface="Times New Roman"/>
                <a:cs typeface="Times New Roman"/>
              </a:rPr>
              <a:t>feasibility </a:t>
            </a:r>
            <a:r>
              <a:rPr sz="2400" dirty="0">
                <a:latin typeface="Times New Roman"/>
                <a:cs typeface="Times New Roman"/>
              </a:rPr>
              <a:t>analysis is early in  thinking through the prospects </a:t>
            </a:r>
            <a:r>
              <a:rPr sz="2400" spc="-5" dirty="0">
                <a:latin typeface="Times New Roman"/>
                <a:cs typeface="Times New Roman"/>
              </a:rPr>
              <a:t>for </a:t>
            </a:r>
            <a:r>
              <a:rPr sz="2400" dirty="0">
                <a:latin typeface="Times New Roman"/>
                <a:cs typeface="Times New Roman"/>
              </a:rPr>
              <a:t>a new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business.</a:t>
            </a:r>
            <a:endParaRPr sz="2400">
              <a:latin typeface="Times New Roman"/>
              <a:cs typeface="Times New Roman"/>
            </a:endParaRPr>
          </a:p>
          <a:p>
            <a:pPr marL="755650" marR="7366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thought </a:t>
            </a:r>
            <a:r>
              <a:rPr sz="2400" dirty="0">
                <a:latin typeface="Times New Roman"/>
                <a:cs typeface="Times New Roman"/>
              </a:rPr>
              <a:t>is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screen </a:t>
            </a:r>
            <a:r>
              <a:rPr sz="2400" dirty="0">
                <a:latin typeface="Times New Roman"/>
                <a:cs typeface="Times New Roman"/>
              </a:rPr>
              <a:t>ideas </a:t>
            </a:r>
            <a:r>
              <a:rPr sz="2400" spc="-5" dirty="0">
                <a:latin typeface="Times New Roman"/>
                <a:cs typeface="Times New Roman"/>
              </a:rPr>
              <a:t>before </a:t>
            </a:r>
            <a:r>
              <a:rPr sz="2400" dirty="0">
                <a:latin typeface="Times New Roman"/>
                <a:cs typeface="Times New Roman"/>
              </a:rPr>
              <a:t>a lot of resources are  </a:t>
            </a:r>
            <a:r>
              <a:rPr sz="2400" spc="-5" dirty="0">
                <a:latin typeface="Times New Roman"/>
                <a:cs typeface="Times New Roman"/>
              </a:rPr>
              <a:t>spent </a:t>
            </a:r>
            <a:r>
              <a:rPr sz="2400" dirty="0">
                <a:latin typeface="Times New Roman"/>
                <a:cs typeface="Times New Roman"/>
              </a:rPr>
              <a:t>on them</a:t>
            </a:r>
            <a:endParaRPr sz="2400">
              <a:latin typeface="Times New Roman"/>
              <a:cs typeface="Times New Roman"/>
            </a:endParaRPr>
          </a:p>
          <a:p>
            <a:pPr marL="355600" marR="620395" indent="-342900">
              <a:spcBef>
                <a:spcPts val="69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Components </a:t>
            </a:r>
            <a:r>
              <a:rPr sz="2800" dirty="0">
                <a:latin typeface="Times New Roman"/>
                <a:cs typeface="Times New Roman"/>
              </a:rPr>
              <a:t>of a Properly </a:t>
            </a:r>
            <a:r>
              <a:rPr sz="2800" spc="-5" dirty="0">
                <a:latin typeface="Times New Roman"/>
                <a:cs typeface="Times New Roman"/>
              </a:rPr>
              <a:t>Conducted Feasibility  Analysis</a:t>
            </a:r>
            <a:endParaRPr sz="2800">
              <a:latin typeface="Times New Roman"/>
              <a:cs typeface="Times New Roman"/>
            </a:endParaRPr>
          </a:p>
          <a:p>
            <a:pPr marL="755650" marR="1079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A properly conducted </a:t>
            </a:r>
            <a:r>
              <a:rPr sz="2400" spc="-5" dirty="0">
                <a:latin typeface="Times New Roman"/>
                <a:cs typeface="Times New Roman"/>
              </a:rPr>
              <a:t>feasibility </a:t>
            </a:r>
            <a:r>
              <a:rPr sz="2400" dirty="0">
                <a:latin typeface="Times New Roman"/>
                <a:cs typeface="Times New Roman"/>
              </a:rPr>
              <a:t>analysis includes four  separate </a:t>
            </a:r>
            <a:r>
              <a:rPr sz="2400" spc="-5" dirty="0">
                <a:latin typeface="Times New Roman"/>
                <a:cs typeface="Times New Roman"/>
              </a:rPr>
              <a:t>components, </a:t>
            </a:r>
            <a:r>
              <a:rPr sz="2400" dirty="0">
                <a:latin typeface="Times New Roman"/>
                <a:cs typeface="Times New Roman"/>
              </a:rPr>
              <a:t>as </a:t>
            </a:r>
            <a:r>
              <a:rPr sz="2400" spc="-5" dirty="0">
                <a:latin typeface="Times New Roman"/>
                <a:cs typeface="Times New Roman"/>
              </a:rPr>
              <a:t>discussed </a:t>
            </a:r>
            <a:r>
              <a:rPr sz="2400" spc="5" dirty="0">
                <a:latin typeface="Times New Roman"/>
                <a:cs typeface="Times New Roman"/>
              </a:rPr>
              <a:t>in </a:t>
            </a: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following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slides.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4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116215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220210" y="436879"/>
            <a:ext cx="36741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600" spc="-10" dirty="0">
                <a:latin typeface="Times New Roman"/>
                <a:cs typeface="Times New Roman"/>
              </a:rPr>
              <a:t>Feasibility </a:t>
            </a:r>
            <a:r>
              <a:rPr sz="3600" dirty="0">
                <a:latin typeface="Times New Roman"/>
                <a:cs typeface="Times New Roman"/>
              </a:rPr>
              <a:t>Analysis</a:t>
            </a:r>
            <a:endParaRPr sz="36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524000" y="13716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024380" y="1604009"/>
            <a:ext cx="80645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800" dirty="0">
                <a:latin typeface="Times New Roman"/>
                <a:cs typeface="Times New Roman"/>
              </a:rPr>
              <a:t>Role of </a:t>
            </a:r>
            <a:r>
              <a:rPr sz="2800" spc="-5" dirty="0">
                <a:latin typeface="Times New Roman"/>
                <a:cs typeface="Times New Roman"/>
              </a:rPr>
              <a:t>feasibility analysis </a:t>
            </a:r>
            <a:r>
              <a:rPr sz="2800" dirty="0">
                <a:latin typeface="Times New Roman"/>
                <a:cs typeface="Times New Roman"/>
              </a:rPr>
              <a:t>in developing business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ideas.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586573" y="2202983"/>
            <a:ext cx="8737600" cy="3276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5</a:t>
            </a:fld>
            <a:endParaRPr spc="-5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5ACD73-86D1-E041-B872-A19B8DD79525}"/>
              </a:ext>
            </a:extLst>
          </p:cNvPr>
          <p:cNvSpPr txBox="1"/>
          <p:nvPr/>
        </p:nvSpPr>
        <p:spPr>
          <a:xfrm>
            <a:off x="2579914" y="6487886"/>
            <a:ext cx="2239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©2010 Prentice Hall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473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70579" y="436879"/>
            <a:ext cx="5448300" cy="574040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spcBef>
                <a:spcPts val="100"/>
              </a:spcBef>
            </a:pPr>
            <a:r>
              <a:rPr spc="-10" dirty="0"/>
              <a:t>Forms </a:t>
            </a:r>
            <a:r>
              <a:rPr dirty="0"/>
              <a:t>of </a:t>
            </a:r>
            <a:r>
              <a:rPr spc="-5" dirty="0"/>
              <a:t>Feasibility</a:t>
            </a:r>
            <a:r>
              <a:rPr spc="-60" dirty="0"/>
              <a:t> </a:t>
            </a:r>
            <a:r>
              <a:rPr dirty="0"/>
              <a:t>Analysis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133600" y="2133600"/>
            <a:ext cx="3581400" cy="1219200"/>
          </a:xfrm>
          <a:custGeom>
            <a:avLst/>
            <a:gdLst/>
            <a:ahLst/>
            <a:cxnLst/>
            <a:rect l="l" t="t" r="r" b="b"/>
            <a:pathLst>
              <a:path w="3581400" h="1219200">
                <a:moveTo>
                  <a:pt x="3581400" y="0"/>
                </a:moveTo>
                <a:lnTo>
                  <a:pt x="0" y="0"/>
                </a:lnTo>
                <a:lnTo>
                  <a:pt x="0" y="1219200"/>
                </a:lnTo>
                <a:lnTo>
                  <a:pt x="3581400" y="12192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2133600" y="2133600"/>
            <a:ext cx="3581400" cy="818814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spcBef>
                <a:spcPts val="25"/>
              </a:spcBef>
            </a:pPr>
            <a:endParaRPr sz="2900">
              <a:latin typeface="Times New Roman"/>
              <a:cs typeface="Times New Roman"/>
            </a:endParaRPr>
          </a:p>
          <a:p>
            <a:pPr marL="130175"/>
            <a:r>
              <a:rPr sz="2400" spc="-5" dirty="0">
                <a:latin typeface="Times New Roman"/>
                <a:cs typeface="Times New Roman"/>
              </a:rPr>
              <a:t>Product/Service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Feasibility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133600" y="3962400"/>
            <a:ext cx="3581400" cy="1219200"/>
          </a:xfrm>
          <a:custGeom>
            <a:avLst/>
            <a:gdLst/>
            <a:ahLst/>
            <a:cxnLst/>
            <a:rect l="l" t="t" r="r" b="b"/>
            <a:pathLst>
              <a:path w="3581400" h="1219200">
                <a:moveTo>
                  <a:pt x="3581400" y="0"/>
                </a:moveTo>
                <a:lnTo>
                  <a:pt x="0" y="0"/>
                </a:lnTo>
                <a:lnTo>
                  <a:pt x="0" y="1219200"/>
                </a:lnTo>
                <a:lnTo>
                  <a:pt x="3581400" y="12192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2133600" y="3962400"/>
            <a:ext cx="3581400" cy="818814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spcBef>
                <a:spcPts val="25"/>
              </a:spcBef>
            </a:pPr>
            <a:endParaRPr sz="2900">
              <a:latin typeface="Times New Roman"/>
              <a:cs typeface="Times New Roman"/>
            </a:endParaRPr>
          </a:p>
          <a:p>
            <a:pPr marL="198120"/>
            <a:r>
              <a:rPr sz="2400" spc="-5" dirty="0">
                <a:latin typeface="Times New Roman"/>
                <a:cs typeface="Times New Roman"/>
              </a:rPr>
              <a:t>Organizational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Feasibility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324600" y="2133600"/>
            <a:ext cx="3581400" cy="1219200"/>
          </a:xfrm>
          <a:custGeom>
            <a:avLst/>
            <a:gdLst/>
            <a:ahLst/>
            <a:cxnLst/>
            <a:rect l="l" t="t" r="r" b="b"/>
            <a:pathLst>
              <a:path w="3581400" h="1219200">
                <a:moveTo>
                  <a:pt x="3581400" y="0"/>
                </a:moveTo>
                <a:lnTo>
                  <a:pt x="0" y="0"/>
                </a:lnTo>
                <a:lnTo>
                  <a:pt x="0" y="1219200"/>
                </a:lnTo>
                <a:lnTo>
                  <a:pt x="3581400" y="12192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6324600" y="2133601"/>
            <a:ext cx="3581400" cy="984885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43840" rIns="0" bIns="0" rtlCol="0">
            <a:spAutoFit/>
          </a:bodyPr>
          <a:lstStyle/>
          <a:p>
            <a:pPr marL="1144270" marR="354965" indent="-784860">
              <a:spcBef>
                <a:spcPts val="1920"/>
              </a:spcBef>
            </a:pPr>
            <a:r>
              <a:rPr sz="2400" dirty="0">
                <a:latin typeface="Times New Roman"/>
                <a:cs typeface="Times New Roman"/>
              </a:rPr>
              <a:t>Industry/Target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Market  Feasibility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6324600" y="3962400"/>
            <a:ext cx="3581400" cy="1219200"/>
          </a:xfrm>
          <a:custGeom>
            <a:avLst/>
            <a:gdLst/>
            <a:ahLst/>
            <a:cxnLst/>
            <a:rect l="l" t="t" r="r" b="b"/>
            <a:pathLst>
              <a:path w="3581400" h="1219200">
                <a:moveTo>
                  <a:pt x="3581400" y="0"/>
                </a:moveTo>
                <a:lnTo>
                  <a:pt x="0" y="0"/>
                </a:lnTo>
                <a:lnTo>
                  <a:pt x="0" y="1219200"/>
                </a:lnTo>
                <a:lnTo>
                  <a:pt x="3581400" y="12192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6324600" y="3962400"/>
            <a:ext cx="3581400" cy="818814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3175" rIns="0" bIns="0" rtlCol="0">
            <a:spAutoFit/>
          </a:bodyPr>
          <a:lstStyle/>
          <a:p>
            <a:pPr>
              <a:spcBef>
                <a:spcPts val="25"/>
              </a:spcBef>
            </a:pPr>
            <a:endParaRPr sz="2900">
              <a:latin typeface="Times New Roman"/>
              <a:cs typeface="Times New Roman"/>
            </a:endParaRPr>
          </a:p>
          <a:p>
            <a:pPr marL="537210"/>
            <a:r>
              <a:rPr sz="2400" spc="-5" dirty="0">
                <a:latin typeface="Times New Roman"/>
                <a:cs typeface="Times New Roman"/>
              </a:rPr>
              <a:t>Financial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Feasibility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6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56727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1384" y="440488"/>
            <a:ext cx="11089232" cy="566822"/>
          </a:xfrm>
          <a:prstGeom prst="rect">
            <a:avLst/>
          </a:prstGeom>
        </p:spPr>
        <p:txBody>
          <a:bodyPr vert="horz" wrap="square" lIns="0" tIns="1270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algn="l">
              <a:spcBef>
                <a:spcPts val="100"/>
              </a:spcBef>
            </a:pPr>
            <a:r>
              <a:rPr sz="3600" spc="-5" dirty="0"/>
              <a:t>Outline for </a:t>
            </a:r>
            <a:r>
              <a:rPr sz="3600" dirty="0"/>
              <a:t>a </a:t>
            </a:r>
            <a:r>
              <a:rPr sz="3600" spc="-5" dirty="0"/>
              <a:t>Comprehensive </a:t>
            </a:r>
            <a:r>
              <a:rPr sz="3600" spc="-10" dirty="0"/>
              <a:t>Feasibility</a:t>
            </a:r>
            <a:r>
              <a:rPr lang="en-GB" sz="3600" spc="-10" dirty="0"/>
              <a:t> Analysis</a:t>
            </a:r>
            <a:endParaRPr lang="en-GB" u="heavy" dirty="0">
              <a:uFill>
                <a:solidFill>
                  <a:srgbClr val="983300"/>
                </a:solidFill>
              </a:uFill>
            </a:endParaRPr>
          </a:p>
        </p:txBody>
      </p:sp>
      <p:sp>
        <p:nvSpPr>
          <p:cNvPr id="3" name="object 3"/>
          <p:cNvSpPr/>
          <p:nvPr/>
        </p:nvSpPr>
        <p:spPr>
          <a:xfrm>
            <a:off x="2924809" y="1007310"/>
            <a:ext cx="6827521" cy="491363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7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2264710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116451"/>
            <a:ext cx="10972800" cy="1459374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10" dirty="0"/>
              <a:t>Product/Service </a:t>
            </a:r>
            <a:r>
              <a:rPr spc="-5" dirty="0"/>
              <a:t>Feasibility </a:t>
            </a:r>
            <a:r>
              <a:rPr dirty="0"/>
              <a:t>Analysis</a:t>
            </a:r>
          </a:p>
          <a:p>
            <a:pPr marL="2540"/>
            <a:br>
              <a:rPr lang="en-GB" sz="2000" dirty="0"/>
            </a:br>
            <a:r>
              <a:rPr sz="2000" dirty="0"/>
              <a:t>1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301240" y="2548890"/>
            <a:ext cx="286131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8321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Product/Service  Feasibility</a:t>
            </a:r>
            <a:r>
              <a:rPr sz="2800" spc="-4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5640070" y="1519329"/>
            <a:ext cx="4651783" cy="4119472"/>
            <a:chOff x="3957727" y="1519327"/>
            <a:chExt cx="4810125" cy="4886325"/>
          </a:xfrm>
        </p:grpSpPr>
        <p:sp>
          <p:nvSpPr>
            <p:cNvPr id="6" name="object 6"/>
            <p:cNvSpPr/>
            <p:nvPr/>
          </p:nvSpPr>
          <p:spPr>
            <a:xfrm>
              <a:off x="3962400" y="1524000"/>
              <a:ext cx="4800600" cy="4876800"/>
            </a:xfrm>
            <a:custGeom>
              <a:avLst/>
              <a:gdLst/>
              <a:ahLst/>
              <a:cxnLst/>
              <a:rect l="l" t="t" r="r" b="b"/>
              <a:pathLst>
                <a:path w="4800600" h="4876800">
                  <a:moveTo>
                    <a:pt x="4800600" y="0"/>
                  </a:moveTo>
                  <a:lnTo>
                    <a:pt x="0" y="0"/>
                  </a:lnTo>
                  <a:lnTo>
                    <a:pt x="0" y="4876800"/>
                  </a:lnTo>
                  <a:lnTo>
                    <a:pt x="4800600" y="48768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62400" y="1524000"/>
              <a:ext cx="4800600" cy="4876800"/>
            </a:xfrm>
            <a:custGeom>
              <a:avLst/>
              <a:gdLst/>
              <a:ahLst/>
              <a:cxnLst/>
              <a:rect l="l" t="t" r="r" b="b"/>
              <a:pathLst>
                <a:path w="4800600" h="4876800">
                  <a:moveTo>
                    <a:pt x="2400300" y="4876800"/>
                  </a:moveTo>
                  <a:lnTo>
                    <a:pt x="0" y="4876800"/>
                  </a:lnTo>
                  <a:lnTo>
                    <a:pt x="0" y="0"/>
                  </a:lnTo>
                  <a:lnTo>
                    <a:pt x="4800600" y="0"/>
                  </a:lnTo>
                  <a:lnTo>
                    <a:pt x="4800600" y="4876800"/>
                  </a:lnTo>
                  <a:lnTo>
                    <a:pt x="2400300" y="48768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5640070" y="1466850"/>
            <a:ext cx="4389120" cy="3652520"/>
          </a:xfrm>
          <a:prstGeom prst="rect">
            <a:avLst/>
          </a:prstGeom>
        </p:spPr>
        <p:txBody>
          <a:bodyPr vert="horz" wrap="square" lIns="0" tIns="180340" rIns="0" bIns="0" rtlCol="0">
            <a:spAutoFit/>
          </a:bodyPr>
          <a:lstStyle/>
          <a:p>
            <a:pPr marL="12700">
              <a:spcBef>
                <a:spcPts val="1420"/>
              </a:spcBef>
            </a:pPr>
            <a:r>
              <a:rPr sz="2400" spc="-5" dirty="0">
                <a:latin typeface="Times New Roman"/>
                <a:cs typeface="Times New Roman"/>
              </a:rPr>
              <a:t>Purpose</a:t>
            </a:r>
            <a:endParaRPr sz="2400">
              <a:latin typeface="Times New Roman"/>
              <a:cs typeface="Times New Roman"/>
            </a:endParaRPr>
          </a:p>
          <a:p>
            <a:pPr marL="241300" marR="286385" indent="-152400">
              <a:spcBef>
                <a:spcPts val="1320"/>
              </a:spcBef>
              <a:buFont typeface="Arial"/>
              <a:buChar char="•"/>
              <a:tabLst>
                <a:tab pos="2717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Is </a:t>
            </a:r>
            <a:r>
              <a:rPr sz="2400" spc="-5" dirty="0">
                <a:latin typeface="Times New Roman"/>
                <a:cs typeface="Times New Roman"/>
              </a:rPr>
              <a:t>an assessment </a:t>
            </a:r>
            <a:r>
              <a:rPr sz="2400" dirty="0">
                <a:latin typeface="Times New Roman"/>
                <a:cs typeface="Times New Roman"/>
              </a:rPr>
              <a:t>of the overall  </a:t>
            </a:r>
            <a:r>
              <a:rPr sz="2400" spc="-5" dirty="0">
                <a:latin typeface="Times New Roman"/>
                <a:cs typeface="Times New Roman"/>
              </a:rPr>
              <a:t>appeal </a:t>
            </a:r>
            <a:r>
              <a:rPr sz="2400" dirty="0">
                <a:latin typeface="Times New Roman"/>
                <a:cs typeface="Times New Roman"/>
              </a:rPr>
              <a:t>of the </a:t>
            </a:r>
            <a:r>
              <a:rPr sz="2400" spc="-5" dirty="0">
                <a:latin typeface="Times New Roman"/>
                <a:cs typeface="Times New Roman"/>
              </a:rPr>
              <a:t>product </a:t>
            </a:r>
            <a:r>
              <a:rPr sz="2400" dirty="0">
                <a:latin typeface="Times New Roman"/>
                <a:cs typeface="Times New Roman"/>
              </a:rPr>
              <a:t>or service  being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proposed.</a:t>
            </a:r>
            <a:endParaRPr sz="2400">
              <a:latin typeface="Times New Roman"/>
              <a:cs typeface="Times New Roman"/>
            </a:endParaRPr>
          </a:p>
          <a:p>
            <a:pPr marL="241300" marR="5080" indent="-152400">
              <a:buFont typeface="Arial"/>
              <a:buChar char="•"/>
              <a:tabLst>
                <a:tab pos="271780" algn="l"/>
              </a:tabLst>
            </a:pPr>
            <a:r>
              <a:rPr dirty="0"/>
              <a:t>	</a:t>
            </a:r>
            <a:r>
              <a:rPr sz="2400" spc="-5" dirty="0">
                <a:latin typeface="Times New Roman"/>
                <a:cs typeface="Times New Roman"/>
              </a:rPr>
              <a:t>Before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prospective firm rushes  </a:t>
            </a:r>
            <a:r>
              <a:rPr sz="2400" dirty="0">
                <a:latin typeface="Times New Roman"/>
                <a:cs typeface="Times New Roman"/>
              </a:rPr>
              <a:t>a new product or service into  </a:t>
            </a:r>
            <a:r>
              <a:rPr sz="2400" spc="-5" dirty="0">
                <a:latin typeface="Times New Roman"/>
                <a:cs typeface="Times New Roman"/>
              </a:rPr>
              <a:t>development, </a:t>
            </a:r>
            <a:r>
              <a:rPr sz="2400" dirty="0">
                <a:latin typeface="Times New Roman"/>
                <a:cs typeface="Times New Roman"/>
              </a:rPr>
              <a:t>it </a:t>
            </a:r>
            <a:r>
              <a:rPr sz="2400" spc="-5" dirty="0">
                <a:latin typeface="Times New Roman"/>
                <a:cs typeface="Times New Roman"/>
              </a:rPr>
              <a:t>should </a:t>
            </a:r>
            <a:r>
              <a:rPr sz="2400" dirty="0">
                <a:latin typeface="Times New Roman"/>
                <a:cs typeface="Times New Roman"/>
              </a:rPr>
              <a:t>be sure  that the product or </a:t>
            </a:r>
            <a:r>
              <a:rPr sz="2400" spc="-5" dirty="0">
                <a:latin typeface="Times New Roman"/>
                <a:cs typeface="Times New Roman"/>
              </a:rPr>
              <a:t>service </a:t>
            </a:r>
            <a:r>
              <a:rPr sz="2400" spc="5" dirty="0">
                <a:latin typeface="Times New Roman"/>
                <a:cs typeface="Times New Roman"/>
              </a:rPr>
              <a:t>is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what  </a:t>
            </a:r>
            <a:r>
              <a:rPr sz="2400" dirty="0">
                <a:latin typeface="Times New Roman"/>
                <a:cs typeface="Times New Roman"/>
              </a:rPr>
              <a:t>prospective </a:t>
            </a:r>
            <a:r>
              <a:rPr sz="2400" spc="-5" dirty="0">
                <a:latin typeface="Times New Roman"/>
                <a:cs typeface="Times New Roman"/>
              </a:rPr>
              <a:t>customers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want.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8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2222019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-98062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10" dirty="0"/>
              <a:t>Product/Service </a:t>
            </a:r>
            <a:r>
              <a:rPr spc="-5" dirty="0"/>
              <a:t>Feasibility </a:t>
            </a:r>
            <a:r>
              <a:rPr dirty="0"/>
              <a:t>Analysis</a:t>
            </a:r>
          </a:p>
          <a:p>
            <a:pPr marL="2540"/>
            <a:r>
              <a:rPr sz="2000" dirty="0"/>
              <a:t>2 of</a:t>
            </a:r>
            <a:r>
              <a:rPr sz="2000" spc="10" dirty="0"/>
              <a:t> </a:t>
            </a:r>
            <a:r>
              <a:rPr sz="2000" dirty="0"/>
              <a:t>2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693160" y="1482090"/>
            <a:ext cx="448691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58850" marR="5080" indent="-94615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Components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spc="-5" dirty="0">
                <a:latin typeface="Times New Roman"/>
                <a:cs typeface="Times New Roman"/>
              </a:rPr>
              <a:t>product/service  feasibility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analysis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622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2362200" y="2819401"/>
            <a:ext cx="3276600" cy="946413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915669" marR="695325" indent="-290830">
              <a:spcBef>
                <a:spcPts val="1620"/>
              </a:spcBef>
            </a:pPr>
            <a:r>
              <a:rPr sz="2400" spc="-10" dirty="0">
                <a:latin typeface="Times New Roman"/>
                <a:cs typeface="Times New Roman"/>
              </a:rPr>
              <a:t>P</a:t>
            </a:r>
            <a:r>
              <a:rPr sz="2400" spc="5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odu</a:t>
            </a:r>
            <a:r>
              <a:rPr sz="2400" spc="-5" dirty="0">
                <a:latin typeface="Times New Roman"/>
                <a:cs typeface="Times New Roman"/>
              </a:rPr>
              <a:t>c</a:t>
            </a:r>
            <a:r>
              <a:rPr sz="2400" dirty="0">
                <a:latin typeface="Times New Roman"/>
                <a:cs typeface="Times New Roman"/>
              </a:rPr>
              <a:t>t</a:t>
            </a:r>
            <a:r>
              <a:rPr sz="2400" spc="10" dirty="0">
                <a:latin typeface="Times New Roman"/>
                <a:cs typeface="Times New Roman"/>
              </a:rPr>
              <a:t>/</a:t>
            </a:r>
            <a:r>
              <a:rPr sz="2400" spc="-10" dirty="0">
                <a:latin typeface="Times New Roman"/>
                <a:cs typeface="Times New Roman"/>
              </a:rPr>
              <a:t>S</a:t>
            </a:r>
            <a:r>
              <a:rPr sz="2400" dirty="0">
                <a:latin typeface="Times New Roman"/>
                <a:cs typeface="Times New Roman"/>
              </a:rPr>
              <a:t>ervice  Desirability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324600" y="2819400"/>
            <a:ext cx="3276600" cy="1143000"/>
          </a:xfrm>
          <a:custGeom>
            <a:avLst/>
            <a:gdLst/>
            <a:ahLst/>
            <a:cxnLst/>
            <a:rect l="l" t="t" r="r" b="b"/>
            <a:pathLst>
              <a:path w="3276600" h="1143000">
                <a:moveTo>
                  <a:pt x="3276600" y="0"/>
                </a:moveTo>
                <a:lnTo>
                  <a:pt x="0" y="0"/>
                </a:lnTo>
                <a:lnTo>
                  <a:pt x="0" y="1143000"/>
                </a:lnTo>
                <a:lnTo>
                  <a:pt x="3276600" y="1143000"/>
                </a:lnTo>
                <a:close/>
              </a:path>
            </a:pathLst>
          </a:custGeom>
          <a:solidFill>
            <a:srgbClr val="FFFF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6324600" y="2819401"/>
            <a:ext cx="3276600" cy="946413"/>
          </a:xfrm>
          <a:prstGeom prst="rect">
            <a:avLst/>
          </a:prstGeom>
          <a:ln w="9344">
            <a:solidFill>
              <a:srgbClr val="000000"/>
            </a:solidFill>
          </a:ln>
        </p:spPr>
        <p:txBody>
          <a:bodyPr vert="horz" wrap="square" lIns="0" tIns="205740" rIns="0" bIns="0" rtlCol="0">
            <a:spAutoFit/>
          </a:bodyPr>
          <a:lstStyle/>
          <a:p>
            <a:pPr marL="1122045" marR="695325" indent="-497840">
              <a:spcBef>
                <a:spcPts val="1620"/>
              </a:spcBef>
            </a:pPr>
            <a:r>
              <a:rPr sz="2400" spc="-10" dirty="0">
                <a:latin typeface="Times New Roman"/>
                <a:cs typeface="Times New Roman"/>
              </a:rPr>
              <a:t>P</a:t>
            </a:r>
            <a:r>
              <a:rPr sz="2400" spc="5" dirty="0">
                <a:latin typeface="Times New Roman"/>
                <a:cs typeface="Times New Roman"/>
              </a:rPr>
              <a:t>r</a:t>
            </a:r>
            <a:r>
              <a:rPr sz="2400" dirty="0">
                <a:latin typeface="Times New Roman"/>
                <a:cs typeface="Times New Roman"/>
              </a:rPr>
              <a:t>odu</a:t>
            </a:r>
            <a:r>
              <a:rPr sz="2400" spc="-5" dirty="0">
                <a:latin typeface="Times New Roman"/>
                <a:cs typeface="Times New Roman"/>
              </a:rPr>
              <a:t>c</a:t>
            </a:r>
            <a:r>
              <a:rPr sz="2400" spc="10" dirty="0">
                <a:latin typeface="Times New Roman"/>
                <a:cs typeface="Times New Roman"/>
              </a:rPr>
              <a:t>t</a:t>
            </a:r>
            <a:r>
              <a:rPr sz="2400" dirty="0">
                <a:latin typeface="Times New Roman"/>
                <a:cs typeface="Times New Roman"/>
              </a:rPr>
              <a:t>/</a:t>
            </a:r>
            <a:r>
              <a:rPr sz="2400" spc="-10" dirty="0">
                <a:latin typeface="Times New Roman"/>
                <a:cs typeface="Times New Roman"/>
              </a:rPr>
              <a:t>S</a:t>
            </a:r>
            <a:r>
              <a:rPr sz="2400" dirty="0">
                <a:latin typeface="Times New Roman"/>
                <a:cs typeface="Times New Roman"/>
              </a:rPr>
              <a:t>ervice  </a:t>
            </a:r>
            <a:r>
              <a:rPr sz="2400" spc="-10" dirty="0">
                <a:latin typeface="Times New Roman"/>
                <a:cs typeface="Times New Roman"/>
              </a:rPr>
              <a:t>Demand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9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7122349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1142" y="142023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5" dirty="0"/>
              <a:t>Product/Service</a:t>
            </a:r>
            <a:r>
              <a:rPr spc="-50" dirty="0"/>
              <a:t> </a:t>
            </a:r>
            <a:r>
              <a:rPr spc="-5" dirty="0"/>
              <a:t>Desirability</a:t>
            </a:r>
          </a:p>
          <a:p>
            <a:pPr marL="3175"/>
            <a:r>
              <a:rPr sz="2000" dirty="0"/>
              <a:t>1 of</a:t>
            </a:r>
            <a:r>
              <a:rPr sz="2000" spc="10" dirty="0"/>
              <a:t> </a:t>
            </a:r>
            <a:r>
              <a:rPr sz="2000" dirty="0"/>
              <a:t>3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3716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976528" y="2357529"/>
            <a:ext cx="8222207" cy="3375728"/>
            <a:chOff x="452527" y="2357527"/>
            <a:chExt cx="8315325" cy="3819525"/>
          </a:xfrm>
        </p:grpSpPr>
        <p:sp>
          <p:nvSpPr>
            <p:cNvPr id="5" name="object 5"/>
            <p:cNvSpPr/>
            <p:nvPr/>
          </p:nvSpPr>
          <p:spPr>
            <a:xfrm>
              <a:off x="457199" y="2362199"/>
              <a:ext cx="8305800" cy="3810000"/>
            </a:xfrm>
            <a:custGeom>
              <a:avLst/>
              <a:gdLst/>
              <a:ahLst/>
              <a:cxnLst/>
              <a:rect l="l" t="t" r="r" b="b"/>
              <a:pathLst>
                <a:path w="8305800" h="3810000">
                  <a:moveTo>
                    <a:pt x="8305800" y="0"/>
                  </a:moveTo>
                  <a:lnTo>
                    <a:pt x="0" y="0"/>
                  </a:lnTo>
                  <a:lnTo>
                    <a:pt x="0" y="3810000"/>
                  </a:lnTo>
                  <a:lnTo>
                    <a:pt x="8305800" y="38100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57199" y="2362199"/>
              <a:ext cx="8305800" cy="3810000"/>
            </a:xfrm>
            <a:custGeom>
              <a:avLst/>
              <a:gdLst/>
              <a:ahLst/>
              <a:cxnLst/>
              <a:rect l="l" t="t" r="r" b="b"/>
              <a:pathLst>
                <a:path w="8305800" h="3810000">
                  <a:moveTo>
                    <a:pt x="4152900" y="3810000"/>
                  </a:moveTo>
                  <a:lnTo>
                    <a:pt x="0" y="3810000"/>
                  </a:lnTo>
                  <a:lnTo>
                    <a:pt x="0" y="0"/>
                  </a:lnTo>
                  <a:lnTo>
                    <a:pt x="8305800" y="0"/>
                  </a:lnTo>
                  <a:lnTo>
                    <a:pt x="8305800" y="3810000"/>
                  </a:lnTo>
                  <a:lnTo>
                    <a:pt x="4152900" y="38100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134870" y="1482090"/>
            <a:ext cx="8063865" cy="4340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0" marR="841375" indent="-1445260">
              <a:spcBef>
                <a:spcPts val="100"/>
              </a:spcBef>
            </a:pPr>
            <a:r>
              <a:rPr sz="2400" spc="-5" dirty="0">
                <a:latin typeface="Times New Roman"/>
                <a:cs typeface="Times New Roman"/>
              </a:rPr>
              <a:t>First, </a:t>
            </a:r>
            <a:r>
              <a:rPr sz="2400" dirty="0">
                <a:latin typeface="Times New Roman"/>
                <a:cs typeface="Times New Roman"/>
              </a:rPr>
              <a:t>ask the </a:t>
            </a:r>
            <a:r>
              <a:rPr sz="2400" spc="-5" dirty="0">
                <a:latin typeface="Times New Roman"/>
                <a:cs typeface="Times New Roman"/>
              </a:rPr>
              <a:t>following questions </a:t>
            </a:r>
            <a:r>
              <a:rPr sz="2400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determine </a:t>
            </a:r>
            <a:r>
              <a:rPr sz="2400" dirty="0">
                <a:latin typeface="Times New Roman"/>
                <a:cs typeface="Times New Roman"/>
              </a:rPr>
              <a:t>the basic  appeal of the </a:t>
            </a:r>
            <a:r>
              <a:rPr sz="2400" spc="-5" dirty="0">
                <a:latin typeface="Times New Roman"/>
                <a:cs typeface="Times New Roman"/>
              </a:rPr>
              <a:t>product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service.</a:t>
            </a:r>
            <a:endParaRPr sz="2400" dirty="0">
              <a:latin typeface="Times New Roman"/>
              <a:cs typeface="Times New Roman"/>
            </a:endParaRPr>
          </a:p>
          <a:p>
            <a:pPr>
              <a:spcBef>
                <a:spcPts val="40"/>
              </a:spcBef>
            </a:pPr>
            <a:endParaRPr sz="2250" dirty="0">
              <a:latin typeface="Times New Roman"/>
              <a:cs typeface="Times New Roman"/>
            </a:endParaRPr>
          </a:p>
          <a:p>
            <a:pPr marL="165100" marR="53340" indent="-152400">
              <a:lnSpc>
                <a:spcPct val="111100"/>
              </a:lnSpc>
              <a:buFont typeface="Arial"/>
              <a:buChar char="•"/>
              <a:tabLst>
                <a:tab pos="194310" algn="l"/>
              </a:tabLst>
            </a:pPr>
            <a:r>
              <a:rPr dirty="0"/>
              <a:t>	</a:t>
            </a:r>
            <a:r>
              <a:rPr sz="2400" spc="-5" dirty="0">
                <a:latin typeface="Times New Roman"/>
                <a:cs typeface="Times New Roman"/>
              </a:rPr>
              <a:t>Does </a:t>
            </a:r>
            <a:r>
              <a:rPr sz="2400" dirty="0">
                <a:latin typeface="Times New Roman"/>
                <a:cs typeface="Times New Roman"/>
              </a:rPr>
              <a:t>it </a:t>
            </a:r>
            <a:r>
              <a:rPr sz="2400" spc="-10" dirty="0">
                <a:latin typeface="Times New Roman"/>
                <a:cs typeface="Times New Roman"/>
              </a:rPr>
              <a:t>make </a:t>
            </a:r>
            <a:r>
              <a:rPr sz="2400" spc="-5" dirty="0">
                <a:latin typeface="Times New Roman"/>
                <a:cs typeface="Times New Roman"/>
              </a:rPr>
              <a:t>sense? </a:t>
            </a:r>
            <a:r>
              <a:rPr sz="2400" dirty="0">
                <a:latin typeface="Times New Roman"/>
                <a:cs typeface="Times New Roman"/>
              </a:rPr>
              <a:t>Is it </a:t>
            </a:r>
            <a:r>
              <a:rPr sz="2400" spc="-5" dirty="0">
                <a:latin typeface="Times New Roman"/>
                <a:cs typeface="Times New Roman"/>
              </a:rPr>
              <a:t>reasonable? </a:t>
            </a:r>
            <a:r>
              <a:rPr sz="2400" dirty="0">
                <a:latin typeface="Times New Roman"/>
                <a:cs typeface="Times New Roman"/>
              </a:rPr>
              <a:t>Is it </a:t>
            </a:r>
            <a:r>
              <a:rPr sz="2400" spc="-5" dirty="0">
                <a:latin typeface="Times New Roman"/>
                <a:cs typeface="Times New Roman"/>
              </a:rPr>
              <a:t>something consumers  will </a:t>
            </a:r>
            <a:r>
              <a:rPr sz="2400" dirty="0">
                <a:latin typeface="Times New Roman"/>
                <a:cs typeface="Times New Roman"/>
              </a:rPr>
              <a:t>get excited about?</a:t>
            </a:r>
          </a:p>
          <a:p>
            <a:pPr marL="165100" marR="848994" indent="-152400">
              <a:lnSpc>
                <a:spcPct val="111100"/>
              </a:lnSpc>
              <a:buFont typeface="Arial"/>
              <a:buChar char="•"/>
              <a:tabLst>
                <a:tab pos="194310" algn="l"/>
              </a:tabLst>
            </a:pPr>
            <a:r>
              <a:rPr dirty="0"/>
              <a:t>	</a:t>
            </a:r>
            <a:r>
              <a:rPr sz="2400" spc="-5" dirty="0">
                <a:latin typeface="Times New Roman"/>
                <a:cs typeface="Times New Roman"/>
              </a:rPr>
              <a:t>Does </a:t>
            </a:r>
            <a:r>
              <a:rPr sz="2400" dirty="0">
                <a:latin typeface="Times New Roman"/>
                <a:cs typeface="Times New Roman"/>
              </a:rPr>
              <a:t>it take </a:t>
            </a:r>
            <a:r>
              <a:rPr sz="2400" spc="-5" dirty="0">
                <a:latin typeface="Times New Roman"/>
                <a:cs typeface="Times New Roman"/>
              </a:rPr>
              <a:t>advantage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5" dirty="0">
                <a:latin typeface="Times New Roman"/>
                <a:cs typeface="Times New Roman"/>
              </a:rPr>
              <a:t>an environmental </a:t>
            </a:r>
            <a:r>
              <a:rPr sz="2400" dirty="0">
                <a:latin typeface="Times New Roman"/>
                <a:cs typeface="Times New Roman"/>
              </a:rPr>
              <a:t>trend, solve a  </a:t>
            </a:r>
            <a:r>
              <a:rPr sz="2400" spc="-5" dirty="0">
                <a:latin typeface="Times New Roman"/>
                <a:cs typeface="Times New Roman"/>
              </a:rPr>
              <a:t>problem, </a:t>
            </a:r>
            <a:r>
              <a:rPr sz="2400" dirty="0">
                <a:latin typeface="Times New Roman"/>
                <a:cs typeface="Times New Roman"/>
              </a:rPr>
              <a:t>or take advantage of a gap in the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marketplace?</a:t>
            </a:r>
            <a:endParaRPr sz="2400" dirty="0">
              <a:latin typeface="Times New Roman"/>
              <a:cs typeface="Times New Roman"/>
            </a:endParaRPr>
          </a:p>
          <a:p>
            <a:pPr marL="165100" marR="574675" indent="-152400">
              <a:lnSpc>
                <a:spcPts val="3200"/>
              </a:lnSpc>
              <a:spcBef>
                <a:spcPts val="150"/>
              </a:spcBef>
              <a:buFont typeface="Arial"/>
              <a:buChar char="•"/>
              <a:tabLst>
                <a:tab pos="19431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Is this a good </a:t>
            </a:r>
            <a:r>
              <a:rPr sz="2400" spc="-5" dirty="0">
                <a:latin typeface="Times New Roman"/>
                <a:cs typeface="Times New Roman"/>
              </a:rPr>
              <a:t>time </a:t>
            </a:r>
            <a:r>
              <a:rPr sz="2400" dirty="0">
                <a:latin typeface="Times New Roman"/>
                <a:cs typeface="Times New Roman"/>
              </a:rPr>
              <a:t>to introduce the product or </a:t>
            </a:r>
            <a:r>
              <a:rPr sz="2400" spc="-5" dirty="0">
                <a:latin typeface="Times New Roman"/>
                <a:cs typeface="Times New Roman"/>
              </a:rPr>
              <a:t>service </a:t>
            </a:r>
            <a:r>
              <a:rPr sz="2400" dirty="0">
                <a:latin typeface="Times New Roman"/>
                <a:cs typeface="Times New Roman"/>
              </a:rPr>
              <a:t>to the  </a:t>
            </a:r>
            <a:r>
              <a:rPr sz="2400" spc="-5" dirty="0">
                <a:latin typeface="Times New Roman"/>
                <a:cs typeface="Times New Roman"/>
              </a:rPr>
              <a:t>market?</a:t>
            </a:r>
            <a:endParaRPr sz="2400" dirty="0">
              <a:latin typeface="Times New Roman"/>
              <a:cs typeface="Times New Roman"/>
            </a:endParaRPr>
          </a:p>
          <a:p>
            <a:pPr marL="165100" marR="5080" indent="-152400">
              <a:lnSpc>
                <a:spcPts val="3200"/>
              </a:lnSpc>
              <a:buFont typeface="Arial"/>
              <a:buChar char="•"/>
              <a:tabLst>
                <a:tab pos="19431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Are there </a:t>
            </a:r>
            <a:r>
              <a:rPr sz="2400" spc="-5" dirty="0">
                <a:latin typeface="Times New Roman"/>
                <a:cs typeface="Times New Roman"/>
              </a:rPr>
              <a:t>any fatal flaws </a:t>
            </a:r>
            <a:r>
              <a:rPr sz="2400" dirty="0">
                <a:latin typeface="Times New Roman"/>
                <a:cs typeface="Times New Roman"/>
              </a:rPr>
              <a:t>in the product or </a:t>
            </a:r>
            <a:r>
              <a:rPr sz="2400" spc="-5" dirty="0">
                <a:latin typeface="Times New Roman"/>
                <a:cs typeface="Times New Roman"/>
              </a:rPr>
              <a:t>service’s </a:t>
            </a:r>
            <a:r>
              <a:rPr sz="2400" dirty="0">
                <a:latin typeface="Times New Roman"/>
                <a:cs typeface="Times New Roman"/>
              </a:rPr>
              <a:t>basic </a:t>
            </a:r>
            <a:r>
              <a:rPr sz="2400" spc="-5" dirty="0">
                <a:latin typeface="Times New Roman"/>
                <a:cs typeface="Times New Roman"/>
              </a:rPr>
              <a:t>design  or</a:t>
            </a:r>
            <a:r>
              <a:rPr sz="2400" dirty="0">
                <a:latin typeface="Times New Roman"/>
                <a:cs typeface="Times New Roman"/>
              </a:rPr>
              <a:t> concept?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10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75468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1608" y="51387"/>
            <a:ext cx="10828784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"/>
              </a:spcBef>
            </a:pPr>
            <a:r>
              <a:rPr spc="-5" dirty="0"/>
              <a:t>Product/Service</a:t>
            </a:r>
            <a:r>
              <a:rPr spc="-50" dirty="0"/>
              <a:t> </a:t>
            </a:r>
            <a:r>
              <a:rPr spc="-5" dirty="0"/>
              <a:t>Desirability</a:t>
            </a:r>
          </a:p>
          <a:p>
            <a:pPr marL="3175"/>
            <a:r>
              <a:rPr sz="2000" dirty="0"/>
              <a:t>2 of</a:t>
            </a:r>
            <a:r>
              <a:rPr sz="2000" spc="10" dirty="0"/>
              <a:t> </a:t>
            </a:r>
            <a:r>
              <a:rPr sz="2000" dirty="0"/>
              <a:t>3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7368" y="1391919"/>
            <a:ext cx="11103024" cy="3985706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3200" spc="-5" dirty="0">
                <a:latin typeface="Times New Roman"/>
                <a:cs typeface="Times New Roman"/>
              </a:rPr>
              <a:t>Second, Administer </a:t>
            </a:r>
            <a:r>
              <a:rPr sz="3200" dirty="0">
                <a:latin typeface="Times New Roman"/>
                <a:cs typeface="Times New Roman"/>
              </a:rPr>
              <a:t>a </a:t>
            </a:r>
            <a:r>
              <a:rPr sz="3200" spc="-5" dirty="0">
                <a:latin typeface="Times New Roman"/>
                <a:cs typeface="Times New Roman"/>
              </a:rPr>
              <a:t>Concept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Test</a:t>
            </a:r>
            <a:endParaRPr sz="3200" dirty="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concept statement should </a:t>
            </a:r>
            <a:r>
              <a:rPr sz="2400" dirty="0">
                <a:latin typeface="Times New Roman"/>
                <a:cs typeface="Times New Roman"/>
              </a:rPr>
              <a:t>be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developed.</a:t>
            </a:r>
          </a:p>
          <a:p>
            <a:pPr marL="755650" marR="220345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concept statement </a:t>
            </a:r>
            <a:r>
              <a:rPr sz="2400" dirty="0">
                <a:latin typeface="Times New Roman"/>
                <a:cs typeface="Times New Roman"/>
              </a:rPr>
              <a:t>is a one page description of a  </a:t>
            </a:r>
            <a:r>
              <a:rPr sz="2400" spc="-5" dirty="0">
                <a:latin typeface="Times New Roman"/>
                <a:cs typeface="Times New Roman"/>
              </a:rPr>
              <a:t>business, </a:t>
            </a:r>
            <a:r>
              <a:rPr sz="2400" dirty="0">
                <a:latin typeface="Times New Roman"/>
                <a:cs typeface="Times New Roman"/>
              </a:rPr>
              <a:t>that is distributed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people who </a:t>
            </a:r>
            <a:r>
              <a:rPr sz="2400" dirty="0">
                <a:latin typeface="Times New Roman"/>
                <a:cs typeface="Times New Roman"/>
              </a:rPr>
              <a:t>are </a:t>
            </a:r>
            <a:r>
              <a:rPr sz="2400" spc="-5" dirty="0">
                <a:latin typeface="Times New Roman"/>
                <a:cs typeface="Times New Roman"/>
              </a:rPr>
              <a:t>asked </a:t>
            </a:r>
            <a:r>
              <a:rPr sz="2400" dirty="0">
                <a:latin typeface="Times New Roman"/>
                <a:cs typeface="Times New Roman"/>
              </a:rPr>
              <a:t>to  provide </a:t>
            </a:r>
            <a:r>
              <a:rPr sz="2400" spc="-5" dirty="0">
                <a:latin typeface="Times New Roman"/>
                <a:cs typeface="Times New Roman"/>
              </a:rPr>
              <a:t>feedback </a:t>
            </a:r>
            <a:r>
              <a:rPr sz="2400" dirty="0">
                <a:latin typeface="Times New Roman"/>
                <a:cs typeface="Times New Roman"/>
              </a:rPr>
              <a:t>on the potential of the </a:t>
            </a:r>
            <a:r>
              <a:rPr sz="2400" spc="-5" dirty="0">
                <a:latin typeface="Times New Roman"/>
                <a:cs typeface="Times New Roman"/>
              </a:rPr>
              <a:t>business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idea.</a:t>
            </a:r>
            <a:endParaRPr lang="en-GB" sz="2400" dirty="0">
              <a:latin typeface="Times New Roman"/>
              <a:cs typeface="Times New Roman"/>
            </a:endParaRPr>
          </a:p>
          <a:p>
            <a:pPr marL="469900" marR="220345" lvl="1">
              <a:spcBef>
                <a:spcPts val="600"/>
              </a:spcBef>
              <a:tabLst>
                <a:tab pos="755015" algn="l"/>
                <a:tab pos="755650" algn="l"/>
              </a:tabLst>
            </a:pPr>
            <a:endParaRPr sz="2400" dirty="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feedback will hopefully </a:t>
            </a:r>
            <a:r>
              <a:rPr sz="2400" dirty="0">
                <a:latin typeface="Times New Roman"/>
                <a:cs typeface="Times New Roman"/>
              </a:rPr>
              <a:t>provide the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entrepreneur</a:t>
            </a:r>
          </a:p>
          <a:p>
            <a:pPr marL="1155700" lvl="2" indent="-228600">
              <a:spcBef>
                <a:spcPts val="490"/>
              </a:spcBef>
              <a:buChar char="•"/>
              <a:tabLst>
                <a:tab pos="1155065" algn="l"/>
                <a:tab pos="1155700" algn="l"/>
              </a:tabLst>
            </a:pP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sense </a:t>
            </a:r>
            <a:r>
              <a:rPr sz="2400" dirty="0">
                <a:latin typeface="Times New Roman"/>
                <a:cs typeface="Times New Roman"/>
              </a:rPr>
              <a:t>of </a:t>
            </a:r>
            <a:r>
              <a:rPr sz="2400" spc="-5" dirty="0">
                <a:latin typeface="Times New Roman"/>
                <a:cs typeface="Times New Roman"/>
              </a:rPr>
              <a:t>the viability </a:t>
            </a:r>
            <a:r>
              <a:rPr sz="2400" dirty="0">
                <a:latin typeface="Times New Roman"/>
                <a:cs typeface="Times New Roman"/>
              </a:rPr>
              <a:t>or </a:t>
            </a:r>
            <a:r>
              <a:rPr sz="2400" spc="-5" dirty="0">
                <a:latin typeface="Times New Roman"/>
                <a:cs typeface="Times New Roman"/>
              </a:rPr>
              <a:t>the </a:t>
            </a:r>
            <a:r>
              <a:rPr sz="2400" dirty="0">
                <a:latin typeface="Times New Roman"/>
                <a:cs typeface="Times New Roman"/>
              </a:rPr>
              <a:t>product or </a:t>
            </a:r>
            <a:r>
              <a:rPr sz="2400" spc="-5" dirty="0">
                <a:latin typeface="Times New Roman"/>
                <a:cs typeface="Times New Roman"/>
              </a:rPr>
              <a:t>service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idea.</a:t>
            </a:r>
            <a:endParaRPr sz="2400" dirty="0">
              <a:latin typeface="Times New Roman"/>
              <a:cs typeface="Times New Roman"/>
            </a:endParaRPr>
          </a:p>
          <a:p>
            <a:pPr marL="1155065" marR="5080" lvl="2" indent="-228600">
              <a:spcBef>
                <a:spcPts val="500"/>
              </a:spcBef>
              <a:buChar char="•"/>
              <a:tabLst>
                <a:tab pos="1155065" algn="l"/>
                <a:tab pos="1155700" algn="l"/>
              </a:tabLst>
            </a:pPr>
            <a:r>
              <a:rPr sz="2400" dirty="0">
                <a:latin typeface="Times New Roman"/>
                <a:cs typeface="Times New Roman"/>
              </a:rPr>
              <a:t>Suggestions for how </a:t>
            </a:r>
            <a:r>
              <a:rPr sz="2400" spc="-5" dirty="0">
                <a:latin typeface="Times New Roman"/>
                <a:cs typeface="Times New Roman"/>
              </a:rPr>
              <a:t>the idea </a:t>
            </a:r>
            <a:r>
              <a:rPr sz="2400" dirty="0">
                <a:latin typeface="Times New Roman"/>
                <a:cs typeface="Times New Roman"/>
              </a:rPr>
              <a:t>can be </a:t>
            </a:r>
            <a:r>
              <a:rPr sz="2400" spc="-5" dirty="0">
                <a:latin typeface="Times New Roman"/>
                <a:cs typeface="Times New Roman"/>
              </a:rPr>
              <a:t>strengthened </a:t>
            </a:r>
            <a:r>
              <a:rPr sz="2400" dirty="0">
                <a:latin typeface="Times New Roman"/>
                <a:cs typeface="Times New Roman"/>
              </a:rPr>
              <a:t>or </a:t>
            </a:r>
            <a:r>
              <a:rPr sz="2400" spc="-5" dirty="0">
                <a:latin typeface="Times New Roman"/>
                <a:cs typeface="Times New Roman"/>
              </a:rPr>
              <a:t>“tweaked”  </a:t>
            </a:r>
            <a:r>
              <a:rPr sz="2400" dirty="0">
                <a:latin typeface="Times New Roman"/>
                <a:cs typeface="Times New Roman"/>
              </a:rPr>
              <a:t>before proceeding further.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378064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11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1640378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429001" y="132079"/>
            <a:ext cx="521271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600" spc="-5" dirty="0">
                <a:latin typeface="Times New Roman"/>
                <a:cs typeface="Times New Roman"/>
              </a:rPr>
              <a:t>Product/Service</a:t>
            </a:r>
            <a:r>
              <a:rPr sz="3600" spc="-50" dirty="0">
                <a:latin typeface="Times New Roman"/>
                <a:cs typeface="Times New Roman"/>
              </a:rPr>
              <a:t> </a:t>
            </a:r>
            <a:r>
              <a:rPr sz="3600" spc="-5" dirty="0">
                <a:latin typeface="Times New Roman"/>
                <a:cs typeface="Times New Roman"/>
              </a:rPr>
              <a:t>Desirability</a:t>
            </a:r>
            <a:endParaRPr sz="3600">
              <a:latin typeface="Times New Roman"/>
              <a:cs typeface="Times New Roman"/>
            </a:endParaRPr>
          </a:p>
          <a:p>
            <a:pPr marL="120650" algn="ctr"/>
            <a:r>
              <a:rPr sz="2000" dirty="0">
                <a:latin typeface="Times New Roman"/>
                <a:cs typeface="Times New Roman"/>
              </a:rPr>
              <a:t>3 of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3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523995" y="1010919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27385" y="1433300"/>
            <a:ext cx="27178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New Venture  Fitness Drink’s  Concept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Statement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647728" y="1010919"/>
            <a:ext cx="0" cy="5029200"/>
          </a:xfrm>
          <a:custGeom>
            <a:avLst/>
            <a:gdLst/>
            <a:ahLst/>
            <a:cxnLst/>
            <a:rect l="l" t="t" r="r" b="b"/>
            <a:pathLst>
              <a:path h="5029200">
                <a:moveTo>
                  <a:pt x="0" y="0"/>
                </a:moveTo>
                <a:lnTo>
                  <a:pt x="0" y="5029200"/>
                </a:lnTo>
              </a:path>
            </a:pathLst>
          </a:custGeom>
          <a:ln w="3809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823990" y="1066800"/>
            <a:ext cx="6844005" cy="464968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xfrm>
            <a:off x="13656733" y="6449021"/>
            <a:ext cx="973667" cy="205184"/>
          </a:xfrm>
          <a:prstGeom prst="rect">
            <a:avLst/>
          </a:prstGeom>
        </p:spPr>
        <p:txBody>
          <a:bodyPr vert="horz" wrap="square" lIns="0" tIns="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ts val="1645"/>
              </a:lnSpc>
            </a:pPr>
            <a:r>
              <a:rPr spc="-5" dirty="0"/>
              <a:t>3-</a:t>
            </a:r>
            <a:fld id="{81D60167-4931-47E6-BA6A-407CBD079E47}" type="slidenum">
              <a:rPr spc="-5" dirty="0"/>
              <a:pPr marL="12700">
                <a:lnSpc>
                  <a:spcPts val="1645"/>
                </a:lnSpc>
              </a:pPr>
              <a:t>12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4033400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7368" y="-28780"/>
            <a:ext cx="11175032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pc="-5" dirty="0"/>
              <a:t>Product/Service</a:t>
            </a:r>
            <a:r>
              <a:rPr spc="-55" dirty="0"/>
              <a:t> </a:t>
            </a:r>
            <a:r>
              <a:rPr spc="-5" dirty="0"/>
              <a:t>Demand</a:t>
            </a:r>
          </a:p>
          <a:p>
            <a:pPr marL="3175"/>
            <a:r>
              <a:rPr sz="2000" dirty="0"/>
              <a:t>1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391919"/>
            <a:ext cx="7698740" cy="186690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Product/Service</a:t>
            </a:r>
            <a:r>
              <a:rPr sz="2800" spc="-10" dirty="0">
                <a:latin typeface="Times New Roman"/>
                <a:cs typeface="Times New Roman"/>
              </a:rPr>
              <a:t> Demand</a:t>
            </a:r>
            <a:endParaRPr sz="280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Their are </a:t>
            </a:r>
            <a:r>
              <a:rPr sz="2400" spc="-5" dirty="0">
                <a:latin typeface="Times New Roman"/>
                <a:cs typeface="Times New Roman"/>
              </a:rPr>
              <a:t>two steps </a:t>
            </a:r>
            <a:r>
              <a:rPr sz="2400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assessing </a:t>
            </a:r>
            <a:r>
              <a:rPr sz="2400" dirty="0">
                <a:latin typeface="Times New Roman"/>
                <a:cs typeface="Times New Roman"/>
              </a:rPr>
              <a:t>product/service</a:t>
            </a:r>
            <a:r>
              <a:rPr sz="2400" spc="-5" dirty="0">
                <a:latin typeface="Times New Roman"/>
                <a:cs typeface="Times New Roman"/>
              </a:rPr>
              <a:t> demand.</a:t>
            </a:r>
            <a:endParaRPr sz="240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Step </a:t>
            </a:r>
            <a:r>
              <a:rPr sz="2400" dirty="0">
                <a:latin typeface="Times New Roman"/>
                <a:cs typeface="Times New Roman"/>
              </a:rPr>
              <a:t>1: </a:t>
            </a:r>
            <a:r>
              <a:rPr sz="2400" spc="-5" dirty="0">
                <a:latin typeface="Times New Roman"/>
                <a:cs typeface="Times New Roman"/>
              </a:rPr>
              <a:t>Administer </a:t>
            </a:r>
            <a:r>
              <a:rPr sz="2400" dirty="0">
                <a:latin typeface="Times New Roman"/>
                <a:cs typeface="Times New Roman"/>
              </a:rPr>
              <a:t>a Buying Intentions </a:t>
            </a:r>
            <a:r>
              <a:rPr sz="2400" spc="-5" dirty="0">
                <a:latin typeface="Times New Roman"/>
                <a:cs typeface="Times New Roman"/>
              </a:rPr>
              <a:t>Survey</a:t>
            </a:r>
            <a:endParaRPr sz="2400">
              <a:latin typeface="Times New Roman"/>
              <a:cs typeface="Times New Roman"/>
            </a:endParaRPr>
          </a:p>
          <a:p>
            <a:pPr marL="75565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Step </a:t>
            </a:r>
            <a:r>
              <a:rPr sz="2400" dirty="0">
                <a:latin typeface="Times New Roman"/>
                <a:cs typeface="Times New Roman"/>
              </a:rPr>
              <a:t>2: </a:t>
            </a:r>
            <a:r>
              <a:rPr sz="2400" spc="-5" dirty="0">
                <a:latin typeface="Times New Roman"/>
                <a:cs typeface="Times New Roman"/>
              </a:rPr>
              <a:t>Conduct </a:t>
            </a:r>
            <a:r>
              <a:rPr sz="2400" dirty="0">
                <a:latin typeface="Times New Roman"/>
                <a:cs typeface="Times New Roman"/>
              </a:rPr>
              <a:t>library, Internet, and </a:t>
            </a:r>
            <a:r>
              <a:rPr sz="2400" spc="-5" dirty="0">
                <a:latin typeface="Times New Roman"/>
                <a:cs typeface="Times New Roman"/>
              </a:rPr>
              <a:t>Gumshoe research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13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1037407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59941" y="1391919"/>
            <a:ext cx="8034655" cy="332994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Font typeface="Times New Roman"/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Times New Roman"/>
                <a:cs typeface="Times New Roman"/>
              </a:rPr>
              <a:t>Buying Intentions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Survey</a:t>
            </a:r>
            <a:endParaRPr sz="2800">
              <a:latin typeface="Times New Roman"/>
              <a:cs typeface="Times New Roman"/>
            </a:endParaRPr>
          </a:p>
          <a:p>
            <a:pPr marL="755650" marR="4699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Is an </a:t>
            </a:r>
            <a:r>
              <a:rPr sz="2400" spc="-5" dirty="0">
                <a:latin typeface="Times New Roman"/>
                <a:cs typeface="Times New Roman"/>
              </a:rPr>
              <a:t>instrument </a:t>
            </a:r>
            <a:r>
              <a:rPr sz="2400" dirty="0">
                <a:latin typeface="Times New Roman"/>
                <a:cs typeface="Times New Roman"/>
              </a:rPr>
              <a:t>that is </a:t>
            </a:r>
            <a:r>
              <a:rPr sz="2400" spc="-5" dirty="0">
                <a:latin typeface="Times New Roman"/>
                <a:cs typeface="Times New Roman"/>
              </a:rPr>
              <a:t>used </a:t>
            </a:r>
            <a:r>
              <a:rPr sz="2400" dirty="0">
                <a:latin typeface="Times New Roman"/>
                <a:cs typeface="Times New Roman"/>
              </a:rPr>
              <a:t>to gauge </a:t>
            </a:r>
            <a:r>
              <a:rPr sz="2400" spc="-5" dirty="0">
                <a:latin typeface="Times New Roman"/>
                <a:cs typeface="Times New Roman"/>
              </a:rPr>
              <a:t>customer </a:t>
            </a:r>
            <a:r>
              <a:rPr sz="2400" dirty="0">
                <a:latin typeface="Times New Roman"/>
                <a:cs typeface="Times New Roman"/>
              </a:rPr>
              <a:t>interest in a  product or </a:t>
            </a:r>
            <a:r>
              <a:rPr sz="2400" spc="-5" dirty="0">
                <a:latin typeface="Times New Roman"/>
                <a:cs typeface="Times New Roman"/>
              </a:rPr>
              <a:t>service.</a:t>
            </a:r>
            <a:endParaRPr sz="2400">
              <a:latin typeface="Times New Roman"/>
              <a:cs typeface="Times New Roman"/>
            </a:endParaRPr>
          </a:p>
          <a:p>
            <a:pPr marL="755650" marR="508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It consists of a concept </a:t>
            </a:r>
            <a:r>
              <a:rPr sz="2400" spc="-5" dirty="0">
                <a:latin typeface="Times New Roman"/>
                <a:cs typeface="Times New Roman"/>
              </a:rPr>
              <a:t>statement </a:t>
            </a:r>
            <a:r>
              <a:rPr sz="2400" dirty="0">
                <a:latin typeface="Times New Roman"/>
                <a:cs typeface="Times New Roman"/>
              </a:rPr>
              <a:t>or a </a:t>
            </a:r>
            <a:r>
              <a:rPr sz="2400" spc="-5" dirty="0">
                <a:latin typeface="Times New Roman"/>
                <a:cs typeface="Times New Roman"/>
              </a:rPr>
              <a:t>similar </a:t>
            </a:r>
            <a:r>
              <a:rPr sz="2400" dirty="0">
                <a:latin typeface="Times New Roman"/>
                <a:cs typeface="Times New Roman"/>
              </a:rPr>
              <a:t>description of  a product or </a:t>
            </a:r>
            <a:r>
              <a:rPr sz="2400" spc="-5" dirty="0">
                <a:latin typeface="Times New Roman"/>
                <a:cs typeface="Times New Roman"/>
              </a:rPr>
              <a:t>survey with </a:t>
            </a:r>
            <a:r>
              <a:rPr sz="2400" dirty="0">
                <a:latin typeface="Times New Roman"/>
                <a:cs typeface="Times New Roman"/>
              </a:rPr>
              <a:t>a short </a:t>
            </a:r>
            <a:r>
              <a:rPr sz="2400" spc="-5" dirty="0">
                <a:latin typeface="Times New Roman"/>
                <a:cs typeface="Times New Roman"/>
              </a:rPr>
              <a:t>survey </a:t>
            </a:r>
            <a:r>
              <a:rPr sz="2400" dirty="0">
                <a:latin typeface="Times New Roman"/>
                <a:cs typeface="Times New Roman"/>
              </a:rPr>
              <a:t>attached to </a:t>
            </a:r>
            <a:r>
              <a:rPr sz="2400" spc="-5" dirty="0">
                <a:latin typeface="Times New Roman"/>
                <a:cs typeface="Times New Roman"/>
              </a:rPr>
              <a:t>gauge  customer </a:t>
            </a:r>
            <a:r>
              <a:rPr sz="2400" dirty="0">
                <a:latin typeface="Times New Roman"/>
                <a:cs typeface="Times New Roman"/>
              </a:rPr>
              <a:t>interest.</a:t>
            </a:r>
            <a:endParaRPr sz="2400">
              <a:latin typeface="Times New Roman"/>
              <a:cs typeface="Times New Roman"/>
            </a:endParaRPr>
          </a:p>
          <a:p>
            <a:pPr marL="755650" marR="508634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Internet </a:t>
            </a:r>
            <a:r>
              <a:rPr sz="2400" spc="-5" dirty="0">
                <a:latin typeface="Times New Roman"/>
                <a:cs typeface="Times New Roman"/>
              </a:rPr>
              <a:t>sites </a:t>
            </a:r>
            <a:r>
              <a:rPr sz="2400" dirty="0">
                <a:latin typeface="Times New Roman"/>
                <a:cs typeface="Times New Roman"/>
              </a:rPr>
              <a:t>like </a:t>
            </a:r>
            <a:r>
              <a:rPr sz="2400" spc="-5" dirty="0">
                <a:latin typeface="Times New Roman"/>
                <a:cs typeface="Times New Roman"/>
              </a:rPr>
              <a:t>SurveyMonkey </a:t>
            </a:r>
            <a:r>
              <a:rPr sz="2400" spc="-10" dirty="0">
                <a:latin typeface="Times New Roman"/>
                <a:cs typeface="Times New Roman"/>
              </a:rPr>
              <a:t>make </a:t>
            </a:r>
            <a:r>
              <a:rPr sz="2400" spc="-5" dirty="0">
                <a:latin typeface="Times New Roman"/>
                <a:cs typeface="Times New Roman"/>
              </a:rPr>
              <a:t>administering </a:t>
            </a:r>
            <a:r>
              <a:rPr sz="2400" dirty="0">
                <a:latin typeface="Times New Roman"/>
                <a:cs typeface="Times New Roman"/>
              </a:rPr>
              <a:t>a  buying intentions </a:t>
            </a:r>
            <a:r>
              <a:rPr sz="2400" spc="-5" dirty="0">
                <a:latin typeface="Times New Roman"/>
                <a:cs typeface="Times New Roman"/>
              </a:rPr>
              <a:t>survey easy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affordable.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524000" y="11430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5400" y="49830"/>
            <a:ext cx="10868268" cy="1120820"/>
          </a:xfrm>
          <a:prstGeom prst="rect">
            <a:avLst/>
          </a:prstGeom>
        </p:spPr>
        <p:txBody>
          <a:bodyPr vert="horz" wrap="square" lIns="0" tIns="1346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pc="-5" dirty="0"/>
              <a:t>Product/Service</a:t>
            </a:r>
            <a:r>
              <a:rPr spc="-55" dirty="0"/>
              <a:t> </a:t>
            </a:r>
            <a:r>
              <a:rPr spc="-5" dirty="0"/>
              <a:t>Demand</a:t>
            </a:r>
          </a:p>
          <a:p>
            <a:pPr marL="3175"/>
            <a:r>
              <a:rPr sz="2000" dirty="0"/>
              <a:t>2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14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907524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9376" y="76200"/>
            <a:ext cx="10972800" cy="1143000"/>
          </a:xfrm>
          <a:prstGeom prst="rect">
            <a:avLst/>
          </a:prstGeom>
        </p:spPr>
        <p:txBody>
          <a:bodyPr vert="horz" wrap="square" lIns="0" tIns="1346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pc="-5" dirty="0"/>
              <a:t>Product/Service</a:t>
            </a:r>
            <a:r>
              <a:rPr spc="-55" dirty="0"/>
              <a:t> </a:t>
            </a:r>
            <a:r>
              <a:rPr spc="-5" dirty="0"/>
              <a:t>Demand</a:t>
            </a:r>
          </a:p>
          <a:p>
            <a:pPr marL="3175"/>
            <a:r>
              <a:rPr sz="2000" dirty="0"/>
              <a:t>3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sp>
        <p:nvSpPr>
          <p:cNvPr id="4" name="object 4"/>
          <p:cNvSpPr/>
          <p:nvPr/>
        </p:nvSpPr>
        <p:spPr>
          <a:xfrm>
            <a:off x="2063552" y="1268760"/>
            <a:ext cx="8205470" cy="47142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15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17650305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24000" y="-11330"/>
            <a:ext cx="9799984" cy="1213153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z="4000" spc="-5" dirty="0"/>
              <a:t>Product/Service</a:t>
            </a:r>
            <a:r>
              <a:rPr sz="4000" spc="-55" dirty="0"/>
              <a:t> </a:t>
            </a:r>
            <a:r>
              <a:rPr sz="4000" spc="-5" dirty="0"/>
              <a:t>Demand</a:t>
            </a:r>
          </a:p>
          <a:p>
            <a:pPr marL="3175"/>
            <a:r>
              <a:rPr sz="2000" dirty="0"/>
              <a:t>4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1544320"/>
            <a:ext cx="7944484" cy="3694429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55600" indent="-342900">
              <a:spcBef>
                <a:spcPts val="800"/>
              </a:spcBef>
              <a:buChar char="•"/>
              <a:tabLst>
                <a:tab pos="354965" algn="l"/>
                <a:tab pos="355600" algn="l"/>
              </a:tabLst>
            </a:pPr>
            <a:r>
              <a:rPr sz="2800" spc="-5" dirty="0">
                <a:latin typeface="Times New Roman"/>
                <a:cs typeface="Times New Roman"/>
              </a:rPr>
              <a:t>Library, Internet, and Gumshoe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Research</a:t>
            </a:r>
            <a:endParaRPr sz="2800" dirty="0">
              <a:latin typeface="Times New Roman"/>
              <a:cs typeface="Times New Roman"/>
            </a:endParaRPr>
          </a:p>
          <a:p>
            <a:pPr marL="755650" marR="457834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second way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assess </a:t>
            </a:r>
            <a:r>
              <a:rPr sz="2400" dirty="0">
                <a:latin typeface="Times New Roman"/>
                <a:cs typeface="Times New Roman"/>
              </a:rPr>
              <a:t>the </a:t>
            </a:r>
            <a:r>
              <a:rPr sz="2400" spc="-5" dirty="0">
                <a:latin typeface="Times New Roman"/>
                <a:cs typeface="Times New Roman"/>
              </a:rPr>
              <a:t>demand for </a:t>
            </a:r>
            <a:r>
              <a:rPr sz="2400" dirty="0">
                <a:latin typeface="Times New Roman"/>
                <a:cs typeface="Times New Roman"/>
              </a:rPr>
              <a:t>a product or  </a:t>
            </a:r>
            <a:r>
              <a:rPr sz="2400" spc="-5" dirty="0">
                <a:latin typeface="Times New Roman"/>
                <a:cs typeface="Times New Roman"/>
              </a:rPr>
              <a:t>service </a:t>
            </a:r>
            <a:r>
              <a:rPr sz="2400" spc="5" dirty="0">
                <a:latin typeface="Times New Roman"/>
                <a:cs typeface="Times New Roman"/>
              </a:rPr>
              <a:t>is </a:t>
            </a:r>
            <a:r>
              <a:rPr sz="2400" dirty="0">
                <a:latin typeface="Times New Roman"/>
                <a:cs typeface="Times New Roman"/>
              </a:rPr>
              <a:t>by conducting library, Internet, and </a:t>
            </a:r>
            <a:r>
              <a:rPr sz="2400" spc="-5" dirty="0">
                <a:latin typeface="Times New Roman"/>
                <a:cs typeface="Times New Roman"/>
              </a:rPr>
              <a:t>gumshoe  research.</a:t>
            </a:r>
            <a:endParaRPr sz="2400" dirty="0">
              <a:latin typeface="Times New Roman"/>
              <a:cs typeface="Times New Roman"/>
            </a:endParaRPr>
          </a:p>
          <a:p>
            <a:pPr marL="755650" marR="5080" lvl="1" indent="-285750">
              <a:spcBef>
                <a:spcPts val="60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spc="-5" dirty="0">
                <a:latin typeface="Times New Roman"/>
                <a:cs typeface="Times New Roman"/>
              </a:rPr>
              <a:t>Reference </a:t>
            </a:r>
            <a:r>
              <a:rPr sz="2400" dirty="0">
                <a:latin typeface="Times New Roman"/>
                <a:cs typeface="Times New Roman"/>
              </a:rPr>
              <a:t>librarians can often point </a:t>
            </a:r>
            <a:r>
              <a:rPr sz="2400" spc="5" dirty="0">
                <a:latin typeface="Times New Roman"/>
                <a:cs typeface="Times New Roman"/>
              </a:rPr>
              <a:t>you </a:t>
            </a:r>
            <a:r>
              <a:rPr sz="2400" spc="-5" dirty="0">
                <a:latin typeface="Times New Roman"/>
                <a:cs typeface="Times New Roman"/>
              </a:rPr>
              <a:t>towards </a:t>
            </a:r>
            <a:r>
              <a:rPr sz="2400" dirty="0">
                <a:latin typeface="Times New Roman"/>
                <a:cs typeface="Times New Roman"/>
              </a:rPr>
              <a:t>resources  to help </a:t>
            </a:r>
            <a:r>
              <a:rPr sz="2400" spc="5" dirty="0">
                <a:latin typeface="Times New Roman"/>
                <a:cs typeface="Times New Roman"/>
              </a:rPr>
              <a:t>you </a:t>
            </a:r>
            <a:r>
              <a:rPr sz="2400" dirty="0">
                <a:latin typeface="Times New Roman"/>
                <a:cs typeface="Times New Roman"/>
              </a:rPr>
              <a:t>investigate a </a:t>
            </a:r>
            <a:r>
              <a:rPr sz="2400" spc="-5" dirty="0">
                <a:latin typeface="Times New Roman"/>
                <a:cs typeface="Times New Roman"/>
              </a:rPr>
              <a:t>business </a:t>
            </a:r>
            <a:r>
              <a:rPr sz="2400" dirty="0">
                <a:latin typeface="Times New Roman"/>
                <a:cs typeface="Times New Roman"/>
              </a:rPr>
              <a:t>idea, </a:t>
            </a:r>
            <a:r>
              <a:rPr sz="2400" spc="-5" dirty="0">
                <a:latin typeface="Times New Roman"/>
                <a:cs typeface="Times New Roman"/>
              </a:rPr>
              <a:t>such </a:t>
            </a:r>
            <a:r>
              <a:rPr sz="2400" dirty="0">
                <a:latin typeface="Times New Roman"/>
                <a:cs typeface="Times New Roman"/>
              </a:rPr>
              <a:t>as industry-  </a:t>
            </a:r>
            <a:r>
              <a:rPr sz="2400" spc="-5" dirty="0">
                <a:latin typeface="Times New Roman"/>
                <a:cs typeface="Times New Roman"/>
              </a:rPr>
              <a:t>specific </a:t>
            </a:r>
            <a:r>
              <a:rPr sz="2400" dirty="0">
                <a:latin typeface="Times New Roman"/>
                <a:cs typeface="Times New Roman"/>
              </a:rPr>
              <a:t>trade journal and industry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reports.</a:t>
            </a:r>
          </a:p>
          <a:p>
            <a:pPr marL="755650" marR="93345" lvl="1" indent="-285750">
              <a:spcBef>
                <a:spcPts val="590"/>
              </a:spcBef>
              <a:buChar char="–"/>
              <a:tabLst>
                <a:tab pos="755015" algn="l"/>
                <a:tab pos="755650" algn="l"/>
              </a:tabLst>
            </a:pPr>
            <a:r>
              <a:rPr sz="2400" dirty="0">
                <a:latin typeface="Times New Roman"/>
                <a:cs typeface="Times New Roman"/>
              </a:rPr>
              <a:t>Internet </a:t>
            </a:r>
            <a:r>
              <a:rPr sz="2400" spc="-5" dirty="0">
                <a:latin typeface="Times New Roman"/>
                <a:cs typeface="Times New Roman"/>
              </a:rPr>
              <a:t>searches </a:t>
            </a:r>
            <a:r>
              <a:rPr sz="2400" dirty="0">
                <a:latin typeface="Times New Roman"/>
                <a:cs typeface="Times New Roman"/>
              </a:rPr>
              <a:t>can </a:t>
            </a:r>
            <a:r>
              <a:rPr sz="2400" spc="-5" dirty="0">
                <a:latin typeface="Times New Roman"/>
                <a:cs typeface="Times New Roman"/>
              </a:rPr>
              <a:t>often </a:t>
            </a:r>
            <a:r>
              <a:rPr sz="2400" spc="5" dirty="0">
                <a:latin typeface="Times New Roman"/>
                <a:cs typeface="Times New Roman"/>
              </a:rPr>
              <a:t>yield </a:t>
            </a:r>
            <a:r>
              <a:rPr sz="2400" spc="-5" dirty="0">
                <a:latin typeface="Times New Roman"/>
                <a:cs typeface="Times New Roman"/>
              </a:rPr>
              <a:t>important information  about </a:t>
            </a:r>
            <a:r>
              <a:rPr sz="2400" dirty="0">
                <a:latin typeface="Times New Roman"/>
                <a:cs typeface="Times New Roman"/>
              </a:rPr>
              <a:t>the potentially viability of a product or </a:t>
            </a:r>
            <a:r>
              <a:rPr sz="2400" spc="-5" dirty="0">
                <a:latin typeface="Times New Roman"/>
                <a:cs typeface="Times New Roman"/>
              </a:rPr>
              <a:t>service </a:t>
            </a:r>
            <a:r>
              <a:rPr sz="2400" dirty="0">
                <a:latin typeface="Times New Roman"/>
                <a:cs typeface="Times New Roman"/>
              </a:rPr>
              <a:t>idea.</a:t>
            </a:r>
          </a:p>
        </p:txBody>
      </p:sp>
      <p:sp>
        <p:nvSpPr>
          <p:cNvPr id="4" name="object 4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16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2664106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83431" y="-21409"/>
            <a:ext cx="10500497" cy="1151597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z="3600" spc="-5" dirty="0"/>
              <a:t>Product/Service</a:t>
            </a:r>
            <a:r>
              <a:rPr sz="3600" spc="-55" dirty="0"/>
              <a:t> </a:t>
            </a:r>
            <a:r>
              <a:rPr sz="3600" spc="-5" dirty="0"/>
              <a:t>Demand</a:t>
            </a:r>
          </a:p>
          <a:p>
            <a:pPr marL="3175"/>
            <a:r>
              <a:rPr sz="2000" dirty="0"/>
              <a:t>5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219200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5487" y="1468225"/>
            <a:ext cx="277495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Gumshoe</a:t>
            </a:r>
            <a:r>
              <a:rPr sz="2800" spc="-5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Research</a:t>
            </a:r>
            <a:endParaRPr sz="2800" dirty="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823296" y="1395896"/>
            <a:ext cx="9283217" cy="4281172"/>
            <a:chOff x="3957727" y="1519327"/>
            <a:chExt cx="4886325" cy="4886325"/>
          </a:xfrm>
        </p:grpSpPr>
        <p:sp>
          <p:nvSpPr>
            <p:cNvPr id="6" name="object 6"/>
            <p:cNvSpPr/>
            <p:nvPr/>
          </p:nvSpPr>
          <p:spPr>
            <a:xfrm>
              <a:off x="3962400" y="1524000"/>
              <a:ext cx="4876800" cy="4876800"/>
            </a:xfrm>
            <a:custGeom>
              <a:avLst/>
              <a:gdLst/>
              <a:ahLst/>
              <a:cxnLst/>
              <a:rect l="l" t="t" r="r" b="b"/>
              <a:pathLst>
                <a:path w="4876800" h="4876800">
                  <a:moveTo>
                    <a:pt x="4876800" y="0"/>
                  </a:moveTo>
                  <a:lnTo>
                    <a:pt x="0" y="0"/>
                  </a:lnTo>
                  <a:lnTo>
                    <a:pt x="0" y="4876800"/>
                  </a:lnTo>
                  <a:lnTo>
                    <a:pt x="4876800" y="4876800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62400" y="1524000"/>
              <a:ext cx="4876800" cy="4876800"/>
            </a:xfrm>
            <a:custGeom>
              <a:avLst/>
              <a:gdLst/>
              <a:ahLst/>
              <a:cxnLst/>
              <a:rect l="l" t="t" r="r" b="b"/>
              <a:pathLst>
                <a:path w="4876800" h="4876800">
                  <a:moveTo>
                    <a:pt x="2438400" y="4876800"/>
                  </a:moveTo>
                  <a:lnTo>
                    <a:pt x="0" y="4876800"/>
                  </a:lnTo>
                  <a:lnTo>
                    <a:pt x="0" y="0"/>
                  </a:lnTo>
                  <a:lnTo>
                    <a:pt x="4876800" y="0"/>
                  </a:lnTo>
                  <a:lnTo>
                    <a:pt x="4876800" y="4876800"/>
                  </a:lnTo>
                  <a:lnTo>
                    <a:pt x="2438400" y="4876800"/>
                  </a:lnTo>
                  <a:close/>
                </a:path>
              </a:pathLst>
            </a:custGeom>
            <a:ln w="934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body" idx="1"/>
          </p:nvPr>
        </p:nvSpPr>
        <p:spPr>
          <a:xfrm>
            <a:off x="-96687" y="871644"/>
            <a:ext cx="12193982" cy="4720267"/>
          </a:xfrm>
          <a:prstGeom prst="rect">
            <a:avLst/>
          </a:prstGeom>
        </p:spPr>
        <p:txBody>
          <a:bodyPr vert="horz" wrap="square" lIns="0" tIns="180340" rIns="0" bIns="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3312795" indent="0">
              <a:spcBef>
                <a:spcPts val="1420"/>
              </a:spcBef>
              <a:buNone/>
            </a:pPr>
            <a:endParaRPr lang="en-GB" sz="2800" spc="-5" dirty="0"/>
          </a:p>
          <a:p>
            <a:pPr marL="3312795" indent="0">
              <a:spcBef>
                <a:spcPts val="1420"/>
              </a:spcBef>
              <a:buNone/>
            </a:pPr>
            <a:r>
              <a:rPr sz="2600" spc="-5" dirty="0"/>
              <a:t>Explanation</a:t>
            </a:r>
          </a:p>
          <a:p>
            <a:pPr marL="3884295" marR="110489" indent="-152400">
              <a:spcBef>
                <a:spcPts val="1320"/>
              </a:spcBef>
              <a:buFont typeface="Arial"/>
              <a:buChar char="•"/>
              <a:tabLst>
                <a:tab pos="3914775" algn="l"/>
              </a:tabLst>
            </a:pPr>
            <a:r>
              <a:rPr sz="2600" dirty="0"/>
              <a:t>	A </a:t>
            </a:r>
            <a:r>
              <a:rPr sz="2600" spc="-5" dirty="0"/>
              <a:t>gumshoe </a:t>
            </a:r>
            <a:r>
              <a:rPr sz="2600" dirty="0"/>
              <a:t>is a detective or an  investigator that </a:t>
            </a:r>
            <a:r>
              <a:rPr sz="2600" spc="-5" dirty="0"/>
              <a:t>scrounges</a:t>
            </a:r>
            <a:r>
              <a:rPr sz="2600" spc="-60" dirty="0"/>
              <a:t> </a:t>
            </a:r>
            <a:r>
              <a:rPr sz="2600" dirty="0"/>
              <a:t>around  </a:t>
            </a:r>
            <a:r>
              <a:rPr sz="2600" spc="-5" dirty="0"/>
              <a:t>for information </a:t>
            </a:r>
            <a:r>
              <a:rPr sz="2600" dirty="0"/>
              <a:t>or clue</a:t>
            </a:r>
            <a:r>
              <a:rPr lang="en-GB" sz="2600" dirty="0"/>
              <a:t> </a:t>
            </a:r>
            <a:r>
              <a:rPr sz="2600" spc="-5" dirty="0"/>
              <a:t>wherever  </a:t>
            </a:r>
            <a:r>
              <a:rPr sz="2600" dirty="0"/>
              <a:t>they can be</a:t>
            </a:r>
            <a:r>
              <a:rPr sz="2600" spc="5" dirty="0"/>
              <a:t> </a:t>
            </a:r>
            <a:r>
              <a:rPr sz="2600" spc="-5" dirty="0"/>
              <a:t>found.</a:t>
            </a:r>
            <a:endParaRPr sz="2600" dirty="0"/>
          </a:p>
          <a:p>
            <a:pPr marL="3914775" indent="-182880">
              <a:buFont typeface="Arial"/>
              <a:buChar char="•"/>
              <a:tabLst>
                <a:tab pos="3914775" algn="l"/>
                <a:tab pos="5867400" algn="l"/>
              </a:tabLst>
            </a:pPr>
            <a:r>
              <a:rPr sz="2600" spc="-10" dirty="0"/>
              <a:t>Be</a:t>
            </a:r>
            <a:r>
              <a:rPr sz="2600" spc="5" dirty="0"/>
              <a:t> </a:t>
            </a:r>
            <a:r>
              <a:rPr sz="2600" dirty="0"/>
              <a:t>a</a:t>
            </a:r>
            <a:r>
              <a:rPr sz="2600" spc="5" dirty="0"/>
              <a:t> </a:t>
            </a:r>
            <a:r>
              <a:rPr sz="2600" spc="-5" dirty="0"/>
              <a:t>gumshoe.	Ask</a:t>
            </a:r>
            <a:r>
              <a:rPr sz="2600" spc="-10" dirty="0"/>
              <a:t> </a:t>
            </a:r>
            <a:r>
              <a:rPr sz="2600" dirty="0"/>
              <a:t>people</a:t>
            </a:r>
          </a:p>
          <a:p>
            <a:pPr marL="3884295" marR="5080">
              <a:tabLst>
                <a:tab pos="5892165" algn="l"/>
              </a:tabLst>
            </a:pPr>
            <a:r>
              <a:rPr sz="2600" spc="-5" dirty="0"/>
              <a:t>what </a:t>
            </a:r>
            <a:r>
              <a:rPr sz="2600" dirty="0"/>
              <a:t>they think about </a:t>
            </a:r>
            <a:r>
              <a:rPr sz="2600" spc="5" dirty="0"/>
              <a:t>your </a:t>
            </a:r>
            <a:r>
              <a:rPr sz="2600" spc="-5" dirty="0"/>
              <a:t>product  </a:t>
            </a:r>
            <a:r>
              <a:rPr sz="2600" dirty="0"/>
              <a:t>or service idea</a:t>
            </a:r>
            <a:r>
              <a:rPr lang="en-GB" sz="2600" dirty="0"/>
              <a:t>. </a:t>
            </a:r>
            <a:r>
              <a:rPr sz="2600" dirty="0"/>
              <a:t>If </a:t>
            </a:r>
            <a:r>
              <a:rPr sz="2600" spc="5" dirty="0"/>
              <a:t>your </a:t>
            </a:r>
            <a:r>
              <a:rPr sz="2600" dirty="0"/>
              <a:t>idea is to  </a:t>
            </a:r>
            <a:r>
              <a:rPr sz="2600" spc="-5" dirty="0"/>
              <a:t>sell educational </a:t>
            </a:r>
            <a:r>
              <a:rPr sz="2600" dirty="0"/>
              <a:t>toys, </a:t>
            </a:r>
            <a:r>
              <a:rPr sz="2600" spc="-5" dirty="0"/>
              <a:t>spend </a:t>
            </a:r>
            <a:r>
              <a:rPr sz="2600" dirty="0"/>
              <a:t>a </a:t>
            </a:r>
            <a:r>
              <a:rPr sz="2600" spc="-5" dirty="0"/>
              <a:t>week  </a:t>
            </a:r>
            <a:r>
              <a:rPr sz="2600" dirty="0"/>
              <a:t>volunteering at a day </a:t>
            </a:r>
            <a:r>
              <a:rPr sz="2600" spc="-5" dirty="0"/>
              <a:t>care </a:t>
            </a:r>
            <a:r>
              <a:rPr sz="2600" dirty="0"/>
              <a:t>center  and </a:t>
            </a:r>
            <a:r>
              <a:rPr sz="2600" spc="-5" dirty="0"/>
              <a:t>watch </a:t>
            </a:r>
            <a:r>
              <a:rPr sz="2600" dirty="0"/>
              <a:t>how children interact  </a:t>
            </a:r>
            <a:r>
              <a:rPr sz="2600" spc="-5" dirty="0"/>
              <a:t>with </a:t>
            </a:r>
            <a:r>
              <a:rPr sz="2600" dirty="0"/>
              <a:t>toys.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17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39809117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167529"/>
            <a:ext cx="10972800" cy="1274708"/>
          </a:xfrm>
          <a:prstGeom prst="rect">
            <a:avLst/>
          </a:prstGeom>
        </p:spPr>
        <p:txBody>
          <a:bodyPr vert="horz" wrap="square" lIns="0" tIns="287020" rIns="0" bIns="0" numCol="1" rtlCol="0" anchor="ctr" anchorCtr="0" compatLnSpc="1">
            <a:prstTxWarp prst="textNoShape">
              <a:avLst/>
            </a:prstTxWarp>
            <a:spAutoFit/>
          </a:bodyPr>
          <a:lstStyle/>
          <a:p>
            <a:pPr marL="3175">
              <a:spcBef>
                <a:spcPts val="100"/>
              </a:spcBef>
            </a:pPr>
            <a:r>
              <a:rPr spc="-5" dirty="0"/>
              <a:t>Product/Service</a:t>
            </a:r>
            <a:r>
              <a:rPr spc="-55" dirty="0"/>
              <a:t> </a:t>
            </a:r>
            <a:r>
              <a:rPr spc="-5" dirty="0"/>
              <a:t>Demand</a:t>
            </a:r>
          </a:p>
          <a:p>
            <a:pPr marL="3175"/>
            <a:r>
              <a:rPr sz="2000" dirty="0"/>
              <a:t>6 of</a:t>
            </a:r>
            <a:r>
              <a:rPr sz="2000" spc="5" dirty="0"/>
              <a:t> </a:t>
            </a:r>
            <a:r>
              <a:rPr sz="2000" dirty="0"/>
              <a:t>6</a:t>
            </a:r>
          </a:p>
        </p:txBody>
      </p:sp>
      <p:sp>
        <p:nvSpPr>
          <p:cNvPr id="3" name="object 3"/>
          <p:cNvSpPr/>
          <p:nvPr/>
        </p:nvSpPr>
        <p:spPr>
          <a:xfrm>
            <a:off x="1524000" y="1442237"/>
            <a:ext cx="9144000" cy="0"/>
          </a:xfrm>
          <a:custGeom>
            <a:avLst/>
            <a:gdLst/>
            <a:ahLst/>
            <a:cxnLst/>
            <a:rect l="l" t="t" r="r" b="b"/>
            <a:pathLst>
              <a:path w="9144000">
                <a:moveTo>
                  <a:pt x="0" y="0"/>
                </a:moveTo>
                <a:lnTo>
                  <a:pt x="9144000" y="0"/>
                </a:lnTo>
              </a:path>
            </a:pathLst>
          </a:custGeom>
          <a:ln w="38097">
            <a:solidFill>
              <a:srgbClr val="9833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846572" y="1786544"/>
            <a:ext cx="4851400" cy="38912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689688" y="1763299"/>
            <a:ext cx="3515360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 marR="217804" indent="-152400">
              <a:spcBef>
                <a:spcPts val="100"/>
              </a:spcBef>
              <a:buFont typeface="Arial"/>
              <a:buChar char="•"/>
              <a:tabLst>
                <a:tab pos="195580" algn="l"/>
              </a:tabLst>
            </a:pPr>
            <a:r>
              <a:rPr dirty="0"/>
              <a:t>	</a:t>
            </a:r>
            <a:r>
              <a:rPr sz="2400" spc="-5" dirty="0">
                <a:latin typeface="Times New Roman"/>
                <a:cs typeface="Times New Roman"/>
              </a:rPr>
              <a:t>One </a:t>
            </a:r>
            <a:r>
              <a:rPr sz="2400" dirty="0">
                <a:latin typeface="Times New Roman"/>
                <a:cs typeface="Times New Roman"/>
              </a:rPr>
              <a:t>of the </a:t>
            </a:r>
            <a:r>
              <a:rPr sz="2400" spc="-5" dirty="0">
                <a:latin typeface="Times New Roman"/>
                <a:cs typeface="Times New Roman"/>
              </a:rPr>
              <a:t>most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effective  </a:t>
            </a:r>
            <a:r>
              <a:rPr sz="2400" dirty="0">
                <a:latin typeface="Times New Roman"/>
                <a:cs typeface="Times New Roman"/>
              </a:rPr>
              <a:t>things an entrepreneur  can </a:t>
            </a:r>
            <a:r>
              <a:rPr sz="2400" spc="-5" dirty="0">
                <a:latin typeface="Times New Roman"/>
                <a:cs typeface="Times New Roman"/>
              </a:rPr>
              <a:t>do </a:t>
            </a:r>
            <a:r>
              <a:rPr sz="2400" spc="5" dirty="0">
                <a:latin typeface="Times New Roman"/>
                <a:cs typeface="Times New Roman"/>
              </a:rPr>
              <a:t>to </a:t>
            </a:r>
            <a:r>
              <a:rPr sz="2400" spc="-5" dirty="0">
                <a:latin typeface="Times New Roman"/>
                <a:cs typeface="Times New Roman"/>
              </a:rPr>
              <a:t>conduct </a:t>
            </a:r>
            <a:r>
              <a:rPr sz="2400" dirty="0">
                <a:latin typeface="Times New Roman"/>
                <a:cs typeface="Times New Roman"/>
              </a:rPr>
              <a:t>a  thorough product/service  </a:t>
            </a:r>
            <a:r>
              <a:rPr sz="2400" spc="-5" dirty="0">
                <a:latin typeface="Times New Roman"/>
                <a:cs typeface="Times New Roman"/>
              </a:rPr>
              <a:t>feasibility </a:t>
            </a:r>
            <a:r>
              <a:rPr sz="2400" dirty="0">
                <a:latin typeface="Times New Roman"/>
                <a:cs typeface="Times New Roman"/>
              </a:rPr>
              <a:t>analysis is to  hit the streets </a:t>
            </a:r>
            <a:r>
              <a:rPr sz="2400" spc="-5" dirty="0">
                <a:latin typeface="Times New Roman"/>
                <a:cs typeface="Times New Roman"/>
              </a:rPr>
              <a:t>and </a:t>
            </a:r>
            <a:r>
              <a:rPr sz="2400" dirty="0">
                <a:latin typeface="Times New Roman"/>
                <a:cs typeface="Times New Roman"/>
              </a:rPr>
              <a:t>talk to  potential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customers.</a:t>
            </a:r>
            <a:endParaRPr sz="2400" dirty="0">
              <a:latin typeface="Times New Roman"/>
              <a:cs typeface="Times New Roman"/>
            </a:endParaRPr>
          </a:p>
          <a:p>
            <a:pPr marL="165100" marR="5080" indent="-152400">
              <a:buFont typeface="Arial"/>
              <a:buChar char="•"/>
              <a:tabLst>
                <a:tab pos="195580" algn="l"/>
              </a:tabLst>
            </a:pPr>
            <a:r>
              <a:rPr dirty="0"/>
              <a:t>	</a:t>
            </a:r>
            <a:r>
              <a:rPr sz="2400" dirty="0">
                <a:latin typeface="Times New Roman"/>
                <a:cs typeface="Times New Roman"/>
              </a:rPr>
              <a:t>This potential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entrepreneur  is </a:t>
            </a:r>
            <a:r>
              <a:rPr sz="2400" spc="-5" dirty="0">
                <a:latin typeface="Times New Roman"/>
                <a:cs typeface="Times New Roman"/>
              </a:rPr>
              <a:t>administering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survey  about </a:t>
            </a:r>
            <a:r>
              <a:rPr sz="2400" dirty="0">
                <a:latin typeface="Times New Roman"/>
                <a:cs typeface="Times New Roman"/>
              </a:rPr>
              <a:t>a </a:t>
            </a:r>
            <a:r>
              <a:rPr sz="2400" spc="-5" dirty="0">
                <a:latin typeface="Times New Roman"/>
                <a:cs typeface="Times New Roman"/>
              </a:rPr>
              <a:t>new product idea.</a:t>
            </a:r>
            <a:endParaRPr lang="en-GB" sz="2400" spc="-5" dirty="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2496819" y="6438096"/>
            <a:ext cx="1385570" cy="1795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425"/>
              </a:lnSpc>
            </a:pPr>
            <a:r>
              <a:rPr lang="en-GB"/>
              <a:t>©2010 </a:t>
            </a:r>
            <a:r>
              <a:rPr lang="en-GB" spc="-5"/>
              <a:t>Prentice</a:t>
            </a:r>
            <a:r>
              <a:rPr lang="en-GB" spc="-45"/>
              <a:t> </a:t>
            </a:r>
            <a:r>
              <a:rPr lang="en-GB" spc="-5"/>
              <a:t>Hall</a:t>
            </a:r>
            <a:endParaRPr spc="-5" dirty="0"/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9752330" y="6432882"/>
            <a:ext cx="406400" cy="2051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400" b="0" i="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1645"/>
              </a:lnSpc>
            </a:pPr>
            <a:r>
              <a:rPr lang="en-GB" spc="-5"/>
              <a:t>3-</a:t>
            </a:r>
            <a:fld id="{81D60167-4931-47E6-BA6A-407CBD079E47}" type="slidenum">
              <a:rPr spc="-5"/>
              <a:pPr marL="12700">
                <a:lnSpc>
                  <a:spcPts val="1645"/>
                </a:lnSpc>
              </a:pPr>
              <a:t>18</a:t>
            </a:fld>
            <a:endParaRPr spc="-5" dirty="0"/>
          </a:p>
        </p:txBody>
      </p:sp>
    </p:spTree>
    <p:extLst>
      <p:ext uri="{BB962C8B-B14F-4D97-AF65-F5344CB8AC3E}">
        <p14:creationId xmlns:p14="http://schemas.microsoft.com/office/powerpoint/2010/main" val="11469618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8C4FB-4EEB-A149-8316-234070C3F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142A8-E852-6C43-BFBB-8E8920464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Barringer, B., 2012. Entrepreneurship: Successfully Launching New Ventures, 4</a:t>
            </a:r>
            <a:r>
              <a:rPr lang="en-GB" baseline="30000" dirty="0"/>
              <a:t>th</a:t>
            </a:r>
            <a:r>
              <a:rPr lang="en-GB" dirty="0"/>
              <a:t> ed, Essex: Pearson.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3618B-050F-8D46-814F-549F7470D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03A91-7136-AD41-B4EA-496E517FF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58962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2503</TotalTime>
  <Words>953</Words>
  <Application>Microsoft Macintosh PowerPoint</Application>
  <PresentationFormat>Widescreen</PresentationFormat>
  <Paragraphs>132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Myriad Pro</vt:lpstr>
      <vt:lpstr>Times New Roman</vt:lpstr>
      <vt:lpstr>Verdana</vt:lpstr>
      <vt:lpstr>20140311PresentationUWTSDTemplate</vt:lpstr>
      <vt:lpstr>LCBB5001</vt:lpstr>
      <vt:lpstr>Chapter Objectives</vt:lpstr>
      <vt:lpstr>What Is Feasibility Analysis?</vt:lpstr>
      <vt:lpstr>When To Conduct a Feasibility Analysis</vt:lpstr>
      <vt:lpstr>PowerPoint Presentation</vt:lpstr>
      <vt:lpstr>Forms of Feasibility Analysis</vt:lpstr>
      <vt:lpstr>Outline for a Comprehensive Feasibility Analysis</vt:lpstr>
      <vt:lpstr>Product/Service Feasibility Analysis  1 of 2</vt:lpstr>
      <vt:lpstr>Product/Service Feasibility Analysis 2 of 2</vt:lpstr>
      <vt:lpstr>Product/Service Desirability 1 of 3</vt:lpstr>
      <vt:lpstr>Product/Service Desirability 2 of 3</vt:lpstr>
      <vt:lpstr>PowerPoint Presentation</vt:lpstr>
      <vt:lpstr>Product/Service Demand 1 of 6</vt:lpstr>
      <vt:lpstr>Product/Service Demand 2 of 6</vt:lpstr>
      <vt:lpstr>Product/Service Demand 3 of 6</vt:lpstr>
      <vt:lpstr>Product/Service Demand 4 of 6</vt:lpstr>
      <vt:lpstr>Product/Service Demand 5 of 6</vt:lpstr>
      <vt:lpstr>Product/Service Demand 6 of 6</vt:lpstr>
      <vt:lpstr>Sources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136</cp:revision>
  <cp:lastPrinted>2018-07-09T15:27:01Z</cp:lastPrinted>
  <dcterms:created xsi:type="dcterms:W3CDTF">2002-10-07T19:43:58Z</dcterms:created>
  <dcterms:modified xsi:type="dcterms:W3CDTF">2021-06-14T10:16:06Z</dcterms:modified>
</cp:coreProperties>
</file>