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69" r:id="rId5"/>
    <p:sldId id="261" r:id="rId6"/>
    <p:sldId id="270" r:id="rId7"/>
    <p:sldId id="271" r:id="rId8"/>
    <p:sldId id="274" r:id="rId9"/>
    <p:sldId id="273" r:id="rId10"/>
    <p:sldId id="275" r:id="rId11"/>
    <p:sldId id="264" r:id="rId12"/>
    <p:sldId id="263" r:id="rId13"/>
    <p:sldId id="262" r:id="rId14"/>
    <p:sldId id="266" r:id="rId15"/>
    <p:sldId id="260" r:id="rId16"/>
    <p:sldId id="268"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21C9F1-D2A3-E57A-FDC2-8F54CD899CF9}" v="39" dt="2023-03-08T20:15:34.301"/>
    <p1510:client id="{698B360F-443C-F427-4E45-8CB1538E2E47}" v="624" dt="2023-03-08T20:03:51.748"/>
    <p1510:client id="{7B412B3F-7525-437C-B689-E9573E38773E}" v="311" dt="2023-03-07T19:37:51.964"/>
    <p1510:client id="{8ABACD44-E6DA-C6BB-96A2-74C2BFD5CC8C}" v="2235" dt="2023-03-08T23:03:40.145"/>
    <p1510:client id="{E71DB539-71D6-124C-7134-AC9325A73175}" v="116" dt="2023-03-07T19:46:06.5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E016143-E03C-4CFD-AFDC-14E5BDEA754C}" type="datetimeFigureOut">
              <a:rPr lang="en-US" dirty="0"/>
              <a:t>3/8/2023</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4FAB73BC-B049-4115-A692-8D63A059BFB8}" type="slidenum">
              <a:rPr lang="en-US" dirty="0"/>
              <a:pPr/>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6376487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8C94063-DF36-4330-A365-08DA1FA5B7D6}" type="datetimeFigureOut">
              <a:rPr lang="en-US" dirty="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21882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dirty="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715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DFCFA4AC-08CC-42CE-BD01-C191750A04EC}" type="datetimeFigureOut">
              <a:rPr lang="en-US" dirty="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38846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BA7A723-92A7-435B-B681-F25B092FEFEB}" type="datetimeFigureOut">
              <a:rPr lang="en-US" dirty="0"/>
              <a:t>3/8/2023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54308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F170639-886C-4FCF-9EAB-ABB5DA3F3F4A}" type="datetimeFigureOut">
              <a:rPr lang="en-US" dirty="0"/>
              <a:t>3/8/2023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1885217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dirty="0"/>
              <a:t>3/8/2023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783404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dirty="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9807691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blipFill>
            <a:blip r:embed="rId2"/>
            <a:stretch>
              <a:fillRect/>
            </a:stretch>
          </a:blip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dirty="0"/>
              <a:t>3/8/2023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722781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033E54A-A8CA-48C1-9504-691B58049D29}" type="datetimeFigureOut">
              <a:rPr lang="en-US" dirty="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272647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F6C806-BBF7-471C-9527-881CE2266695}" type="datetimeFigureOut">
              <a:rPr lang="en-US" dirty="0"/>
              <a:t>3/8/2023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318895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E59FD0C-5451-4CA0-86AF-E70AE3279989}" type="datetimeFigureOut">
              <a:rPr lang="en-US" dirty="0"/>
              <a:t>3/8/2023</a:t>
            </a:fld>
            <a:endParaRPr lang="en-US"/>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US"/>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75636304"/>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136473"/>
            <a:ext cx="10663277" cy="4041648"/>
          </a:xfrm>
        </p:spPr>
        <p:txBody>
          <a:bodyPr>
            <a:normAutofit/>
          </a:bodyPr>
          <a:lstStyle/>
          <a:p>
            <a:r>
              <a:rPr lang="en-GB" sz="6000">
                <a:ea typeface="+mj-lt"/>
                <a:cs typeface="+mj-lt"/>
              </a:rPr>
              <a:t>Reinterpreting the Homeric Simile of "Iliad" 16.7-11</a:t>
            </a:r>
            <a:endParaRPr lang="en-GB" sz="6000"/>
          </a:p>
        </p:txBody>
      </p:sp>
      <p:sp>
        <p:nvSpPr>
          <p:cNvPr id="3" name="Subtitle 2"/>
          <p:cNvSpPr>
            <a:spLocks noGrp="1"/>
          </p:cNvSpPr>
          <p:nvPr>
            <p:ph type="subTitle" idx="1"/>
          </p:nvPr>
        </p:nvSpPr>
        <p:spPr>
          <a:xfrm>
            <a:off x="1261872" y="4167389"/>
            <a:ext cx="10663277" cy="2324851"/>
          </a:xfrm>
        </p:spPr>
        <p:txBody>
          <a:bodyPr vert="horz" lIns="91440" tIns="45720" rIns="91440" bIns="45720" rtlCol="0" anchor="t">
            <a:normAutofit/>
          </a:bodyPr>
          <a:lstStyle/>
          <a:p>
            <a:r>
              <a:rPr lang="en-GB" sz="3400">
                <a:solidFill>
                  <a:schemeClr val="tx1"/>
                </a:solidFill>
              </a:rPr>
              <a:t>The Girl and Her Mother in Ancient Greek Warfare</a:t>
            </a:r>
          </a:p>
          <a:p>
            <a:r>
              <a:rPr lang="en-GB"/>
              <a:t>Kathy L. Gaca, 2008</a:t>
            </a:r>
          </a:p>
          <a:p>
            <a:endParaRPr lang="en-GB"/>
          </a:p>
          <a:p>
            <a:r>
              <a:rPr lang="en-GB"/>
              <a:t>Reply by JJ Wolf</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28C30B-DBC7-5C25-0BE7-3D5F1C5642CF}"/>
              </a:ext>
            </a:extLst>
          </p:cNvPr>
          <p:cNvSpPr>
            <a:spLocks noGrp="1"/>
          </p:cNvSpPr>
          <p:nvPr>
            <p:ph type="title"/>
          </p:nvPr>
        </p:nvSpPr>
        <p:spPr>
          <a:xfrm>
            <a:off x="718874" y="677863"/>
            <a:ext cx="4534047" cy="1325562"/>
          </a:xfrm>
        </p:spPr>
        <p:txBody>
          <a:bodyPr>
            <a:normAutofit/>
          </a:bodyPr>
          <a:lstStyle/>
          <a:p>
            <a:r>
              <a:rPr lang="en-GB"/>
              <a:t>Homer's </a:t>
            </a:r>
            <a:r>
              <a:rPr lang="en-GB" i="1"/>
              <a:t>Iliad</a:t>
            </a:r>
            <a:r>
              <a:rPr lang="en-GB"/>
              <a:t> 16.7-11</a:t>
            </a:r>
            <a:endParaRPr lang="en-US"/>
          </a:p>
        </p:txBody>
      </p:sp>
      <p:sp>
        <p:nvSpPr>
          <p:cNvPr id="3" name="Content Placeholder 2">
            <a:extLst>
              <a:ext uri="{FF2B5EF4-FFF2-40B4-BE49-F238E27FC236}">
                <a16:creationId xmlns:a16="http://schemas.microsoft.com/office/drawing/2014/main" id="{A24CC8AF-0D32-6D21-72D5-9BEA20B44BB0}"/>
              </a:ext>
            </a:extLst>
          </p:cNvPr>
          <p:cNvSpPr>
            <a:spLocks noGrp="1"/>
          </p:cNvSpPr>
          <p:nvPr>
            <p:ph idx="1"/>
          </p:nvPr>
        </p:nvSpPr>
        <p:spPr>
          <a:xfrm>
            <a:off x="718874" y="2325158"/>
            <a:ext cx="4534048" cy="4545091"/>
          </a:xfrm>
        </p:spPr>
        <p:txBody>
          <a:bodyPr vert="horz" lIns="91440" tIns="45720" rIns="91440" bIns="45720" rtlCol="0" anchor="t">
            <a:normAutofit/>
          </a:bodyPr>
          <a:lstStyle/>
          <a:p>
            <a:pPr marL="0" indent="0">
              <a:buNone/>
            </a:pPr>
            <a:r>
              <a:rPr lang="en-GB" sz="2400"/>
              <a:t>"Wherefore weepest thou, Patroklos, like a fond little maid, that runs by her mother's side, and bids her mother take her up, snatching at her gown, and hinders her in her going, and tearfully looks at her, till the mother takes her up? Like her, Patroklos, dost thou let fall soft tears."</a:t>
            </a:r>
          </a:p>
        </p:txBody>
      </p:sp>
      <p:pic>
        <p:nvPicPr>
          <p:cNvPr id="4" name="Picture 4">
            <a:extLst>
              <a:ext uri="{FF2B5EF4-FFF2-40B4-BE49-F238E27FC236}">
                <a16:creationId xmlns:a16="http://schemas.microsoft.com/office/drawing/2014/main" id="{0B4A54E9-844A-1F72-7179-F757CA081E53}"/>
              </a:ext>
            </a:extLst>
          </p:cNvPr>
          <p:cNvPicPr>
            <a:picLocks noChangeAspect="1"/>
          </p:cNvPicPr>
          <p:nvPr/>
        </p:nvPicPr>
        <p:blipFill rotWithShape="1">
          <a:blip r:embed="rId2"/>
          <a:srcRect l="10700" t="6569" r="8436" b="4015"/>
          <a:stretch/>
        </p:blipFill>
        <p:spPr>
          <a:xfrm>
            <a:off x="5697553" y="2328591"/>
            <a:ext cx="4856965" cy="3028278"/>
          </a:xfrm>
          <a:prstGeom prst="rect">
            <a:avLst/>
          </a:prstGeom>
        </p:spPr>
      </p:pic>
    </p:spTree>
    <p:extLst>
      <p:ext uri="{BB962C8B-B14F-4D97-AF65-F5344CB8AC3E}">
        <p14:creationId xmlns:p14="http://schemas.microsoft.com/office/powerpoint/2010/main" val="2230176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15E4-93BF-50B2-72C2-A0000800D4F8}"/>
              </a:ext>
            </a:extLst>
          </p:cNvPr>
          <p:cNvSpPr>
            <a:spLocks noGrp="1"/>
          </p:cNvSpPr>
          <p:nvPr>
            <p:ph type="title"/>
          </p:nvPr>
        </p:nvSpPr>
        <p:spPr/>
        <p:txBody>
          <a:bodyPr/>
          <a:lstStyle/>
          <a:p>
            <a:r>
              <a:rPr lang="en-GB"/>
              <a:t>The Conventional Interpretation</a:t>
            </a:r>
          </a:p>
        </p:txBody>
      </p:sp>
      <p:sp>
        <p:nvSpPr>
          <p:cNvPr id="3" name="Content Placeholder 2">
            <a:extLst>
              <a:ext uri="{FF2B5EF4-FFF2-40B4-BE49-F238E27FC236}">
                <a16:creationId xmlns:a16="http://schemas.microsoft.com/office/drawing/2014/main" id="{00FD7268-5663-4B32-9AA5-01C3541EB95C}"/>
              </a:ext>
            </a:extLst>
          </p:cNvPr>
          <p:cNvSpPr>
            <a:spLocks noGrp="1"/>
          </p:cNvSpPr>
          <p:nvPr>
            <p:ph idx="1"/>
          </p:nvPr>
        </p:nvSpPr>
        <p:spPr>
          <a:xfrm>
            <a:off x="1261872" y="2327031"/>
            <a:ext cx="8595360" cy="3628413"/>
          </a:xfrm>
        </p:spPr>
        <p:txBody>
          <a:bodyPr vert="horz" lIns="91440" tIns="45720" rIns="91440" bIns="45720" rtlCol="0" anchor="t">
            <a:noAutofit/>
          </a:bodyPr>
          <a:lstStyle/>
          <a:p>
            <a:r>
              <a:rPr lang="en-GB" sz="2400"/>
              <a:t>Conventional interpretation makes it an emblem of peacetime</a:t>
            </a:r>
            <a:endParaRPr lang="en-US" sz="2400"/>
          </a:p>
          <a:p>
            <a:r>
              <a:rPr lang="en-GB" sz="2400"/>
              <a:t>"An image of </a:t>
            </a:r>
            <a:r>
              <a:rPr lang="en-GB" sz="2400">
                <a:ea typeface="+mn-lt"/>
                <a:cs typeface="+mn-lt"/>
              </a:rPr>
              <a:t>peaceful maternity worthy of a Raphael, for that is the artistic corner into which all known translators have painted mother and daughter" (Gaca, 2008, p.146)</a:t>
            </a:r>
            <a:endParaRPr lang="en-US" sz="2400">
              <a:ea typeface="+mn-lt"/>
              <a:cs typeface="+mn-lt"/>
            </a:endParaRPr>
          </a:p>
          <a:p>
            <a:pPr lvl="1"/>
            <a:r>
              <a:rPr lang="en-GB" sz="2000" spc="10">
                <a:solidFill>
                  <a:srgbClr val="000000"/>
                </a:solidFill>
              </a:rPr>
              <a:t>The young girl is running up to her mother, pulling at her clothes and begging for her attention. In this interpretation the mother is stationery and the young girl's tears are presumed to be for a childish need for her mother's attention</a:t>
            </a:r>
          </a:p>
          <a:p>
            <a:pPr lvl="1"/>
            <a:endParaRPr lang="en-GB" sz="2000" spc="10">
              <a:solidFill>
                <a:srgbClr val="000000"/>
              </a:solidFill>
            </a:endParaRPr>
          </a:p>
        </p:txBody>
      </p:sp>
    </p:spTree>
    <p:extLst>
      <p:ext uri="{BB962C8B-B14F-4D97-AF65-F5344CB8AC3E}">
        <p14:creationId xmlns:p14="http://schemas.microsoft.com/office/powerpoint/2010/main" val="2985799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015E4-93BF-50B2-72C2-A0000800D4F8}"/>
              </a:ext>
            </a:extLst>
          </p:cNvPr>
          <p:cNvSpPr>
            <a:spLocks noGrp="1"/>
          </p:cNvSpPr>
          <p:nvPr>
            <p:ph type="title"/>
          </p:nvPr>
        </p:nvSpPr>
        <p:spPr/>
        <p:txBody>
          <a:bodyPr/>
          <a:lstStyle/>
          <a:p>
            <a:r>
              <a:rPr lang="en-GB"/>
              <a:t>The Conventional Interpretation</a:t>
            </a:r>
          </a:p>
        </p:txBody>
      </p:sp>
      <p:sp>
        <p:nvSpPr>
          <p:cNvPr id="3" name="Content Placeholder 2">
            <a:extLst>
              <a:ext uri="{FF2B5EF4-FFF2-40B4-BE49-F238E27FC236}">
                <a16:creationId xmlns:a16="http://schemas.microsoft.com/office/drawing/2014/main" id="{00FD7268-5663-4B32-9AA5-01C3541EB95C}"/>
              </a:ext>
            </a:extLst>
          </p:cNvPr>
          <p:cNvSpPr>
            <a:spLocks noGrp="1"/>
          </p:cNvSpPr>
          <p:nvPr>
            <p:ph idx="1"/>
          </p:nvPr>
        </p:nvSpPr>
        <p:spPr>
          <a:xfrm>
            <a:off x="1261872" y="1828800"/>
            <a:ext cx="8595360" cy="2485413"/>
          </a:xfrm>
        </p:spPr>
        <p:txBody>
          <a:bodyPr vert="horz" lIns="91440" tIns="45720" rIns="91440" bIns="45720" rtlCol="0" anchor="t">
            <a:noAutofit/>
          </a:bodyPr>
          <a:lstStyle/>
          <a:p>
            <a:pPr>
              <a:buFont typeface="Arial" pitchFamily="18" charset="2"/>
              <a:buChar char="•"/>
            </a:pPr>
            <a:r>
              <a:rPr lang="en-GB" sz="2400" dirty="0">
                <a:solidFill>
                  <a:srgbClr val="000000"/>
                </a:solidFill>
              </a:rPr>
              <a:t>According to Taplin (2001), the Homeric similes involving women and children make us look at the peace beyond the war, and presumes the Homeric epic sets a great distance between the men fighting and the women and children at peace</a:t>
            </a:r>
            <a:endParaRPr lang="en-US" sz="2400" dirty="0"/>
          </a:p>
          <a:p>
            <a:pPr lvl="1"/>
            <a:r>
              <a:rPr lang="en-GB" sz="2000" spc="10" dirty="0">
                <a:solidFill>
                  <a:srgbClr val="000000"/>
                </a:solidFill>
              </a:rPr>
              <a:t>Gaca presents this view as misguided – states the simile in Hom. </a:t>
            </a:r>
            <a:r>
              <a:rPr lang="en-GB" sz="2000" i="1" spc="10" dirty="0">
                <a:solidFill>
                  <a:srgbClr val="000000"/>
                </a:solidFill>
              </a:rPr>
              <a:t>Od</a:t>
            </a:r>
            <a:r>
              <a:rPr lang="en-GB" sz="2000" spc="10" dirty="0">
                <a:solidFill>
                  <a:srgbClr val="000000"/>
                </a:solidFill>
              </a:rPr>
              <a:t>. 8.523-30 could not have been constructed if this were the case</a:t>
            </a:r>
            <a:endParaRPr lang="en-GB" sz="2000" dirty="0">
              <a:solidFill>
                <a:srgbClr val="000000"/>
              </a:solidFill>
            </a:endParaRPr>
          </a:p>
          <a:p>
            <a:pPr lvl="1"/>
            <a:endParaRPr lang="en-GB" sz="2000" spc="10">
              <a:solidFill>
                <a:srgbClr val="000000"/>
              </a:solidFill>
            </a:endParaRPr>
          </a:p>
        </p:txBody>
      </p:sp>
      <p:sp>
        <p:nvSpPr>
          <p:cNvPr id="4" name="TextBox 3">
            <a:extLst>
              <a:ext uri="{FF2B5EF4-FFF2-40B4-BE49-F238E27FC236}">
                <a16:creationId xmlns:a16="http://schemas.microsoft.com/office/drawing/2014/main" id="{E983EBED-7BE1-9125-74B3-B3BF15489F24}"/>
              </a:ext>
            </a:extLst>
          </p:cNvPr>
          <p:cNvSpPr txBox="1"/>
          <p:nvPr/>
        </p:nvSpPr>
        <p:spPr>
          <a:xfrm>
            <a:off x="3464170" y="4450861"/>
            <a:ext cx="419881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 wept as a woman weeps when she throws her arms round the body of her beloved husband, fallen in battle … the enemy come up and beat her back and shoulders with spears, as they lead her off into slavery and a life of miserable toil..."</a:t>
            </a:r>
          </a:p>
        </p:txBody>
      </p:sp>
    </p:spTree>
    <p:extLst>
      <p:ext uri="{BB962C8B-B14F-4D97-AF65-F5344CB8AC3E}">
        <p14:creationId xmlns:p14="http://schemas.microsoft.com/office/powerpoint/2010/main" val="31030699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7D255-E51B-7BE2-9C7C-E28E5DA0FF61}"/>
              </a:ext>
            </a:extLst>
          </p:cNvPr>
          <p:cNvSpPr>
            <a:spLocks noGrp="1"/>
          </p:cNvSpPr>
          <p:nvPr>
            <p:ph type="title"/>
          </p:nvPr>
        </p:nvSpPr>
        <p:spPr/>
        <p:txBody>
          <a:bodyPr>
            <a:normAutofit/>
          </a:bodyPr>
          <a:lstStyle/>
          <a:p>
            <a:r>
              <a:rPr lang="en-GB"/>
              <a:t>Women, Girls, and Boys as Captives</a:t>
            </a:r>
          </a:p>
        </p:txBody>
      </p:sp>
      <p:sp>
        <p:nvSpPr>
          <p:cNvPr id="3" name="Content Placeholder 2">
            <a:extLst>
              <a:ext uri="{FF2B5EF4-FFF2-40B4-BE49-F238E27FC236}">
                <a16:creationId xmlns:a16="http://schemas.microsoft.com/office/drawing/2014/main" id="{0723C7D0-8F67-07E8-D24F-8903F26F0519}"/>
              </a:ext>
            </a:extLst>
          </p:cNvPr>
          <p:cNvSpPr>
            <a:spLocks noGrp="1"/>
          </p:cNvSpPr>
          <p:nvPr>
            <p:ph idx="1"/>
          </p:nvPr>
        </p:nvSpPr>
        <p:spPr>
          <a:xfrm>
            <a:off x="1261872" y="2297723"/>
            <a:ext cx="8595360" cy="3638184"/>
          </a:xfrm>
        </p:spPr>
        <p:txBody>
          <a:bodyPr vert="horz" lIns="91440" tIns="45720" rIns="91440" bIns="45720" rtlCol="0" anchor="t">
            <a:normAutofit/>
          </a:bodyPr>
          <a:lstStyle/>
          <a:p>
            <a:r>
              <a:rPr lang="en-GB" sz="2000" dirty="0"/>
              <a:t>In Homeric epic, women and girls are often subjected to social norms far from idyllic, especially when it comes to warfare.</a:t>
            </a:r>
            <a:endParaRPr lang="en-US" sz="2000"/>
          </a:p>
          <a:p>
            <a:r>
              <a:rPr lang="en-GB" sz="2000" dirty="0"/>
              <a:t>A standard occurrence in Ancient Greek warfare was a two-phased attack</a:t>
            </a:r>
          </a:p>
          <a:p>
            <a:pPr lvl="1"/>
            <a:r>
              <a:rPr lang="en-GB" sz="1800" spc="10" dirty="0">
                <a:solidFill>
                  <a:srgbClr val="000000"/>
                </a:solidFill>
              </a:rPr>
              <a:t>Phase One – Aggressors would attack and kill as many adult men as possible</a:t>
            </a:r>
            <a:endParaRPr lang="en-GB" sz="1800">
              <a:solidFill>
                <a:srgbClr val="262626"/>
              </a:solidFill>
            </a:endParaRPr>
          </a:p>
          <a:p>
            <a:pPr lvl="1"/>
            <a:r>
              <a:rPr lang="en-GB" sz="1800" spc="10" dirty="0">
                <a:solidFill>
                  <a:srgbClr val="000000"/>
                </a:solidFill>
              </a:rPr>
              <a:t>Phase Two – Aggressors would capture and subjugate the remaining women and children</a:t>
            </a:r>
          </a:p>
          <a:p>
            <a:pPr lvl="2"/>
            <a:r>
              <a:rPr lang="en-GB" sz="1600" spc="10" dirty="0">
                <a:ea typeface="+mn-lt"/>
                <a:cs typeface="+mn-lt"/>
              </a:rPr>
              <a:t>"… his sorrowing wife detailed the horrors that befall those whose city is taken; she reminded him how the men are slain, and the city is given over to the flames, while the women and children are carried into captivity..." (Hom. </a:t>
            </a:r>
            <a:r>
              <a:rPr lang="en-GB" sz="1600" i="1" spc="10" dirty="0">
                <a:ea typeface="+mn-lt"/>
                <a:cs typeface="+mn-lt"/>
              </a:rPr>
              <a:t>Il</a:t>
            </a:r>
            <a:r>
              <a:rPr lang="en-GB" sz="1600" spc="10" dirty="0">
                <a:ea typeface="+mn-lt"/>
                <a:cs typeface="+mn-lt"/>
              </a:rPr>
              <a:t>. 9.590-94)</a:t>
            </a:r>
          </a:p>
        </p:txBody>
      </p:sp>
    </p:spTree>
    <p:extLst>
      <p:ext uri="{BB962C8B-B14F-4D97-AF65-F5344CB8AC3E}">
        <p14:creationId xmlns:p14="http://schemas.microsoft.com/office/powerpoint/2010/main" val="3351362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7D255-E51B-7BE2-9C7C-E28E5DA0FF61}"/>
              </a:ext>
            </a:extLst>
          </p:cNvPr>
          <p:cNvSpPr>
            <a:spLocks noGrp="1"/>
          </p:cNvSpPr>
          <p:nvPr>
            <p:ph type="title"/>
          </p:nvPr>
        </p:nvSpPr>
        <p:spPr/>
        <p:txBody>
          <a:bodyPr>
            <a:normAutofit/>
          </a:bodyPr>
          <a:lstStyle/>
          <a:p>
            <a:r>
              <a:rPr lang="en-GB"/>
              <a:t>Women, Girls, and Boys as Captives</a:t>
            </a:r>
          </a:p>
        </p:txBody>
      </p:sp>
      <p:sp>
        <p:nvSpPr>
          <p:cNvPr id="3" name="Content Placeholder 2">
            <a:extLst>
              <a:ext uri="{FF2B5EF4-FFF2-40B4-BE49-F238E27FC236}">
                <a16:creationId xmlns:a16="http://schemas.microsoft.com/office/drawing/2014/main" id="{0723C7D0-8F67-07E8-D24F-8903F26F0519}"/>
              </a:ext>
            </a:extLst>
          </p:cNvPr>
          <p:cNvSpPr>
            <a:spLocks noGrp="1"/>
          </p:cNvSpPr>
          <p:nvPr>
            <p:ph idx="1"/>
          </p:nvPr>
        </p:nvSpPr>
        <p:spPr>
          <a:xfrm>
            <a:off x="1261872" y="2444263"/>
            <a:ext cx="8595360" cy="4126643"/>
          </a:xfrm>
        </p:spPr>
        <p:txBody>
          <a:bodyPr vert="horz" lIns="91440" tIns="45720" rIns="91440" bIns="45720" rtlCol="0" anchor="t">
            <a:normAutofit/>
          </a:bodyPr>
          <a:lstStyle/>
          <a:p>
            <a:pPr lvl="1"/>
            <a:r>
              <a:rPr lang="en-GB" sz="2000" spc="10" dirty="0">
                <a:solidFill>
                  <a:srgbClr val="262626"/>
                </a:solidFill>
              </a:rPr>
              <a:t>Surviving women and children would attempt to flee and seek refuge rather than be subjected to this second phase</a:t>
            </a:r>
            <a:endParaRPr lang="en-US" sz="2000"/>
          </a:p>
          <a:p>
            <a:pPr lvl="2"/>
            <a:r>
              <a:rPr lang="en-GB" sz="1800" spc="10" dirty="0">
                <a:solidFill>
                  <a:srgbClr val="262626"/>
                </a:solidFill>
              </a:rPr>
              <a:t>Children ran the risk of being left behind if they could not keep up</a:t>
            </a:r>
          </a:p>
          <a:p>
            <a:pPr lvl="2"/>
            <a:r>
              <a:rPr lang="en-GB" sz="1800" spc="10" dirty="0">
                <a:solidFill>
                  <a:srgbClr val="262626"/>
                </a:solidFill>
              </a:rPr>
              <a:t>Those fleeing without separating from their children became clearer and easier targets for captivity. The familial bond would be a weakness in times of conquest.</a:t>
            </a:r>
          </a:p>
          <a:p>
            <a:pPr lvl="3"/>
            <a:r>
              <a:rPr lang="en-GB" sz="1800" spc="10" dirty="0">
                <a:ea typeface="+mn-lt"/>
                <a:cs typeface="+mn-lt"/>
              </a:rPr>
              <a:t>Diodorus 17.35.6-7, Procopius </a:t>
            </a:r>
            <a:r>
              <a:rPr lang="en-GB" sz="1800" i="1" spc="10" dirty="0">
                <a:ea typeface="+mn-lt"/>
                <a:cs typeface="+mn-lt"/>
              </a:rPr>
              <a:t>De bellis</a:t>
            </a:r>
            <a:r>
              <a:rPr lang="en-GB" sz="1800" spc="10" dirty="0">
                <a:ea typeface="+mn-lt"/>
                <a:cs typeface="+mn-lt"/>
              </a:rPr>
              <a:t> 6.17.1-2, Ammianus 18.6.10, Eustathius </a:t>
            </a:r>
            <a:r>
              <a:rPr lang="en-GB" sz="1800" i="1" spc="10" dirty="0">
                <a:ea typeface="+mn-lt"/>
                <a:cs typeface="+mn-lt"/>
              </a:rPr>
              <a:t>De Capta Thessalonica</a:t>
            </a:r>
            <a:r>
              <a:rPr lang="en-GB" sz="1800" spc="10" dirty="0">
                <a:ea typeface="+mn-lt"/>
                <a:cs typeface="+mn-lt"/>
              </a:rPr>
              <a:t> 474</a:t>
            </a:r>
            <a:endParaRPr lang="en-GB" sz="1800" spc="10" dirty="0">
              <a:solidFill>
                <a:srgbClr val="262626"/>
              </a:solidFill>
            </a:endParaRPr>
          </a:p>
          <a:p>
            <a:pPr lvl="1"/>
            <a:r>
              <a:rPr lang="en-GB" sz="2000" spc="10" dirty="0">
                <a:solidFill>
                  <a:srgbClr val="262626"/>
                </a:solidFill>
              </a:rPr>
              <a:t>Repeated accounts of this violence against women as a result of warfare throughout the </a:t>
            </a:r>
            <a:r>
              <a:rPr lang="en-GB" sz="2000" i="1" spc="10" dirty="0">
                <a:solidFill>
                  <a:srgbClr val="262626"/>
                </a:solidFill>
              </a:rPr>
              <a:t>Iliad</a:t>
            </a:r>
            <a:r>
              <a:rPr lang="en-GB" sz="2000" spc="10" dirty="0">
                <a:solidFill>
                  <a:srgbClr val="262626"/>
                </a:solidFill>
              </a:rPr>
              <a:t> (</a:t>
            </a:r>
            <a:r>
              <a:rPr lang="en-GB" sz="2000" spc="10" dirty="0">
                <a:ea typeface="+mn-lt"/>
                <a:cs typeface="+mn-lt"/>
              </a:rPr>
              <a:t>1.27-31, 2.354-55, 3.301, 22.60-65)</a:t>
            </a:r>
          </a:p>
          <a:p>
            <a:pPr lvl="1"/>
            <a:endParaRPr lang="en-GB" sz="2000" spc="10" dirty="0">
              <a:ea typeface="+mn-lt"/>
              <a:cs typeface="+mn-lt"/>
            </a:endParaRPr>
          </a:p>
          <a:p>
            <a:pPr lvl="1"/>
            <a:r>
              <a:rPr lang="en-GB" sz="2000" spc="10" dirty="0">
                <a:ea typeface="+mn-lt"/>
                <a:cs typeface="+mn-lt"/>
              </a:rPr>
              <a:t>On women in participants of warfare rather than victims, see Loman (2004)</a:t>
            </a:r>
          </a:p>
        </p:txBody>
      </p:sp>
    </p:spTree>
    <p:extLst>
      <p:ext uri="{BB962C8B-B14F-4D97-AF65-F5344CB8AC3E}">
        <p14:creationId xmlns:p14="http://schemas.microsoft.com/office/powerpoint/2010/main" val="12349536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3D9C-5FDF-E4D1-0C0F-5667FC57A7F9}"/>
              </a:ext>
            </a:extLst>
          </p:cNvPr>
          <p:cNvSpPr>
            <a:spLocks noGrp="1"/>
          </p:cNvSpPr>
          <p:nvPr>
            <p:ph type="title"/>
          </p:nvPr>
        </p:nvSpPr>
        <p:spPr/>
        <p:txBody>
          <a:bodyPr/>
          <a:lstStyle/>
          <a:p>
            <a:r>
              <a:rPr lang="en-GB"/>
              <a:t>Reinterpreting the Simile</a:t>
            </a:r>
          </a:p>
        </p:txBody>
      </p:sp>
      <p:sp>
        <p:nvSpPr>
          <p:cNvPr id="3" name="Content Placeholder 2">
            <a:extLst>
              <a:ext uri="{FF2B5EF4-FFF2-40B4-BE49-F238E27FC236}">
                <a16:creationId xmlns:a16="http://schemas.microsoft.com/office/drawing/2014/main" id="{435A9C0C-52B0-5396-DECE-7A78B249462F}"/>
              </a:ext>
            </a:extLst>
          </p:cNvPr>
          <p:cNvSpPr>
            <a:spLocks noGrp="1"/>
          </p:cNvSpPr>
          <p:nvPr>
            <p:ph idx="1"/>
          </p:nvPr>
        </p:nvSpPr>
        <p:spPr>
          <a:xfrm>
            <a:off x="1271641" y="2268415"/>
            <a:ext cx="4834207" cy="3452568"/>
          </a:xfrm>
        </p:spPr>
        <p:txBody>
          <a:bodyPr vert="horz" lIns="91440" tIns="45720" rIns="91440" bIns="45720" rtlCol="0" anchor="t">
            <a:normAutofit/>
          </a:bodyPr>
          <a:lstStyle/>
          <a:p>
            <a:r>
              <a:rPr lang="en-GB" sz="2000" dirty="0"/>
              <a:t>16.7-11 should be reinterpreted as taking place in this second phase</a:t>
            </a:r>
          </a:p>
          <a:p>
            <a:r>
              <a:rPr lang="en-GB" sz="2000" dirty="0"/>
              <a:t>The language used in Greek implies movement from both mother and daughter, as well as a hurriedness.</a:t>
            </a:r>
          </a:p>
          <a:p>
            <a:pPr lvl="1"/>
            <a:r>
              <a:rPr lang="en-GB" sz="1800" spc="10" dirty="0">
                <a:solidFill>
                  <a:srgbClr val="000000"/>
                </a:solidFill>
              </a:rPr>
              <a:t>This does not correlate with the peaceful interpretation</a:t>
            </a:r>
          </a:p>
          <a:p>
            <a:r>
              <a:rPr lang="en-GB" sz="2000" dirty="0"/>
              <a:t>The young girl running with or by her mother's side means the mother must also be running</a:t>
            </a:r>
          </a:p>
        </p:txBody>
      </p:sp>
    </p:spTree>
    <p:extLst>
      <p:ext uri="{BB962C8B-B14F-4D97-AF65-F5344CB8AC3E}">
        <p14:creationId xmlns:p14="http://schemas.microsoft.com/office/powerpoint/2010/main" val="2546314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3D9C-5FDF-E4D1-0C0F-5667FC57A7F9}"/>
              </a:ext>
            </a:extLst>
          </p:cNvPr>
          <p:cNvSpPr>
            <a:spLocks noGrp="1"/>
          </p:cNvSpPr>
          <p:nvPr>
            <p:ph type="title"/>
          </p:nvPr>
        </p:nvSpPr>
        <p:spPr/>
        <p:txBody>
          <a:bodyPr/>
          <a:lstStyle/>
          <a:p>
            <a:r>
              <a:rPr lang="en-GB"/>
              <a:t>Reinterpreting the Simile</a:t>
            </a:r>
          </a:p>
        </p:txBody>
      </p:sp>
      <p:sp>
        <p:nvSpPr>
          <p:cNvPr id="3" name="Content Placeholder 2">
            <a:extLst>
              <a:ext uri="{FF2B5EF4-FFF2-40B4-BE49-F238E27FC236}">
                <a16:creationId xmlns:a16="http://schemas.microsoft.com/office/drawing/2014/main" id="{435A9C0C-52B0-5396-DECE-7A78B249462F}"/>
              </a:ext>
            </a:extLst>
          </p:cNvPr>
          <p:cNvSpPr>
            <a:spLocks noGrp="1"/>
          </p:cNvSpPr>
          <p:nvPr>
            <p:ph idx="1"/>
          </p:nvPr>
        </p:nvSpPr>
        <p:spPr>
          <a:xfrm>
            <a:off x="1271641" y="2268415"/>
            <a:ext cx="4834207" cy="3452568"/>
          </a:xfrm>
        </p:spPr>
        <p:txBody>
          <a:bodyPr vert="horz" lIns="91440" tIns="45720" rIns="91440" bIns="45720" rtlCol="0" anchor="t">
            <a:normAutofit/>
          </a:bodyPr>
          <a:lstStyle/>
          <a:p>
            <a:r>
              <a:rPr lang="en-GB" sz="2000" dirty="0"/>
              <a:t>16.7-11 should be reinterpreted as taking place in this second phase</a:t>
            </a:r>
          </a:p>
          <a:p>
            <a:r>
              <a:rPr lang="en-GB" sz="2000" dirty="0"/>
              <a:t>The language used in Greek implies movement from both mother and daughter, as well as a hurriedness.</a:t>
            </a:r>
          </a:p>
          <a:p>
            <a:pPr lvl="1"/>
            <a:r>
              <a:rPr lang="en-GB" sz="1800" spc="10" dirty="0">
                <a:solidFill>
                  <a:srgbClr val="000000"/>
                </a:solidFill>
              </a:rPr>
              <a:t>This does not correlate with the peaceful interpretation</a:t>
            </a:r>
          </a:p>
          <a:p>
            <a:r>
              <a:rPr lang="en-GB" sz="2000" dirty="0"/>
              <a:t>The young girl running with or by her mother's side means the mother must also be running</a:t>
            </a:r>
          </a:p>
        </p:txBody>
      </p:sp>
      <p:pic>
        <p:nvPicPr>
          <p:cNvPr id="7" name="Picture 6">
            <a:extLst>
              <a:ext uri="{FF2B5EF4-FFF2-40B4-BE49-F238E27FC236}">
                <a16:creationId xmlns:a16="http://schemas.microsoft.com/office/drawing/2014/main" id="{7AD5A0BE-CF97-2E0C-7250-0C004E137C17}"/>
              </a:ext>
            </a:extLst>
          </p:cNvPr>
          <p:cNvPicPr>
            <a:picLocks noChangeAspect="1"/>
          </p:cNvPicPr>
          <p:nvPr/>
        </p:nvPicPr>
        <p:blipFill rotWithShape="1">
          <a:blip r:embed="rId2"/>
          <a:srcRect l="30220" t="25795" r="40986" b="61149"/>
          <a:stretch/>
        </p:blipFill>
        <p:spPr>
          <a:xfrm>
            <a:off x="7522054" y="2756742"/>
            <a:ext cx="3190366" cy="816042"/>
          </a:xfrm>
          <a:prstGeom prst="rect">
            <a:avLst/>
          </a:prstGeom>
        </p:spPr>
      </p:pic>
      <p:sp>
        <p:nvSpPr>
          <p:cNvPr id="8" name="TextBox 7">
            <a:extLst>
              <a:ext uri="{FF2B5EF4-FFF2-40B4-BE49-F238E27FC236}">
                <a16:creationId xmlns:a16="http://schemas.microsoft.com/office/drawing/2014/main" id="{FBEAF4BA-7225-F457-8FC1-6F35518BC267}"/>
              </a:ext>
            </a:extLst>
          </p:cNvPr>
          <p:cNvSpPr txBox="1"/>
          <p:nvPr/>
        </p:nvSpPr>
        <p:spPr>
          <a:xfrm>
            <a:off x="7459785" y="2194169"/>
            <a:ext cx="32023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"Running with her mother/ Runs by her mother's side"</a:t>
            </a:r>
          </a:p>
        </p:txBody>
      </p:sp>
      <p:sp>
        <p:nvSpPr>
          <p:cNvPr id="9" name="Rectangle 8">
            <a:extLst>
              <a:ext uri="{FF2B5EF4-FFF2-40B4-BE49-F238E27FC236}">
                <a16:creationId xmlns:a16="http://schemas.microsoft.com/office/drawing/2014/main" id="{56561CB5-A957-A8D8-35AE-AB086C2F3A2C}"/>
              </a:ext>
            </a:extLst>
          </p:cNvPr>
          <p:cNvSpPr/>
          <p:nvPr/>
        </p:nvSpPr>
        <p:spPr>
          <a:xfrm>
            <a:off x="7463692" y="2840403"/>
            <a:ext cx="869461" cy="693615"/>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91763C7D-FBF0-618C-9257-0C716D3A2FA3}"/>
              </a:ext>
            </a:extLst>
          </p:cNvPr>
          <p:cNvSpPr txBox="1"/>
          <p:nvPr/>
        </p:nvSpPr>
        <p:spPr>
          <a:xfrm>
            <a:off x="7410938" y="4099170"/>
            <a:ext cx="33098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"With" or "alongside"</a:t>
            </a:r>
            <a:r>
              <a:rPr lang="en-US" dirty="0">
                <a:cs typeface="Arial"/>
              </a:rPr>
              <a:t>​</a:t>
            </a:r>
          </a:p>
          <a:p>
            <a:pPr marL="285750" indent="-285750">
              <a:buFont typeface="Arial"/>
              <a:buChar char="•"/>
            </a:pPr>
            <a:r>
              <a:rPr lang="en-GB" dirty="0">
                <a:cs typeface="Arial"/>
              </a:rPr>
              <a:t>Like Hom. </a:t>
            </a:r>
            <a:r>
              <a:rPr lang="en-GB" i="1" dirty="0">
                <a:cs typeface="Arial"/>
              </a:rPr>
              <a:t>Il</a:t>
            </a:r>
            <a:r>
              <a:rPr lang="en-GB" dirty="0">
                <a:cs typeface="Arial"/>
              </a:rPr>
              <a:t>. 22.461 when Andromache's attendants go "with" her</a:t>
            </a:r>
            <a:endParaRPr lang="en-US" dirty="0">
              <a:cs typeface="Arial"/>
            </a:endParaRPr>
          </a:p>
        </p:txBody>
      </p:sp>
      <p:cxnSp>
        <p:nvCxnSpPr>
          <p:cNvPr id="11" name="Straight Arrow Connector 10">
            <a:extLst>
              <a:ext uri="{FF2B5EF4-FFF2-40B4-BE49-F238E27FC236}">
                <a16:creationId xmlns:a16="http://schemas.microsoft.com/office/drawing/2014/main" id="{34F4391E-CAEB-6DD6-B3D1-FD768399A3DC}"/>
              </a:ext>
            </a:extLst>
          </p:cNvPr>
          <p:cNvCxnSpPr/>
          <p:nvPr/>
        </p:nvCxnSpPr>
        <p:spPr>
          <a:xfrm flipH="1">
            <a:off x="7637585" y="3538415"/>
            <a:ext cx="13676" cy="552940"/>
          </a:xfrm>
          <a:prstGeom prst="straightConnector1">
            <a:avLst/>
          </a:prstGeom>
        </p:spPr>
        <p:style>
          <a:lnRef idx="1">
            <a:schemeClr val="accent1"/>
          </a:lnRef>
          <a:fillRef idx="0">
            <a:schemeClr val="accent1"/>
          </a:fillRef>
          <a:effectRef idx="0">
            <a:schemeClr val="accent1"/>
          </a:effectRef>
          <a:fontRef idx="minor">
            <a:schemeClr val="tx1"/>
          </a:fontRef>
        </p:style>
      </p:cxnSp>
      <p:pic>
        <p:nvPicPr>
          <p:cNvPr id="13" name="Picture 8" descr="Graphical user interface, text, application, chat or text message&#10;&#10;Description automatically generated">
            <a:extLst>
              <a:ext uri="{FF2B5EF4-FFF2-40B4-BE49-F238E27FC236}">
                <a16:creationId xmlns:a16="http://schemas.microsoft.com/office/drawing/2014/main" id="{DC291D68-11DA-93D2-67A7-400367692B4C}"/>
              </a:ext>
            </a:extLst>
          </p:cNvPr>
          <p:cNvPicPr>
            <a:picLocks noChangeAspect="1"/>
          </p:cNvPicPr>
          <p:nvPr/>
        </p:nvPicPr>
        <p:blipFill rotWithShape="1">
          <a:blip r:embed="rId3"/>
          <a:srcRect l="25799" t="5476" r="25307" b="79913"/>
          <a:stretch/>
        </p:blipFill>
        <p:spPr>
          <a:xfrm>
            <a:off x="7524852" y="5288362"/>
            <a:ext cx="3178390" cy="527033"/>
          </a:xfrm>
          <a:prstGeom prst="rect">
            <a:avLst/>
          </a:prstGeom>
        </p:spPr>
      </p:pic>
      <p:sp>
        <p:nvSpPr>
          <p:cNvPr id="14" name="Rectangle 13">
            <a:extLst>
              <a:ext uri="{FF2B5EF4-FFF2-40B4-BE49-F238E27FC236}">
                <a16:creationId xmlns:a16="http://schemas.microsoft.com/office/drawing/2014/main" id="{6928F47D-6222-2995-6BC9-2850622896FB}"/>
              </a:ext>
            </a:extLst>
          </p:cNvPr>
          <p:cNvSpPr/>
          <p:nvPr/>
        </p:nvSpPr>
        <p:spPr>
          <a:xfrm>
            <a:off x="7590692" y="5390172"/>
            <a:ext cx="488461" cy="341923"/>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727644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3D9C-5FDF-E4D1-0C0F-5667FC57A7F9}"/>
              </a:ext>
            </a:extLst>
          </p:cNvPr>
          <p:cNvSpPr>
            <a:spLocks noGrp="1"/>
          </p:cNvSpPr>
          <p:nvPr>
            <p:ph type="title"/>
          </p:nvPr>
        </p:nvSpPr>
        <p:spPr/>
        <p:txBody>
          <a:bodyPr/>
          <a:lstStyle/>
          <a:p>
            <a:r>
              <a:rPr lang="en-GB"/>
              <a:t>Reinterpreting the Simile</a:t>
            </a:r>
          </a:p>
        </p:txBody>
      </p:sp>
      <p:sp>
        <p:nvSpPr>
          <p:cNvPr id="3" name="Content Placeholder 2">
            <a:extLst>
              <a:ext uri="{FF2B5EF4-FFF2-40B4-BE49-F238E27FC236}">
                <a16:creationId xmlns:a16="http://schemas.microsoft.com/office/drawing/2014/main" id="{435A9C0C-52B0-5396-DECE-7A78B249462F}"/>
              </a:ext>
            </a:extLst>
          </p:cNvPr>
          <p:cNvSpPr>
            <a:spLocks noGrp="1"/>
          </p:cNvSpPr>
          <p:nvPr>
            <p:ph idx="1"/>
          </p:nvPr>
        </p:nvSpPr>
        <p:spPr>
          <a:xfrm>
            <a:off x="1271641" y="2268415"/>
            <a:ext cx="4834207" cy="3452568"/>
          </a:xfrm>
        </p:spPr>
        <p:txBody>
          <a:bodyPr vert="horz" lIns="91440" tIns="45720" rIns="91440" bIns="45720" rtlCol="0" anchor="t">
            <a:normAutofit/>
          </a:bodyPr>
          <a:lstStyle/>
          <a:p>
            <a:r>
              <a:rPr lang="en-GB" sz="2000" dirty="0"/>
              <a:t>16.7-11 should be reinterpreted as taking place in this second phase</a:t>
            </a:r>
          </a:p>
          <a:p>
            <a:r>
              <a:rPr lang="en-GB" sz="2000" dirty="0"/>
              <a:t>The language used in Greek implies movement from both mother and daughter, as well as a hurriedness.</a:t>
            </a:r>
          </a:p>
          <a:p>
            <a:pPr lvl="1"/>
            <a:r>
              <a:rPr lang="en-GB" sz="1800" spc="10" dirty="0">
                <a:solidFill>
                  <a:srgbClr val="000000"/>
                </a:solidFill>
              </a:rPr>
              <a:t>This does not correlate with the peaceful interpretation</a:t>
            </a:r>
          </a:p>
          <a:p>
            <a:r>
              <a:rPr lang="en-GB" sz="2000" dirty="0"/>
              <a:t>The young girl running with or by her mother's side means the mother must also be running</a:t>
            </a:r>
          </a:p>
        </p:txBody>
      </p:sp>
      <p:pic>
        <p:nvPicPr>
          <p:cNvPr id="5" name="Picture 4" descr="A picture containing text&#10;&#10;Description automatically generated">
            <a:extLst>
              <a:ext uri="{FF2B5EF4-FFF2-40B4-BE49-F238E27FC236}">
                <a16:creationId xmlns:a16="http://schemas.microsoft.com/office/drawing/2014/main" id="{01F5C598-0FB0-9768-CED6-B2EE93881FEE}"/>
              </a:ext>
            </a:extLst>
          </p:cNvPr>
          <p:cNvPicPr>
            <a:picLocks noChangeAspect="1"/>
          </p:cNvPicPr>
          <p:nvPr/>
        </p:nvPicPr>
        <p:blipFill rotWithShape="1">
          <a:blip r:embed="rId2"/>
          <a:srcRect l="10700" t="6569" r="8436" b="4015"/>
          <a:stretch/>
        </p:blipFill>
        <p:spPr>
          <a:xfrm>
            <a:off x="6742861" y="2416514"/>
            <a:ext cx="3626042" cy="2246740"/>
          </a:xfrm>
          <a:prstGeom prst="rect">
            <a:avLst/>
          </a:prstGeom>
        </p:spPr>
      </p:pic>
      <p:sp>
        <p:nvSpPr>
          <p:cNvPr id="12" name="Rectangle 11">
            <a:extLst>
              <a:ext uri="{FF2B5EF4-FFF2-40B4-BE49-F238E27FC236}">
                <a16:creationId xmlns:a16="http://schemas.microsoft.com/office/drawing/2014/main" id="{223AE8C4-7AE8-2E2D-8B58-860154FAE68E}"/>
              </a:ext>
            </a:extLst>
          </p:cNvPr>
          <p:cNvSpPr/>
          <p:nvPr/>
        </p:nvSpPr>
        <p:spPr>
          <a:xfrm>
            <a:off x="8557846" y="3377710"/>
            <a:ext cx="810846" cy="29307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0D7C3A12-14B7-DE45-0221-61024BD09A3C}"/>
              </a:ext>
            </a:extLst>
          </p:cNvPr>
          <p:cNvCxnSpPr/>
          <p:nvPr/>
        </p:nvCxnSpPr>
        <p:spPr>
          <a:xfrm>
            <a:off x="9145953" y="3675186"/>
            <a:ext cx="113324" cy="140286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70AECDB-A8A5-A4FD-36FD-980EF3FACD3A}"/>
              </a:ext>
            </a:extLst>
          </p:cNvPr>
          <p:cNvSpPr txBox="1"/>
          <p:nvPr/>
        </p:nvSpPr>
        <p:spPr>
          <a:xfrm>
            <a:off x="7362093" y="5085862"/>
            <a:ext cx="38568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Middle voice. "hurrying, eagerly"</a:t>
            </a:r>
          </a:p>
          <a:p>
            <a:r>
              <a:rPr lang="en-GB" dirty="0"/>
              <a:t>Indicates mother is attempting to run at an intense pace</a:t>
            </a:r>
          </a:p>
        </p:txBody>
      </p:sp>
    </p:spTree>
    <p:extLst>
      <p:ext uri="{BB962C8B-B14F-4D97-AF65-F5344CB8AC3E}">
        <p14:creationId xmlns:p14="http://schemas.microsoft.com/office/powerpoint/2010/main" val="3445579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3D9C-5FDF-E4D1-0C0F-5667FC57A7F9}"/>
              </a:ext>
            </a:extLst>
          </p:cNvPr>
          <p:cNvSpPr>
            <a:spLocks noGrp="1"/>
          </p:cNvSpPr>
          <p:nvPr>
            <p:ph type="title"/>
          </p:nvPr>
        </p:nvSpPr>
        <p:spPr/>
        <p:txBody>
          <a:bodyPr/>
          <a:lstStyle/>
          <a:p>
            <a:r>
              <a:rPr lang="en-GB"/>
              <a:t>Reinterpreting the Simile</a:t>
            </a:r>
          </a:p>
        </p:txBody>
      </p:sp>
      <p:sp>
        <p:nvSpPr>
          <p:cNvPr id="3" name="Content Placeholder 2">
            <a:extLst>
              <a:ext uri="{FF2B5EF4-FFF2-40B4-BE49-F238E27FC236}">
                <a16:creationId xmlns:a16="http://schemas.microsoft.com/office/drawing/2014/main" id="{435A9C0C-52B0-5396-DECE-7A78B249462F}"/>
              </a:ext>
            </a:extLst>
          </p:cNvPr>
          <p:cNvSpPr>
            <a:spLocks noGrp="1"/>
          </p:cNvSpPr>
          <p:nvPr>
            <p:ph idx="1"/>
          </p:nvPr>
        </p:nvSpPr>
        <p:spPr>
          <a:xfrm>
            <a:off x="1261872" y="2268415"/>
            <a:ext cx="4834207" cy="4077798"/>
          </a:xfrm>
        </p:spPr>
        <p:txBody>
          <a:bodyPr vert="horz" lIns="91440" tIns="45720" rIns="91440" bIns="45720" rtlCol="0" anchor="t">
            <a:normAutofit/>
          </a:bodyPr>
          <a:lstStyle/>
          <a:p>
            <a:r>
              <a:rPr lang="en-GB" sz="2000" dirty="0"/>
              <a:t>The intensity in the scene changes when looking at it from this angle</a:t>
            </a:r>
          </a:p>
          <a:p>
            <a:r>
              <a:rPr lang="en-GB" sz="2000" dirty="0"/>
              <a:t>Peaceful scene of normal family life vs. Intense fear prevalent during war</a:t>
            </a:r>
          </a:p>
          <a:p>
            <a:r>
              <a:rPr lang="en-GB" sz="2000" dirty="0">
                <a:ea typeface="+mn-lt"/>
                <a:cs typeface="+mn-lt"/>
              </a:rPr>
              <a:t>ἐσσυμένην is used in other similes to describe the movement of a hungry lion going for the kill (11.554, 17.663) and Hector attacking the Achaeans (13.53, 57)</a:t>
            </a:r>
          </a:p>
          <a:p>
            <a:r>
              <a:rPr lang="en-GB" sz="2000" dirty="0"/>
              <a:t>Reflects the realities of warfare</a:t>
            </a:r>
          </a:p>
        </p:txBody>
      </p:sp>
      <p:pic>
        <p:nvPicPr>
          <p:cNvPr id="5" name="Picture 4" descr="A picture containing text&#10;&#10;Description automatically generated">
            <a:extLst>
              <a:ext uri="{FF2B5EF4-FFF2-40B4-BE49-F238E27FC236}">
                <a16:creationId xmlns:a16="http://schemas.microsoft.com/office/drawing/2014/main" id="{01F5C598-0FB0-9768-CED6-B2EE93881FEE}"/>
              </a:ext>
            </a:extLst>
          </p:cNvPr>
          <p:cNvPicPr>
            <a:picLocks noChangeAspect="1"/>
          </p:cNvPicPr>
          <p:nvPr/>
        </p:nvPicPr>
        <p:blipFill rotWithShape="1">
          <a:blip r:embed="rId2"/>
          <a:srcRect l="10700" t="6569" r="8436" b="4015"/>
          <a:stretch/>
        </p:blipFill>
        <p:spPr>
          <a:xfrm>
            <a:off x="6742861" y="2416514"/>
            <a:ext cx="3626042" cy="2246740"/>
          </a:xfrm>
          <a:prstGeom prst="rect">
            <a:avLst/>
          </a:prstGeom>
        </p:spPr>
      </p:pic>
      <p:sp>
        <p:nvSpPr>
          <p:cNvPr id="12" name="Rectangle 11">
            <a:extLst>
              <a:ext uri="{FF2B5EF4-FFF2-40B4-BE49-F238E27FC236}">
                <a16:creationId xmlns:a16="http://schemas.microsoft.com/office/drawing/2014/main" id="{223AE8C4-7AE8-2E2D-8B58-860154FAE68E}"/>
              </a:ext>
            </a:extLst>
          </p:cNvPr>
          <p:cNvSpPr/>
          <p:nvPr/>
        </p:nvSpPr>
        <p:spPr>
          <a:xfrm>
            <a:off x="8557846" y="3377710"/>
            <a:ext cx="810846" cy="29307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6" name="Straight Arrow Connector 15">
            <a:extLst>
              <a:ext uri="{FF2B5EF4-FFF2-40B4-BE49-F238E27FC236}">
                <a16:creationId xmlns:a16="http://schemas.microsoft.com/office/drawing/2014/main" id="{0D7C3A12-14B7-DE45-0221-61024BD09A3C}"/>
              </a:ext>
            </a:extLst>
          </p:cNvPr>
          <p:cNvCxnSpPr/>
          <p:nvPr/>
        </p:nvCxnSpPr>
        <p:spPr>
          <a:xfrm>
            <a:off x="9145953" y="3675186"/>
            <a:ext cx="113324" cy="1402861"/>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470AECDB-A8A5-A4FD-36FD-980EF3FACD3A}"/>
              </a:ext>
            </a:extLst>
          </p:cNvPr>
          <p:cNvSpPr txBox="1"/>
          <p:nvPr/>
        </p:nvSpPr>
        <p:spPr>
          <a:xfrm>
            <a:off x="7362093" y="5085862"/>
            <a:ext cx="38568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Middle voice. "hurrying, eagerly"</a:t>
            </a:r>
          </a:p>
          <a:p>
            <a:r>
              <a:rPr lang="en-GB" dirty="0"/>
              <a:t>Indicates mother is attempting to run at an intense pace</a:t>
            </a:r>
          </a:p>
        </p:txBody>
      </p:sp>
      <p:sp>
        <p:nvSpPr>
          <p:cNvPr id="4" name="Rectangle 3">
            <a:extLst>
              <a:ext uri="{FF2B5EF4-FFF2-40B4-BE49-F238E27FC236}">
                <a16:creationId xmlns:a16="http://schemas.microsoft.com/office/drawing/2014/main" id="{4E01CAAE-9C72-0036-7D4E-9AC8BE749C31}"/>
              </a:ext>
            </a:extLst>
          </p:cNvPr>
          <p:cNvSpPr/>
          <p:nvPr/>
        </p:nvSpPr>
        <p:spPr>
          <a:xfrm>
            <a:off x="6828691" y="3377710"/>
            <a:ext cx="576385" cy="34192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c 6">
            <a:extLst>
              <a:ext uri="{FF2B5EF4-FFF2-40B4-BE49-F238E27FC236}">
                <a16:creationId xmlns:a16="http://schemas.microsoft.com/office/drawing/2014/main" id="{EC21616B-8E80-F6E4-4531-C84344E52146}"/>
              </a:ext>
            </a:extLst>
          </p:cNvPr>
          <p:cNvSpPr/>
          <p:nvPr/>
        </p:nvSpPr>
        <p:spPr>
          <a:xfrm rot="11640000">
            <a:off x="5989444" y="1169919"/>
            <a:ext cx="2256693" cy="2344615"/>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a:extLst>
              <a:ext uri="{FF2B5EF4-FFF2-40B4-BE49-F238E27FC236}">
                <a16:creationId xmlns:a16="http://schemas.microsoft.com/office/drawing/2014/main" id="{613C5FEC-A4E8-786D-1313-83882C7CAAE1}"/>
              </a:ext>
            </a:extLst>
          </p:cNvPr>
          <p:cNvSpPr txBox="1"/>
          <p:nvPr/>
        </p:nvSpPr>
        <p:spPr>
          <a:xfrm>
            <a:off x="5994400" y="1783862"/>
            <a:ext cx="519527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Robe worn by a woman of high standing – not a poor family of two, but high standing family having lost male relatives.</a:t>
            </a:r>
            <a:endParaRPr lang="en-US" sz="1400" dirty="0" err="1"/>
          </a:p>
        </p:txBody>
      </p:sp>
    </p:spTree>
    <p:extLst>
      <p:ext uri="{BB962C8B-B14F-4D97-AF65-F5344CB8AC3E}">
        <p14:creationId xmlns:p14="http://schemas.microsoft.com/office/powerpoint/2010/main" val="2007085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55E0D-8D15-7173-2F5F-B7A67952F824}"/>
              </a:ext>
            </a:extLst>
          </p:cNvPr>
          <p:cNvSpPr>
            <a:spLocks noGrp="1"/>
          </p:cNvSpPr>
          <p:nvPr>
            <p:ph type="title"/>
          </p:nvPr>
        </p:nvSpPr>
        <p:spPr/>
        <p:txBody>
          <a:bodyPr/>
          <a:lstStyle/>
          <a:p>
            <a:r>
              <a:rPr lang="en-GB"/>
              <a:t>Achilles Speech to Patroclus</a:t>
            </a:r>
          </a:p>
        </p:txBody>
      </p:sp>
      <p:sp>
        <p:nvSpPr>
          <p:cNvPr id="3" name="Content Placeholder 2">
            <a:extLst>
              <a:ext uri="{FF2B5EF4-FFF2-40B4-BE49-F238E27FC236}">
                <a16:creationId xmlns:a16="http://schemas.microsoft.com/office/drawing/2014/main" id="{006CFF3F-3F7D-5D33-26B9-95A6BB9605FD}"/>
              </a:ext>
            </a:extLst>
          </p:cNvPr>
          <p:cNvSpPr>
            <a:spLocks noGrp="1"/>
          </p:cNvSpPr>
          <p:nvPr>
            <p:ph idx="1"/>
          </p:nvPr>
        </p:nvSpPr>
        <p:spPr>
          <a:xfrm>
            <a:off x="1261872" y="1633415"/>
            <a:ext cx="8595360" cy="5123105"/>
          </a:xfrm>
        </p:spPr>
        <p:txBody>
          <a:bodyPr vert="horz" lIns="91440" tIns="45720" rIns="91440" bIns="45720" rtlCol="0" anchor="t">
            <a:normAutofit/>
          </a:bodyPr>
          <a:lstStyle/>
          <a:p>
            <a:r>
              <a:rPr lang="en-GB" sz="2000" dirty="0">
                <a:ea typeface="+mn-lt"/>
                <a:cs typeface="+mn-lt"/>
              </a:rPr>
              <a:t>Patroclus approaches Achilles tearfully, similarly to a young girl</a:t>
            </a:r>
          </a:p>
          <a:p>
            <a:pPr lvl="1"/>
            <a:r>
              <a:rPr lang="en-GB" sz="1800" spc="10" dirty="0">
                <a:solidFill>
                  <a:srgbClr val="000000"/>
                </a:solidFill>
                <a:ea typeface="+mn-lt"/>
                <a:cs typeface="+mn-lt"/>
              </a:rPr>
              <a:t>The conventional interpretation of the simile suggests Achilles knows why Patroclus approaches him but conceals this till the end of a list of suggestions for Patroclus' anguish.</a:t>
            </a:r>
          </a:p>
          <a:p>
            <a:pPr lvl="2"/>
            <a:r>
              <a:rPr lang="en-GB" sz="1600" spc="10" dirty="0">
                <a:solidFill>
                  <a:srgbClr val="000000"/>
                </a:solidFill>
                <a:ea typeface="+mn-lt"/>
                <a:cs typeface="+mn-lt"/>
              </a:rPr>
              <a:t>The suggestion of irony in Achilles speech is contrary to his character, and he states that he hates a man who says one thing but means another (9.312-13).</a:t>
            </a:r>
          </a:p>
          <a:p>
            <a:pPr lvl="2"/>
            <a:r>
              <a:rPr lang="en-GB" sz="1600" spc="10" dirty="0">
                <a:solidFill>
                  <a:srgbClr val="000000"/>
                </a:solidFill>
                <a:ea typeface="+mn-lt"/>
                <a:cs typeface="+mn-lt"/>
              </a:rPr>
              <a:t>Also contrasts with Achilles' pity </a:t>
            </a:r>
            <a:r>
              <a:rPr lang="en-GB" sz="1600" spc="10" dirty="0">
                <a:ea typeface="+mn-lt"/>
                <a:cs typeface="+mn-lt"/>
              </a:rPr>
              <a:t>(            , 16.5)</a:t>
            </a:r>
            <a:r>
              <a:rPr lang="en-GB" sz="1600" spc="10" dirty="0">
                <a:solidFill>
                  <a:srgbClr val="000000"/>
                </a:solidFill>
                <a:ea typeface="+mn-lt"/>
                <a:cs typeface="+mn-lt"/>
              </a:rPr>
              <a:t> at seeing Patroclus weep </a:t>
            </a:r>
            <a:endParaRPr lang="en-GB" sz="1600">
              <a:ea typeface="+mn-lt"/>
              <a:cs typeface="+mn-lt"/>
            </a:endParaRPr>
          </a:p>
          <a:p>
            <a:r>
              <a:rPr lang="en-GB" sz="2000" dirty="0">
                <a:ea typeface="+mn-lt"/>
                <a:cs typeface="+mn-lt"/>
              </a:rPr>
              <a:t>Idea that Achilles is teasing Patroclus by comparing him to a young girl</a:t>
            </a:r>
          </a:p>
          <a:p>
            <a:pPr lvl="1"/>
            <a:r>
              <a:rPr lang="en-GB" sz="1800" spc="10" dirty="0">
                <a:solidFill>
                  <a:srgbClr val="000000"/>
                </a:solidFill>
                <a:ea typeface="+mn-lt"/>
                <a:cs typeface="+mn-lt"/>
              </a:rPr>
              <a:t>An insult typically used only in exchanges between enemies in Homeric epic – unfitting for people so close as Achilles and Patroclus</a:t>
            </a:r>
          </a:p>
          <a:p>
            <a:r>
              <a:rPr lang="en-GB" sz="2000" dirty="0">
                <a:ea typeface="+mn-lt"/>
                <a:cs typeface="+mn-lt"/>
              </a:rPr>
              <a:t>“The girl mirrors Patroclus’ trauma, and he, hers. But this is Patroclus in such a state, not just another nameless girl among the many. He matters to Achilles. Achilles is thus struck with pity throughout his direct speech to Patroclus, as the simile especially reveals." (Gaca, 2008, p.162)</a:t>
            </a:r>
            <a:endParaRPr lang="en-GB" sz="2000"/>
          </a:p>
        </p:txBody>
      </p:sp>
      <p:pic>
        <p:nvPicPr>
          <p:cNvPr id="4" name="Picture 4" descr="Chart&#10;&#10;Description automatically generated">
            <a:extLst>
              <a:ext uri="{FF2B5EF4-FFF2-40B4-BE49-F238E27FC236}">
                <a16:creationId xmlns:a16="http://schemas.microsoft.com/office/drawing/2014/main" id="{4146D879-D7B6-F47D-0FE0-1D6BA8E4F9F2}"/>
              </a:ext>
            </a:extLst>
          </p:cNvPr>
          <p:cNvPicPr>
            <a:picLocks noChangeAspect="1"/>
          </p:cNvPicPr>
          <p:nvPr/>
        </p:nvPicPr>
        <p:blipFill rotWithShape="1">
          <a:blip r:embed="rId2"/>
          <a:srcRect l="49108" t="47627" r="38736" b="47463"/>
          <a:stretch/>
        </p:blipFill>
        <p:spPr>
          <a:xfrm>
            <a:off x="5330093" y="3327401"/>
            <a:ext cx="732443" cy="292930"/>
          </a:xfrm>
          <a:prstGeom prst="rect">
            <a:avLst/>
          </a:prstGeom>
        </p:spPr>
      </p:pic>
    </p:spTree>
    <p:extLst>
      <p:ext uri="{BB962C8B-B14F-4D97-AF65-F5344CB8AC3E}">
        <p14:creationId xmlns:p14="http://schemas.microsoft.com/office/powerpoint/2010/main" val="1764052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19EA3-327D-384C-AE3C-53E4C6C30C8D}"/>
              </a:ext>
            </a:extLst>
          </p:cNvPr>
          <p:cNvSpPr>
            <a:spLocks noGrp="1"/>
          </p:cNvSpPr>
          <p:nvPr>
            <p:ph type="title"/>
          </p:nvPr>
        </p:nvSpPr>
        <p:spPr>
          <a:xfrm>
            <a:off x="1261872" y="365760"/>
            <a:ext cx="9839178" cy="1345100"/>
          </a:xfrm>
        </p:spPr>
        <p:txBody>
          <a:bodyPr/>
          <a:lstStyle/>
          <a:p>
            <a:r>
              <a:rPr lang="en-GB"/>
              <a:t>The Tragedy of Patroclus and Achilles</a:t>
            </a:r>
          </a:p>
        </p:txBody>
      </p:sp>
      <p:sp>
        <p:nvSpPr>
          <p:cNvPr id="3" name="Content Placeholder 2">
            <a:extLst>
              <a:ext uri="{FF2B5EF4-FFF2-40B4-BE49-F238E27FC236}">
                <a16:creationId xmlns:a16="http://schemas.microsoft.com/office/drawing/2014/main" id="{BB6E2DC4-F974-0F2D-0117-2F0C5BFB1C81}"/>
              </a:ext>
            </a:extLst>
          </p:cNvPr>
          <p:cNvSpPr>
            <a:spLocks noGrp="1"/>
          </p:cNvSpPr>
          <p:nvPr>
            <p:ph idx="1"/>
          </p:nvPr>
        </p:nvSpPr>
        <p:spPr>
          <a:xfrm>
            <a:off x="1261872" y="1828800"/>
            <a:ext cx="8595360" cy="4839798"/>
          </a:xfrm>
        </p:spPr>
        <p:txBody>
          <a:bodyPr vert="horz" lIns="91440" tIns="45720" rIns="91440" bIns="45720" rtlCol="0" anchor="t">
            <a:normAutofit/>
          </a:bodyPr>
          <a:lstStyle/>
          <a:p>
            <a:r>
              <a:rPr lang="en-GB" dirty="0"/>
              <a:t>16.7-11 is the first of four similes of mothers and their offspring</a:t>
            </a:r>
          </a:p>
          <a:p>
            <a:pPr lvl="1"/>
            <a:r>
              <a:rPr lang="en-GB" spc="10" dirty="0">
                <a:solidFill>
                  <a:srgbClr val="000000"/>
                </a:solidFill>
              </a:rPr>
              <a:t>Menelaus protecting Patroclus' corpse like a mother cow and her calf (17.3-8), Ajax defending his body like a lion with a cub (17.133-7), Achilles furious with grief like a lion whose cubs have been snatched away (18.316-23)</a:t>
            </a:r>
            <a:endParaRPr lang="en-GB" dirty="0">
              <a:solidFill>
                <a:srgbClr val="000000"/>
              </a:solidFill>
            </a:endParaRPr>
          </a:p>
          <a:p>
            <a:r>
              <a:rPr lang="en-GB" spc="10" dirty="0">
                <a:solidFill>
                  <a:srgbClr val="000000"/>
                </a:solidFill>
              </a:rPr>
              <a:t>Warriors struggling or unable to defend their fallen soldiers</a:t>
            </a:r>
            <a:r>
              <a:rPr lang="en-GB" dirty="0">
                <a:solidFill>
                  <a:srgbClr val="000000"/>
                </a:solidFill>
              </a:rPr>
              <a:t> likened to both human and animal mothers trying to protect their offspring from predators</a:t>
            </a:r>
          </a:p>
          <a:p>
            <a:r>
              <a:rPr lang="en-GB" dirty="0">
                <a:solidFill>
                  <a:srgbClr val="000000"/>
                </a:solidFill>
              </a:rPr>
              <a:t>Alive, Patroclus fills the role of the young girl, begging for her mother's help. Achilles is antithetical to the role of the mother, instead sending off his 'child' dressed up as him off into battle</a:t>
            </a:r>
          </a:p>
          <a:p>
            <a:r>
              <a:rPr lang="en-GB" dirty="0">
                <a:solidFill>
                  <a:srgbClr val="000000"/>
                </a:solidFill>
              </a:rPr>
              <a:t>"</a:t>
            </a:r>
            <a:r>
              <a:rPr lang="en-GB" dirty="0">
                <a:ea typeface="+mn-lt"/>
                <a:cs typeface="+mn-lt"/>
              </a:rPr>
              <a:t>Achilles should have paid attention to his own simile, for by voicing it, he acknowledges that Patroclus needed his mother warrior to protect him." (Gaca, 2008, p.163)</a:t>
            </a:r>
          </a:p>
          <a:p>
            <a:r>
              <a:rPr lang="en-GB" dirty="0">
                <a:ea typeface="+mn-lt"/>
                <a:cs typeface="+mn-lt"/>
              </a:rPr>
              <a:t>In forfeiting his role as 'mother', he is left with the role of grieving father at Patroclus' funeral procession (23.222-5)</a:t>
            </a:r>
          </a:p>
        </p:txBody>
      </p:sp>
    </p:spTree>
    <p:extLst>
      <p:ext uri="{BB962C8B-B14F-4D97-AF65-F5344CB8AC3E}">
        <p14:creationId xmlns:p14="http://schemas.microsoft.com/office/powerpoint/2010/main" val="2620854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C34CB-2E57-0519-E73D-698379595F29}"/>
              </a:ext>
            </a:extLst>
          </p:cNvPr>
          <p:cNvSpPr>
            <a:spLocks noGrp="1"/>
          </p:cNvSpPr>
          <p:nvPr>
            <p:ph type="title"/>
          </p:nvPr>
        </p:nvSpPr>
        <p:spPr>
          <a:xfrm>
            <a:off x="1261872" y="365760"/>
            <a:ext cx="10737946" cy="1345100"/>
          </a:xfrm>
        </p:spPr>
        <p:txBody>
          <a:bodyPr>
            <a:normAutofit/>
          </a:bodyPr>
          <a:lstStyle/>
          <a:p>
            <a:r>
              <a:rPr lang="en-GB" sz="4200"/>
              <a:t>Second Phase Warfare and Homeric Epic</a:t>
            </a:r>
          </a:p>
        </p:txBody>
      </p:sp>
      <p:sp>
        <p:nvSpPr>
          <p:cNvPr id="3" name="Content Placeholder 2">
            <a:extLst>
              <a:ext uri="{FF2B5EF4-FFF2-40B4-BE49-F238E27FC236}">
                <a16:creationId xmlns:a16="http://schemas.microsoft.com/office/drawing/2014/main" id="{8E96C9DD-0E47-125A-2195-2292F769947D}"/>
              </a:ext>
            </a:extLst>
          </p:cNvPr>
          <p:cNvSpPr>
            <a:spLocks noGrp="1"/>
          </p:cNvSpPr>
          <p:nvPr>
            <p:ph idx="1"/>
          </p:nvPr>
        </p:nvSpPr>
        <p:spPr>
          <a:xfrm>
            <a:off x="1261872" y="2219569"/>
            <a:ext cx="8595360" cy="3755414"/>
          </a:xfrm>
        </p:spPr>
        <p:txBody>
          <a:bodyPr vert="horz" lIns="91440" tIns="45720" rIns="91440" bIns="45720" rtlCol="0" anchor="t">
            <a:normAutofit/>
          </a:bodyPr>
          <a:lstStyle/>
          <a:p>
            <a:r>
              <a:rPr lang="en-GB" sz="2000" dirty="0"/>
              <a:t>The </a:t>
            </a:r>
            <a:r>
              <a:rPr lang="en-GB" sz="2000" i="1" dirty="0"/>
              <a:t>Iliad</a:t>
            </a:r>
            <a:r>
              <a:rPr lang="en-GB" sz="2000" dirty="0"/>
              <a:t> exhibits a disproportionate focus on the 'first phase' of warfare</a:t>
            </a:r>
          </a:p>
          <a:p>
            <a:pPr lvl="1"/>
            <a:r>
              <a:rPr lang="en-GB" sz="1800" spc="10" dirty="0">
                <a:solidFill>
                  <a:srgbClr val="000000"/>
                </a:solidFill>
              </a:rPr>
              <a:t>While this aspect of warfare is a large portion of the </a:t>
            </a:r>
            <a:r>
              <a:rPr lang="en-GB" sz="1800" i="1" spc="10" dirty="0">
                <a:solidFill>
                  <a:srgbClr val="000000"/>
                </a:solidFill>
              </a:rPr>
              <a:t>Iliad</a:t>
            </a:r>
            <a:r>
              <a:rPr lang="en-GB" sz="1800" spc="10" dirty="0">
                <a:solidFill>
                  <a:srgbClr val="000000"/>
                </a:solidFill>
              </a:rPr>
              <a:t>, it is not necessarily a disproportionately large focus as the poem mostly concerns itself with the men of the story</a:t>
            </a:r>
          </a:p>
          <a:p>
            <a:pPr lvl="1"/>
            <a:r>
              <a:rPr lang="en-GB" sz="1800" spc="10" dirty="0">
                <a:solidFill>
                  <a:srgbClr val="000000"/>
                </a:solidFill>
              </a:rPr>
              <a:t>Additionally, the conflict between Achilles and Agamemnon is sparked by the ownership of Briseis, a captive woman</a:t>
            </a:r>
            <a:endParaRPr lang="en-GB" sz="1800"/>
          </a:p>
          <a:p>
            <a:r>
              <a:rPr lang="en-GB" sz="2000" dirty="0"/>
              <a:t>While the first phase is a means to an end, the second phase is fundamental in the reasoning for the first</a:t>
            </a:r>
          </a:p>
          <a:p>
            <a:r>
              <a:rPr lang="en-GB" sz="2000" dirty="0"/>
              <a:t>This simile is an important exception in the lack of dedication in epic memory to the brutality afforded women and young girls</a:t>
            </a:r>
          </a:p>
        </p:txBody>
      </p:sp>
    </p:spTree>
    <p:extLst>
      <p:ext uri="{BB962C8B-B14F-4D97-AF65-F5344CB8AC3E}">
        <p14:creationId xmlns:p14="http://schemas.microsoft.com/office/powerpoint/2010/main" val="34687977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19766-6F65-3D8A-9FBA-7BC6F732CEC5}"/>
              </a:ext>
            </a:extLst>
          </p:cNvPr>
          <p:cNvSpPr>
            <a:spLocks noGrp="1"/>
          </p:cNvSpPr>
          <p:nvPr>
            <p:ph type="title"/>
          </p:nvPr>
        </p:nvSpPr>
        <p:spPr>
          <a:xfrm>
            <a:off x="1261872" y="942145"/>
            <a:ext cx="9692640" cy="1325562"/>
          </a:xfrm>
        </p:spPr>
        <p:txBody>
          <a:bodyPr/>
          <a:lstStyle/>
          <a:p>
            <a:r>
              <a:rPr lang="en-GB" dirty="0"/>
              <a:t>Simile at </a:t>
            </a:r>
            <a:r>
              <a:rPr lang="en-GB" i="1" dirty="0"/>
              <a:t>Iliad</a:t>
            </a:r>
            <a:r>
              <a:rPr lang="en-GB" dirty="0"/>
              <a:t> 16.7-11 Once Again: Multiple Meanings – D. Porter. 2010</a:t>
            </a:r>
          </a:p>
        </p:txBody>
      </p:sp>
      <p:sp>
        <p:nvSpPr>
          <p:cNvPr id="3" name="Content Placeholder 2">
            <a:extLst>
              <a:ext uri="{FF2B5EF4-FFF2-40B4-BE49-F238E27FC236}">
                <a16:creationId xmlns:a16="http://schemas.microsoft.com/office/drawing/2014/main" id="{3C726067-EAF8-AD1A-1280-6C24B94F8E34}"/>
              </a:ext>
            </a:extLst>
          </p:cNvPr>
          <p:cNvSpPr>
            <a:spLocks noGrp="1"/>
          </p:cNvSpPr>
          <p:nvPr>
            <p:ph idx="1"/>
          </p:nvPr>
        </p:nvSpPr>
        <p:spPr>
          <a:xfrm>
            <a:off x="1261872" y="2268415"/>
            <a:ext cx="8595360" cy="3911722"/>
          </a:xfrm>
        </p:spPr>
        <p:txBody>
          <a:bodyPr vert="horz" lIns="91440" tIns="45720" rIns="91440" bIns="45720" rtlCol="0" anchor="t">
            <a:normAutofit/>
          </a:bodyPr>
          <a:lstStyle/>
          <a:p>
            <a:r>
              <a:rPr lang="en-GB" sz="2000" dirty="0"/>
              <a:t>Praises the reinterpretation and connection of the simile to wartime</a:t>
            </a:r>
          </a:p>
          <a:p>
            <a:r>
              <a:rPr lang="en-GB" sz="2000" dirty="0"/>
              <a:t>However, disagrees with the complete rejection of the peaceful connotation</a:t>
            </a:r>
          </a:p>
          <a:p>
            <a:pPr lvl="1">
              <a:buFont typeface="Wingdings 2" pitchFamily="34" charset="0"/>
              <a:buChar char=""/>
            </a:pPr>
            <a:r>
              <a:rPr lang="en-GB" sz="1800" spc="10" dirty="0">
                <a:solidFill>
                  <a:srgbClr val="000000"/>
                </a:solidFill>
              </a:rPr>
              <a:t>States that the language of the passage accommodates both different interpretations of the simile, reaching to both peace and war, past and future</a:t>
            </a:r>
          </a:p>
          <a:p>
            <a:r>
              <a:rPr lang="en-GB" sz="2000" dirty="0">
                <a:solidFill>
                  <a:srgbClr val="000000"/>
                </a:solidFill>
              </a:rPr>
              <a:t>Proposes that by rejecting the conventional interpretation of the simile, Gaca overlooks and obscures the "larger interpretative implications" (p.447) of what she proposes, and that she "</a:t>
            </a:r>
            <a:r>
              <a:rPr lang="en-GB" sz="2000" dirty="0">
                <a:ea typeface="+mn-lt"/>
                <a:cs typeface="+mn-lt"/>
              </a:rPr>
              <a:t>denies others the freedom that feeds her own interpretative leap". (p.450)</a:t>
            </a:r>
            <a:endParaRPr lang="en-GB" sz="2000" spc="10" dirty="0">
              <a:solidFill>
                <a:srgbClr val="000000"/>
              </a:solidFill>
            </a:endParaRPr>
          </a:p>
        </p:txBody>
      </p:sp>
    </p:spTree>
    <p:extLst>
      <p:ext uri="{BB962C8B-B14F-4D97-AF65-F5344CB8AC3E}">
        <p14:creationId xmlns:p14="http://schemas.microsoft.com/office/powerpoint/2010/main" val="563051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1C174-1AA8-BA11-176C-CD8C68106DC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FBC6A1E4-4927-A085-1A57-B8C0CE22D0DA}"/>
              </a:ext>
            </a:extLst>
          </p:cNvPr>
          <p:cNvSpPr>
            <a:spLocks noGrp="1"/>
          </p:cNvSpPr>
          <p:nvPr>
            <p:ph idx="1"/>
          </p:nvPr>
        </p:nvSpPr>
        <p:spPr>
          <a:xfrm>
            <a:off x="1261872" y="2620108"/>
            <a:ext cx="7325360" cy="2417030"/>
          </a:xfrm>
        </p:spPr>
        <p:txBody>
          <a:bodyPr vert="horz" lIns="91440" tIns="45720" rIns="91440" bIns="45720" rtlCol="0" anchor="t">
            <a:normAutofit/>
          </a:bodyPr>
          <a:lstStyle/>
          <a:p>
            <a:r>
              <a:rPr lang="en-GB" sz="2000" dirty="0"/>
              <a:t>Overall, I agree with Gaca's stance. The language of the simile and the context in which it is set lend more towards the more intense depiction of mother and daughter during the war</a:t>
            </a:r>
          </a:p>
          <a:p>
            <a:r>
              <a:rPr lang="en-GB" sz="2000" dirty="0"/>
              <a:t>To try and interpret the simile as the opposite or both simultaneously detracts from the pathos of the simile and the reality of warfare depicted</a:t>
            </a:r>
          </a:p>
        </p:txBody>
      </p:sp>
    </p:spTree>
    <p:extLst>
      <p:ext uri="{BB962C8B-B14F-4D97-AF65-F5344CB8AC3E}">
        <p14:creationId xmlns:p14="http://schemas.microsoft.com/office/powerpoint/2010/main" val="3190085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222332"/>
            <a:ext cx="10663277" cy="1090240"/>
          </a:xfrm>
        </p:spPr>
        <p:txBody>
          <a:bodyPr>
            <a:normAutofit/>
          </a:bodyPr>
          <a:lstStyle/>
          <a:p>
            <a:r>
              <a:rPr lang="en-GB" sz="6000">
                <a:ea typeface="+mj-lt"/>
                <a:cs typeface="+mj-lt"/>
              </a:rPr>
              <a:t>Bibliography</a:t>
            </a:r>
            <a:endParaRPr lang="en-GB" sz="6000"/>
          </a:p>
        </p:txBody>
      </p:sp>
      <p:sp>
        <p:nvSpPr>
          <p:cNvPr id="3" name="Subtitle 2"/>
          <p:cNvSpPr>
            <a:spLocks noGrp="1"/>
          </p:cNvSpPr>
          <p:nvPr>
            <p:ph type="subTitle" idx="1"/>
          </p:nvPr>
        </p:nvSpPr>
        <p:spPr>
          <a:xfrm>
            <a:off x="1261872" y="1409164"/>
            <a:ext cx="10663277" cy="5434768"/>
          </a:xfrm>
        </p:spPr>
        <p:txBody>
          <a:bodyPr vert="horz" lIns="91440" tIns="45720" rIns="91440" bIns="45720" rtlCol="0" anchor="t">
            <a:normAutofit/>
          </a:bodyPr>
          <a:lstStyle/>
          <a:p>
            <a:pPr>
              <a:buChar char="•"/>
            </a:pPr>
            <a:r>
              <a:rPr lang="en-GB" dirty="0">
                <a:solidFill>
                  <a:schemeClr val="tx1"/>
                </a:solidFill>
                <a:ea typeface="+mn-lt"/>
                <a:cs typeface="+mn-lt"/>
              </a:rPr>
              <a:t>Gaca, K.L. (2008) 'Reinterpreting the Homeric Simile of "Iliad" 16.7-11: The Girl and Her Mother in Ancient Greek Warfare', </a:t>
            </a:r>
            <a:r>
              <a:rPr lang="en-GB" i="1" dirty="0">
                <a:solidFill>
                  <a:schemeClr val="tx1"/>
                </a:solidFill>
                <a:ea typeface="+mn-lt"/>
                <a:cs typeface="+mn-lt"/>
              </a:rPr>
              <a:t>The American Journal of Philology, </a:t>
            </a:r>
            <a:r>
              <a:rPr lang="en-GB" dirty="0">
                <a:solidFill>
                  <a:schemeClr val="tx1"/>
                </a:solidFill>
                <a:ea typeface="+mn-lt"/>
                <a:cs typeface="+mn-lt"/>
              </a:rPr>
              <a:t>129(2), pp. 145-171.</a:t>
            </a:r>
          </a:p>
          <a:p>
            <a:pPr>
              <a:buChar char="•"/>
            </a:pPr>
            <a:r>
              <a:rPr lang="en-GB" dirty="0">
                <a:solidFill>
                  <a:schemeClr val="tx1"/>
                </a:solidFill>
                <a:ea typeface="+mn-lt"/>
                <a:cs typeface="+mn-lt"/>
              </a:rPr>
              <a:t>Porter, D. (2010) 'The Simile at "Iliad" 16.7–11 Once Again: Multiple Meanings', </a:t>
            </a:r>
            <a:r>
              <a:rPr lang="en-GB" i="1" dirty="0">
                <a:solidFill>
                  <a:schemeClr val="tx1"/>
                </a:solidFill>
                <a:ea typeface="+mn-lt"/>
                <a:cs typeface="+mn-lt"/>
              </a:rPr>
              <a:t>The Classical World, </a:t>
            </a:r>
            <a:r>
              <a:rPr lang="en-GB" dirty="0">
                <a:solidFill>
                  <a:schemeClr val="tx1"/>
                </a:solidFill>
                <a:ea typeface="+mn-lt"/>
                <a:cs typeface="+mn-lt"/>
              </a:rPr>
              <a:t>103(4), pp. 447-454.</a:t>
            </a:r>
          </a:p>
          <a:p>
            <a:pPr>
              <a:buChar char="•"/>
            </a:pPr>
            <a:r>
              <a:rPr lang="en-GB" dirty="0">
                <a:solidFill>
                  <a:schemeClr val="tx1"/>
                </a:solidFill>
                <a:ea typeface="+mn-lt"/>
                <a:cs typeface="+mn-lt"/>
              </a:rPr>
              <a:t>Loman, P. (2004). No Woman No War: Women’s Participation in Ancient Greek Warfare. </a:t>
            </a:r>
            <a:r>
              <a:rPr lang="en-GB" i="1" dirty="0">
                <a:solidFill>
                  <a:schemeClr val="tx1"/>
                </a:solidFill>
                <a:ea typeface="+mn-lt"/>
                <a:cs typeface="+mn-lt"/>
              </a:rPr>
              <a:t>Greece &amp; Rome</a:t>
            </a:r>
            <a:r>
              <a:rPr lang="en-GB" dirty="0">
                <a:solidFill>
                  <a:schemeClr val="tx1"/>
                </a:solidFill>
                <a:ea typeface="+mn-lt"/>
                <a:cs typeface="+mn-lt"/>
              </a:rPr>
              <a:t>, </a:t>
            </a:r>
            <a:r>
              <a:rPr lang="en-GB" i="1" dirty="0">
                <a:solidFill>
                  <a:schemeClr val="tx1"/>
                </a:solidFill>
                <a:ea typeface="+mn-lt"/>
                <a:cs typeface="+mn-lt"/>
              </a:rPr>
              <a:t>51</a:t>
            </a:r>
            <a:r>
              <a:rPr lang="en-GB" dirty="0">
                <a:solidFill>
                  <a:schemeClr val="tx1"/>
                </a:solidFill>
                <a:ea typeface="+mn-lt"/>
                <a:cs typeface="+mn-lt"/>
              </a:rPr>
              <a:t>(1), 34–54.</a:t>
            </a:r>
            <a:endParaRPr lang="en-GB" dirty="0">
              <a:solidFill>
                <a:schemeClr val="tx1"/>
              </a:solidFill>
            </a:endParaRPr>
          </a:p>
          <a:p>
            <a:pPr>
              <a:buChar char="•"/>
            </a:pPr>
            <a:endParaRPr lang="en-GB" dirty="0">
              <a:solidFill>
                <a:schemeClr val="tx1"/>
              </a:solidFill>
            </a:endParaRPr>
          </a:p>
          <a:p>
            <a:r>
              <a:rPr lang="en-GB" dirty="0">
                <a:solidFill>
                  <a:schemeClr val="tx1"/>
                </a:solidFill>
              </a:rPr>
              <a:t>Ancient Texts</a:t>
            </a:r>
          </a:p>
          <a:p>
            <a:pPr>
              <a:buChar char="•"/>
            </a:pPr>
            <a:r>
              <a:rPr lang="en-GB" dirty="0">
                <a:solidFill>
                  <a:schemeClr val="tx1"/>
                </a:solidFill>
                <a:ea typeface="+mn-lt"/>
                <a:cs typeface="+mn-lt"/>
              </a:rPr>
              <a:t>Homer, </a:t>
            </a:r>
            <a:r>
              <a:rPr lang="en-GB" i="1" dirty="0">
                <a:solidFill>
                  <a:schemeClr val="tx1"/>
                </a:solidFill>
                <a:ea typeface="+mn-lt"/>
                <a:cs typeface="+mn-lt"/>
              </a:rPr>
              <a:t>The Iliad</a:t>
            </a:r>
            <a:r>
              <a:rPr lang="en-GB" dirty="0">
                <a:solidFill>
                  <a:schemeClr val="tx1"/>
                </a:solidFill>
                <a:ea typeface="+mn-lt"/>
                <a:cs typeface="+mn-lt"/>
              </a:rPr>
              <a:t>. George Chapman (trans.). 1995. Hertfordshire: Wordsworth</a:t>
            </a:r>
          </a:p>
          <a:p>
            <a:pPr>
              <a:buChar char="•"/>
            </a:pPr>
            <a:r>
              <a:rPr lang="en-GB" dirty="0">
                <a:solidFill>
                  <a:schemeClr val="tx1"/>
                </a:solidFill>
                <a:ea typeface="+mn-lt"/>
                <a:cs typeface="+mn-lt"/>
              </a:rPr>
              <a:t>Homer, </a:t>
            </a:r>
            <a:r>
              <a:rPr lang="en-GB" i="1" dirty="0">
                <a:solidFill>
                  <a:schemeClr val="tx1"/>
                </a:solidFill>
                <a:ea typeface="+mn-lt"/>
                <a:cs typeface="+mn-lt"/>
              </a:rPr>
              <a:t>The Odyssey</a:t>
            </a:r>
            <a:r>
              <a:rPr lang="en-GB" dirty="0">
                <a:solidFill>
                  <a:schemeClr val="tx1"/>
                </a:solidFill>
                <a:ea typeface="+mn-lt"/>
                <a:cs typeface="+mn-lt"/>
              </a:rPr>
              <a:t>. Rieu, E. V. and Rieu, D. C. H. (trans.). 1991. London: Penguin Books Ltd.</a:t>
            </a:r>
            <a:endParaRPr lang="en-GB" dirty="0">
              <a:solidFill>
                <a:schemeClr val="tx1"/>
              </a:solidFill>
            </a:endParaRPr>
          </a:p>
        </p:txBody>
      </p:sp>
    </p:spTree>
    <p:extLst>
      <p:ext uri="{BB962C8B-B14F-4D97-AF65-F5344CB8AC3E}">
        <p14:creationId xmlns:p14="http://schemas.microsoft.com/office/powerpoint/2010/main" val="469628340"/>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View</vt:lpstr>
      <vt:lpstr>Reinterpreting the Homeric Simile of "Iliad" 16.7-11</vt:lpstr>
      <vt:lpstr>Homer's Iliad 16.7-11</vt:lpstr>
      <vt:lpstr>The Conventional Interpretation</vt:lpstr>
      <vt:lpstr>The Conventional Interpretation</vt:lpstr>
      <vt:lpstr>Women, Girls, and Boys as Captives</vt:lpstr>
      <vt:lpstr>Women, Girls, and Boys as Captives</vt:lpstr>
      <vt:lpstr>Reinterpreting the Simile</vt:lpstr>
      <vt:lpstr>Reinterpreting the Simile</vt:lpstr>
      <vt:lpstr>Reinterpreting the Simile</vt:lpstr>
      <vt:lpstr>Reinterpreting the Simile</vt:lpstr>
      <vt:lpstr>Achilles Speech to Patroclus</vt:lpstr>
      <vt:lpstr>The Tragedy of Patroclus and Achilles</vt:lpstr>
      <vt:lpstr>Second Phase Warfare and Homeric Epic</vt:lpstr>
      <vt:lpstr>Simile at Iliad 16.7-11 Once Again: Multiple Meanings – D. Porter. 2010</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487</cp:revision>
  <dcterms:created xsi:type="dcterms:W3CDTF">2023-03-07T13:26:32Z</dcterms:created>
  <dcterms:modified xsi:type="dcterms:W3CDTF">2023-03-08T23:19:34Z</dcterms:modified>
</cp:coreProperties>
</file>