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0" r:id="rId5"/>
    <p:sldId id="261" r:id="rId6"/>
    <p:sldId id="263" r:id="rId7"/>
    <p:sldId id="262" r:id="rId8"/>
    <p:sldId id="264" r:id="rId9"/>
    <p:sldId id="266" r:id="rId10"/>
    <p:sldId id="265" r:id="rId11"/>
    <p:sldId id="267" r:id="rId12"/>
    <p:sldId id="268" r:id="rId13"/>
    <p:sldId id="269" r:id="rId14"/>
    <p:sldId id="271" r:id="rId15"/>
    <p:sldId id="272" r:id="rId16"/>
    <p:sldId id="278" r:id="rId17"/>
    <p:sldId id="279" r:id="rId18"/>
    <p:sldId id="280" r:id="rId19"/>
    <p:sldId id="281" r:id="rId20"/>
    <p:sldId id="282" r:id="rId21"/>
    <p:sldId id="273" r:id="rId22"/>
    <p:sldId id="275" r:id="rId23"/>
    <p:sldId id="276" r:id="rId24"/>
    <p:sldId id="277" r:id="rId25"/>
    <p:sldId id="283"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1" d="100"/>
          <a:sy n="81" d="100"/>
        </p:scale>
        <p:origin x="-1158"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95179D53-9073-43B5-958E-9ECD3DB82D42}"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79D53-9073-43B5-958E-9ECD3DB82D42}"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79D53-9073-43B5-958E-9ECD3DB82D42}"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79D53-9073-43B5-958E-9ECD3DB82D42}"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5179D53-9073-43B5-958E-9ECD3DB82D42}"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5179D53-9073-43B5-958E-9ECD3DB82D42}"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5179D53-9073-43B5-958E-9ECD3DB82D42}"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5179D53-9073-43B5-958E-9ECD3DB82D42}"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95179D53-9073-43B5-958E-9ECD3DB82D42}"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79D53-9073-43B5-958E-9ECD3DB82D42}"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C0898F4-722D-450A-9C9B-EDC68222381E}" type="datetimeFigureOut">
              <a:rPr lang="en-GB" smtClean="0"/>
              <a:pPr/>
              <a:t>09/10/2012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5179D53-9073-43B5-958E-9ECD3DB82D42}"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C0898F4-722D-450A-9C9B-EDC68222381E}" type="datetimeFigureOut">
              <a:rPr lang="en-GB" smtClean="0"/>
              <a:pPr/>
              <a:t>09/10/2012</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95179D53-9073-43B5-958E-9ECD3DB82D42}"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hyperlink" Target="//upload.wikimedia.org/wikipedia/commons/c/cb/Jacques-Louis_David_004_Thermopylae.jpg" TargetMode="Externa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CLAH4005</a:t>
            </a:r>
            <a:endParaRPr lang="en-GB" dirty="0"/>
          </a:p>
        </p:txBody>
      </p:sp>
      <p:sp>
        <p:nvSpPr>
          <p:cNvPr id="3" name="Subtitle 2"/>
          <p:cNvSpPr>
            <a:spLocks noGrp="1"/>
          </p:cNvSpPr>
          <p:nvPr>
            <p:ph type="subTitle" idx="1"/>
          </p:nvPr>
        </p:nvSpPr>
        <p:spPr/>
        <p:txBody>
          <a:bodyPr/>
          <a:lstStyle/>
          <a:p>
            <a:r>
              <a:rPr lang="en-GB" dirty="0" smtClean="0"/>
              <a:t>The Persian Wars </a:t>
            </a:r>
            <a:r>
              <a:rPr lang="en-GB" dirty="0" smtClean="0"/>
              <a:t>II</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Empires and expansion</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marL="838200" indent="-838200" eaLnBrk="1" hangingPunct="1">
              <a:defRPr/>
            </a:pPr>
            <a:r>
              <a:rPr lang="en-GB" smtClean="0"/>
              <a:t>Kroisos of Lydia</a:t>
            </a:r>
          </a:p>
        </p:txBody>
      </p:sp>
      <p:sp>
        <p:nvSpPr>
          <p:cNvPr id="14339" name="Rectangle 3"/>
          <p:cNvSpPr>
            <a:spLocks noGrp="1" noChangeArrowheads="1"/>
          </p:cNvSpPr>
          <p:nvPr>
            <p:ph type="body" idx="1"/>
          </p:nvPr>
        </p:nvSpPr>
        <p:spPr/>
        <p:txBody>
          <a:bodyPr/>
          <a:lstStyle/>
          <a:p>
            <a:pPr eaLnBrk="1" hangingPunct="1">
              <a:lnSpc>
                <a:spcPct val="90000"/>
              </a:lnSpc>
              <a:defRPr/>
            </a:pPr>
            <a:r>
              <a:rPr lang="en-GB" sz="2400" smtClean="0"/>
              <a:t>Croesus was a Lydian by birth, son of Alyattes, and sovereign of all the nations west of the river Halys, which flows from the south between Syria and Paphlagonia and empties into the sea called Euxine. [2] This Croesus was the first foreigner whom we know who subjugated some Greeks and took tribute from them, and won the friendship of others: the former being the Ionians, the Aeolians, and the Dorians of Asia, and the latter the Lacedaemonians. [3] Before the reign of Croesus, all Greeks were free: for the Cimmerian host which invaded Ionia before his time did not subjugate the cities, but raided and robbed them. Herodotos 1.6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179512" y="0"/>
            <a:ext cx="8229600" cy="1143000"/>
          </a:xfrm>
        </p:spPr>
        <p:txBody>
          <a:bodyPr/>
          <a:lstStyle/>
          <a:p>
            <a:pPr marL="838200" indent="-838200" eaLnBrk="1" hangingPunct="1">
              <a:defRPr/>
            </a:pPr>
            <a:r>
              <a:rPr lang="en-GB" dirty="0" smtClean="0"/>
              <a:t>The struggle for the sea</a:t>
            </a:r>
          </a:p>
        </p:txBody>
      </p:sp>
      <p:pic>
        <p:nvPicPr>
          <p:cNvPr id="5123" name="Picture 5" descr="Mysia-Lydia_map"/>
          <p:cNvPicPr>
            <a:picLocks noGrp="1" noChangeAspect="1" noChangeArrowheads="1"/>
          </p:cNvPicPr>
          <p:nvPr>
            <p:ph idx="1"/>
          </p:nvPr>
        </p:nvPicPr>
        <p:blipFill>
          <a:blip r:embed="rId2" cstate="print"/>
          <a:srcRect/>
          <a:stretch>
            <a:fillRect/>
          </a:stretch>
        </p:blipFill>
        <p:spPr>
          <a:xfrm>
            <a:off x="827088" y="1252538"/>
            <a:ext cx="7058025" cy="5561012"/>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9512" y="0"/>
            <a:ext cx="8229600" cy="1143000"/>
          </a:xfrm>
        </p:spPr>
        <p:txBody>
          <a:bodyPr/>
          <a:lstStyle/>
          <a:p>
            <a:pPr marL="838200" indent="-838200" eaLnBrk="1" hangingPunct="1">
              <a:defRPr/>
            </a:pPr>
            <a:r>
              <a:rPr lang="en-GB" dirty="0" smtClean="0"/>
              <a:t>The advent of Persia</a:t>
            </a:r>
          </a:p>
        </p:txBody>
      </p:sp>
      <p:sp>
        <p:nvSpPr>
          <p:cNvPr id="17411" name="Rectangle 3"/>
          <p:cNvSpPr>
            <a:spLocks noGrp="1" noChangeArrowheads="1"/>
          </p:cNvSpPr>
          <p:nvPr>
            <p:ph type="body" idx="1"/>
          </p:nvPr>
        </p:nvSpPr>
        <p:spPr>
          <a:xfrm>
            <a:off x="251520" y="1196752"/>
            <a:ext cx="8229600" cy="5327650"/>
          </a:xfrm>
        </p:spPr>
        <p:txBody>
          <a:bodyPr/>
          <a:lstStyle/>
          <a:p>
            <a:pPr>
              <a:lnSpc>
                <a:spcPct val="80000"/>
              </a:lnSpc>
              <a:defRPr/>
            </a:pPr>
            <a:r>
              <a:rPr lang="en-GB" sz="2400" dirty="0" smtClean="0"/>
              <a:t>Thus </a:t>
            </a:r>
            <a:r>
              <a:rPr lang="en-GB" sz="2400" dirty="0" err="1" smtClean="0"/>
              <a:t>Astyagefrom</a:t>
            </a:r>
            <a:r>
              <a:rPr lang="en-GB" sz="2400" dirty="0" smtClean="0"/>
              <a:t> his sovereignty </a:t>
            </a:r>
            <a:r>
              <a:rPr lang="en-GB" sz="2400" dirty="0" err="1" smtClean="0"/>
              <a:t>s</a:t>
            </a:r>
            <a:r>
              <a:rPr lang="en-GB" sz="2400" dirty="0" smtClean="0"/>
              <a:t> </a:t>
            </a:r>
            <a:r>
              <a:rPr lang="en-GB" sz="2400" dirty="0" smtClean="0"/>
              <a:t>was deposed </a:t>
            </a:r>
            <a:r>
              <a:rPr lang="en-GB" sz="2400" dirty="0" smtClean="0"/>
              <a:t>after </a:t>
            </a:r>
            <a:r>
              <a:rPr lang="en-GB" sz="2400" dirty="0" smtClean="0"/>
              <a:t>a reign of thirty-five years: </a:t>
            </a:r>
            <a:r>
              <a:rPr lang="en-GB" sz="2400" dirty="0" smtClean="0"/>
              <a:t>and </a:t>
            </a:r>
            <a:r>
              <a:rPr lang="en-GB" sz="2400" dirty="0" smtClean="0"/>
              <a:t>the Medes had to bow down before the Persians because of </a:t>
            </a:r>
            <a:r>
              <a:rPr lang="en-GB" sz="2400" dirty="0" err="1" smtClean="0"/>
              <a:t>Astyages</a:t>
            </a:r>
            <a:r>
              <a:rPr lang="en-GB" sz="2400" dirty="0" smtClean="0"/>
              <a:t>' cruelty. They had ruled all Asia beyond the </a:t>
            </a:r>
            <a:r>
              <a:rPr lang="en-GB" sz="2400" dirty="0" err="1" smtClean="0"/>
              <a:t>Halys</a:t>
            </a:r>
            <a:r>
              <a:rPr lang="en-GB" sz="2400" dirty="0" smtClean="0"/>
              <a:t> for one hundred and twenty-eight years, from which must be subtracted the time when the Scythians held sway. [2] At a later time they repented of what they now did, and rebelled against Darius ; but they were defeated in battle and brought back into subjection. But now, in </a:t>
            </a:r>
            <a:r>
              <a:rPr lang="en-GB" sz="2400" dirty="0" err="1" smtClean="0"/>
              <a:t>Astyages</a:t>
            </a:r>
            <a:r>
              <a:rPr lang="en-GB" sz="2400" dirty="0" smtClean="0"/>
              <a:t>' time, Cyrus and the Persians rose in revolt against the Medes, and from this time ruled Asia. [3] As for </a:t>
            </a:r>
            <a:r>
              <a:rPr lang="en-GB" sz="2400" dirty="0" err="1" smtClean="0"/>
              <a:t>Astyages</a:t>
            </a:r>
            <a:r>
              <a:rPr lang="en-GB" sz="2400" dirty="0" smtClean="0"/>
              <a:t>, Cyrus did him no further harm, and kept him in his own house until </a:t>
            </a:r>
            <a:r>
              <a:rPr lang="en-GB" sz="2400" dirty="0" err="1" smtClean="0"/>
              <a:t>Astyages</a:t>
            </a:r>
            <a:r>
              <a:rPr lang="en-GB" sz="2400" dirty="0" smtClean="0"/>
              <a:t> died. This is the story of the birth and upbringing of Cyrus, and of how he became king; and afterwards, as I have already related, he subjugated Croesus in punishment for the unprovoked wrong done him; and after this victory he became sovereign of all Asia. </a:t>
            </a:r>
            <a:r>
              <a:rPr lang="en-GB" sz="2400" dirty="0" err="1" smtClean="0"/>
              <a:t>Hdt</a:t>
            </a:r>
            <a:r>
              <a:rPr lang="en-GB" sz="2400" dirty="0" smtClean="0"/>
              <a:t> 1.130</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marL="838200" indent="-838200" eaLnBrk="1" hangingPunct="1">
              <a:defRPr/>
            </a:pPr>
            <a:r>
              <a:rPr lang="en-GB" smtClean="0"/>
              <a:t>Darius’ Expansion</a:t>
            </a:r>
          </a:p>
        </p:txBody>
      </p:sp>
      <p:sp>
        <p:nvSpPr>
          <p:cNvPr id="20483" name="Rectangle 3"/>
          <p:cNvSpPr>
            <a:spLocks noGrp="1" noChangeArrowheads="1"/>
          </p:cNvSpPr>
          <p:nvPr>
            <p:ph type="body" idx="1"/>
          </p:nvPr>
        </p:nvSpPr>
        <p:spPr/>
        <p:txBody>
          <a:bodyPr/>
          <a:lstStyle/>
          <a:p>
            <a:pPr eaLnBrk="1" hangingPunct="1">
              <a:lnSpc>
                <a:spcPct val="80000"/>
              </a:lnSpc>
              <a:defRPr/>
            </a:pPr>
            <a:r>
              <a:rPr lang="en-GB" sz="2800" smtClean="0"/>
              <a:t>Darius I, king of Persia 522-486 BCE, expanded the empire greatly both towards the east and towards the west.</a:t>
            </a:r>
          </a:p>
          <a:p>
            <a:pPr eaLnBrk="1" hangingPunct="1">
              <a:lnSpc>
                <a:spcPct val="80000"/>
              </a:lnSpc>
              <a:defRPr/>
            </a:pPr>
            <a:r>
              <a:rPr lang="en-GB" sz="2800" smtClean="0"/>
              <a:t>These are the countries which are subject unto me, and by the grace of Ahuramazda I became king of them: Persia, Elam, Babylonia, Assyria, Arabia, Egypt, the countries by the Sea, Lydia, the Greeks, Media, Armenia, Cappadocia, Parthia, Drangiana, Aria, Chorasmia, Bactria, Sogdia, Gandara, Scythia, Sattagydia, Arachosia and Maka; twenty-three lands in all. </a:t>
            </a:r>
          </a:p>
          <a:p>
            <a:pPr eaLnBrk="1" hangingPunct="1">
              <a:lnSpc>
                <a:spcPct val="80000"/>
              </a:lnSpc>
              <a:defRPr/>
            </a:pPr>
            <a:r>
              <a:rPr lang="en-GB" sz="2800" smtClean="0"/>
              <a:t>[Behistun inscription §6]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marL="838200" indent="-838200" eaLnBrk="1" hangingPunct="1">
              <a:defRPr/>
            </a:pPr>
            <a:r>
              <a:rPr lang="en-GB" smtClean="0"/>
              <a:t>The Persian Empire</a:t>
            </a:r>
          </a:p>
        </p:txBody>
      </p:sp>
      <p:pic>
        <p:nvPicPr>
          <p:cNvPr id="7171" name="Picture 5" descr="PersianEmpire03"/>
          <p:cNvPicPr>
            <a:picLocks noGrp="1" noChangeAspect="1" noChangeArrowheads="1"/>
          </p:cNvPicPr>
          <p:nvPr>
            <p:ph idx="1"/>
          </p:nvPr>
        </p:nvPicPr>
        <p:blipFill>
          <a:blip r:embed="rId2" cstate="print"/>
          <a:srcRect/>
          <a:stretch>
            <a:fillRect/>
          </a:stretch>
        </p:blipFill>
        <p:spPr>
          <a:xfrm>
            <a:off x="719138" y="1838325"/>
            <a:ext cx="7705725" cy="4048125"/>
          </a:xfr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Oracles and War</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Oracles in the Greek world</a:t>
            </a:r>
            <a:endParaRPr lang="en-GB" dirty="0"/>
          </a:p>
        </p:txBody>
      </p:sp>
      <p:sp>
        <p:nvSpPr>
          <p:cNvPr id="5" name="Content Placeholder 4"/>
          <p:cNvSpPr>
            <a:spLocks noGrp="1"/>
          </p:cNvSpPr>
          <p:nvPr>
            <p:ph idx="1"/>
          </p:nvPr>
        </p:nvSpPr>
        <p:spPr/>
        <p:txBody>
          <a:bodyPr/>
          <a:lstStyle/>
          <a:p>
            <a:r>
              <a:rPr lang="en-GB" dirty="0" smtClean="0"/>
              <a:t>Oracles were extremely important as they were part of the way humans communicated with the divine.</a:t>
            </a:r>
          </a:p>
          <a:p>
            <a:r>
              <a:rPr lang="en-GB" dirty="0" smtClean="0"/>
              <a:t>Oracles were consulted for all important events (and indeed some not important) both by states and by individuals.</a:t>
            </a:r>
          </a:p>
          <a:p>
            <a:r>
              <a:rPr lang="en-GB" dirty="0" smtClean="0"/>
              <a:t>A great fear was of course that someone would manage to corrupt the oracle.</a:t>
            </a:r>
          </a:p>
          <a:p>
            <a:r>
              <a:rPr lang="en-GB" dirty="0" smtClean="0"/>
              <a:t>Oracles of note: Delphi, Dodona, </a:t>
            </a:r>
            <a:r>
              <a:rPr lang="en-GB" dirty="0" err="1" smtClean="0"/>
              <a:t>Ammon</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251520" y="260648"/>
            <a:ext cx="8229600" cy="1143000"/>
          </a:xfrm>
        </p:spPr>
        <p:txBody>
          <a:bodyPr/>
          <a:lstStyle/>
          <a:p>
            <a:pPr marL="838200" indent="-838200" eaLnBrk="1" hangingPunct="1">
              <a:defRPr/>
            </a:pPr>
            <a:r>
              <a:rPr lang="en-GB" dirty="0" err="1" smtClean="0"/>
              <a:t>Medising</a:t>
            </a:r>
            <a:r>
              <a:rPr lang="en-GB" dirty="0" smtClean="0"/>
              <a:t> Apollo </a:t>
            </a:r>
          </a:p>
        </p:txBody>
      </p:sp>
      <p:sp>
        <p:nvSpPr>
          <p:cNvPr id="37891" name="Rectangle 3"/>
          <p:cNvSpPr>
            <a:spLocks noGrp="1" noChangeArrowheads="1"/>
          </p:cNvSpPr>
          <p:nvPr>
            <p:ph idx="1"/>
          </p:nvPr>
        </p:nvSpPr>
        <p:spPr>
          <a:xfrm>
            <a:off x="457200" y="1600200"/>
            <a:ext cx="8229600" cy="5257800"/>
          </a:xfrm>
        </p:spPr>
        <p:txBody>
          <a:bodyPr/>
          <a:lstStyle/>
          <a:p>
            <a:pPr eaLnBrk="1" hangingPunct="1">
              <a:lnSpc>
                <a:spcPct val="80000"/>
              </a:lnSpc>
              <a:defRPr/>
            </a:pPr>
            <a:r>
              <a:rPr lang="en-GB" sz="2000" smtClean="0"/>
              <a:t>The Athenians had sent messages to Delphi asking that an oracle be given them, and when they had performed all due rites at the temple and sat down in the inner hall, the priestess, whose name was Aristonice, gave them this answer: </a:t>
            </a:r>
          </a:p>
          <a:p>
            <a:pPr eaLnBrk="1" hangingPunct="1">
              <a:lnSpc>
                <a:spcPct val="80000"/>
              </a:lnSpc>
              <a:defRPr/>
            </a:pPr>
            <a:r>
              <a:rPr lang="en-GB" sz="2000" smtClean="0"/>
              <a:t>[2] Wretches, why do you linger here? Rather flee from your houses and city,</a:t>
            </a:r>
            <a:br>
              <a:rPr lang="en-GB" sz="2000" smtClean="0"/>
            </a:br>
            <a:r>
              <a:rPr lang="en-GB" sz="2000" smtClean="0"/>
              <a:t>Flee to the ends of the earth from the circle embattled of Athens!</a:t>
            </a:r>
            <a:br>
              <a:rPr lang="en-GB" sz="2000" smtClean="0"/>
            </a:br>
            <a:r>
              <a:rPr lang="en-GB" sz="2000" smtClean="0"/>
              <a:t>The head will not remain in its place, nor in the body,</a:t>
            </a:r>
            <a:br>
              <a:rPr lang="en-GB" sz="2000" smtClean="0"/>
            </a:br>
            <a:r>
              <a:rPr lang="en-GB" sz="2000" smtClean="0"/>
              <a:t>Nor the feet beneath, nor the hands, nor the parts between;</a:t>
            </a:r>
            <a:br>
              <a:rPr lang="en-GB" sz="2000" smtClean="0"/>
            </a:br>
            <a:r>
              <a:rPr lang="en-GB" sz="2000" smtClean="0"/>
              <a:t>But all is ruined, for fire and the headlong god of war speeding in a Syrian chariot will bring you low.</a:t>
            </a:r>
          </a:p>
          <a:p>
            <a:pPr eaLnBrk="1" hangingPunct="1">
              <a:lnSpc>
                <a:spcPct val="80000"/>
              </a:lnSpc>
              <a:buFont typeface="Wingdings" pitchFamily="2" charset="2"/>
              <a:buNone/>
              <a:defRPr/>
            </a:pPr>
            <a:r>
              <a:rPr lang="en-GB" sz="2000" smtClean="0"/>
              <a:t>[3] Many a fortress too, not yours alone, will he shatter;</a:t>
            </a:r>
            <a:br>
              <a:rPr lang="en-GB" sz="2000" smtClean="0"/>
            </a:br>
            <a:r>
              <a:rPr lang="en-GB" sz="2000" smtClean="0"/>
              <a:t>Many a shrine of the gods will he give to the flame for devouring;</a:t>
            </a:r>
            <a:br>
              <a:rPr lang="en-GB" sz="2000" smtClean="0"/>
            </a:br>
            <a:r>
              <a:rPr lang="en-GB" sz="2000" smtClean="0"/>
              <a:t>Sweating for fear they stand, and quaking for dread of the enemy,</a:t>
            </a:r>
            <a:br>
              <a:rPr lang="en-GB" sz="2000" smtClean="0"/>
            </a:br>
            <a:r>
              <a:rPr lang="en-GB" sz="2000" smtClean="0"/>
              <a:t>Running with gore are their roofs, foreseeing the stress of their sorrow;</a:t>
            </a:r>
            <a:br>
              <a:rPr lang="en-GB" sz="2000" smtClean="0"/>
            </a:br>
            <a:r>
              <a:rPr lang="en-GB" sz="2000" smtClean="0"/>
              <a:t>Therefore I bid you depart from the sanctuary.</a:t>
            </a:r>
            <a:br>
              <a:rPr lang="en-GB" sz="2000" smtClean="0"/>
            </a:br>
            <a:r>
              <a:rPr lang="en-GB" sz="2000" smtClean="0"/>
              <a:t>Have courage to lighten your evil. Herodotos 7.140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1143000"/>
          </a:xfrm>
        </p:spPr>
        <p:txBody>
          <a:bodyPr/>
          <a:lstStyle/>
          <a:p>
            <a:r>
              <a:rPr lang="en-GB" dirty="0" smtClean="0"/>
              <a:t>The second answer </a:t>
            </a:r>
            <a:endParaRPr lang="en-GB" dirty="0"/>
          </a:p>
        </p:txBody>
      </p:sp>
      <p:sp>
        <p:nvSpPr>
          <p:cNvPr id="3" name="Content Placeholder 2"/>
          <p:cNvSpPr>
            <a:spLocks noGrp="1"/>
          </p:cNvSpPr>
          <p:nvPr>
            <p:ph idx="1"/>
          </p:nvPr>
        </p:nvSpPr>
        <p:spPr>
          <a:xfrm>
            <a:off x="457200" y="1196752"/>
            <a:ext cx="8229600" cy="5661248"/>
          </a:xfrm>
        </p:spPr>
        <p:txBody>
          <a:bodyPr>
            <a:normAutofit fontScale="77500" lnSpcReduction="20000"/>
          </a:bodyPr>
          <a:lstStyle/>
          <a:p>
            <a:r>
              <a:rPr lang="en-GB" dirty="0" smtClean="0"/>
              <a:t>When the Athenian messengers heard that, they were very greatly dismayed, and gave themselves up for lost by reason of the evil foretold. Then </a:t>
            </a:r>
            <a:r>
              <a:rPr lang="en-GB" dirty="0" err="1" smtClean="0"/>
              <a:t>Timon</a:t>
            </a:r>
            <a:r>
              <a:rPr lang="en-GB" dirty="0" smtClean="0"/>
              <a:t> son of </a:t>
            </a:r>
            <a:r>
              <a:rPr lang="en-GB" dirty="0" err="1" smtClean="0"/>
              <a:t>Androbulus</a:t>
            </a:r>
            <a:r>
              <a:rPr lang="en-GB" dirty="0" smtClean="0"/>
              <a:t>, as notable a man as any </a:t>
            </a:r>
            <a:r>
              <a:rPr lang="en-GB" dirty="0" err="1" smtClean="0"/>
              <a:t>Delphian</a:t>
            </a:r>
            <a:r>
              <a:rPr lang="en-GB" dirty="0" smtClean="0"/>
              <a:t>, advised them to take boughs of supplication and in the guise of suppliants, approach the oracle a second time. [2] The Athenians did exactly this; “Lord,” they said, “regard mercifully these suppliant boughs which we bring to you, and give us some better answer concerning our country. Otherwise we will not depart from your temple, but remain here until we die.” Thereupon the priestess gave them this second oracle: [3] “Vainly does Pallas strive to appease great Zeus of Olympus;</a:t>
            </a:r>
            <a:br>
              <a:rPr lang="en-GB" dirty="0" smtClean="0"/>
            </a:br>
            <a:r>
              <a:rPr lang="en-GB" dirty="0" smtClean="0"/>
              <a:t>Words of entreaty are vain, and so too cunning counsels of wisdom.</a:t>
            </a:r>
            <a:br>
              <a:rPr lang="en-GB" dirty="0" smtClean="0"/>
            </a:br>
            <a:r>
              <a:rPr lang="en-GB" dirty="0" smtClean="0"/>
              <a:t>Nevertheless I will speak to you again of strength adamantine.</a:t>
            </a:r>
            <a:br>
              <a:rPr lang="en-GB" dirty="0" smtClean="0"/>
            </a:br>
            <a:r>
              <a:rPr lang="en-GB" dirty="0" smtClean="0"/>
              <a:t>All will be taken and lost that the sacred border of </a:t>
            </a:r>
            <a:r>
              <a:rPr lang="en-GB" dirty="0" err="1" smtClean="0"/>
              <a:t>Cecrops</a:t>
            </a:r>
            <a:r>
              <a:rPr lang="en-GB" dirty="0" smtClean="0"/>
              <a:t/>
            </a:r>
            <a:br>
              <a:rPr lang="en-GB" dirty="0" smtClean="0"/>
            </a:br>
            <a:r>
              <a:rPr lang="en-GB" dirty="0" smtClean="0"/>
              <a:t>Holds in keeping today, and the dales divine of Cithaeron;</a:t>
            </a:r>
            <a:br>
              <a:rPr lang="en-GB" dirty="0" smtClean="0"/>
            </a:br>
            <a:r>
              <a:rPr lang="en-GB" dirty="0" smtClean="0"/>
              <a:t>Yet a wood-built wall will by Zeus all-seeing be granted</a:t>
            </a:r>
            <a:br>
              <a:rPr lang="en-GB" dirty="0" smtClean="0"/>
            </a:br>
            <a:r>
              <a:rPr lang="en-GB" dirty="0" smtClean="0"/>
              <a:t>To the </a:t>
            </a:r>
            <a:r>
              <a:rPr lang="en-GB" dirty="0" err="1" smtClean="0"/>
              <a:t>Trito</a:t>
            </a:r>
            <a:r>
              <a:rPr lang="en-GB" dirty="0" smtClean="0"/>
              <a:t>-born, a stronghold for you and your children.</a:t>
            </a:r>
            <a:br>
              <a:rPr lang="en-GB" dirty="0" smtClean="0"/>
            </a:br>
            <a:r>
              <a:rPr lang="en-GB" dirty="0" smtClean="0"/>
              <a:t>” [4] “Await not the host of horse and foot coming from Asia,</a:t>
            </a:r>
            <a:br>
              <a:rPr lang="en-GB" dirty="0" smtClean="0"/>
            </a:br>
            <a:r>
              <a:rPr lang="en-GB" dirty="0" smtClean="0"/>
              <a:t>Nor be still, but turn your back and withdraw from the foe.</a:t>
            </a:r>
            <a:br>
              <a:rPr lang="en-GB" dirty="0" smtClean="0"/>
            </a:br>
            <a:r>
              <a:rPr lang="en-GB" dirty="0" smtClean="0"/>
              <a:t>Truly a day will come when you will meet him face to face.</a:t>
            </a:r>
            <a:br>
              <a:rPr lang="en-GB" dirty="0" smtClean="0"/>
            </a:br>
            <a:r>
              <a:rPr lang="en-GB" dirty="0" smtClean="0"/>
              <a:t>Divine Salamis, you will bring death to women's sons</a:t>
            </a:r>
            <a:br>
              <a:rPr lang="en-GB" dirty="0" smtClean="0"/>
            </a:br>
            <a:r>
              <a:rPr lang="en-GB" dirty="0" smtClean="0"/>
              <a:t>When the corn is scattered, or the harvest gathered </a:t>
            </a:r>
            <a:r>
              <a:rPr lang="en-GB" dirty="0" smtClean="0"/>
              <a:t>in. Herodotos 7.141</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Oracles and politics</a:t>
            </a:r>
            <a:endParaRPr lang="en-GB" dirty="0"/>
          </a:p>
        </p:txBody>
      </p:sp>
      <p:sp>
        <p:nvSpPr>
          <p:cNvPr id="3" name="Content Placeholder 2"/>
          <p:cNvSpPr>
            <a:spLocks noGrp="1"/>
          </p:cNvSpPr>
          <p:nvPr>
            <p:ph idx="1"/>
          </p:nvPr>
        </p:nvSpPr>
        <p:spPr/>
        <p:txBody>
          <a:bodyPr>
            <a:normAutofit fontScale="77500" lnSpcReduction="20000"/>
          </a:bodyPr>
          <a:lstStyle/>
          <a:p>
            <a:r>
              <a:rPr lang="en-GB" dirty="0" smtClean="0"/>
              <a:t>Now there was a certain Athenian, by name and title Themistocles son of </a:t>
            </a:r>
            <a:r>
              <a:rPr lang="en-GB" dirty="0" err="1" smtClean="0"/>
              <a:t>Neocles</a:t>
            </a:r>
            <a:r>
              <a:rPr lang="en-GB" dirty="0" smtClean="0"/>
              <a:t>, who had lately risen to be among their chief men. He claimed that the readers of oracles had incorrectly interpreted the whole of the oracle and reasoned that if the verse really pertained to the Athenians, it would have been formulated in less mild language, calling Salamis “cruel” rather than “divine ” seeing that its inhabitants were to perish. [2] Correctly understood, the gods' oracle was spoken not of the Athenians but of their enemies, and his advice was that they should believe their ships to be the wooden wall and so make ready to fight by sea. [3] When Themistocles put forward this interpretation, the Athenians judged him to be a better counsellor than the readers of oracles, who would have had them prepare for no sea fight, and, in short, offer no resistance at all, but leave Attica and settle in some other </a:t>
            </a:r>
            <a:r>
              <a:rPr lang="en-GB" dirty="0" smtClean="0"/>
              <a:t>country. Herodotos 7.143</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Sparta: pre-planning or something else?</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marL="838200" indent="-838200" eaLnBrk="1" hangingPunct="1">
              <a:defRPr/>
            </a:pPr>
            <a:r>
              <a:rPr lang="en-GB" smtClean="0"/>
              <a:t>Another Spartan festival</a:t>
            </a:r>
          </a:p>
        </p:txBody>
      </p:sp>
      <p:sp>
        <p:nvSpPr>
          <p:cNvPr id="40963" name="Rectangle 3"/>
          <p:cNvSpPr>
            <a:spLocks noGrp="1" noChangeArrowheads="1"/>
          </p:cNvSpPr>
          <p:nvPr>
            <p:ph idx="1"/>
          </p:nvPr>
        </p:nvSpPr>
        <p:spPr/>
        <p:txBody>
          <a:bodyPr/>
          <a:lstStyle/>
          <a:p>
            <a:pPr eaLnBrk="1" hangingPunct="1">
              <a:lnSpc>
                <a:spcPct val="90000"/>
              </a:lnSpc>
              <a:defRPr/>
            </a:pPr>
            <a:r>
              <a:rPr lang="en-US" sz="2400" smtClean="0"/>
              <a:t>The Spartans sent the men with Leonidas on ahead so that the rest of the allies would see them and march, instead of medizing like the others if they learned that the Spartans were delaying. At present the Carneia was in their way, but once they had completed the festival, they intended to leave a garrison at Sparta and march out in full force with all speed. [2] The rest of the allies planned to do likewise, for the Olympiad coincided with these events. They accordingly sent their advance guard, not expecting the war at Thermopylae to be decided so quickly. Hdt. 7.206</a:t>
            </a:r>
            <a:endParaRPr lang="en-GB" sz="2400"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Spartan unwillingness or Persian planning?</a:t>
            </a:r>
            <a:endParaRPr lang="en-GB" dirty="0"/>
          </a:p>
        </p:txBody>
      </p:sp>
      <p:sp>
        <p:nvSpPr>
          <p:cNvPr id="3" name="Content Placeholder 2"/>
          <p:cNvSpPr>
            <a:spLocks noGrp="1"/>
          </p:cNvSpPr>
          <p:nvPr>
            <p:ph idx="1"/>
          </p:nvPr>
        </p:nvSpPr>
        <p:spPr/>
        <p:txBody>
          <a:bodyPr>
            <a:normAutofit fontScale="70000" lnSpcReduction="20000"/>
          </a:bodyPr>
          <a:lstStyle/>
          <a:p>
            <a:r>
              <a:rPr lang="en-GB" dirty="0" smtClean="0"/>
              <a:t>To this </a:t>
            </a:r>
            <a:r>
              <a:rPr lang="en-GB" dirty="0" err="1" smtClean="0"/>
              <a:t>Demaratus</a:t>
            </a:r>
            <a:r>
              <a:rPr lang="en-GB" dirty="0" smtClean="0"/>
              <a:t> answered, “O king I knew from the first that the truth would be unwelcome to you. But since you compelled me to speak as truly as I could, I have told you how it stands with the Spartans. [2] You yourself best know what love I bear them: they have robbed me of my office and the privileges of my house, and made me a </a:t>
            </a:r>
            <a:r>
              <a:rPr lang="en-GB" dirty="0" err="1" smtClean="0"/>
              <a:t>cityless</a:t>
            </a:r>
            <a:r>
              <a:rPr lang="en-GB" dirty="0" smtClean="0"/>
              <a:t> exile; your father received me and gave me a house and the means to live on. It is not reasonable for a sensible man to reject goodwill when it appears; rather he will hold it in great affection. [3] I myself do not promise that I can fight with ten men or with two, and I would not even willingly fight with one; yet if it were necessary, or if some great contest spurred me, I would most gladly fight with one of those men who claim to be each a match for three Greeks. [4] So is it with the </a:t>
            </a:r>
            <a:r>
              <a:rPr lang="en-GB" dirty="0" err="1" smtClean="0"/>
              <a:t>Lacedaemonians</a:t>
            </a:r>
            <a:r>
              <a:rPr lang="en-GB" dirty="0" smtClean="0"/>
              <a:t>; fighting singly they are as brave as any man living, and together they are the best warriors on earth. They are free, yet not wholly free: law is their master, whom they fear much more than your men fear you. [5] They do whatever it bids; and its bidding is always the same, that they must never flee from the battle before any multitude of men, but must abide at their post and there conquer or die. If I seem to you to speak foolishness when I say this, then let me hereafter hold my peace; it is under constraint that I have now spoken. But may your wish be fulfilled, King.” </a:t>
            </a:r>
            <a:r>
              <a:rPr lang="en-GB" dirty="0" smtClean="0"/>
              <a:t> Herodotos 7.104</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Which Greeks?</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Thermopylae </a:t>
            </a:r>
            <a:endParaRPr lang="en-GB" dirty="0"/>
          </a:p>
        </p:txBody>
      </p:sp>
      <p:sp>
        <p:nvSpPr>
          <p:cNvPr id="5" name="Content Placeholder 4"/>
          <p:cNvSpPr>
            <a:spLocks noGrp="1"/>
          </p:cNvSpPr>
          <p:nvPr>
            <p:ph idx="1"/>
          </p:nvPr>
        </p:nvSpPr>
        <p:spPr/>
        <p:txBody>
          <a:bodyPr>
            <a:normAutofit fontScale="85000" lnSpcReduction="20000"/>
          </a:bodyPr>
          <a:lstStyle/>
          <a:p>
            <a:r>
              <a:rPr lang="en-GB" dirty="0" smtClean="0"/>
              <a:t>The Hellenes who awaited the Persians in that place were these: three hundred </a:t>
            </a:r>
            <a:r>
              <a:rPr lang="en-GB" b="1" dirty="0" smtClean="0"/>
              <a:t>Spartan</a:t>
            </a:r>
            <a:r>
              <a:rPr lang="en-GB" dirty="0" smtClean="0"/>
              <a:t> armed men; one thousand from </a:t>
            </a:r>
            <a:r>
              <a:rPr lang="en-GB" b="1" dirty="0" smtClean="0"/>
              <a:t>Tegea</a:t>
            </a:r>
            <a:r>
              <a:rPr lang="en-GB" dirty="0" smtClean="0"/>
              <a:t> and </a:t>
            </a:r>
            <a:r>
              <a:rPr lang="en-GB" b="1" dirty="0" smtClean="0"/>
              <a:t>Mantinea</a:t>
            </a:r>
            <a:r>
              <a:rPr lang="en-GB" dirty="0" smtClean="0"/>
              <a:t>, half from each place; one hundred and twenty from </a:t>
            </a:r>
            <a:r>
              <a:rPr lang="en-GB" b="1" dirty="0" err="1" smtClean="0"/>
              <a:t>Orchomenus</a:t>
            </a:r>
            <a:r>
              <a:rPr lang="en-GB" dirty="0" smtClean="0"/>
              <a:t> in Arcadia and one thousand from the rest of </a:t>
            </a:r>
            <a:r>
              <a:rPr lang="en-GB" b="1" dirty="0" smtClean="0"/>
              <a:t>Arcadia</a:t>
            </a:r>
            <a:r>
              <a:rPr lang="en-GB" dirty="0" smtClean="0"/>
              <a:t>; that many Arcadians, four hundred from </a:t>
            </a:r>
            <a:r>
              <a:rPr lang="en-GB" b="1" dirty="0" smtClean="0"/>
              <a:t>Corinth</a:t>
            </a:r>
            <a:r>
              <a:rPr lang="en-GB" dirty="0" smtClean="0"/>
              <a:t>, two hundred from </a:t>
            </a:r>
            <a:r>
              <a:rPr lang="en-GB" b="1" dirty="0" err="1" smtClean="0"/>
              <a:t>Phlius</a:t>
            </a:r>
            <a:r>
              <a:rPr lang="en-GB" dirty="0" smtClean="0"/>
              <a:t>, and eighty </a:t>
            </a:r>
            <a:r>
              <a:rPr lang="en-GB" b="1" dirty="0" err="1" smtClean="0"/>
              <a:t>Mycenaeans</a:t>
            </a:r>
            <a:r>
              <a:rPr lang="en-GB" dirty="0" smtClean="0"/>
              <a:t>. These were the Peloponnesians present; from Boeotia there were seven hundred </a:t>
            </a:r>
            <a:r>
              <a:rPr lang="en-GB" b="1" dirty="0" smtClean="0"/>
              <a:t>Thespians</a:t>
            </a:r>
            <a:r>
              <a:rPr lang="en-GB" dirty="0" smtClean="0"/>
              <a:t> and four hundred </a:t>
            </a:r>
            <a:r>
              <a:rPr lang="en-GB" b="1" dirty="0" smtClean="0"/>
              <a:t>Thebans</a:t>
            </a:r>
            <a:r>
              <a:rPr lang="en-GB" dirty="0" smtClean="0"/>
              <a:t>. </a:t>
            </a:r>
            <a:r>
              <a:rPr lang="en-GB" b="1" dirty="0" smtClean="0"/>
              <a:t>203.</a:t>
            </a:r>
            <a:r>
              <a:rPr lang="en-GB" dirty="0" smtClean="0"/>
              <a:t> </a:t>
            </a:r>
          </a:p>
          <a:p>
            <a:r>
              <a:rPr lang="en-GB" dirty="0" smtClean="0"/>
              <a:t>In addition, the </a:t>
            </a:r>
            <a:r>
              <a:rPr lang="en-GB" b="1" dirty="0" err="1" smtClean="0"/>
              <a:t>Opuntian</a:t>
            </a:r>
            <a:r>
              <a:rPr lang="en-GB" b="1" dirty="0" smtClean="0"/>
              <a:t> </a:t>
            </a:r>
            <a:r>
              <a:rPr lang="en-GB" b="1" dirty="0" err="1" smtClean="0"/>
              <a:t>Locrians</a:t>
            </a:r>
            <a:r>
              <a:rPr lang="en-GB" b="1" dirty="0" smtClean="0"/>
              <a:t> </a:t>
            </a:r>
            <a:r>
              <a:rPr lang="en-GB" dirty="0" smtClean="0"/>
              <a:t>in full force and one thousand </a:t>
            </a:r>
            <a:r>
              <a:rPr lang="en-GB" b="1" dirty="0" err="1" smtClean="0"/>
              <a:t>Phocians</a:t>
            </a:r>
            <a:r>
              <a:rPr lang="en-GB" dirty="0" smtClean="0"/>
              <a:t> came at the summons. The Hellenes had called upon them through messengers who told them that this was only the advance guard, that the rest of the allies were expected any day now, and that the sea was being watched, with the Athenians and </a:t>
            </a:r>
            <a:r>
              <a:rPr lang="en-GB" dirty="0" err="1" smtClean="0"/>
              <a:t>Aeginetans</a:t>
            </a:r>
            <a:r>
              <a:rPr lang="en-GB" dirty="0" smtClean="0"/>
              <a:t> and all those enrolled in the fleet on guard. </a:t>
            </a:r>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Artemision</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The Greeks appointed to serve in the fleet were these: the </a:t>
            </a:r>
            <a:r>
              <a:rPr lang="en-GB" b="1" dirty="0" smtClean="0"/>
              <a:t>Athenians</a:t>
            </a:r>
            <a:r>
              <a:rPr lang="en-GB" dirty="0" smtClean="0"/>
              <a:t> furnished a hundred and twenty-seven ships; the </a:t>
            </a:r>
            <a:r>
              <a:rPr lang="en-GB" b="1" dirty="0" err="1" smtClean="0"/>
              <a:t>Plataeans</a:t>
            </a:r>
            <a:r>
              <a:rPr lang="en-GB" dirty="0" smtClean="0"/>
              <a:t> manned these ships with the Athenians, not that they had any knowledge of seamanship, but because of mere </a:t>
            </a:r>
            <a:r>
              <a:rPr lang="en-GB" dirty="0" err="1" smtClean="0"/>
              <a:t>valor</a:t>
            </a:r>
            <a:r>
              <a:rPr lang="en-GB" dirty="0" smtClean="0"/>
              <a:t> and zeal. The </a:t>
            </a:r>
            <a:r>
              <a:rPr lang="en-GB" b="1" dirty="0" smtClean="0"/>
              <a:t>Corinthians</a:t>
            </a:r>
            <a:r>
              <a:rPr lang="en-GB" dirty="0" smtClean="0"/>
              <a:t> furnished forty ships and the </a:t>
            </a:r>
            <a:r>
              <a:rPr lang="en-GB" b="1" dirty="0" err="1" smtClean="0"/>
              <a:t>Megarians</a:t>
            </a:r>
            <a:r>
              <a:rPr lang="en-GB" dirty="0" smtClean="0"/>
              <a:t> twenty; [2] the </a:t>
            </a:r>
            <a:r>
              <a:rPr lang="en-GB" b="1" dirty="0" smtClean="0"/>
              <a:t>Chalcidians</a:t>
            </a:r>
            <a:r>
              <a:rPr lang="en-GB" dirty="0" smtClean="0"/>
              <a:t> manned twenty, the Athenians furnishing the ships; the </a:t>
            </a:r>
            <a:r>
              <a:rPr lang="en-GB" b="1" dirty="0" err="1" smtClean="0"/>
              <a:t>Aeginetans</a:t>
            </a:r>
            <a:r>
              <a:rPr lang="en-GB" dirty="0" smtClean="0"/>
              <a:t> eighteen, the </a:t>
            </a:r>
            <a:r>
              <a:rPr lang="en-GB" b="1" dirty="0" err="1" smtClean="0"/>
              <a:t>Sicyonians</a:t>
            </a:r>
            <a:r>
              <a:rPr lang="en-GB" dirty="0" smtClean="0"/>
              <a:t> twelve, the </a:t>
            </a:r>
            <a:r>
              <a:rPr lang="en-GB" b="1" dirty="0" err="1" smtClean="0"/>
              <a:t>Lacedaemonians</a:t>
            </a:r>
            <a:r>
              <a:rPr lang="en-GB" dirty="0" smtClean="0"/>
              <a:t> ten, the </a:t>
            </a:r>
            <a:r>
              <a:rPr lang="en-GB" b="1" dirty="0" err="1" smtClean="0"/>
              <a:t>Epidaurians</a:t>
            </a:r>
            <a:r>
              <a:rPr lang="en-GB" dirty="0" smtClean="0"/>
              <a:t> eight, the </a:t>
            </a:r>
            <a:r>
              <a:rPr lang="en-GB" b="1" dirty="0" err="1" smtClean="0"/>
              <a:t>Eretrians</a:t>
            </a:r>
            <a:r>
              <a:rPr lang="en-GB" dirty="0" smtClean="0"/>
              <a:t> seven, the </a:t>
            </a:r>
            <a:r>
              <a:rPr lang="en-GB" b="1" dirty="0" err="1" smtClean="0"/>
              <a:t>Troezenians</a:t>
            </a:r>
            <a:r>
              <a:rPr lang="en-GB" dirty="0" smtClean="0"/>
              <a:t> five, the </a:t>
            </a:r>
            <a:r>
              <a:rPr lang="en-GB" b="1" dirty="0" err="1" smtClean="0"/>
              <a:t>Styrians</a:t>
            </a:r>
            <a:r>
              <a:rPr lang="en-GB" dirty="0" smtClean="0"/>
              <a:t> two, and the </a:t>
            </a:r>
            <a:r>
              <a:rPr lang="en-GB" b="1" dirty="0" err="1" smtClean="0"/>
              <a:t>Ceans</a:t>
            </a:r>
            <a:r>
              <a:rPr lang="en-GB" dirty="0" smtClean="0"/>
              <a:t> two, and two fifty-oared barks; the </a:t>
            </a:r>
            <a:r>
              <a:rPr lang="en-GB" b="1" dirty="0" err="1" smtClean="0"/>
              <a:t>Opuntian</a:t>
            </a:r>
            <a:r>
              <a:rPr lang="en-GB" b="1" dirty="0" smtClean="0"/>
              <a:t> </a:t>
            </a:r>
            <a:r>
              <a:rPr lang="en-GB" b="1" dirty="0" err="1" smtClean="0"/>
              <a:t>Locrians</a:t>
            </a:r>
            <a:r>
              <a:rPr lang="en-GB" b="1" dirty="0" smtClean="0"/>
              <a:t> </a:t>
            </a:r>
            <a:r>
              <a:rPr lang="en-GB" dirty="0" smtClean="0"/>
              <a:t>brought seven fifty-oared barks to their aid. </a:t>
            </a:r>
            <a:r>
              <a:rPr lang="en-GB" dirty="0" smtClean="0"/>
              <a:t>Herodotos 8.1</a:t>
            </a:r>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0"/>
            <a:ext cx="8229600" cy="692696"/>
          </a:xfrm>
        </p:spPr>
        <p:txBody>
          <a:bodyPr>
            <a:normAutofit fontScale="90000"/>
          </a:bodyPr>
          <a:lstStyle/>
          <a:p>
            <a:r>
              <a:rPr lang="en-GB" dirty="0" smtClean="0"/>
              <a:t>Salamis</a:t>
            </a:r>
            <a:endParaRPr lang="en-GB" dirty="0"/>
          </a:p>
        </p:txBody>
      </p:sp>
      <p:sp>
        <p:nvSpPr>
          <p:cNvPr id="3" name="Content Placeholder 2"/>
          <p:cNvSpPr>
            <a:spLocks noGrp="1"/>
          </p:cNvSpPr>
          <p:nvPr>
            <p:ph idx="1"/>
          </p:nvPr>
        </p:nvSpPr>
        <p:spPr>
          <a:xfrm>
            <a:off x="457200" y="1052736"/>
            <a:ext cx="8229600" cy="5805264"/>
          </a:xfrm>
        </p:spPr>
        <p:txBody>
          <a:bodyPr>
            <a:normAutofit fontScale="70000" lnSpcReduction="20000"/>
          </a:bodyPr>
          <a:lstStyle/>
          <a:p>
            <a:r>
              <a:rPr lang="en-GB" dirty="0" smtClean="0"/>
              <a:t>The following took part in the war: from the Peloponnese, the </a:t>
            </a:r>
            <a:r>
              <a:rPr lang="en-GB" b="1" dirty="0" err="1" smtClean="0"/>
              <a:t>Lacedaemonians</a:t>
            </a:r>
            <a:r>
              <a:rPr lang="en-GB" dirty="0" smtClean="0"/>
              <a:t> provided sixteen ships; the </a:t>
            </a:r>
            <a:r>
              <a:rPr lang="en-GB" b="1" dirty="0" smtClean="0"/>
              <a:t>Corinthians</a:t>
            </a:r>
            <a:r>
              <a:rPr lang="en-GB" dirty="0" smtClean="0"/>
              <a:t> the same number as at </a:t>
            </a:r>
            <a:r>
              <a:rPr lang="en-GB" dirty="0" err="1" smtClean="0"/>
              <a:t>Artemisium</a:t>
            </a:r>
            <a:r>
              <a:rPr lang="en-GB" dirty="0" smtClean="0"/>
              <a:t>; the </a:t>
            </a:r>
            <a:r>
              <a:rPr lang="en-GB" b="1" dirty="0" err="1" smtClean="0"/>
              <a:t>Sicyonians</a:t>
            </a:r>
            <a:r>
              <a:rPr lang="en-GB" dirty="0" smtClean="0"/>
              <a:t> furnished fifteen ships, the </a:t>
            </a:r>
            <a:r>
              <a:rPr lang="en-GB" b="1" dirty="0" err="1" smtClean="0"/>
              <a:t>Epidaurians</a:t>
            </a:r>
            <a:r>
              <a:rPr lang="en-GB" dirty="0" smtClean="0"/>
              <a:t> ten, the </a:t>
            </a:r>
            <a:r>
              <a:rPr lang="en-GB" b="1" dirty="0" err="1" smtClean="0"/>
              <a:t>Troezenians</a:t>
            </a:r>
            <a:r>
              <a:rPr lang="en-GB" dirty="0" smtClean="0"/>
              <a:t> five, the </a:t>
            </a:r>
            <a:r>
              <a:rPr lang="en-GB" b="1" dirty="0" err="1" smtClean="0"/>
              <a:t>Hermioneans</a:t>
            </a:r>
            <a:r>
              <a:rPr lang="en-GB" dirty="0" smtClean="0"/>
              <a:t> three. </a:t>
            </a:r>
            <a:r>
              <a:rPr lang="en-GB" dirty="0" smtClean="0"/>
              <a:t>…From </a:t>
            </a:r>
            <a:r>
              <a:rPr lang="en-GB" dirty="0" smtClean="0"/>
              <a:t>the mainland outside the Peloponnese came the following: the </a:t>
            </a:r>
            <a:r>
              <a:rPr lang="en-GB" b="1" dirty="0" smtClean="0"/>
              <a:t>Athenians</a:t>
            </a:r>
            <a:r>
              <a:rPr lang="en-GB" dirty="0" smtClean="0"/>
              <a:t> provided more than all the rest, one hundred and eighty ships. </a:t>
            </a:r>
            <a:r>
              <a:rPr lang="en-GB" dirty="0" smtClean="0"/>
              <a:t>…</a:t>
            </a:r>
            <a:endParaRPr lang="en-GB" dirty="0" smtClean="0"/>
          </a:p>
          <a:p>
            <a:r>
              <a:rPr lang="en-GB" dirty="0" smtClean="0"/>
              <a:t>The </a:t>
            </a:r>
            <a:r>
              <a:rPr lang="en-GB" b="1" dirty="0" err="1" smtClean="0"/>
              <a:t>Megarians</a:t>
            </a:r>
            <a:r>
              <a:rPr lang="en-GB" dirty="0" smtClean="0"/>
              <a:t> provided the same number as at </a:t>
            </a:r>
            <a:r>
              <a:rPr lang="en-GB" dirty="0" err="1" smtClean="0"/>
              <a:t>Artemisium</a:t>
            </a:r>
            <a:r>
              <a:rPr lang="en-GB" dirty="0" smtClean="0"/>
              <a:t>. The </a:t>
            </a:r>
            <a:r>
              <a:rPr lang="en-GB" b="1" dirty="0" err="1" smtClean="0"/>
              <a:t>Ampraciots</a:t>
            </a:r>
            <a:r>
              <a:rPr lang="en-GB" dirty="0" smtClean="0"/>
              <a:t> came to help with seven ships, and the </a:t>
            </a:r>
            <a:r>
              <a:rPr lang="en-GB" b="1" dirty="0" err="1" smtClean="0"/>
              <a:t>Leucadians</a:t>
            </a:r>
            <a:r>
              <a:rPr lang="en-GB" dirty="0" smtClean="0"/>
              <a:t>, who are </a:t>
            </a:r>
            <a:r>
              <a:rPr lang="en-GB" dirty="0" err="1" smtClean="0"/>
              <a:t>Dorians</a:t>
            </a:r>
            <a:r>
              <a:rPr lang="en-GB" dirty="0" smtClean="0"/>
              <a:t> from Corinth, with three. </a:t>
            </a:r>
            <a:r>
              <a:rPr lang="en-GB" b="1" dirty="0" smtClean="0"/>
              <a:t>46.</a:t>
            </a:r>
            <a:r>
              <a:rPr lang="en-GB" dirty="0" smtClean="0"/>
              <a:t> </a:t>
            </a:r>
            <a:r>
              <a:rPr lang="en-GB" dirty="0" smtClean="0"/>
              <a:t>Of </a:t>
            </a:r>
            <a:r>
              <a:rPr lang="en-GB" dirty="0" smtClean="0"/>
              <a:t>the islanders, the </a:t>
            </a:r>
            <a:r>
              <a:rPr lang="en-GB" b="1" dirty="0" err="1" smtClean="0"/>
              <a:t>Aeginetans</a:t>
            </a:r>
            <a:r>
              <a:rPr lang="en-GB" dirty="0" smtClean="0"/>
              <a:t> provided thirty ships. </a:t>
            </a:r>
            <a:r>
              <a:rPr lang="en-GB" dirty="0" smtClean="0"/>
              <a:t>…. </a:t>
            </a:r>
            <a:r>
              <a:rPr lang="en-GB" dirty="0" smtClean="0"/>
              <a:t>[2] After the </a:t>
            </a:r>
            <a:r>
              <a:rPr lang="en-GB" dirty="0" err="1" smtClean="0"/>
              <a:t>Aeginetans</a:t>
            </a:r>
            <a:r>
              <a:rPr lang="en-GB" dirty="0" smtClean="0"/>
              <a:t> came the </a:t>
            </a:r>
            <a:r>
              <a:rPr lang="en-GB" b="1" dirty="0" smtClean="0"/>
              <a:t>Chalcidians</a:t>
            </a:r>
            <a:r>
              <a:rPr lang="en-GB" dirty="0" smtClean="0"/>
              <a:t> with their twenty ships from </a:t>
            </a:r>
            <a:r>
              <a:rPr lang="en-GB" dirty="0" err="1" smtClean="0"/>
              <a:t>Artemisium</a:t>
            </a:r>
            <a:r>
              <a:rPr lang="en-GB" dirty="0" smtClean="0"/>
              <a:t>, and the </a:t>
            </a:r>
            <a:r>
              <a:rPr lang="en-GB" dirty="0" err="1" smtClean="0"/>
              <a:t>Eretrians</a:t>
            </a:r>
            <a:r>
              <a:rPr lang="en-GB" dirty="0" smtClean="0"/>
              <a:t> with the same seven; these are Ionians. Next were the </a:t>
            </a:r>
            <a:r>
              <a:rPr lang="en-GB" b="1" dirty="0" err="1" smtClean="0"/>
              <a:t>Ceans</a:t>
            </a:r>
            <a:r>
              <a:rPr lang="en-GB" dirty="0" smtClean="0"/>
              <a:t>, Ionians from Athens, with the same ships as before. [3] The </a:t>
            </a:r>
            <a:r>
              <a:rPr lang="en-GB" b="1" dirty="0" err="1" smtClean="0"/>
              <a:t>Naxians</a:t>
            </a:r>
            <a:r>
              <a:rPr lang="en-GB" dirty="0" smtClean="0"/>
              <a:t> provided four ships. </a:t>
            </a:r>
            <a:r>
              <a:rPr lang="en-GB" b="1" u="sng" dirty="0" smtClean="0"/>
              <a:t>They had been sent by their fellow citizens to the Persians, like the rest of the islanders</a:t>
            </a:r>
            <a:r>
              <a:rPr lang="en-GB" dirty="0" smtClean="0"/>
              <a:t>, but they disregarded their orders and came to the Hellenes at the urging of Democritus, an esteemed man among the townsmen and at that time captain of a trireme. The </a:t>
            </a:r>
            <a:r>
              <a:rPr lang="en-GB" dirty="0" err="1" smtClean="0"/>
              <a:t>Naxians</a:t>
            </a:r>
            <a:r>
              <a:rPr lang="en-GB" dirty="0" smtClean="0"/>
              <a:t> are Ionians descended from Athens. [4] The </a:t>
            </a:r>
            <a:r>
              <a:rPr lang="en-GB" b="1" dirty="0" err="1" smtClean="0"/>
              <a:t>Styrians</a:t>
            </a:r>
            <a:r>
              <a:rPr lang="en-GB" dirty="0" smtClean="0"/>
              <a:t> provided the same number of ships as at </a:t>
            </a:r>
            <a:r>
              <a:rPr lang="en-GB" dirty="0" err="1" smtClean="0"/>
              <a:t>Artemisium</a:t>
            </a:r>
            <a:r>
              <a:rPr lang="en-GB" dirty="0" smtClean="0"/>
              <a:t>, and the </a:t>
            </a:r>
            <a:r>
              <a:rPr lang="en-GB" b="1" dirty="0" err="1" smtClean="0"/>
              <a:t>Cythnians</a:t>
            </a:r>
            <a:r>
              <a:rPr lang="en-GB" dirty="0" smtClean="0"/>
              <a:t> one trireme and a fifty-oared boat; these are both </a:t>
            </a:r>
            <a:r>
              <a:rPr lang="en-GB" dirty="0" err="1" smtClean="0"/>
              <a:t>Dryopians</a:t>
            </a:r>
            <a:r>
              <a:rPr lang="en-GB" dirty="0" smtClean="0"/>
              <a:t>. The </a:t>
            </a:r>
            <a:r>
              <a:rPr lang="en-GB" b="1" dirty="0" err="1" smtClean="0"/>
              <a:t>Seriphians</a:t>
            </a:r>
            <a:r>
              <a:rPr lang="en-GB" b="1" dirty="0" smtClean="0"/>
              <a:t>, </a:t>
            </a:r>
            <a:r>
              <a:rPr lang="en-GB" b="1" dirty="0" err="1" smtClean="0"/>
              <a:t>Siphnians</a:t>
            </a:r>
            <a:r>
              <a:rPr lang="en-GB" b="1" dirty="0" smtClean="0"/>
              <a:t>, and </a:t>
            </a:r>
            <a:r>
              <a:rPr lang="en-GB" b="1" dirty="0" err="1" smtClean="0"/>
              <a:t>Melians</a:t>
            </a:r>
            <a:r>
              <a:rPr lang="en-GB" b="1" dirty="0" smtClean="0"/>
              <a:t> </a:t>
            </a:r>
            <a:r>
              <a:rPr lang="en-GB" dirty="0" smtClean="0"/>
              <a:t>also took part, </a:t>
            </a:r>
            <a:r>
              <a:rPr lang="en-GB" b="1" u="sng" dirty="0" smtClean="0"/>
              <a:t>since they were the only islanders who had not given earth and water to the barbarian</a:t>
            </a:r>
            <a:r>
              <a:rPr lang="en-GB" dirty="0" smtClean="0"/>
              <a:t>. </a:t>
            </a:r>
            <a:r>
              <a:rPr lang="en-GB" b="1" dirty="0" smtClean="0"/>
              <a:t>…</a:t>
            </a:r>
            <a:r>
              <a:rPr lang="en-GB" dirty="0" smtClean="0"/>
              <a:t>The </a:t>
            </a:r>
            <a:r>
              <a:rPr lang="en-GB" dirty="0" smtClean="0"/>
              <a:t>only ones living beyond these to help Hellas in its danger were the </a:t>
            </a:r>
            <a:r>
              <a:rPr lang="en-GB" b="1" dirty="0" err="1" smtClean="0"/>
              <a:t>Crotonians</a:t>
            </a:r>
            <a:r>
              <a:rPr lang="en-GB" dirty="0" smtClean="0"/>
              <a:t>, with one </a:t>
            </a:r>
            <a:r>
              <a:rPr lang="en-GB" dirty="0" smtClean="0"/>
              <a:t>ship Herodotos 8.45-7</a:t>
            </a:r>
            <a:endParaRPr lang="en-GB" dirty="0" smtClean="0"/>
          </a:p>
          <a:p>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cstate="print"/>
          <a:srcRect/>
          <a:stretch>
            <a:fillRect/>
          </a:stretch>
        </p:blipFill>
        <p:spPr bwMode="auto">
          <a:xfrm>
            <a:off x="1200150" y="700088"/>
            <a:ext cx="6743700" cy="5457825"/>
          </a:xfrm>
          <a:prstGeom prst="rect">
            <a:avLst/>
          </a:prstGeom>
          <a:noFill/>
          <a:ln w="9525">
            <a:noFill/>
            <a:miter lim="800000"/>
            <a:headEnd/>
            <a:tailEnd/>
          </a:ln>
        </p:spPr>
      </p:pic>
      <p:sp>
        <p:nvSpPr>
          <p:cNvPr id="2" name="Title 1"/>
          <p:cNvSpPr>
            <a:spLocks noGrp="1"/>
          </p:cNvSpPr>
          <p:nvPr>
            <p:ph type="title"/>
          </p:nvPr>
        </p:nvSpPr>
        <p:spPr>
          <a:xfrm>
            <a:off x="0" y="188640"/>
            <a:ext cx="9144000" cy="954360"/>
          </a:xfrm>
        </p:spPr>
        <p:txBody>
          <a:bodyPr>
            <a:normAutofit fontScale="90000"/>
          </a:bodyPr>
          <a:lstStyle/>
          <a:p>
            <a:r>
              <a:rPr lang="en-GB" dirty="0" smtClean="0"/>
              <a:t>The poleis that fought – i.e. they did not </a:t>
            </a:r>
            <a:r>
              <a:rPr lang="en-GB" dirty="0" err="1" smtClean="0"/>
              <a:t>medise</a:t>
            </a:r>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The memory of Thermopylae</a:t>
            </a:r>
            <a:endParaRPr lang="en-GB" dirty="0"/>
          </a:p>
        </p:txBody>
      </p:sp>
      <p:sp>
        <p:nvSpPr>
          <p:cNvPr id="5" name="Text Placeholder 4"/>
          <p:cNvSpPr>
            <a:spLocks noGrp="1"/>
          </p:cNvSpPr>
          <p:nvPr>
            <p:ph type="body" idx="1"/>
          </p:nvPr>
        </p:nvSpPr>
        <p:spPr/>
        <p:txBody>
          <a:bodyPr/>
          <a:lstStyle/>
          <a:p>
            <a:endParaRPr lang="en-GB"/>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0" y="0"/>
            <a:ext cx="8229600" cy="1143000"/>
          </a:xfrm>
        </p:spPr>
        <p:txBody>
          <a:bodyPr/>
          <a:lstStyle/>
          <a:p>
            <a:pPr marL="838200" indent="-838200" eaLnBrk="1" hangingPunct="1">
              <a:defRPr/>
            </a:pPr>
            <a:r>
              <a:rPr lang="en-GB" dirty="0" smtClean="0"/>
              <a:t>A Last-Stand</a:t>
            </a:r>
          </a:p>
        </p:txBody>
      </p:sp>
      <p:sp>
        <p:nvSpPr>
          <p:cNvPr id="43011" name="Rectangle 3"/>
          <p:cNvSpPr>
            <a:spLocks noGrp="1" noChangeArrowheads="1"/>
          </p:cNvSpPr>
          <p:nvPr>
            <p:ph idx="1"/>
          </p:nvPr>
        </p:nvSpPr>
        <p:spPr>
          <a:xfrm>
            <a:off x="251520" y="1125538"/>
            <a:ext cx="8229600" cy="5732462"/>
          </a:xfrm>
        </p:spPr>
        <p:txBody>
          <a:bodyPr/>
          <a:lstStyle/>
          <a:p>
            <a:pPr eaLnBrk="1" hangingPunct="1">
              <a:lnSpc>
                <a:spcPct val="80000"/>
              </a:lnSpc>
              <a:defRPr/>
            </a:pPr>
            <a:r>
              <a:rPr lang="en-US" sz="2400" dirty="0" smtClean="0"/>
              <a:t>There is an inscription written over these men, who were buried where they fell, and over those who died before the others went away, dismissed by </a:t>
            </a:r>
            <a:r>
              <a:rPr lang="en-US" sz="2400" dirty="0" err="1" smtClean="0"/>
              <a:t>Leonidas</a:t>
            </a:r>
            <a:r>
              <a:rPr lang="en-US" sz="2400" dirty="0" smtClean="0"/>
              <a:t>. It reads as follows: </a:t>
            </a:r>
          </a:p>
          <a:p>
            <a:pPr eaLnBrk="1" hangingPunct="1">
              <a:lnSpc>
                <a:spcPct val="80000"/>
              </a:lnSpc>
              <a:defRPr/>
            </a:pPr>
            <a:r>
              <a:rPr lang="en-US" sz="2400" dirty="0" smtClean="0"/>
              <a:t>Here four thousand from the Peloponnese once fought three million.</a:t>
            </a:r>
          </a:p>
          <a:p>
            <a:pPr eaLnBrk="1" hangingPunct="1">
              <a:lnSpc>
                <a:spcPct val="80000"/>
              </a:lnSpc>
              <a:defRPr/>
            </a:pPr>
            <a:r>
              <a:rPr lang="en-US" sz="2400" dirty="0" smtClean="0"/>
              <a:t>[2] That inscription is for them all, but the Spartans have their own: </a:t>
            </a:r>
          </a:p>
          <a:p>
            <a:pPr eaLnBrk="1" hangingPunct="1">
              <a:lnSpc>
                <a:spcPct val="80000"/>
              </a:lnSpc>
              <a:defRPr/>
            </a:pPr>
            <a:r>
              <a:rPr lang="en-US" sz="2400" dirty="0" smtClean="0"/>
              <a:t>Foreigner, go tell the Spartans that we lie here obedient to their commands.</a:t>
            </a:r>
          </a:p>
          <a:p>
            <a:pPr eaLnBrk="1" hangingPunct="1">
              <a:lnSpc>
                <a:spcPct val="80000"/>
              </a:lnSpc>
              <a:defRPr/>
            </a:pPr>
            <a:r>
              <a:rPr lang="en-US" sz="2400" dirty="0" smtClean="0"/>
              <a:t>[3] That one is to the </a:t>
            </a:r>
            <a:r>
              <a:rPr lang="en-US" sz="2400" dirty="0" err="1" smtClean="0"/>
              <a:t>Lacedaemonians</a:t>
            </a:r>
            <a:r>
              <a:rPr lang="en-US" sz="2400" dirty="0" smtClean="0"/>
              <a:t>, this one to the seer: </a:t>
            </a:r>
          </a:p>
          <a:p>
            <a:pPr eaLnBrk="1" hangingPunct="1">
              <a:lnSpc>
                <a:spcPct val="80000"/>
              </a:lnSpc>
              <a:defRPr/>
            </a:pPr>
            <a:r>
              <a:rPr lang="en-US" sz="2400" dirty="0" smtClean="0"/>
              <a:t>This is a monument to the renowned </a:t>
            </a:r>
            <a:r>
              <a:rPr lang="en-US" sz="2400" dirty="0" err="1" smtClean="0"/>
              <a:t>Megistias</a:t>
            </a:r>
            <a:r>
              <a:rPr lang="en-US" sz="2400" dirty="0" smtClean="0"/>
              <a:t>,</a:t>
            </a:r>
            <a:br>
              <a:rPr lang="en-US" sz="2400" dirty="0" smtClean="0"/>
            </a:br>
            <a:r>
              <a:rPr lang="en-US" sz="2400" dirty="0" smtClean="0"/>
              <a:t>Slain by the Medes who crossed the </a:t>
            </a:r>
            <a:r>
              <a:rPr lang="en-US" sz="2400" dirty="0" err="1" smtClean="0"/>
              <a:t>Spercheius</a:t>
            </a:r>
            <a:r>
              <a:rPr lang="en-US" sz="2400" dirty="0" smtClean="0"/>
              <a:t> river.</a:t>
            </a:r>
            <a:br>
              <a:rPr lang="en-US" sz="2400" dirty="0" smtClean="0"/>
            </a:br>
            <a:r>
              <a:rPr lang="en-US" sz="2400" dirty="0" smtClean="0"/>
              <a:t>The seer knew well his coming doom,</a:t>
            </a:r>
            <a:br>
              <a:rPr lang="en-US" sz="2400" dirty="0" smtClean="0"/>
            </a:br>
            <a:r>
              <a:rPr lang="en-US" sz="2400" dirty="0" smtClean="0"/>
              <a:t>But endured not to abandon the leaders of Sparta.</a:t>
            </a:r>
          </a:p>
          <a:p>
            <a:pPr eaLnBrk="1" hangingPunct="1">
              <a:lnSpc>
                <a:spcPct val="80000"/>
              </a:lnSpc>
              <a:defRPr/>
            </a:pPr>
            <a:r>
              <a:rPr lang="en-US" sz="2400" dirty="0" err="1" smtClean="0"/>
              <a:t>Hdt</a:t>
            </a:r>
            <a:r>
              <a:rPr lang="en-US" sz="2400" dirty="0" smtClean="0"/>
              <a:t> 7.228</a:t>
            </a:r>
            <a:endParaRPr lang="en-GB" sz="2400" dirty="0" smtClean="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0" y="332656"/>
            <a:ext cx="8305800" cy="1143000"/>
          </a:xfrm>
        </p:spPr>
        <p:txBody>
          <a:bodyPr>
            <a:normAutofit fontScale="90000"/>
          </a:bodyPr>
          <a:lstStyle/>
          <a:p>
            <a:r>
              <a:rPr lang="en-GB" dirty="0" smtClean="0"/>
              <a:t>“</a:t>
            </a:r>
            <a:r>
              <a:rPr lang="en-GB" dirty="0" err="1" smtClean="0"/>
              <a:t>Leonidas</a:t>
            </a:r>
            <a:r>
              <a:rPr lang="en-GB" dirty="0" smtClean="0"/>
              <a:t> at Thermopylae”, David, 1814</a:t>
            </a:r>
            <a:endParaRPr lang="en-GB" dirty="0"/>
          </a:p>
        </p:txBody>
      </p:sp>
      <p:pic>
        <p:nvPicPr>
          <p:cNvPr id="30722" name="Picture 2" descr="File:Jacques-Louis David 004 Thermopylae.jpg">
            <a:hlinkClick r:id="rId2"/>
          </p:cNvPr>
          <p:cNvPicPr>
            <a:picLocks noChangeAspect="1" noChangeArrowheads="1"/>
          </p:cNvPicPr>
          <p:nvPr/>
        </p:nvPicPr>
        <p:blipFill>
          <a:blip r:embed="rId3" cstate="print"/>
          <a:srcRect/>
          <a:stretch>
            <a:fillRect/>
          </a:stretch>
        </p:blipFill>
        <p:spPr bwMode="auto">
          <a:xfrm>
            <a:off x="1907704" y="1827542"/>
            <a:ext cx="6467872" cy="4753887"/>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dustinoffthebible.files.wordpress.com/2012/03/300-sparta.jpg"/>
          <p:cNvPicPr>
            <a:picLocks noChangeAspect="1" noChangeArrowheads="1"/>
          </p:cNvPicPr>
          <p:nvPr/>
        </p:nvPicPr>
        <p:blipFill>
          <a:blip r:embed="rId2" cstate="print"/>
          <a:srcRect/>
          <a:stretch>
            <a:fillRect/>
          </a:stretch>
        </p:blipFill>
        <p:spPr bwMode="auto">
          <a:xfrm>
            <a:off x="755576" y="2110036"/>
            <a:ext cx="5760640" cy="4320480"/>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Follow up reading on </a:t>
            </a:r>
            <a:r>
              <a:rPr lang="en-GB" smtClean="0"/>
              <a:t>moodle</a:t>
            </a:r>
            <a:endParaRPr lang="en-GB"/>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109</TotalTime>
  <Words>1830</Words>
  <Application>Microsoft Office PowerPoint</Application>
  <PresentationFormat>On-screen Show (4:3)</PresentationFormat>
  <Paragraphs>53</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Flow</vt:lpstr>
      <vt:lpstr>CLAH4005</vt:lpstr>
      <vt:lpstr>Empires and expansion</vt:lpstr>
      <vt:lpstr>Kroisos of Lydia</vt:lpstr>
      <vt:lpstr>The struggle for the sea</vt:lpstr>
      <vt:lpstr>The advent of Persia</vt:lpstr>
      <vt:lpstr>Darius’ Expansion</vt:lpstr>
      <vt:lpstr>The Persian Empire</vt:lpstr>
      <vt:lpstr>Oracles and War</vt:lpstr>
      <vt:lpstr>Oracles in the Greek world</vt:lpstr>
      <vt:lpstr>Medising Apollo </vt:lpstr>
      <vt:lpstr>The second answer </vt:lpstr>
      <vt:lpstr>Oracles and politics</vt:lpstr>
      <vt:lpstr>Sparta: pre-planning or something else?</vt:lpstr>
      <vt:lpstr>Another Spartan festival</vt:lpstr>
      <vt:lpstr>Spartan unwillingness or Persian planning?</vt:lpstr>
      <vt:lpstr>Which Greeks?</vt:lpstr>
      <vt:lpstr>Thermopylae </vt:lpstr>
      <vt:lpstr>Artemision</vt:lpstr>
      <vt:lpstr>Salamis</vt:lpstr>
      <vt:lpstr>The poleis that fought – i.e. they did not medise</vt:lpstr>
      <vt:lpstr>The memory of Thermopylae</vt:lpstr>
      <vt:lpstr>A Last-Stand</vt:lpstr>
      <vt:lpstr>“Leonidas at Thermopylae”, David, 1814</vt:lpstr>
      <vt:lpstr>Slide 24</vt:lpstr>
      <vt:lpstr>Follow up reading on moodle</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Errietta Bissa</dc:creator>
  <cp:lastModifiedBy>Errietta Bissa</cp:lastModifiedBy>
  <cp:revision>53</cp:revision>
  <dcterms:created xsi:type="dcterms:W3CDTF">2012-10-09T08:16:27Z</dcterms:created>
  <dcterms:modified xsi:type="dcterms:W3CDTF">2012-10-09T12:46:20Z</dcterms:modified>
</cp:coreProperties>
</file>