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g27ba0d605ef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2" name="Google Shape;62;g27ba0d605ef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hyperlink" Target="https://www.prospects.ac.uk/applying-for-university/university-life/how-to-write-an-essay"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296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SzPts val="990"/>
              <a:buNone/>
            </a:pPr>
            <a:r>
              <a:rPr b="1" lang="en" sz="1000" u="sng"/>
              <a:t>Skills and Personal Qualities for Academic Writing</a:t>
            </a:r>
            <a:endParaRPr b="1" sz="1000" u="sng"/>
          </a:p>
        </p:txBody>
      </p:sp>
      <p:sp>
        <p:nvSpPr>
          <p:cNvPr id="55" name="Google Shape;55;p13"/>
          <p:cNvSpPr txBox="1"/>
          <p:nvPr>
            <p:ph idx="1" type="subTitle"/>
          </p:nvPr>
        </p:nvSpPr>
        <p:spPr>
          <a:xfrm>
            <a:off x="197400" y="868675"/>
            <a:ext cx="2917200" cy="3726300"/>
          </a:xfrm>
          <a:prstGeom prst="rect">
            <a:avLst/>
          </a:prstGeom>
          <a:ln cap="flat" cmpd="sng" w="19050">
            <a:solidFill>
              <a:srgbClr val="4A86E8"/>
            </a:solidFill>
            <a:prstDash val="solid"/>
            <a:round/>
            <a:headEnd len="sm" w="sm" type="none"/>
            <a:tailEnd len="sm" w="sm" type="none"/>
          </a:ln>
        </p:spPr>
        <p:txBody>
          <a:bodyPr anchorCtr="0" anchor="t" bIns="91425" lIns="91425" spcFirstLastPara="1" rIns="91425" wrap="square" tIns="91425">
            <a:normAutofit fontScale="25000" lnSpcReduction="20000"/>
          </a:bodyPr>
          <a:lstStyle/>
          <a:p>
            <a:pPr indent="0" lvl="0" marL="0" rtl="0" algn="ctr">
              <a:lnSpc>
                <a:spcPct val="100000"/>
              </a:lnSpc>
              <a:spcBef>
                <a:spcPts val="0"/>
              </a:spcBef>
              <a:spcAft>
                <a:spcPts val="0"/>
              </a:spcAft>
              <a:buNone/>
            </a:pPr>
            <a:r>
              <a:rPr b="1" lang="en" sz="4065" u="sng">
                <a:solidFill>
                  <a:schemeClr val="dk1"/>
                </a:solidFill>
              </a:rPr>
              <a:t>Avoiding Plagiarism</a:t>
            </a:r>
            <a:endParaRPr b="1" sz="4065" u="sng">
              <a:solidFill>
                <a:schemeClr val="dk1"/>
              </a:solidFill>
            </a:endParaRPr>
          </a:p>
          <a:p>
            <a:pPr indent="0" lvl="0" marL="0" rtl="0" algn="l">
              <a:lnSpc>
                <a:spcPct val="115000"/>
              </a:lnSpc>
              <a:spcBef>
                <a:spcPts val="0"/>
              </a:spcBef>
              <a:spcAft>
                <a:spcPts val="0"/>
              </a:spcAft>
              <a:buNone/>
            </a:pPr>
            <a:r>
              <a:rPr lang="en" sz="3665">
                <a:solidFill>
                  <a:schemeClr val="dk1"/>
                </a:solidFill>
              </a:rPr>
              <a:t>Moore et al (2010) describes plagiarism as the act of using someone </a:t>
            </a:r>
            <a:r>
              <a:rPr lang="en" sz="3665">
                <a:solidFill>
                  <a:schemeClr val="dk1"/>
                </a:solidFill>
              </a:rPr>
              <a:t>else's</a:t>
            </a:r>
            <a:r>
              <a:rPr lang="en" sz="3665">
                <a:solidFill>
                  <a:schemeClr val="dk1"/>
                </a:solidFill>
              </a:rPr>
              <a:t>’ work as your own. Writers who do not take referencing seriously, risk falling into plagiarism. Eisentein (1982)</a:t>
            </a:r>
            <a:r>
              <a:rPr b="1" lang="en" sz="3665" u="sng">
                <a:solidFill>
                  <a:srgbClr val="FF0000"/>
                </a:solidFill>
              </a:rPr>
              <a:t> </a:t>
            </a:r>
            <a:r>
              <a:rPr lang="en" sz="3665">
                <a:solidFill>
                  <a:schemeClr val="dk1"/>
                </a:solidFill>
              </a:rPr>
              <a:t>discussed how throughout history plagiarism has developed from word of mouth to the </a:t>
            </a:r>
            <a:r>
              <a:rPr lang="en" sz="3665">
                <a:solidFill>
                  <a:schemeClr val="dk1"/>
                </a:solidFill>
              </a:rPr>
              <a:t>unscrupulous</a:t>
            </a:r>
            <a:r>
              <a:rPr lang="en" sz="3665">
                <a:solidFill>
                  <a:schemeClr val="dk1"/>
                </a:solidFill>
              </a:rPr>
              <a:t> use of the printing press to distribute stolen literature widely, to the modern use of internet copy and paste (Eaton, 2021). When using quotes, be sure to make it known to the reader that it is a direct quote, for example </a:t>
            </a:r>
            <a:r>
              <a:rPr b="1" lang="en" sz="3665">
                <a:solidFill>
                  <a:srgbClr val="121212"/>
                </a:solidFill>
                <a:highlight>
                  <a:srgbClr val="FFFFFF"/>
                </a:highlight>
              </a:rPr>
              <a:t>“Plagiarism is one of the great academic sins. It has the power to destroy a scholar or writer and turn a lifetime’s work to dust.” Quote by Devine (2002).  </a:t>
            </a:r>
            <a:r>
              <a:rPr lang="en" sz="3665">
                <a:solidFill>
                  <a:schemeClr val="dk1"/>
                </a:solidFill>
                <a:highlight>
                  <a:srgbClr val="FFFFFF"/>
                </a:highlight>
              </a:rPr>
              <a:t>There are many </a:t>
            </a:r>
            <a:r>
              <a:rPr lang="en" sz="3665">
                <a:solidFill>
                  <a:schemeClr val="dk1"/>
                </a:solidFill>
                <a:highlight>
                  <a:srgbClr val="FFFFFF"/>
                </a:highlight>
              </a:rPr>
              <a:t>types</a:t>
            </a:r>
            <a:r>
              <a:rPr lang="en" sz="3665">
                <a:solidFill>
                  <a:schemeClr val="dk1"/>
                </a:solidFill>
                <a:highlight>
                  <a:srgbClr val="FFFFFF"/>
                </a:highlight>
              </a:rPr>
              <a:t> of plagiarism such as </a:t>
            </a:r>
            <a:r>
              <a:rPr lang="en" sz="3665">
                <a:solidFill>
                  <a:schemeClr val="dk1"/>
                </a:solidFill>
                <a:highlight>
                  <a:srgbClr val="FFFFFF"/>
                </a:highlight>
              </a:rPr>
              <a:t>paraphrasing</a:t>
            </a:r>
            <a:r>
              <a:rPr lang="en" sz="3665">
                <a:solidFill>
                  <a:schemeClr val="dk1"/>
                </a:solidFill>
                <a:highlight>
                  <a:srgbClr val="FFFFFF"/>
                </a:highlight>
              </a:rPr>
              <a:t>, the rewording of a source. </a:t>
            </a:r>
            <a:r>
              <a:rPr lang="en" sz="3665">
                <a:solidFill>
                  <a:schemeClr val="dk1"/>
                </a:solidFill>
                <a:highlight>
                  <a:srgbClr val="FFFFFF"/>
                </a:highlight>
              </a:rPr>
              <a:t>Verbatim</a:t>
            </a:r>
            <a:r>
              <a:rPr lang="en" sz="3665">
                <a:solidFill>
                  <a:schemeClr val="dk1"/>
                </a:solidFill>
                <a:highlight>
                  <a:srgbClr val="FFFFFF"/>
                </a:highlight>
              </a:rPr>
              <a:t>, the exact copy without any change. More recently, the use of Artificial Intelligence to create whole pieces or parts of work. Even the re-use of your own work will be </a:t>
            </a:r>
            <a:r>
              <a:rPr lang="en" sz="3665">
                <a:solidFill>
                  <a:schemeClr val="dk1"/>
                </a:solidFill>
                <a:highlight>
                  <a:srgbClr val="FFFFFF"/>
                </a:highlight>
              </a:rPr>
              <a:t>flagged as plagiarism. It is preferable to demonstrate intellectual honesty as an academic (University of Oxford, 2023). Always consider the implications, you could be removed from your degree, however most importantly, you would not genuinely learn or earn your degree (Pears and Shields 2019).</a:t>
            </a:r>
            <a:endParaRPr sz="3665">
              <a:solidFill>
                <a:schemeClr val="dk1"/>
              </a:solidFill>
              <a:highlight>
                <a:srgbClr val="FFFFFF"/>
              </a:highlight>
            </a:endParaRPr>
          </a:p>
          <a:p>
            <a:pPr indent="0" lvl="0" marL="0" rtl="0" algn="l">
              <a:spcBef>
                <a:spcPts val="0"/>
              </a:spcBef>
              <a:spcAft>
                <a:spcPts val="0"/>
              </a:spcAft>
              <a:buNone/>
            </a:pPr>
            <a:r>
              <a:t/>
            </a:r>
            <a:endParaRPr sz="900">
              <a:solidFill>
                <a:schemeClr val="dk1"/>
              </a:solidFill>
            </a:endParaRPr>
          </a:p>
          <a:p>
            <a:pPr indent="0" lvl="0" marL="0" rtl="0" algn="l">
              <a:spcBef>
                <a:spcPts val="0"/>
              </a:spcBef>
              <a:spcAft>
                <a:spcPts val="0"/>
              </a:spcAft>
              <a:buNone/>
            </a:pPr>
            <a:r>
              <a:t/>
            </a:r>
            <a:endParaRPr sz="900"/>
          </a:p>
        </p:txBody>
      </p:sp>
      <p:sp>
        <p:nvSpPr>
          <p:cNvPr id="56" name="Google Shape;56;p13"/>
          <p:cNvSpPr txBox="1"/>
          <p:nvPr>
            <p:ph idx="1" type="subTitle"/>
          </p:nvPr>
        </p:nvSpPr>
        <p:spPr>
          <a:xfrm>
            <a:off x="3184875" y="868775"/>
            <a:ext cx="2847000" cy="3726300"/>
          </a:xfrm>
          <a:prstGeom prst="rect">
            <a:avLst/>
          </a:prstGeom>
          <a:ln cap="flat" cmpd="sng" w="19050">
            <a:solidFill>
              <a:srgbClr val="FF9900"/>
            </a:solidFill>
            <a:prstDash val="solid"/>
            <a:round/>
            <a:headEnd len="sm" w="sm" type="none"/>
            <a:tailEnd len="sm" w="sm" type="none"/>
          </a:ln>
        </p:spPr>
        <p:txBody>
          <a:bodyPr anchorCtr="0" anchor="t" bIns="91425" lIns="91425" spcFirstLastPara="1" rIns="91425" wrap="square" tIns="91425">
            <a:normAutofit/>
          </a:bodyPr>
          <a:lstStyle/>
          <a:p>
            <a:pPr indent="0" lvl="0" marL="0" rtl="0" algn="ctr">
              <a:spcBef>
                <a:spcPts val="0"/>
              </a:spcBef>
              <a:spcAft>
                <a:spcPts val="0"/>
              </a:spcAft>
              <a:buNone/>
            </a:pPr>
            <a:r>
              <a:rPr b="1" lang="en" sz="1000" u="sng">
                <a:solidFill>
                  <a:schemeClr val="dk1"/>
                </a:solidFill>
              </a:rPr>
              <a:t>Time Management</a:t>
            </a:r>
            <a:endParaRPr b="1" sz="1000" u="sng">
              <a:solidFill>
                <a:schemeClr val="dk1"/>
              </a:solidFill>
            </a:endParaRPr>
          </a:p>
          <a:p>
            <a:pPr indent="0" lvl="0" marL="0" rtl="0" algn="l">
              <a:spcBef>
                <a:spcPts val="0"/>
              </a:spcBef>
              <a:spcAft>
                <a:spcPts val="0"/>
              </a:spcAft>
              <a:buNone/>
            </a:pPr>
            <a:r>
              <a:rPr lang="en" sz="900">
                <a:solidFill>
                  <a:schemeClr val="dk1"/>
                </a:solidFill>
              </a:rPr>
              <a:t>Time management is the skill of structuring your own unique useable hours into a productive time schedule. This allows you to maximise your potential and keeps you on track to completing tasks which need doing. It is important to figure out your </a:t>
            </a:r>
            <a:r>
              <a:rPr lang="en" sz="900">
                <a:solidFill>
                  <a:schemeClr val="dk1"/>
                </a:solidFill>
              </a:rPr>
              <a:t>unique</a:t>
            </a:r>
            <a:r>
              <a:rPr lang="en" sz="900">
                <a:solidFill>
                  <a:schemeClr val="dk1"/>
                </a:solidFill>
              </a:rPr>
              <a:t> hours for example, if you sleep 8 hours, work for 6, then realistically you have 10 hours left to use. There are many systems for time management on modern </a:t>
            </a:r>
            <a:r>
              <a:rPr lang="en" sz="900">
                <a:solidFill>
                  <a:schemeClr val="dk1"/>
                </a:solidFill>
              </a:rPr>
              <a:t>smartphones</a:t>
            </a:r>
            <a:r>
              <a:rPr lang="en" sz="900">
                <a:solidFill>
                  <a:schemeClr val="dk1"/>
                </a:solidFill>
              </a:rPr>
              <a:t> (Time Management, 2014). Organisation is a crucial part of </a:t>
            </a:r>
            <a:r>
              <a:rPr lang="en" sz="900">
                <a:solidFill>
                  <a:schemeClr val="dk1"/>
                </a:solidFill>
              </a:rPr>
              <a:t>time</a:t>
            </a:r>
            <a:r>
              <a:rPr lang="en" sz="900">
                <a:solidFill>
                  <a:schemeClr val="dk1"/>
                </a:solidFill>
              </a:rPr>
              <a:t> management, to keep organised resources, folders, and </a:t>
            </a:r>
            <a:r>
              <a:rPr lang="en" sz="900">
                <a:solidFill>
                  <a:schemeClr val="dk1"/>
                </a:solidFill>
              </a:rPr>
              <a:t>equipment</a:t>
            </a:r>
            <a:r>
              <a:rPr lang="en" sz="900">
                <a:solidFill>
                  <a:schemeClr val="dk1"/>
                </a:solidFill>
              </a:rPr>
              <a:t> will allow you to complete academic writing quicker. For example, all items saved into specifically named folders on your laptop. Once organisation is complete, you can start your schedule. Perhaps writing a list of tasks, prioritising them and giving each one a time frame (Forsyth, 2013). The best way to keep to a schedule is to assure adequate time for relaxation, hobbies and rest. There is no </a:t>
            </a:r>
            <a:r>
              <a:rPr lang="en" sz="900">
                <a:solidFill>
                  <a:schemeClr val="dk1"/>
                </a:solidFill>
              </a:rPr>
              <a:t>productivity</a:t>
            </a:r>
            <a:r>
              <a:rPr lang="en" sz="900">
                <a:solidFill>
                  <a:schemeClr val="dk1"/>
                </a:solidFill>
              </a:rPr>
              <a:t> when there is exhaustion. It may be useful to reward your hard tasks with enjoyable tasks straight afterwards, This can help you stay motivated (University of Sheffield, 2023).</a:t>
            </a:r>
            <a:endParaRPr sz="900">
              <a:solidFill>
                <a:schemeClr val="dk1"/>
              </a:solidFill>
            </a:endParaRPr>
          </a:p>
        </p:txBody>
      </p:sp>
      <p:sp>
        <p:nvSpPr>
          <p:cNvPr id="57" name="Google Shape;57;p13"/>
          <p:cNvSpPr txBox="1"/>
          <p:nvPr>
            <p:ph idx="1" type="subTitle"/>
          </p:nvPr>
        </p:nvSpPr>
        <p:spPr>
          <a:xfrm>
            <a:off x="6100825" y="868775"/>
            <a:ext cx="2917200" cy="3726300"/>
          </a:xfrm>
          <a:prstGeom prst="rect">
            <a:avLst/>
          </a:prstGeom>
          <a:ln cap="flat" cmpd="sng" w="19050">
            <a:solidFill>
              <a:srgbClr val="FF00FF"/>
            </a:solidFill>
            <a:prstDash val="solid"/>
            <a:round/>
            <a:headEnd len="sm" w="sm" type="none"/>
            <a:tailEnd len="sm" w="sm" type="none"/>
          </a:ln>
        </p:spPr>
        <p:txBody>
          <a:bodyPr anchorCtr="0" anchor="t" bIns="91425" lIns="91425" spcFirstLastPara="1" rIns="91425" wrap="square" tIns="91425">
            <a:normAutofit/>
          </a:bodyPr>
          <a:lstStyle/>
          <a:p>
            <a:pPr indent="0" lvl="0" marL="0" rtl="0" algn="ctr">
              <a:spcBef>
                <a:spcPts val="0"/>
              </a:spcBef>
              <a:spcAft>
                <a:spcPts val="0"/>
              </a:spcAft>
              <a:buNone/>
            </a:pPr>
            <a:r>
              <a:rPr b="1" lang="en" sz="1000" u="sng">
                <a:solidFill>
                  <a:schemeClr val="dk1"/>
                </a:solidFill>
              </a:rPr>
              <a:t>Planning</a:t>
            </a:r>
            <a:endParaRPr b="1" sz="1000" u="sng">
              <a:solidFill>
                <a:schemeClr val="dk1"/>
              </a:solidFill>
            </a:endParaRPr>
          </a:p>
          <a:p>
            <a:pPr indent="0" lvl="0" marL="0" rtl="0" algn="l">
              <a:spcBef>
                <a:spcPts val="0"/>
              </a:spcBef>
              <a:spcAft>
                <a:spcPts val="0"/>
              </a:spcAft>
              <a:buNone/>
            </a:pPr>
            <a:r>
              <a:rPr lang="en" sz="900">
                <a:solidFill>
                  <a:schemeClr val="dk1"/>
                </a:solidFill>
              </a:rPr>
              <a:t>Smith (2021) describes planning essays as a way to keep an academic learner on track and focused with the additional benefit as acting like a checklist to assure the essay meets academic standards. Without a plan the work could become a long piece of writing with no clear answer, aim or conclusion. A crucial first step is to understand the question, focusing on key words, mainly, ‘Explain’, ‘Discuss’ and ‘Outline’. Once you understand these terms you could develop a small description of the question for yourself, including the following points: the significant factor of the essay title, pre-existing knowledge about the topic/question and the logical layout of the sources. To create the plan, start with a rough outline of what your essay will be about by making a mind map with lots of ideas around the essay title. Branch out as much as possible to maximise ideas. Gather lots of research together with main points and facts for later use. Finally, structure your points into a logical order. It could also be helpful to plan the actual page of the essay, placing titles and small notes in order. (University of Birmingham 2017)  </a:t>
            </a:r>
            <a:endParaRPr b="1" sz="900" u="sng">
              <a:solidFill>
                <a:srgbClr val="FF0000"/>
              </a:solidFill>
            </a:endParaRPr>
          </a:p>
        </p:txBody>
      </p:sp>
      <p:sp>
        <p:nvSpPr>
          <p:cNvPr id="58" name="Google Shape;58;p13"/>
          <p:cNvSpPr txBox="1"/>
          <p:nvPr/>
        </p:nvSpPr>
        <p:spPr>
          <a:xfrm>
            <a:off x="228600" y="4671050"/>
            <a:ext cx="8789400" cy="4725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900">
                <a:solidFill>
                  <a:schemeClr val="dk1"/>
                </a:solidFill>
              </a:rPr>
              <a:t>In conclusion, it is very important to continuously work towards developing your academic writing skills. Find the best methods that work for you as you are a unique learner with your own learning style.</a:t>
            </a:r>
            <a:endParaRPr b="1" sz="900" u="sng">
              <a:solidFill>
                <a:srgbClr val="FF0000"/>
              </a:solidFill>
            </a:endParaRPr>
          </a:p>
        </p:txBody>
      </p:sp>
      <p:sp>
        <p:nvSpPr>
          <p:cNvPr id="59" name="Google Shape;59;p13"/>
          <p:cNvSpPr txBox="1"/>
          <p:nvPr/>
        </p:nvSpPr>
        <p:spPr>
          <a:xfrm>
            <a:off x="197400" y="296700"/>
            <a:ext cx="8820600" cy="495900"/>
          </a:xfrm>
          <a:prstGeom prst="rect">
            <a:avLst/>
          </a:prstGeom>
          <a:solidFill>
            <a:schemeClr val="lt1"/>
          </a:solidFill>
          <a:ln cap="flat" cmpd="sng" w="9525">
            <a:solidFill>
              <a:schemeClr val="dk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sz="900"/>
              <a:t>Allow me to introduce myself, my name is Rosalyn Silvers, today I will be presenting three useful skills and </a:t>
            </a:r>
            <a:r>
              <a:rPr lang="en" sz="900"/>
              <a:t>qualities</a:t>
            </a:r>
            <a:r>
              <a:rPr lang="en" sz="900"/>
              <a:t> for academic writing. This presentation will allow a deeper understanding into the importance of developing academic skills at university realising their importance for creating high quality writing.</a:t>
            </a:r>
            <a:endParaRPr b="1" sz="900" u="sng">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 name="Shape 63"/>
        <p:cNvGrpSpPr/>
        <p:nvPr/>
      </p:nvGrpSpPr>
      <p:grpSpPr>
        <a:xfrm>
          <a:off x="0" y="0"/>
          <a:ext cx="0" cy="0"/>
          <a:chOff x="0" y="0"/>
          <a:chExt cx="0" cy="0"/>
        </a:xfrm>
      </p:grpSpPr>
      <p:sp>
        <p:nvSpPr>
          <p:cNvPr id="64" name="Google Shape;64;p14"/>
          <p:cNvSpPr txBox="1"/>
          <p:nvPr>
            <p:ph type="title"/>
          </p:nvPr>
        </p:nvSpPr>
        <p:spPr>
          <a:xfrm>
            <a:off x="311700" y="54500"/>
            <a:ext cx="8520600" cy="40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900" u="sng"/>
              <a:t>Reference List</a:t>
            </a:r>
            <a:endParaRPr b="1" sz="900" u="sng"/>
          </a:p>
        </p:txBody>
      </p:sp>
      <p:sp>
        <p:nvSpPr>
          <p:cNvPr id="65" name="Google Shape;65;p14"/>
          <p:cNvSpPr txBox="1"/>
          <p:nvPr>
            <p:ph idx="1" type="body"/>
          </p:nvPr>
        </p:nvSpPr>
        <p:spPr>
          <a:xfrm>
            <a:off x="311700" y="353250"/>
            <a:ext cx="8520600" cy="46347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0"/>
              </a:spcAft>
              <a:buNone/>
            </a:pPr>
            <a:r>
              <a:rPr lang="en" sz="900">
                <a:solidFill>
                  <a:srgbClr val="333333"/>
                </a:solidFill>
                <a:highlight>
                  <a:srgbClr val="FBFBFB"/>
                </a:highlight>
              </a:rPr>
              <a:t>Devine, M. (2002) </a:t>
            </a:r>
            <a:r>
              <a:rPr i="1" lang="en" sz="900">
                <a:solidFill>
                  <a:srgbClr val="333333"/>
                </a:solidFill>
                <a:highlight>
                  <a:srgbClr val="FBFBFB"/>
                </a:highlight>
              </a:rPr>
              <a:t>The book launch, bluster and backdowns</a:t>
            </a:r>
            <a:r>
              <a:rPr lang="en" sz="900">
                <a:solidFill>
                  <a:srgbClr val="333333"/>
                </a:solidFill>
                <a:highlight>
                  <a:srgbClr val="FBFBFB"/>
                </a:highlight>
              </a:rPr>
              <a:t>. Available at: https://www.smh.com.au/opinion/the-book-launch-bluster-and-backdowns-20021219-gdfzmf.html (Accessed: 21 September 2023).</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Eaton, S E. (2021) </a:t>
            </a:r>
            <a:r>
              <a:rPr i="1" lang="en" sz="900">
                <a:solidFill>
                  <a:srgbClr val="333333"/>
                </a:solidFill>
                <a:highlight>
                  <a:srgbClr val="FBFBFB"/>
                </a:highlight>
              </a:rPr>
              <a:t>Plagiarism in higher education: Tackling tough topics in academic integrity</a:t>
            </a:r>
            <a:r>
              <a:rPr lang="en" sz="900">
                <a:solidFill>
                  <a:srgbClr val="333333"/>
                </a:solidFill>
                <a:highlight>
                  <a:srgbClr val="FBFBFB"/>
                </a:highlight>
              </a:rPr>
              <a:t>. USA: Bloomsbury Publishing.</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Eisenstein, E, L. (1982) </a:t>
            </a:r>
            <a:r>
              <a:rPr i="1" lang="en" sz="900">
                <a:solidFill>
                  <a:srgbClr val="333333"/>
                </a:solidFill>
                <a:highlight>
                  <a:srgbClr val="FBFBFB"/>
                </a:highlight>
              </a:rPr>
              <a:t>The printing press as an agent of change</a:t>
            </a:r>
            <a:r>
              <a:rPr lang="en" sz="900">
                <a:solidFill>
                  <a:srgbClr val="333333"/>
                </a:solidFill>
                <a:highlight>
                  <a:srgbClr val="FBFBFB"/>
                </a:highlight>
              </a:rPr>
              <a:t>. Cambridge: Cambridge University Press. Volume one.</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Forsyth, P. (2013) </a:t>
            </a:r>
            <a:r>
              <a:rPr i="1" lang="en" sz="900">
                <a:solidFill>
                  <a:srgbClr val="333333"/>
                </a:solidFill>
                <a:highlight>
                  <a:srgbClr val="FBFBFB"/>
                </a:highlight>
              </a:rPr>
              <a:t>Successful Time Management</a:t>
            </a:r>
            <a:r>
              <a:rPr lang="en" sz="900">
                <a:solidFill>
                  <a:srgbClr val="333333"/>
                </a:solidFill>
                <a:highlight>
                  <a:srgbClr val="FBFBFB"/>
                </a:highlight>
              </a:rPr>
              <a:t>.  London: Kogan Page Ltd. </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Moore, S et al. (2010) </a:t>
            </a:r>
            <a:r>
              <a:rPr i="1" lang="en" sz="900">
                <a:solidFill>
                  <a:schemeClr val="dk1"/>
                </a:solidFill>
                <a:highlight>
                  <a:srgbClr val="FBFBFB"/>
                </a:highlight>
              </a:rPr>
              <a:t>The ultimate study skills handbook</a:t>
            </a:r>
            <a:r>
              <a:rPr lang="en" sz="900">
                <a:solidFill>
                  <a:srgbClr val="333333"/>
                </a:solidFill>
                <a:highlight>
                  <a:srgbClr val="FBFBFB"/>
                </a:highlight>
              </a:rPr>
              <a:t>. Berkshire: The Open University Press.</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Pears, R. and Shields, G. (2019) </a:t>
            </a:r>
            <a:r>
              <a:rPr i="1" lang="en" sz="900">
                <a:solidFill>
                  <a:srgbClr val="333333"/>
                </a:solidFill>
                <a:highlight>
                  <a:srgbClr val="FBFBFB"/>
                </a:highlight>
              </a:rPr>
              <a:t>Cite them right the essential referencing guide</a:t>
            </a:r>
            <a:r>
              <a:rPr lang="en" sz="900">
                <a:solidFill>
                  <a:srgbClr val="333333"/>
                </a:solidFill>
                <a:highlight>
                  <a:srgbClr val="FBFBFB"/>
                </a:highlight>
              </a:rPr>
              <a:t>. 11th Edition. London: Red Globe Press. </a:t>
            </a:r>
            <a:endParaRPr sz="900">
              <a:solidFill>
                <a:srgbClr val="333333"/>
              </a:solidFill>
              <a:highlight>
                <a:srgbClr val="FBFBFB"/>
              </a:highlight>
            </a:endParaRPr>
          </a:p>
          <a:p>
            <a:pPr indent="0" lvl="0" marL="0" rtl="0" algn="l">
              <a:lnSpc>
                <a:spcPct val="100000"/>
              </a:lnSpc>
              <a:spcBef>
                <a:spcPts val="1200"/>
              </a:spcBef>
              <a:spcAft>
                <a:spcPts val="0"/>
              </a:spcAft>
              <a:buNone/>
            </a:pPr>
            <a:r>
              <a:rPr i="1" lang="en" sz="900">
                <a:solidFill>
                  <a:srgbClr val="333333"/>
                </a:solidFill>
                <a:highlight>
                  <a:srgbClr val="FBFBFB"/>
                </a:highlight>
              </a:rPr>
              <a:t>Time Management </a:t>
            </a:r>
            <a:r>
              <a:rPr lang="en" sz="900">
                <a:solidFill>
                  <a:srgbClr val="333333"/>
                </a:solidFill>
                <a:highlight>
                  <a:srgbClr val="FBFBFB"/>
                </a:highlight>
              </a:rPr>
              <a:t>(2014) Directed by Candid Career [Educational Video]. United States: CandidCareer.com.</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Smith, J. (2021) </a:t>
            </a:r>
            <a:r>
              <a:rPr i="1" lang="en" sz="900">
                <a:solidFill>
                  <a:srgbClr val="333333"/>
                </a:solidFill>
                <a:highlight>
                  <a:srgbClr val="FBFBFB"/>
                </a:highlight>
              </a:rPr>
              <a:t>How to write an essay</a:t>
            </a:r>
            <a:r>
              <a:rPr lang="en" sz="900">
                <a:solidFill>
                  <a:srgbClr val="333333"/>
                </a:solidFill>
                <a:highlight>
                  <a:srgbClr val="FBFBFB"/>
                </a:highlight>
              </a:rPr>
              <a:t>. Available at: </a:t>
            </a:r>
            <a:r>
              <a:rPr i="1" lang="en" sz="900">
                <a:solidFill>
                  <a:schemeClr val="dk1"/>
                </a:solidFill>
                <a:highlight>
                  <a:srgbClr val="FBFBFB"/>
                </a:highlight>
                <a:uFill>
                  <a:noFill/>
                </a:uFill>
                <a:hlinkClick r:id="rId3">
                  <a:extLst>
                    <a:ext uri="{A12FA001-AC4F-418D-AE19-62706E023703}">
                      <ahyp:hlinkClr val="tx"/>
                    </a:ext>
                  </a:extLst>
                </a:hlinkClick>
              </a:rPr>
              <a:t>https://www.prospects.ac.uk/applying-for-university/university-life/how-to-write-an-essay</a:t>
            </a:r>
            <a:r>
              <a:rPr lang="en" sz="900">
                <a:solidFill>
                  <a:srgbClr val="333333"/>
                </a:solidFill>
                <a:highlight>
                  <a:srgbClr val="FBFBFB"/>
                </a:highlight>
              </a:rPr>
              <a:t> (Accessed: 23 September 2023).</a:t>
            </a:r>
            <a:endParaRPr sz="900">
              <a:solidFill>
                <a:srgbClr val="333333"/>
              </a:solidFill>
              <a:highlight>
                <a:srgbClr val="FBFBFB"/>
              </a:highlight>
            </a:endParaRPr>
          </a:p>
          <a:p>
            <a:pPr indent="0" lvl="0" marL="0" rtl="0" algn="l">
              <a:lnSpc>
                <a:spcPct val="100000"/>
              </a:lnSpc>
              <a:spcBef>
                <a:spcPts val="0"/>
              </a:spcBef>
              <a:spcAft>
                <a:spcPts val="0"/>
              </a:spcAft>
              <a:buNone/>
            </a:pPr>
            <a:r>
              <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University of Birmingham. (2017) 'A short guide to essay planning and structure', </a:t>
            </a:r>
            <a:r>
              <a:rPr i="1" lang="en" sz="900">
                <a:solidFill>
                  <a:srgbClr val="333333"/>
                </a:solidFill>
                <a:highlight>
                  <a:srgbClr val="FBFBFB"/>
                </a:highlight>
              </a:rPr>
              <a:t>Academic Skills Centre. </a:t>
            </a:r>
            <a:r>
              <a:rPr lang="en" sz="900">
                <a:solidFill>
                  <a:srgbClr val="333333"/>
                </a:solidFill>
                <a:highlight>
                  <a:srgbClr val="FBFBFB"/>
                </a:highlight>
              </a:rPr>
              <a:t>Available at: https://intranet.birmingham.ac.uk/as/libraryservices/library/asc/documents/public/short-guide-essay-planning.pdf (Accessed: 23 September 2023).</a:t>
            </a:r>
            <a:endParaRPr sz="900">
              <a:solidFill>
                <a:srgbClr val="333333"/>
              </a:solidFill>
              <a:highlight>
                <a:srgbClr val="FBFBFB"/>
              </a:highlight>
            </a:endParaRPr>
          </a:p>
          <a:p>
            <a:pPr indent="0" lvl="0" marL="0" rtl="0" algn="l">
              <a:lnSpc>
                <a:spcPct val="100000"/>
              </a:lnSpc>
              <a:spcBef>
                <a:spcPts val="1200"/>
              </a:spcBef>
              <a:spcAft>
                <a:spcPts val="0"/>
              </a:spcAft>
              <a:buNone/>
            </a:pPr>
            <a:r>
              <a:rPr lang="en" sz="900">
                <a:solidFill>
                  <a:srgbClr val="333333"/>
                </a:solidFill>
                <a:highlight>
                  <a:srgbClr val="FBFBFB"/>
                </a:highlight>
              </a:rPr>
              <a:t>University of Oxford. (2023). </a:t>
            </a:r>
            <a:r>
              <a:rPr i="1" lang="en" sz="900">
                <a:solidFill>
                  <a:srgbClr val="333333"/>
                </a:solidFill>
                <a:highlight>
                  <a:srgbClr val="FBFBFB"/>
                </a:highlight>
              </a:rPr>
              <a:t>Plagiarism: Information about what plagiarism is, and how you can avoid it</a:t>
            </a:r>
            <a:r>
              <a:rPr lang="en" sz="900">
                <a:solidFill>
                  <a:srgbClr val="333333"/>
                </a:solidFill>
                <a:highlight>
                  <a:srgbClr val="FBFBFB"/>
                </a:highlight>
              </a:rPr>
              <a:t>. Available at: https://www.ox.ac.uk/students/academic/guidance/skills/plagiarism (Accessed: 21 September 2023).</a:t>
            </a:r>
            <a:endParaRPr sz="900">
              <a:solidFill>
                <a:srgbClr val="333333"/>
              </a:solidFill>
              <a:highlight>
                <a:srgbClr val="FBFBFB"/>
              </a:highlight>
            </a:endParaRPr>
          </a:p>
          <a:p>
            <a:pPr indent="0" lvl="0" marL="0" rtl="0" algn="l">
              <a:lnSpc>
                <a:spcPct val="100000"/>
              </a:lnSpc>
              <a:spcBef>
                <a:spcPts val="1200"/>
              </a:spcBef>
              <a:spcAft>
                <a:spcPts val="1200"/>
              </a:spcAft>
              <a:buNone/>
            </a:pPr>
            <a:r>
              <a:rPr lang="en" sz="900">
                <a:solidFill>
                  <a:srgbClr val="333333"/>
                </a:solidFill>
                <a:highlight>
                  <a:srgbClr val="FBFBFB"/>
                </a:highlight>
              </a:rPr>
              <a:t>University of Sheffield (2023) </a:t>
            </a:r>
            <a:r>
              <a:rPr i="1" lang="en" sz="900">
                <a:solidFill>
                  <a:srgbClr val="333333"/>
                </a:solidFill>
                <a:highlight>
                  <a:srgbClr val="FBFBFB"/>
                </a:highlight>
              </a:rPr>
              <a:t>Time Management</a:t>
            </a:r>
            <a:r>
              <a:rPr lang="en" sz="900">
                <a:solidFill>
                  <a:srgbClr val="333333"/>
                </a:solidFill>
                <a:highlight>
                  <a:srgbClr val="FBFBFB"/>
                </a:highlight>
              </a:rPr>
              <a:t>. Available at: https://www.sheffield.ac.uk/academic-skills/study-skills-online/time-management (Accessed: 23 September 2023).</a:t>
            </a:r>
            <a:endParaRPr sz="900">
              <a:solidFill>
                <a:srgbClr val="333333"/>
              </a:solidFill>
              <a:highlight>
                <a:srgbClr val="FBFBFB"/>
              </a:highlight>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