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78" r:id="rId6"/>
    <p:sldMasterId id="2147483690" r:id="rId7"/>
  </p:sldMasterIdLst>
  <p:notesMasterIdLst>
    <p:notesMasterId r:id="rId25"/>
  </p:notesMasterIdLst>
  <p:sldIdLst>
    <p:sldId id="793" r:id="rId8"/>
    <p:sldId id="688" r:id="rId9"/>
    <p:sldId id="691" r:id="rId10"/>
    <p:sldId id="690" r:id="rId11"/>
    <p:sldId id="930" r:id="rId12"/>
    <p:sldId id="929" r:id="rId13"/>
    <p:sldId id="902" r:id="rId14"/>
    <p:sldId id="897" r:id="rId15"/>
    <p:sldId id="909" r:id="rId16"/>
    <p:sldId id="910" r:id="rId17"/>
    <p:sldId id="901" r:id="rId18"/>
    <p:sldId id="900" r:id="rId19"/>
    <p:sldId id="907" r:id="rId20"/>
    <p:sldId id="904" r:id="rId21"/>
    <p:sldId id="927" r:id="rId22"/>
    <p:sldId id="906" r:id="rId23"/>
    <p:sldId id="89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64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BEB506-CE05-4C13-9997-94A4CB07664A}" v="3" dt="2023-03-23T08:45:06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8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35BEB506-CE05-4C13-9997-94A4CB07664A}"/>
    <pc:docChg chg="delSld modSld delMainMaster">
      <pc:chgData name="Julie Crossman" userId="d902ac89-ff56-4e5d-982f-3384b0284abe" providerId="ADAL" clId="{35BEB506-CE05-4C13-9997-94A4CB07664A}" dt="2023-03-24T16:39:30.302" v="8" actId="2696"/>
      <pc:docMkLst>
        <pc:docMk/>
      </pc:docMkLst>
      <pc:sldChg chg="modSp mod">
        <pc:chgData name="Julie Crossman" userId="d902ac89-ff56-4e5d-982f-3384b0284abe" providerId="ADAL" clId="{35BEB506-CE05-4C13-9997-94A4CB07664A}" dt="2023-03-23T11:09:35.820" v="7" actId="1076"/>
        <pc:sldMkLst>
          <pc:docMk/>
          <pc:sldMk cId="506283998" sldId="907"/>
        </pc:sldMkLst>
        <pc:spChg chg="mod ord">
          <ac:chgData name="Julie Crossman" userId="d902ac89-ff56-4e5d-982f-3384b0284abe" providerId="ADAL" clId="{35BEB506-CE05-4C13-9997-94A4CB07664A}" dt="2023-03-23T11:09:35.820" v="7" actId="1076"/>
          <ac:spMkLst>
            <pc:docMk/>
            <pc:sldMk cId="506283998" sldId="907"/>
            <ac:spMk id="3" creationId="{CDB2D16B-EC40-453C-9F2A-D1EA2C5A8C3F}"/>
          </ac:spMkLst>
        </pc:spChg>
        <pc:picChg chg="mod">
          <ac:chgData name="Julie Crossman" userId="d902ac89-ff56-4e5d-982f-3384b0284abe" providerId="ADAL" clId="{35BEB506-CE05-4C13-9997-94A4CB07664A}" dt="2023-03-23T11:09:30.405" v="6" actId="14100"/>
          <ac:picMkLst>
            <pc:docMk/>
            <pc:sldMk cId="506283998" sldId="907"/>
            <ac:picMk id="2" creationId="{3FBF4684-E199-436A-AA74-600279EF0D69}"/>
          </ac:picMkLst>
        </pc:picChg>
      </pc:sldChg>
      <pc:sldChg chg="del">
        <pc:chgData name="Julie Crossman" userId="d902ac89-ff56-4e5d-982f-3384b0284abe" providerId="ADAL" clId="{35BEB506-CE05-4C13-9997-94A4CB07664A}" dt="2023-03-24T16:39:30.302" v="8" actId="2696"/>
        <pc:sldMkLst>
          <pc:docMk/>
          <pc:sldMk cId="294923107" sldId="926"/>
        </pc:sldMkLst>
      </pc:sldChg>
      <pc:sldMasterChg chg="del delSldLayout">
        <pc:chgData name="Julie Crossman" userId="d902ac89-ff56-4e5d-982f-3384b0284abe" providerId="ADAL" clId="{35BEB506-CE05-4C13-9997-94A4CB07664A}" dt="2023-03-24T16:39:30.302" v="8" actId="2696"/>
        <pc:sldMasterMkLst>
          <pc:docMk/>
          <pc:sldMasterMk cId="637017333" sldId="2147483648"/>
        </pc:sldMasterMkLst>
        <pc:sldLayoutChg chg="del">
          <pc:chgData name="Julie Crossman" userId="d902ac89-ff56-4e5d-982f-3384b0284abe" providerId="ADAL" clId="{35BEB506-CE05-4C13-9997-94A4CB07664A}" dt="2023-03-24T16:39:30.302" v="8" actId="2696"/>
          <pc:sldLayoutMkLst>
            <pc:docMk/>
            <pc:sldMasterMk cId="637017333" sldId="2147483648"/>
            <pc:sldLayoutMk cId="1861903015" sldId="214748365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F2066-0C24-4A5E-BD34-433F679213C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702E3-FA06-49D6-B9EC-2E48D0E13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944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4491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studies and feedback from leadership questionnaires- Feedback and discussion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2702E3-FA06-49D6-B9EC-2E48D0E131D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12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676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91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3/24/2023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189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40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1905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6425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7340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174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18266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95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0115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31997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2305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3812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115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108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3" y="365126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3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3/24/2023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5636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8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agram.com/reel/CoZ_pMugPxf/?igshid=MDJmNzVkMjY%3D" TargetMode="Externa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nSUJwmPQEyg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8tr883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o4XX90lqT6E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BMPF7021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the Role of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2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800600" y="2499033"/>
            <a:ext cx="40386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(1) Critically evaluate at least five leadership theories and their relevance to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500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966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4BB221-D6BD-1EE0-B5BD-AC4DBEF5B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551" y="0"/>
            <a:ext cx="68334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583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32F7B-0305-8EC7-A553-53E817911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Simon Sinek on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53465-1E99-DAF0-E175-900840DF465E}"/>
              </a:ext>
            </a:extLst>
          </p:cNvPr>
          <p:cNvSpPr txBox="1"/>
          <p:nvPr/>
        </p:nvSpPr>
        <p:spPr>
          <a:xfrm>
            <a:off x="1324947" y="2214208"/>
            <a:ext cx="68113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Instagram video by My Corporate Hell • Feb 8, 2023 at 3:21 PM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99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07755BC-8124-40C7-AD35-691D14F658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9231"/>
            <a:ext cx="9165566" cy="6868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27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53D1-3A7D-4193-9AAE-8A578C4E3032}"/>
              </a:ext>
            </a:extLst>
          </p:cNvPr>
          <p:cNvSpPr txBox="1">
            <a:spLocks/>
          </p:cNvSpPr>
          <p:nvPr/>
        </p:nvSpPr>
        <p:spPr bwMode="auto">
          <a:xfrm>
            <a:off x="457200" y="285723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4000" b="1">
                <a:solidFill>
                  <a:srgbClr val="3A6478"/>
                </a:solidFill>
                <a:ea typeface="+mj-lt"/>
                <a:cs typeface="+mj-lt"/>
              </a:rPr>
              <a:t>Leadership and authenticity  </a:t>
            </a:r>
            <a:endParaRPr lang="en-GB" sz="4000" b="1" i="0" u="none" strike="noStrike" kern="1200" cap="none" spc="0" normalizeH="0" baseline="0" noProof="0">
              <a:ln>
                <a:noFill/>
              </a:ln>
              <a:solidFill>
                <a:srgbClr val="3A6478"/>
              </a:solidFill>
              <a:effectLst/>
              <a:uLnTx/>
              <a:uFillTx/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B6885E-3D97-4B3B-8823-AC26356F9F2E}"/>
              </a:ext>
            </a:extLst>
          </p:cNvPr>
          <p:cNvSpPr txBox="1"/>
          <p:nvPr/>
        </p:nvSpPr>
        <p:spPr>
          <a:xfrm>
            <a:off x="4573583" y="1922055"/>
            <a:ext cx="3811530" cy="2430858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effectLst/>
                <a:latin typeface="Calibri"/>
                <a:ea typeface="Calibri" panose="020F0502020204030204" pitchFamily="34" charset="0"/>
                <a:cs typeface="Arial"/>
              </a:rPr>
              <a:t>A timeline of leadership models and approaches </a:t>
            </a:r>
            <a:endParaRPr lang="en-GB" sz="2800">
              <a:latin typeface="Calibri" panose="020F0502020204030204" pitchFamily="34" charset="0"/>
              <a:ea typeface="Calibri" panose="020F0502020204030204" pitchFamily="34" charset="0"/>
              <a:cs typeface="Calibri" panose="020F0502020204030204"/>
            </a:endParaRPr>
          </a:p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cs typeface="Calibri"/>
              </a:rPr>
              <a:t>Leadership and motivation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6B3421F-B3A1-476C-95AF-D0C9D8ABE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7" y="1834289"/>
            <a:ext cx="3591791" cy="318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855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9418368-F077-4463-A682-968738E6C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46" y="-514"/>
            <a:ext cx="7744061" cy="566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41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490CA2A-2CFE-4348-85F9-3B3D0EF69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14" y="3412"/>
            <a:ext cx="9157641" cy="576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469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64ABD8F-507F-41F1-BDBB-8F5E5B86A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50" y="393837"/>
            <a:ext cx="8052758" cy="1228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4FAE19-C18E-42FF-9E01-0448E2053063}"/>
              </a:ext>
            </a:extLst>
          </p:cNvPr>
          <p:cNvSpPr txBox="1"/>
          <p:nvPr/>
        </p:nvSpPr>
        <p:spPr>
          <a:xfrm>
            <a:off x="567061" y="1908921"/>
            <a:ext cx="5400386" cy="22236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Time and motion studies</a:t>
            </a:r>
            <a:endParaRPr lang="en-US" sz="2800">
              <a:cs typeface="Calibri" panose="020F0502020204030204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  Written tasks and methods</a:t>
            </a: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Job analysis</a:t>
            </a:r>
          </a:p>
        </p:txBody>
      </p:sp>
      <p:pic>
        <p:nvPicPr>
          <p:cNvPr id="5" name="Picture 5" descr="A picture containing text, outdoor, black, white&#10;&#10;Description automatically generated">
            <a:extLst>
              <a:ext uri="{FF2B5EF4-FFF2-40B4-BE49-F238E27FC236}">
                <a16:creationId xmlns:a16="http://schemas.microsoft.com/office/drawing/2014/main" id="{0E5DEFAB-2313-4E8B-AC43-0855A8075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043" y="1483219"/>
            <a:ext cx="1128713" cy="1092994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11DC5E6-BCBD-4A65-BA81-4EC595065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8529" y="2883312"/>
            <a:ext cx="1021556" cy="135016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3B6C4B5-7175-42BC-9393-EAC2A8F67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6762" y="3558405"/>
            <a:ext cx="1193006" cy="118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41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A53C82B-EEFF-4DFB-A68C-D6215DB2F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6" y="256918"/>
            <a:ext cx="8214503" cy="1250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F50350-6A55-4C51-8B8C-C48B6C4E2005}"/>
              </a:ext>
            </a:extLst>
          </p:cNvPr>
          <p:cNvSpPr txBox="1"/>
          <p:nvPr/>
        </p:nvSpPr>
        <p:spPr>
          <a:xfrm>
            <a:off x="656586" y="1882339"/>
            <a:ext cx="5743310" cy="30854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Individualisation of work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Motivation through 'high wages'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The 'one best way'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03B6125-E928-4AD1-828C-6321A0A01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465" y="1613848"/>
            <a:ext cx="1393031" cy="992981"/>
          </a:xfrm>
          <a:prstGeom prst="rect">
            <a:avLst/>
          </a:prstGeom>
        </p:spPr>
      </p:pic>
      <p:pic>
        <p:nvPicPr>
          <p:cNvPr id="6" name="Picture 6" descr="A picture containing text, indoor, person, preparing&#10;&#10;Description automatically generated">
            <a:extLst>
              <a:ext uri="{FF2B5EF4-FFF2-40B4-BE49-F238E27FC236}">
                <a16:creationId xmlns:a16="http://schemas.microsoft.com/office/drawing/2014/main" id="{0CA6119A-AC54-4B9A-A873-999BE8CA2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143" y="2932767"/>
            <a:ext cx="1978819" cy="1021556"/>
          </a:xfrm>
          <a:prstGeom prst="rect">
            <a:avLst/>
          </a:prstGeom>
        </p:spPr>
      </p:pic>
      <p:pic>
        <p:nvPicPr>
          <p:cNvPr id="7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71E4464-19CF-4E6B-86EF-64A9AFA407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5813" y="3953459"/>
            <a:ext cx="1407319" cy="104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46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FBF4684-E199-436A-AA74-600279EF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537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B2D16B-EC40-453C-9F2A-D1EA2C5A8C3F}"/>
              </a:ext>
            </a:extLst>
          </p:cNvPr>
          <p:cNvSpPr txBox="1"/>
          <p:nvPr/>
        </p:nvSpPr>
        <p:spPr>
          <a:xfrm>
            <a:off x="699758" y="398284"/>
            <a:ext cx="48178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50" dirty="0">
                <a:ea typeface="+mn-lt"/>
                <a:cs typeface="+mn-lt"/>
                <a:hlinkClick r:id="rId3"/>
              </a:rPr>
              <a:t>BBC One - Snowdonia 1890, Series 1, Episode 2, Off to Work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506283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486F0F-276A-4500-B306-6541F656FF6C}"/>
              </a:ext>
            </a:extLst>
          </p:cNvPr>
          <p:cNvSpPr txBox="1"/>
          <p:nvPr/>
        </p:nvSpPr>
        <p:spPr>
          <a:xfrm>
            <a:off x="653452" y="467130"/>
            <a:ext cx="811745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Leadership and management in context – the Human Relations approach</a:t>
            </a:r>
            <a:endParaRPr lang="en-GB" sz="3600" b="1">
              <a:solidFill>
                <a:srgbClr val="3A6478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6E964-A0EE-4101-9246-A84A3C01D5E8}"/>
              </a:ext>
            </a:extLst>
          </p:cNvPr>
          <p:cNvSpPr txBox="1"/>
          <p:nvPr/>
        </p:nvSpPr>
        <p:spPr>
          <a:xfrm>
            <a:off x="4994322" y="2232113"/>
            <a:ext cx="2695353" cy="17927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A focus on the needs of the workers, </a:t>
            </a:r>
          </a:p>
          <a:p>
            <a:r>
              <a:rPr lang="en-GB" sz="2800">
                <a:cs typeface="Calibri"/>
              </a:rPr>
              <a:t>1920's – 1930's</a:t>
            </a:r>
          </a:p>
        </p:txBody>
      </p:sp>
      <p:pic>
        <p:nvPicPr>
          <p:cNvPr id="6" name="Picture 6" descr="A picture containing white, people, old, several&#10;&#10;Description automatically generated">
            <a:extLst>
              <a:ext uri="{FF2B5EF4-FFF2-40B4-BE49-F238E27FC236}">
                <a16:creationId xmlns:a16="http://schemas.microsoft.com/office/drawing/2014/main" id="{90D68108-6DA4-41CE-9ABC-A0F984EA1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47" y="2317832"/>
            <a:ext cx="2822994" cy="22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Hawthorne Effect - Or Why Everything Works">
            <a:hlinkClick r:id="" action="ppaction://media"/>
            <a:extLst>
              <a:ext uri="{FF2B5EF4-FFF2-40B4-BE49-F238E27FC236}">
                <a16:creationId xmlns:a16="http://schemas.microsoft.com/office/drawing/2014/main" id="{BE3CC940-C4DA-47C6-BBFE-76792267AA1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30547" y="0"/>
            <a:ext cx="9374547" cy="576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DE7BB-6B81-449B-A4B0-DFFB20A78897}"/>
              </a:ext>
            </a:extLst>
          </p:cNvPr>
          <p:cNvSpPr txBox="1"/>
          <p:nvPr/>
        </p:nvSpPr>
        <p:spPr>
          <a:xfrm>
            <a:off x="579224" y="169093"/>
            <a:ext cx="743812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Human relations approach-Hawthorne Studies 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E020B6B-1F66-43AA-9F15-B5059298C1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89" y="1818962"/>
            <a:ext cx="4294249" cy="32381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A3275-B283-4886-A907-3E1EE120162B}"/>
              </a:ext>
            </a:extLst>
          </p:cNvPr>
          <p:cNvSpPr txBox="1"/>
          <p:nvPr/>
        </p:nvSpPr>
        <p:spPr>
          <a:xfrm>
            <a:off x="5009791" y="1812625"/>
            <a:ext cx="3825815" cy="29777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13995" indent="-213995">
              <a:buFont typeface="Wingdings"/>
              <a:buChar char="ü"/>
            </a:pPr>
            <a:r>
              <a:rPr lang="en-GB" sz="2100"/>
              <a:t>Reflect on salient aspects of the video </a:t>
            </a:r>
            <a:endParaRPr lang="en-US"/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Study the materials provided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Discuss and agree a team approach to presenting insights from your studies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Develop and then deliver a brief presentation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13797481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2AA31D7-8397-494F-8828-33DA6A319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678" y="1028524"/>
            <a:ext cx="6503381" cy="345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3514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62C00C5-0ED4-4647-8E70-3961373AA3C2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06DDD47-5727-45CD-965C-D1EB9EA06B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088B9A-D1A2-4C5E-8C41-C701AD07043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285</Words>
  <Application>Microsoft Office PowerPoint</Application>
  <PresentationFormat>On-screen Show (4:3)</PresentationFormat>
  <Paragraphs>118</Paragraphs>
  <Slides>17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Myriad Pro</vt:lpstr>
      <vt:lpstr>Arial</vt:lpstr>
      <vt:lpstr>Arial Black</vt:lpstr>
      <vt:lpstr>Calibri</vt:lpstr>
      <vt:lpstr>Calibri Light</vt:lpstr>
      <vt:lpstr>Courier New</vt:lpstr>
      <vt:lpstr>Times New Roman</vt:lpstr>
      <vt:lpstr>Wingdings</vt:lpstr>
      <vt:lpstr>UWTSD 200_Subtitle 4</vt:lpstr>
      <vt:lpstr>UWTSD 200_Text 2</vt:lpstr>
      <vt:lpstr>1_20140311PresentationUWTSDTemplate</vt:lpstr>
      <vt:lpstr>Title Slide 1</vt:lpstr>
      <vt:lpstr>Module BMPF7021   Authenticity and  the Role of the  Leader   Day 2</vt:lpstr>
      <vt:lpstr>Learning Outcomes</vt:lpstr>
      <vt:lpstr>Leadership / management</vt:lpstr>
      <vt:lpstr>Leadership / management</vt:lpstr>
      <vt:lpstr>PowerPoint Presentation</vt:lpstr>
      <vt:lpstr>Simon Sinek on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7</cp:revision>
  <dcterms:created xsi:type="dcterms:W3CDTF">2021-06-21T13:49:45Z</dcterms:created>
  <dcterms:modified xsi:type="dcterms:W3CDTF">2023-03-24T16:39:41Z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