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9"/>
  </p:notesMasterIdLst>
  <p:sldIdLst>
    <p:sldId id="256" r:id="rId2"/>
    <p:sldId id="257" r:id="rId3"/>
    <p:sldId id="258" r:id="rId4"/>
    <p:sldId id="259" r:id="rId5"/>
    <p:sldId id="260" r:id="rId6"/>
    <p:sldId id="263" r:id="rId7"/>
    <p:sldId id="262"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347" autoAdjust="0"/>
  </p:normalViewPr>
  <p:slideViewPr>
    <p:cSldViewPr>
      <p:cViewPr varScale="1">
        <p:scale>
          <a:sx n="66" d="100"/>
          <a:sy n="66" d="100"/>
        </p:scale>
        <p:origin x="1930" y="6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6DBBC0-56EF-4E4F-842B-6E86C32FB01D}" type="datetimeFigureOut">
              <a:rPr lang="en-GB" smtClean="0"/>
              <a:t>22/01/2018</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7926C7-FF1F-46AF-88A9-845A5F4335E8}" type="slidenum">
              <a:rPr lang="en-GB" smtClean="0"/>
              <a:t>‹#›</a:t>
            </a:fld>
            <a:endParaRPr lang="en-GB" dirty="0"/>
          </a:p>
        </p:txBody>
      </p:sp>
    </p:spTree>
    <p:extLst>
      <p:ext uri="{BB962C8B-B14F-4D97-AF65-F5344CB8AC3E}">
        <p14:creationId xmlns:p14="http://schemas.microsoft.com/office/powerpoint/2010/main" val="80957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summer of 2017 a monumental event occurred within the Christian world which, though seemingly simple, saw the communication and relationship between the Roman Catholic church and the Eastern Orthodoxy church mend, if only just slightly. This historical moment saw the long awaited return of the relics of one of the Eastern Orthodoxy church’s most revered Saints – Nicholas of Myra. This events has lead me to the question – just how important were relics within medieval Christian relations, most particularly between the east and west?</a:t>
            </a:r>
          </a:p>
        </p:txBody>
      </p:sp>
      <p:sp>
        <p:nvSpPr>
          <p:cNvPr id="4" name="Slide Number Placeholder 3"/>
          <p:cNvSpPr>
            <a:spLocks noGrp="1"/>
          </p:cNvSpPr>
          <p:nvPr>
            <p:ph type="sldNum" sz="quarter" idx="10"/>
          </p:nvPr>
        </p:nvSpPr>
        <p:spPr/>
        <p:txBody>
          <a:bodyPr/>
          <a:lstStyle/>
          <a:p>
            <a:fld id="{9B7926C7-FF1F-46AF-88A9-845A5F4335E8}" type="slidenum">
              <a:rPr lang="en-GB" smtClean="0"/>
              <a:t>2</a:t>
            </a:fld>
            <a:endParaRPr lang="en-GB" dirty="0"/>
          </a:p>
        </p:txBody>
      </p:sp>
    </p:spTree>
    <p:extLst>
      <p:ext uri="{BB962C8B-B14F-4D97-AF65-F5344CB8AC3E}">
        <p14:creationId xmlns:p14="http://schemas.microsoft.com/office/powerpoint/2010/main" val="3747079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dissertation, there are four areas that will be covered over four different chapters.</a:t>
            </a:r>
          </a:p>
          <a:p>
            <a:endParaRPr lang="en-GB" dirty="0"/>
          </a:p>
          <a:p>
            <a:r>
              <a:rPr lang="en-GB" dirty="0"/>
              <a:t>Firstly there is the topic of what relics are. This will be the chapter that will be discussed today.</a:t>
            </a:r>
          </a:p>
          <a:p>
            <a:r>
              <a:rPr lang="en-GB" dirty="0"/>
              <a:t>Secondly there is the discussion of the different perspectives that both the Medieval West and East provide on the veneration of Relics. This will be explored over two different chapters, one for each region.</a:t>
            </a:r>
          </a:p>
          <a:p>
            <a:r>
              <a:rPr lang="en-GB" dirty="0"/>
              <a:t>Finally, there is the question that is the vocal centre of this dissertation – How and why does the Saint Nicholas of Myra and his relics matter in the discussion of relics and relations?</a:t>
            </a:r>
          </a:p>
        </p:txBody>
      </p:sp>
      <p:sp>
        <p:nvSpPr>
          <p:cNvPr id="4" name="Slide Number Placeholder 3"/>
          <p:cNvSpPr>
            <a:spLocks noGrp="1"/>
          </p:cNvSpPr>
          <p:nvPr>
            <p:ph type="sldNum" sz="quarter" idx="10"/>
          </p:nvPr>
        </p:nvSpPr>
        <p:spPr/>
        <p:txBody>
          <a:bodyPr/>
          <a:lstStyle/>
          <a:p>
            <a:fld id="{9B7926C7-FF1F-46AF-88A9-845A5F4335E8}" type="slidenum">
              <a:rPr lang="en-GB" smtClean="0"/>
              <a:t>3</a:t>
            </a:fld>
            <a:endParaRPr lang="en-GB" dirty="0"/>
          </a:p>
        </p:txBody>
      </p:sp>
    </p:spTree>
    <p:extLst>
      <p:ext uri="{BB962C8B-B14F-4D97-AF65-F5344CB8AC3E}">
        <p14:creationId xmlns:p14="http://schemas.microsoft.com/office/powerpoint/2010/main" val="1134825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understanding relics, there are two different definitions that it can be applied to;</a:t>
            </a:r>
          </a:p>
          <a:p>
            <a:pPr marL="171450" indent="-171450">
              <a:buFont typeface="Arial" panose="020B0604020202020204" pitchFamily="34" charset="0"/>
              <a:buChar char="•"/>
            </a:pPr>
            <a:r>
              <a:rPr lang="en-GB" dirty="0"/>
              <a:t>an object surviving from an earlier time, especially one of historical interest</a:t>
            </a:r>
          </a:p>
          <a:p>
            <a:pPr marL="171450" indent="-171450">
              <a:buFont typeface="Arial" panose="020B0604020202020204" pitchFamily="34" charset="0"/>
              <a:buChar char="•"/>
            </a:pPr>
            <a:r>
              <a:rPr lang="en-GB" dirty="0"/>
              <a:t>In Christian Usage the word is applied to the material remains of a saint after his death, as well as to the sacred objects that have been in contact with their body [Bonser, p. 234]</a:t>
            </a:r>
          </a:p>
          <a:p>
            <a:pPr marL="0" indent="0">
              <a:buFont typeface="Arial" panose="020B0604020202020204" pitchFamily="34" charset="0"/>
              <a:buNone/>
            </a:pPr>
            <a:r>
              <a:rPr lang="en-GB" dirty="0"/>
              <a:t>In terms of this argument, the second definition will be the primary focus.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What Are Relics? They can be anything as long as it is associated with a particular Saint. Many examples include: </a:t>
            </a:r>
          </a:p>
          <a:p>
            <a:pPr marL="171450" indent="-171450">
              <a:buFont typeface="Arial" panose="020B0604020202020204" pitchFamily="34" charset="0"/>
              <a:buChar char="•"/>
            </a:pPr>
            <a:r>
              <a:rPr lang="en-GB" dirty="0"/>
              <a:t>the bones of a saint(Saint Patrick’s arm reliquary is a good example to use, and St. Nicholas’ relics are meant to be his ribs) [Hahn, p.20]</a:t>
            </a:r>
          </a:p>
          <a:p>
            <a:pPr marL="171450" indent="-171450">
              <a:buFont typeface="Arial" panose="020B0604020202020204" pitchFamily="34" charset="0"/>
              <a:buChar char="•"/>
            </a:pPr>
            <a:r>
              <a:rPr lang="en-GB" dirty="0"/>
              <a:t>the clothing or belonging of that particular saint (a common claim many communities had was they held either a part of the Christ’s crucifixion cross or the Virgin Mary’s garment)</a:t>
            </a:r>
          </a:p>
          <a:p>
            <a:pPr marL="171450" indent="-171450">
              <a:buFont typeface="Arial" panose="020B0604020202020204" pitchFamily="34" charset="0"/>
              <a:buChar char="•"/>
            </a:pPr>
            <a:r>
              <a:rPr lang="en-GB" dirty="0"/>
              <a:t>Bodily fluids (blood is a favourite)</a:t>
            </a:r>
          </a:p>
          <a:p>
            <a:pPr marL="171450" indent="-171450">
              <a:buFont typeface="Arial" panose="020B0604020202020204" pitchFamily="34" charset="0"/>
              <a:buChar char="•"/>
            </a:pPr>
            <a:r>
              <a:rPr lang="en-GB" dirty="0"/>
              <a:t>There were events some building structures which said to held the powers of relics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The History</a:t>
            </a:r>
          </a:p>
          <a:p>
            <a:pPr marL="0" indent="0">
              <a:buFont typeface="Arial" panose="020B0604020202020204" pitchFamily="34" charset="0"/>
              <a:buNone/>
            </a:pPr>
            <a:r>
              <a:rPr lang="en-GB" dirty="0"/>
              <a:t>The First Saints were the leaders of the Christian faith who were persecuted by the Romans throughout the first to fourth centuries A.D. As was the standard practice of </a:t>
            </a:r>
            <a:r>
              <a:rPr lang="en-GB" sz="1200" i="1" kern="1200" dirty="0">
                <a:solidFill>
                  <a:schemeClr val="tx1"/>
                </a:solidFill>
                <a:effectLst/>
                <a:latin typeface="+mn-lt"/>
                <a:ea typeface="+mn-ea"/>
                <a:cs typeface="+mn-cs"/>
              </a:rPr>
              <a:t>Refregerium</a:t>
            </a:r>
            <a:r>
              <a:rPr lang="en-GB" sz="1200" i="0" kern="1200" dirty="0">
                <a:solidFill>
                  <a:schemeClr val="tx1"/>
                </a:solidFill>
                <a:effectLst/>
                <a:latin typeface="+mn-lt"/>
                <a:ea typeface="+mn-ea"/>
                <a:cs typeface="+mn-cs"/>
              </a:rPr>
              <a:t>, or the event of visiting a deceased grave on the anniversary of their death, many flocked to the graves of these Martyrs. Though unknown whether he was the first, </a:t>
            </a:r>
            <a:r>
              <a:rPr lang="en-GB" sz="1200" kern="1200" dirty="0">
                <a:solidFill>
                  <a:schemeClr val="tx1"/>
                </a:solidFill>
                <a:effectLst/>
                <a:latin typeface="+mn-lt"/>
                <a:ea typeface="+mn-ea"/>
                <a:cs typeface="+mn-cs"/>
              </a:rPr>
              <a:t>Polycarp, Bishop of Smyrna was most likely the first Saint the probably be associated with relic-like behaviour. By the time of the medieval world Relics had almost formed their own communities based around trade and veneration.</a:t>
            </a:r>
            <a:endParaRPr lang="en-GB" dirty="0"/>
          </a:p>
        </p:txBody>
      </p:sp>
      <p:sp>
        <p:nvSpPr>
          <p:cNvPr id="4" name="Slide Number Placeholder 3"/>
          <p:cNvSpPr>
            <a:spLocks noGrp="1"/>
          </p:cNvSpPr>
          <p:nvPr>
            <p:ph type="sldNum" sz="quarter" idx="10"/>
          </p:nvPr>
        </p:nvSpPr>
        <p:spPr/>
        <p:txBody>
          <a:bodyPr/>
          <a:lstStyle/>
          <a:p>
            <a:fld id="{9B7926C7-FF1F-46AF-88A9-845A5F4335E8}" type="slidenum">
              <a:rPr lang="en-GB" smtClean="0"/>
              <a:t>4</a:t>
            </a:fld>
            <a:endParaRPr lang="en-GB" dirty="0"/>
          </a:p>
        </p:txBody>
      </p:sp>
    </p:spTree>
    <p:extLst>
      <p:ext uri="{BB962C8B-B14F-4D97-AF65-F5344CB8AC3E}">
        <p14:creationId xmlns:p14="http://schemas.microsoft.com/office/powerpoint/2010/main" val="1598857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Relics are important in many way, one being that with relics we can understand the psyche of the medieval people.</a:t>
            </a:r>
          </a:p>
          <a:p>
            <a:r>
              <a:rPr lang="en-GB" dirty="0"/>
              <a:t>	Relics, for a start, were believed to have a “sacred contagion”, a belief of close quarter contact with a holy item would lead to a sharing of the holy effects.</a:t>
            </a:r>
          </a:p>
          <a:p>
            <a:r>
              <a:rPr lang="en-GB" dirty="0"/>
              <a:t>	Gregory of Nyssa summarised the behaviour as treating relics as if the Saint was still alive.</a:t>
            </a:r>
          </a:p>
          <a:p>
            <a:r>
              <a:rPr lang="en-GB" dirty="0"/>
              <a:t>	a belief that after death the holy effects of the soul lingered on within the body and possessions of the Saint.</a:t>
            </a:r>
          </a:p>
          <a:p>
            <a:r>
              <a:rPr lang="en-GB" dirty="0"/>
              <a:t>Relics also present a look into the behaviour of Christians, particularly their beliefs and conduct surrounding the dead. Mainly, their lack of respectful conduct.</a:t>
            </a:r>
          </a:p>
          <a:p>
            <a:r>
              <a:rPr lang="en-GB" dirty="0"/>
              <a:t>	Present this slightly morbid question – how exactly did the Christians collect these relics in the first place?</a:t>
            </a:r>
          </a:p>
          <a:p>
            <a:endParaRPr lang="en-GB" dirty="0"/>
          </a:p>
          <a:p>
            <a:endParaRPr lang="en-GB" dirty="0"/>
          </a:p>
          <a:p>
            <a:r>
              <a:rPr lang="en-GB" dirty="0"/>
              <a:t>Why do they matter to the paper? Answering this leads back to my argument for the dissertation – that relics affected relations between the East and West.</a:t>
            </a:r>
          </a:p>
        </p:txBody>
      </p:sp>
      <p:sp>
        <p:nvSpPr>
          <p:cNvPr id="4" name="Slide Number Placeholder 3"/>
          <p:cNvSpPr>
            <a:spLocks noGrp="1"/>
          </p:cNvSpPr>
          <p:nvPr>
            <p:ph type="sldNum" sz="quarter" idx="10"/>
          </p:nvPr>
        </p:nvSpPr>
        <p:spPr/>
        <p:txBody>
          <a:bodyPr/>
          <a:lstStyle/>
          <a:p>
            <a:fld id="{9B7926C7-FF1F-46AF-88A9-845A5F4335E8}" type="slidenum">
              <a:rPr lang="en-GB" smtClean="0"/>
              <a:t>5</a:t>
            </a:fld>
            <a:endParaRPr lang="en-GB" dirty="0"/>
          </a:p>
        </p:txBody>
      </p:sp>
    </p:spTree>
    <p:extLst>
      <p:ext uri="{BB962C8B-B14F-4D97-AF65-F5344CB8AC3E}">
        <p14:creationId xmlns:p14="http://schemas.microsoft.com/office/powerpoint/2010/main" val="3466534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What’s next? Research will continue into how the relics were treated and viewed by the different religious doctrines of the east and west. There will be a focus on how similar were they, and to whether there is a particular point that can be explored as a link with relations. These two points will be explored in two chapters, one for each region.</a:t>
            </a:r>
          </a:p>
          <a:p>
            <a:r>
              <a:rPr lang="en-GB" dirty="0"/>
              <a:t>It will then all be gathered together in a final chapter, comparing and concluding how they effected relations within the medieval world. This final chapter will also return to the vocal point of the essay, Nicholas of Myra. </a:t>
            </a:r>
          </a:p>
        </p:txBody>
      </p:sp>
      <p:sp>
        <p:nvSpPr>
          <p:cNvPr id="4" name="Slide Number Placeholder 3"/>
          <p:cNvSpPr>
            <a:spLocks noGrp="1"/>
          </p:cNvSpPr>
          <p:nvPr>
            <p:ph type="sldNum" sz="quarter" idx="10"/>
          </p:nvPr>
        </p:nvSpPr>
        <p:spPr/>
        <p:txBody>
          <a:bodyPr/>
          <a:lstStyle/>
          <a:p>
            <a:fld id="{9B7926C7-FF1F-46AF-88A9-845A5F4335E8}" type="slidenum">
              <a:rPr lang="en-GB" smtClean="0"/>
              <a:t>6</a:t>
            </a:fld>
            <a:endParaRPr lang="en-GB" dirty="0"/>
          </a:p>
        </p:txBody>
      </p:sp>
    </p:spTree>
    <p:extLst>
      <p:ext uri="{BB962C8B-B14F-4D97-AF65-F5344CB8AC3E}">
        <p14:creationId xmlns:p14="http://schemas.microsoft.com/office/powerpoint/2010/main" val="20931407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DBE99C43-E4D1-43F9-9C2D-EE9ECE61E099}" type="datetimeFigureOut">
              <a:rPr lang="en-GB" smtClean="0"/>
              <a:t>22/01/2018</a:t>
            </a:fld>
            <a:endParaRPr lang="en-GB" dirty="0"/>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GB" dirty="0"/>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2039148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440806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2830298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3239494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3043137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3689278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2545962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365865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3425894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859500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8009209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3429147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6413823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3299828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29803391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32609073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E99C43-E4D1-43F9-9C2D-EE9ECE61E099}" type="datetimeFigureOut">
              <a:rPr lang="en-GB" smtClean="0"/>
              <a:t>22/01/2018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3649882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DBE99C43-E4D1-43F9-9C2D-EE9ECE61E099}" type="datetimeFigureOut">
              <a:rPr lang="en-GB" smtClean="0"/>
              <a:t>22/01/2018</a:t>
            </a:fld>
            <a:endParaRPr lang="en-GB" dirty="0"/>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GB" dirty="0"/>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585A5EC0-7C9E-42E2-BBDC-4120ADDE19B4}" type="slidenum">
              <a:rPr lang="en-GB" smtClean="0"/>
              <a:t>‹#›</a:t>
            </a:fld>
            <a:endParaRPr lang="en-GB" dirty="0"/>
          </a:p>
        </p:txBody>
      </p:sp>
    </p:spTree>
    <p:extLst>
      <p:ext uri="{BB962C8B-B14F-4D97-AF65-F5344CB8AC3E}">
        <p14:creationId xmlns:p14="http://schemas.microsoft.com/office/powerpoint/2010/main" val="25447103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stnicholascenter.org/pages/reli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60EE1B3-DDB2-44D7-943C-63D9CEF2735D}"/>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0" name="Rectangle 9">
              <a:extLst>
                <a:ext uri="{FF2B5EF4-FFF2-40B4-BE49-F238E27FC236}">
                  <a16:creationId xmlns:a16="http://schemas.microsoft.com/office/drawing/2014/main" id="{072909CE-AD29-4CE7-A9A7-05D21672CCE4}"/>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B8DBF1C0-B8F1-4AAC-8704-256BA0E9D63B}"/>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4" name="Picture 3" descr="A statue of a person standing in front of a brick building&#10;&#10;Description generated with very high confidence">
            <a:extLst>
              <a:ext uri="{FF2B5EF4-FFF2-40B4-BE49-F238E27FC236}">
                <a16:creationId xmlns:a16="http://schemas.microsoft.com/office/drawing/2014/main" id="{36CFB1DC-F97C-436E-A487-3E8AE505F847}"/>
              </a:ext>
            </a:extLst>
          </p:cNvPr>
          <p:cNvPicPr>
            <a:picLocks noChangeAspect="1"/>
          </p:cNvPicPr>
          <p:nvPr/>
        </p:nvPicPr>
        <p:blipFill rotWithShape="1">
          <a:blip r:embed="rId3">
            <a:duotone>
              <a:prstClr val="black"/>
              <a:schemeClr val="accent5">
                <a:tint val="45000"/>
                <a:satMod val="400000"/>
              </a:schemeClr>
            </a:duotone>
            <a:alphaModFix amt="25000"/>
            <a:extLst/>
          </a:blip>
          <a:srcRect t="19916" r="9090" b="16374"/>
          <a:stretch/>
        </p:blipFill>
        <p:spPr>
          <a:xfrm>
            <a:off x="355599" y="483690"/>
            <a:ext cx="8432801" cy="5909733"/>
          </a:xfrm>
          <a:prstGeom prst="rect">
            <a:avLst/>
          </a:prstGeom>
        </p:spPr>
      </p:pic>
      <p:sp>
        <p:nvSpPr>
          <p:cNvPr id="13" name="Rectangle 12">
            <a:extLst>
              <a:ext uri="{FF2B5EF4-FFF2-40B4-BE49-F238E27FC236}">
                <a16:creationId xmlns:a16="http://schemas.microsoft.com/office/drawing/2014/main" id="{B70F7E59-C971-4F55-8E3A-1E583B65FCB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66215" y="2099733"/>
            <a:ext cx="6620434" cy="2677648"/>
          </a:xfrm>
        </p:spPr>
        <p:txBody>
          <a:bodyPr>
            <a:normAutofit/>
          </a:bodyPr>
          <a:lstStyle/>
          <a:p>
            <a:r>
              <a:rPr lang="en-GB" dirty="0"/>
              <a:t>Understanding Relics</a:t>
            </a:r>
          </a:p>
        </p:txBody>
      </p:sp>
      <p:sp>
        <p:nvSpPr>
          <p:cNvPr id="3" name="Subtitle 2"/>
          <p:cNvSpPr>
            <a:spLocks noGrp="1"/>
          </p:cNvSpPr>
          <p:nvPr>
            <p:ph type="subTitle" idx="1"/>
          </p:nvPr>
        </p:nvSpPr>
        <p:spPr>
          <a:xfrm>
            <a:off x="866215" y="4777380"/>
            <a:ext cx="6620434" cy="1171900"/>
          </a:xfrm>
        </p:spPr>
        <p:txBody>
          <a:bodyPr>
            <a:normAutofit/>
          </a:bodyPr>
          <a:lstStyle/>
          <a:p>
            <a:pPr>
              <a:lnSpc>
                <a:spcPct val="90000"/>
              </a:lnSpc>
            </a:pPr>
            <a:r>
              <a:rPr lang="en-GB" sz="1600" b="1" cap="none" dirty="0">
                <a:ln w="10160">
                  <a:solidFill>
                    <a:schemeClr val="accent5"/>
                  </a:solidFill>
                  <a:prstDash val="solid"/>
                </a:ln>
                <a:solidFill>
                  <a:schemeClr val="bg1"/>
                </a:solidFill>
                <a:effectLst>
                  <a:outerShdw blurRad="38100" dist="22860" dir="5400000" algn="tl" rotWithShape="0">
                    <a:srgbClr val="000000">
                      <a:alpha val="30000"/>
                    </a:srgbClr>
                  </a:outerShdw>
                </a:effectLst>
              </a:rPr>
              <a:t>Rebecca Evans </a:t>
            </a:r>
          </a:p>
          <a:p>
            <a:pPr>
              <a:lnSpc>
                <a:spcPct val="90000"/>
              </a:lnSpc>
            </a:pPr>
            <a:r>
              <a:rPr lang="en-GB" sz="1600" b="1" cap="none" dirty="0">
                <a:ln w="10160">
                  <a:solidFill>
                    <a:schemeClr val="accent5"/>
                  </a:solidFill>
                  <a:prstDash val="solid"/>
                </a:ln>
                <a:solidFill>
                  <a:schemeClr val="bg1"/>
                </a:solidFill>
                <a:effectLst>
                  <a:outerShdw blurRad="38100" dist="22860" dir="5400000" algn="tl" rotWithShape="0">
                    <a:srgbClr val="000000">
                      <a:alpha val="30000"/>
                    </a:srgbClr>
                  </a:outerShdw>
                </a:effectLst>
              </a:rPr>
              <a:t>23/01/2018 </a:t>
            </a:r>
          </a:p>
          <a:p>
            <a:pPr>
              <a:lnSpc>
                <a:spcPct val="90000"/>
              </a:lnSpc>
            </a:pPr>
            <a:r>
              <a:rPr lang="en-GB" sz="1600" b="1" cap="none" dirty="0">
                <a:ln w="10160">
                  <a:solidFill>
                    <a:schemeClr val="accent5"/>
                  </a:solidFill>
                  <a:prstDash val="solid"/>
                </a:ln>
                <a:solidFill>
                  <a:schemeClr val="bg1"/>
                </a:solidFill>
                <a:effectLst>
                  <a:outerShdw blurRad="38100" dist="22860" dir="5400000" algn="tl" rotWithShape="0">
                    <a:srgbClr val="000000">
                      <a:alpha val="30000"/>
                    </a:srgbClr>
                  </a:outerShdw>
                </a:effectLst>
              </a:rPr>
              <a:t>Dissertation Presentation</a:t>
            </a:r>
          </a:p>
        </p:txBody>
      </p:sp>
    </p:spTree>
    <p:extLst>
      <p:ext uri="{BB962C8B-B14F-4D97-AF65-F5344CB8AC3E}">
        <p14:creationId xmlns:p14="http://schemas.microsoft.com/office/powerpoint/2010/main" val="145942768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4091D54B-59AB-4A5E-8E9E-0421BD66D4FB}"/>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7" name="Rectangle 16">
              <a:extLst>
                <a:ext uri="{FF2B5EF4-FFF2-40B4-BE49-F238E27FC236}">
                  <a16:creationId xmlns:a16="http://schemas.microsoft.com/office/drawing/2014/main" id="{547CE62E-FFFD-4A1F-BA78-C3B89C36FCA5}"/>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Freeform 5">
              <a:extLst>
                <a:ext uri="{FF2B5EF4-FFF2-40B4-BE49-F238E27FC236}">
                  <a16:creationId xmlns:a16="http://schemas.microsoft.com/office/drawing/2014/main" id="{AE51FD27-6B6A-4D21-BF22-245DA9BD0B3E}"/>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B8144315-1C5A-4185-A952-25D98D303D4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Freeform 5">
            <a:extLst>
              <a:ext uri="{FF2B5EF4-FFF2-40B4-BE49-F238E27FC236}">
                <a16:creationId xmlns:a16="http://schemas.microsoft.com/office/drawing/2014/main" id="{31D248D0-90D8-4EAF-84EE-DA386851882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4" name="Rectangle 23">
            <a:extLst>
              <a:ext uri="{FF2B5EF4-FFF2-40B4-BE49-F238E27FC236}">
                <a16:creationId xmlns:a16="http://schemas.microsoft.com/office/drawing/2014/main" id="{0775805F-9E56-4330-9EA3-04D38DCEC3F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2" descr="A building next to a fireplace&#10;&#10;Description generated with high confidence">
            <a:extLst>
              <a:ext uri="{FF2B5EF4-FFF2-40B4-BE49-F238E27FC236}">
                <a16:creationId xmlns:a16="http://schemas.microsoft.com/office/drawing/2014/main" id="{DC84D90B-42CF-49CF-AA26-35379C2BFD88}"/>
              </a:ext>
            </a:extLst>
          </p:cNvPr>
          <p:cNvPicPr>
            <a:picLocks noChangeAspect="1"/>
          </p:cNvPicPr>
          <p:nvPr/>
        </p:nvPicPr>
        <p:blipFill>
          <a:blip r:embed="rId4"/>
          <a:stretch>
            <a:fillRect/>
          </a:stretch>
        </p:blipFill>
        <p:spPr>
          <a:xfrm>
            <a:off x="1675122" y="1071482"/>
            <a:ext cx="5786382" cy="2242223"/>
          </a:xfrm>
          <a:prstGeom prst="roundRect">
            <a:avLst>
              <a:gd name="adj" fmla="val 1858"/>
            </a:avLst>
          </a:prstGeom>
          <a:effectLst>
            <a:outerShdw blurRad="50800" dist="50800" dir="5400000" algn="tl" rotWithShape="0">
              <a:srgbClr val="000000">
                <a:alpha val="43000"/>
              </a:srgbClr>
            </a:outerShdw>
          </a:effectLst>
        </p:spPr>
      </p:pic>
      <p:sp>
        <p:nvSpPr>
          <p:cNvPr id="2" name="Title 1"/>
          <p:cNvSpPr>
            <a:spLocks noGrp="1"/>
          </p:cNvSpPr>
          <p:nvPr>
            <p:ph type="title"/>
          </p:nvPr>
        </p:nvSpPr>
        <p:spPr>
          <a:xfrm>
            <a:off x="487482" y="3739568"/>
            <a:ext cx="8169820" cy="1915940"/>
          </a:xfrm>
        </p:spPr>
        <p:txBody>
          <a:bodyPr vert="horz" lIns="91440" tIns="45720" rIns="91440" bIns="45720" rtlCol="0" anchor="b">
            <a:normAutofit/>
          </a:bodyPr>
          <a:lstStyle/>
          <a:p>
            <a:pPr algn="ctr">
              <a:lnSpc>
                <a:spcPct val="90000"/>
              </a:lnSpc>
            </a:pPr>
            <a:r>
              <a:rPr lang="en-US" sz="3500" b="0" i="0" kern="1200" dirty="0">
                <a:ln w="10160">
                  <a:solidFill>
                    <a:schemeClr val="accent1">
                      <a:lumMod val="60000"/>
                      <a:lumOff val="40000"/>
                    </a:schemeClr>
                  </a:solidFill>
                  <a:prstDash val="solid"/>
                </a:ln>
                <a:solidFill>
                  <a:srgbClr val="EBEBEB"/>
                </a:solidFill>
                <a:effectLst>
                  <a:outerShdw blurRad="38100" dist="22860" dir="5400000" algn="tl" rotWithShape="0">
                    <a:srgbClr val="000000">
                      <a:alpha val="30000"/>
                    </a:srgbClr>
                  </a:outerShdw>
                </a:effectLst>
                <a:latin typeface="+mj-lt"/>
                <a:ea typeface="+mj-ea"/>
                <a:cs typeface="+mj-cs"/>
              </a:rPr>
              <a:t>Bones, Veneration and Rupture; </a:t>
            </a:r>
            <a:br>
              <a:rPr lang="en-US" sz="3500" b="0" i="0" kern="1200" dirty="0">
                <a:ln w="10160">
                  <a:solidFill>
                    <a:schemeClr val="accent1">
                      <a:lumMod val="60000"/>
                      <a:lumOff val="40000"/>
                    </a:schemeClr>
                  </a:solidFill>
                  <a:prstDash val="solid"/>
                </a:ln>
                <a:solidFill>
                  <a:srgbClr val="EBEBEB"/>
                </a:solidFill>
                <a:effectLst>
                  <a:outerShdw blurRad="38100" dist="22860" dir="5400000" algn="tl" rotWithShape="0">
                    <a:srgbClr val="000000">
                      <a:alpha val="30000"/>
                    </a:srgbClr>
                  </a:outerShdw>
                </a:effectLst>
                <a:latin typeface="+mj-lt"/>
                <a:ea typeface="+mj-ea"/>
                <a:cs typeface="+mj-cs"/>
              </a:rPr>
            </a:br>
            <a:r>
              <a:rPr lang="en-US" sz="3500" b="0" i="0" kern="1200" dirty="0">
                <a:ln w="10160">
                  <a:solidFill>
                    <a:schemeClr val="accent1">
                      <a:lumMod val="60000"/>
                      <a:lumOff val="40000"/>
                    </a:schemeClr>
                  </a:solidFill>
                  <a:prstDash val="solid"/>
                </a:ln>
                <a:solidFill>
                  <a:srgbClr val="EBEBEB"/>
                </a:solidFill>
                <a:effectLst>
                  <a:outerShdw blurRad="38100" dist="22860" dir="5400000" algn="tl" rotWithShape="0">
                    <a:srgbClr val="000000">
                      <a:alpha val="30000"/>
                    </a:srgbClr>
                  </a:outerShdw>
                </a:effectLst>
                <a:latin typeface="+mj-lt"/>
                <a:ea typeface="+mj-ea"/>
                <a:cs typeface="+mj-cs"/>
              </a:rPr>
              <a:t>The importance of relics in Medieval Christian Relations, East and West </a:t>
            </a:r>
          </a:p>
        </p:txBody>
      </p:sp>
    </p:spTree>
    <p:extLst>
      <p:ext uri="{BB962C8B-B14F-4D97-AF65-F5344CB8AC3E}">
        <p14:creationId xmlns:p14="http://schemas.microsoft.com/office/powerpoint/2010/main" val="1799886886"/>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are the main areas to be discussed?</a:t>
            </a:r>
          </a:p>
        </p:txBody>
      </p:sp>
      <p:sp>
        <p:nvSpPr>
          <p:cNvPr id="3" name="Content Placeholder 2"/>
          <p:cNvSpPr>
            <a:spLocks noGrp="1"/>
          </p:cNvSpPr>
          <p:nvPr>
            <p:ph idx="1"/>
          </p:nvPr>
        </p:nvSpPr>
        <p:spPr/>
        <p:txBody>
          <a:bodyPr/>
          <a:lstStyle/>
          <a:p>
            <a:r>
              <a:rPr lang="en-GB" dirty="0"/>
              <a:t>What are relics? </a:t>
            </a:r>
          </a:p>
          <a:p>
            <a:r>
              <a:rPr lang="en-GB" dirty="0"/>
              <a:t>The Western perspective of relics </a:t>
            </a:r>
          </a:p>
          <a:p>
            <a:r>
              <a:rPr lang="en-GB" dirty="0"/>
              <a:t>The Eastern perspective of relics</a:t>
            </a:r>
          </a:p>
          <a:p>
            <a:r>
              <a:rPr lang="en-GB" dirty="0"/>
              <a:t>How does Nicholas of Myra fit into this? </a:t>
            </a:r>
          </a:p>
        </p:txBody>
      </p:sp>
    </p:spTree>
    <p:extLst>
      <p:ext uri="{BB962C8B-B14F-4D97-AF65-F5344CB8AC3E}">
        <p14:creationId xmlns:p14="http://schemas.microsoft.com/office/powerpoint/2010/main" val="2838662049"/>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Subject for today: What exactly are relics?</a:t>
            </a:r>
          </a:p>
        </p:txBody>
      </p:sp>
      <p:sp>
        <p:nvSpPr>
          <p:cNvPr id="3" name="Content Placeholder 2"/>
          <p:cNvSpPr>
            <a:spLocks noGrp="1"/>
          </p:cNvSpPr>
          <p:nvPr>
            <p:ph idx="1"/>
          </p:nvPr>
        </p:nvSpPr>
        <p:spPr/>
        <p:txBody>
          <a:bodyPr/>
          <a:lstStyle/>
          <a:p>
            <a:r>
              <a:rPr lang="en-GB" dirty="0"/>
              <a:t>“an object surviving from an earlier time, especially one of historical interest”</a:t>
            </a:r>
          </a:p>
          <a:p>
            <a:r>
              <a:rPr lang="en-GB" dirty="0"/>
              <a:t>“In </a:t>
            </a:r>
            <a:r>
              <a:rPr lang="en-GB" b="1" u="sng" dirty="0"/>
              <a:t>Christian Usage</a:t>
            </a:r>
            <a:r>
              <a:rPr lang="en-GB" dirty="0"/>
              <a:t> the word is applied to the </a:t>
            </a:r>
            <a:r>
              <a:rPr lang="en-GB" b="1" u="sng" dirty="0"/>
              <a:t>material remains</a:t>
            </a:r>
            <a:r>
              <a:rPr lang="en-GB" dirty="0"/>
              <a:t> of a </a:t>
            </a:r>
            <a:r>
              <a:rPr lang="en-GB" b="1" u="sng" dirty="0"/>
              <a:t>saint after his death</a:t>
            </a:r>
            <a:r>
              <a:rPr lang="en-GB" dirty="0"/>
              <a:t>, as well as to the sacred objects that have been </a:t>
            </a:r>
            <a:r>
              <a:rPr lang="en-GB" b="1" u="sng" dirty="0"/>
              <a:t>in contact with their body</a:t>
            </a:r>
            <a:r>
              <a:rPr lang="en-GB" dirty="0"/>
              <a:t>” </a:t>
            </a:r>
          </a:p>
          <a:p>
            <a:r>
              <a:rPr lang="en-GB" dirty="0"/>
              <a:t>Examples of relics include Bones, Clothing or belongings, bodily fluids, even buildings</a:t>
            </a:r>
          </a:p>
          <a:p>
            <a:r>
              <a:rPr lang="en-GB" dirty="0"/>
              <a:t>The First Martyrs, </a:t>
            </a:r>
            <a:r>
              <a:rPr lang="en-GB" i="1" dirty="0"/>
              <a:t>Refregerium</a:t>
            </a:r>
            <a:r>
              <a:rPr lang="en-GB" dirty="0"/>
              <a:t> and Polycarp</a:t>
            </a:r>
            <a:endParaRPr lang="en-GB" i="1" dirty="0"/>
          </a:p>
        </p:txBody>
      </p:sp>
    </p:spTree>
    <p:extLst>
      <p:ext uri="{BB962C8B-B14F-4D97-AF65-F5344CB8AC3E}">
        <p14:creationId xmlns:p14="http://schemas.microsoft.com/office/powerpoint/2010/main" val="28386620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6"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7" dur="1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were they important?</a:t>
            </a:r>
          </a:p>
        </p:txBody>
      </p:sp>
      <p:sp>
        <p:nvSpPr>
          <p:cNvPr id="3" name="Content Placeholder 2"/>
          <p:cNvSpPr>
            <a:spLocks noGrp="1"/>
          </p:cNvSpPr>
          <p:nvPr>
            <p:ph idx="1"/>
          </p:nvPr>
        </p:nvSpPr>
        <p:spPr/>
        <p:txBody>
          <a:bodyPr/>
          <a:lstStyle/>
          <a:p>
            <a:r>
              <a:rPr lang="en-GB" dirty="0"/>
              <a:t>Why do they matter? </a:t>
            </a:r>
          </a:p>
          <a:p>
            <a:r>
              <a:rPr lang="en-GB" dirty="0"/>
              <a:t>Why do they matter for this paper?</a:t>
            </a:r>
          </a:p>
          <a:p>
            <a:pPr lvl="1"/>
            <a:r>
              <a:rPr lang="en-GB" dirty="0"/>
              <a:t>“relics were important in regards to medieval relations”</a:t>
            </a:r>
          </a:p>
          <a:p>
            <a:endParaRPr lang="en-GB" dirty="0"/>
          </a:p>
        </p:txBody>
      </p:sp>
    </p:spTree>
    <p:extLst>
      <p:ext uri="{BB962C8B-B14F-4D97-AF65-F5344CB8AC3E}">
        <p14:creationId xmlns:p14="http://schemas.microsoft.com/office/powerpoint/2010/main" val="283866204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ipe(down)">
                                      <p:cBhvr>
                                        <p:cTn id="1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Going forward</a:t>
            </a:r>
          </a:p>
        </p:txBody>
      </p:sp>
      <p:sp>
        <p:nvSpPr>
          <p:cNvPr id="3" name="Content Placeholder 2"/>
          <p:cNvSpPr>
            <a:spLocks noGrp="1"/>
          </p:cNvSpPr>
          <p:nvPr>
            <p:ph idx="1"/>
          </p:nvPr>
        </p:nvSpPr>
        <p:spPr/>
        <p:txBody>
          <a:bodyPr/>
          <a:lstStyle/>
          <a:p>
            <a:r>
              <a:rPr lang="en-GB" dirty="0"/>
              <a:t>The Next few chapters will answer these two points;</a:t>
            </a:r>
          </a:p>
          <a:p>
            <a:pPr lvl="1"/>
            <a:r>
              <a:rPr lang="en-GB" dirty="0"/>
              <a:t>The different perspectives of the East and West – How similar or different were they?</a:t>
            </a:r>
          </a:p>
          <a:p>
            <a:pPr lvl="1"/>
            <a:r>
              <a:rPr lang="en-GB" dirty="0"/>
              <a:t>Nicholas of Myra and the ripples of time – how relics still effect modern Christian relations even now.</a:t>
            </a:r>
          </a:p>
        </p:txBody>
      </p:sp>
    </p:spTree>
    <p:extLst>
      <p:ext uri="{BB962C8B-B14F-4D97-AF65-F5344CB8AC3E}">
        <p14:creationId xmlns:p14="http://schemas.microsoft.com/office/powerpoint/2010/main" val="226244618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2000"/>
                                        <p:tgtEl>
                                          <p:spTgt spid="3">
                                            <p:txEl>
                                              <p:pRg st="2" end="2"/>
                                            </p:txEl>
                                          </p:spTgt>
                                        </p:tgtEl>
                                      </p:cBhvr>
                                    </p:animEffect>
                                    <p:anim calcmode="lin" valueType="num">
                                      <p:cBhvr>
                                        <p:cTn id="26"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7"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a:xfrm>
            <a:off x="864382" y="2489200"/>
            <a:ext cx="7740066" cy="3892128"/>
          </a:xfrm>
        </p:spPr>
        <p:txBody>
          <a:bodyPr>
            <a:normAutofit fontScale="92500" lnSpcReduction="20000"/>
          </a:bodyPr>
          <a:lstStyle/>
          <a:p>
            <a:r>
              <a:rPr lang="en-GB" sz="1600" dirty="0"/>
              <a:t>Arnold, C. ‘Russia thrilled to get Saint Nicholas relics from Italy’ 2017. BBC News.co.uk. http://www.bbc.co.uk/news/world-europe-39960384 [Accessed: November 2017]</a:t>
            </a:r>
          </a:p>
          <a:p>
            <a:r>
              <a:rPr lang="en-GB" sz="1600" dirty="0"/>
              <a:t>Bagnoli, M., Klein, H. A., Mann, C. G. and Robinson, J. (Ed) 2010. </a:t>
            </a:r>
            <a:r>
              <a:rPr lang="en-GB" sz="1600" i="1" dirty="0"/>
              <a:t>Treasures of Heaven: Saints, Relics and Devotion in Medieval Europe</a:t>
            </a:r>
            <a:r>
              <a:rPr lang="en-GB" sz="1600" dirty="0"/>
              <a:t>. London: The British Museum Press</a:t>
            </a:r>
          </a:p>
          <a:p>
            <a:r>
              <a:rPr lang="en-GB" sz="1600" dirty="0"/>
              <a:t>Bonser, W. 1962. ‘The Cult of Relics in the Middle Ages’, </a:t>
            </a:r>
            <a:r>
              <a:rPr lang="en-GB" sz="1600" i="1" dirty="0"/>
              <a:t>Folklore,</a:t>
            </a:r>
            <a:r>
              <a:rPr lang="en-GB" sz="1600" dirty="0"/>
              <a:t> Vol. 73, No. 4.</a:t>
            </a:r>
          </a:p>
          <a:p>
            <a:r>
              <a:rPr lang="en-GB" sz="1600" dirty="0"/>
              <a:t>Brown, P. 1981. </a:t>
            </a:r>
            <a:r>
              <a:rPr lang="en-GB" sz="1600" i="1" dirty="0"/>
              <a:t>The Cult of the Saints: Its Rise and Function in Latin Christianity</a:t>
            </a:r>
            <a:r>
              <a:rPr lang="en-GB" sz="1600" dirty="0"/>
              <a:t>. Chicago and London: The University of Chicago.</a:t>
            </a:r>
          </a:p>
          <a:p>
            <a:r>
              <a:rPr lang="en-GB" sz="1600" dirty="0"/>
              <a:t>Geanakoplos, D. J. 1986. </a:t>
            </a:r>
            <a:r>
              <a:rPr lang="en-GB" sz="1600" i="1" dirty="0"/>
              <a:t>Byzantium: Church, Society, and Civilisation seen through Contemporary Eyes</a:t>
            </a:r>
            <a:r>
              <a:rPr lang="en-GB" sz="1600" dirty="0"/>
              <a:t>. Chicago: University of Chicago Press</a:t>
            </a:r>
          </a:p>
          <a:p>
            <a:r>
              <a:rPr lang="en-GB" sz="1600" dirty="0"/>
              <a:t>Hahn, C. 1997. ‘The Voices of the Saints: Speaking Reliquaries’, </a:t>
            </a:r>
            <a:r>
              <a:rPr lang="en-GB" sz="1600" i="1" dirty="0"/>
              <a:t>Gesta</a:t>
            </a:r>
            <a:r>
              <a:rPr lang="en-GB" sz="1600" dirty="0"/>
              <a:t>, Vol. 36, No.1.</a:t>
            </a:r>
          </a:p>
          <a:p>
            <a:r>
              <a:rPr lang="en-GB" sz="1600" dirty="0"/>
              <a:t>‘Relics of Saint Nicholas – Where are they?’ 2002. Saint Nicholas Center. Org. </a:t>
            </a:r>
            <a:r>
              <a:rPr lang="en-GB" sz="1600" dirty="0">
                <a:hlinkClick r:id="rId2"/>
              </a:rPr>
              <a:t>http://www.stnicholascenter.org/pages/relics/</a:t>
            </a:r>
            <a:r>
              <a:rPr lang="en-GB" sz="1600" dirty="0"/>
              <a:t> [Accessed: January 2018]</a:t>
            </a:r>
          </a:p>
        </p:txBody>
      </p:sp>
    </p:spTree>
    <p:extLst>
      <p:ext uri="{BB962C8B-B14F-4D97-AF65-F5344CB8AC3E}">
        <p14:creationId xmlns:p14="http://schemas.microsoft.com/office/powerpoint/2010/main" val="2838662049"/>
      </p:ext>
    </p:extLst>
  </p:cSld>
  <p:clrMapOvr>
    <a:masterClrMapping/>
  </p:clrMapOvr>
  <p:transition spd="slow">
    <p:cove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TM02900722[[fn=Ion Boardroom]]</Template>
  <TotalTime>195</TotalTime>
  <Words>1082</Words>
  <Application>Microsoft Office PowerPoint</Application>
  <PresentationFormat>On-screen Show (4:3)</PresentationFormat>
  <Paragraphs>66</Paragraphs>
  <Slides>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Gothic</vt:lpstr>
      <vt:lpstr>Wingdings 3</vt:lpstr>
      <vt:lpstr>Ion Boardroom</vt:lpstr>
      <vt:lpstr>Understanding Relics</vt:lpstr>
      <vt:lpstr>Bones, Veneration and Rupture;  The importance of relics in Medieval Christian Relations, East and West </vt:lpstr>
      <vt:lpstr>What are the main areas to be discussed?</vt:lpstr>
      <vt:lpstr>Subject for today: What exactly are relics?</vt:lpstr>
      <vt:lpstr>Why were they important?</vt:lpstr>
      <vt:lpstr>Going forward</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Administrator</dc:creator>
  <cp:lastModifiedBy>Rebecca Evans</cp:lastModifiedBy>
  <cp:revision>32</cp:revision>
  <dcterms:created xsi:type="dcterms:W3CDTF">2017-12-13T11:00:33Z</dcterms:created>
  <dcterms:modified xsi:type="dcterms:W3CDTF">2018-01-22T18:38:52Z</dcterms:modified>
</cp:coreProperties>
</file>