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8" r:id="rId3"/>
    <p:sldId id="264" r:id="rId4"/>
    <p:sldId id="259" r:id="rId5"/>
    <p:sldId id="261" r:id="rId6"/>
    <p:sldId id="262" r:id="rId7"/>
    <p:sldId id="263" r:id="rId8"/>
    <p:sldId id="265" r:id="rId9"/>
    <p:sldId id="267" r:id="rId10"/>
    <p:sldId id="268" r:id="rId11"/>
    <p:sldId id="269" r:id="rId12"/>
    <p:sldId id="270" r:id="rId13"/>
    <p:sldId id="266"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24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351A202-4D32-44FD-8231-78F908C794A9}" type="datetimeFigureOut">
              <a:rPr lang="en-GB" smtClean="0"/>
              <a:t>14/07/2016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1E0A4B6-5076-4850-8849-85D3D5D8B607}" type="slidenum">
              <a:rPr lang="en-GB" smtClean="0"/>
              <a:t>‹#›</a:t>
            </a:fld>
            <a:endParaRPr lang="en-GB"/>
          </a:p>
        </p:txBody>
      </p:sp>
    </p:spTree>
    <p:extLst>
      <p:ext uri="{BB962C8B-B14F-4D97-AF65-F5344CB8AC3E}">
        <p14:creationId xmlns:p14="http://schemas.microsoft.com/office/powerpoint/2010/main" val="380888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42EC84-8FAB-4BEF-9D4E-C4C994914B59}"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42EC84-8FAB-4BEF-9D4E-C4C994914B59}"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42EC84-8FAB-4BEF-9D4E-C4C994914B59}"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BA4F7D0-BF71-41B7-903A-9ED9434AAC5C}" type="datetimeFigureOut">
              <a:rPr lang="en-GB" smtClean="0"/>
              <a:t>14/07/2016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AADCB-A586-43F8-A3AA-BDC4BFD1B0D5}"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BA4F7D0-BF71-41B7-903A-9ED9434AAC5C}" type="datetimeFigureOut">
              <a:rPr lang="en-GB" smtClean="0"/>
              <a:t>14/07/2016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AADCB-A586-43F8-A3AA-BDC4BFD1B0D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A4F7D0-BF71-41B7-903A-9ED9434AAC5C}" type="datetimeFigureOut">
              <a:rPr lang="en-GB" smtClean="0"/>
              <a:t>14/07/2016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AADCB-A586-43F8-A3AA-BDC4BFD1B0D5}"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A4F7D0-BF71-41B7-903A-9ED9434AAC5C}" type="datetimeFigureOut">
              <a:rPr lang="en-GB" smtClean="0"/>
              <a:t>14/07/2016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0AADCB-A586-43F8-A3AA-BDC4BFD1B0D5}"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BA4F7D0-BF71-41B7-903A-9ED9434AAC5C}" type="datetimeFigureOut">
              <a:rPr lang="en-GB" smtClean="0"/>
              <a:t>14/07/2016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0AADCB-A586-43F8-A3AA-BDC4BFD1B0D5}"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BA4F7D0-BF71-41B7-903A-9ED9434AAC5C}" type="datetimeFigureOut">
              <a:rPr lang="en-GB" smtClean="0"/>
              <a:t>14/07/2016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0AADCB-A586-43F8-A3AA-BDC4BFD1B0D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A4F7D0-BF71-41B7-903A-9ED9434AAC5C}" type="datetimeFigureOut">
              <a:rPr lang="en-GB" smtClean="0"/>
              <a:t>14/07/2016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0AADCB-A586-43F8-A3AA-BDC4BFD1B0D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A4F7D0-BF71-41B7-903A-9ED9434AAC5C}" type="datetimeFigureOut">
              <a:rPr lang="en-GB" smtClean="0"/>
              <a:t>14/07/2016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0AADCB-A586-43F8-A3AA-BDC4BFD1B0D5}"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A4F7D0-BF71-41B7-903A-9ED9434AAC5C}" type="datetimeFigureOut">
              <a:rPr lang="en-GB" smtClean="0"/>
              <a:t>14/07/2016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0AADCB-A586-43F8-A3AA-BDC4BFD1B0D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BA4F7D0-BF71-41B7-903A-9ED9434AAC5C}" type="datetimeFigureOut">
              <a:rPr lang="en-GB" smtClean="0"/>
              <a:t>14/07/2016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AADCB-A586-43F8-A3AA-BDC4BFD1B0D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BA4F7D0-BF71-41B7-903A-9ED9434AAC5C}" type="datetimeFigureOut">
              <a:rPr lang="en-GB" smtClean="0"/>
              <a:t>14/07/2016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AADCB-A586-43F8-A3AA-BDC4BFD1B0D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BA4F7D0-BF71-41B7-903A-9ED9434AAC5C}" type="datetimeFigureOut">
              <a:rPr lang="en-GB" smtClean="0"/>
              <a:t>14/07/2016</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BC0AADCB-A586-43F8-A3AA-BDC4BFD1B0D5}"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CLSK5003</a:t>
            </a:r>
            <a:endParaRPr lang="en-GB" dirty="0"/>
          </a:p>
        </p:txBody>
      </p:sp>
      <p:sp>
        <p:nvSpPr>
          <p:cNvPr id="3" name="Subtitle 2"/>
          <p:cNvSpPr>
            <a:spLocks noGrp="1"/>
          </p:cNvSpPr>
          <p:nvPr>
            <p:ph type="subTitle" idx="1"/>
          </p:nvPr>
        </p:nvSpPr>
        <p:spPr/>
        <p:txBody>
          <a:bodyPr/>
          <a:lstStyle/>
          <a:p>
            <a:r>
              <a:rPr lang="en-GB" dirty="0" smtClean="0"/>
              <a:t>Theory, Gender and Sexuality</a:t>
            </a:r>
            <a:endParaRPr lang="en-GB" dirty="0"/>
          </a:p>
        </p:txBody>
      </p:sp>
      <p:sp>
        <p:nvSpPr>
          <p:cNvPr id="4" name="TextBox 3"/>
          <p:cNvSpPr txBox="1"/>
          <p:nvPr/>
        </p:nvSpPr>
        <p:spPr>
          <a:xfrm>
            <a:off x="179512" y="5445224"/>
            <a:ext cx="8784977" cy="923330"/>
          </a:xfrm>
          <a:prstGeom prst="rect">
            <a:avLst/>
          </a:prstGeom>
          <a:noFill/>
        </p:spPr>
        <p:txBody>
          <a:bodyPr wrap="square" rtlCol="0">
            <a:spAutoFit/>
          </a:bodyPr>
          <a:lstStyle/>
          <a:p>
            <a:r>
              <a:rPr lang="en-GB" dirty="0" smtClean="0"/>
              <a:t>Note: This discussion will include themes and images of a sexual nature, some of which might be disturbing. </a:t>
            </a:r>
          </a:p>
          <a:p>
            <a:r>
              <a:rPr lang="en-GB" dirty="0" smtClean="0"/>
              <a:t>If you wish to leave, please leave now, and come back in half an hour.</a:t>
            </a:r>
            <a:endParaRPr lang="en-GB" dirty="0"/>
          </a:p>
        </p:txBody>
      </p:sp>
    </p:spTree>
    <p:extLst>
      <p:ext uri="{BB962C8B-B14F-4D97-AF65-F5344CB8AC3E}">
        <p14:creationId xmlns:p14="http://schemas.microsoft.com/office/powerpoint/2010/main" val="2853818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lstStyle/>
          <a:p>
            <a:r>
              <a:rPr lang="en-GB" sz="6600" dirty="0" smtClean="0"/>
              <a:t>“One is not born, but rather becomes a woman” </a:t>
            </a:r>
          </a:p>
          <a:p>
            <a:r>
              <a:rPr lang="en-GB" dirty="0" smtClean="0"/>
              <a:t>Simon de Beauvoir </a:t>
            </a:r>
            <a:r>
              <a:rPr lang="en-GB" i="1" dirty="0" smtClean="0"/>
              <a:t>The Second Sex</a:t>
            </a:r>
            <a:r>
              <a:rPr lang="en-GB" dirty="0" smtClean="0"/>
              <a:t> New York: Vintage Books 1989, page 267.</a:t>
            </a:r>
            <a:endParaRPr lang="en-GB" dirty="0"/>
          </a:p>
        </p:txBody>
      </p:sp>
    </p:spTree>
    <p:extLst>
      <p:ext uri="{BB962C8B-B14F-4D97-AF65-F5344CB8AC3E}">
        <p14:creationId xmlns:p14="http://schemas.microsoft.com/office/powerpoint/2010/main" val="2458778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lstStyle/>
          <a:p>
            <a:r>
              <a:rPr lang="en-GB" sz="6600" dirty="0" smtClean="0"/>
              <a:t>“One is not born, but rather becomes a woman” </a:t>
            </a:r>
          </a:p>
          <a:p>
            <a:r>
              <a:rPr lang="en-GB" dirty="0" smtClean="0"/>
              <a:t>Simon de Beauvoir </a:t>
            </a:r>
            <a:r>
              <a:rPr lang="en-GB" i="1" dirty="0" smtClean="0"/>
              <a:t>The Second Sex</a:t>
            </a:r>
            <a:r>
              <a:rPr lang="en-GB" dirty="0" smtClean="0"/>
              <a:t> New York: Vintage Books 1989, page 267.</a:t>
            </a:r>
            <a:endParaRPr lang="en-GB" dirty="0"/>
          </a:p>
        </p:txBody>
      </p:sp>
      <p:sp>
        <p:nvSpPr>
          <p:cNvPr id="2" name="TextBox 1"/>
          <p:cNvSpPr txBox="1"/>
          <p:nvPr/>
        </p:nvSpPr>
        <p:spPr>
          <a:xfrm>
            <a:off x="755576" y="692696"/>
            <a:ext cx="7904728" cy="646331"/>
          </a:xfrm>
          <a:prstGeom prst="rect">
            <a:avLst/>
          </a:prstGeom>
          <a:noFill/>
          <a:ln w="63500">
            <a:solidFill>
              <a:schemeClr val="tx2"/>
            </a:solidFill>
          </a:ln>
        </p:spPr>
        <p:txBody>
          <a:bodyPr wrap="none" rtlCol="0">
            <a:spAutoFit/>
          </a:bodyPr>
          <a:lstStyle/>
          <a:p>
            <a:r>
              <a:rPr lang="en-GB" sz="3600" b="1" dirty="0" smtClean="0">
                <a:solidFill>
                  <a:srgbClr val="FF0000"/>
                </a:solidFill>
              </a:rPr>
              <a:t>Does this mean that men are born?</a:t>
            </a:r>
            <a:endParaRPr lang="en-GB" sz="3600" b="1" dirty="0">
              <a:solidFill>
                <a:srgbClr val="FF0000"/>
              </a:solidFill>
            </a:endParaRPr>
          </a:p>
        </p:txBody>
      </p:sp>
    </p:spTree>
    <p:extLst>
      <p:ext uri="{BB962C8B-B14F-4D97-AF65-F5344CB8AC3E}">
        <p14:creationId xmlns:p14="http://schemas.microsoft.com/office/powerpoint/2010/main" val="2524943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Constructionism</a:t>
            </a:r>
            <a:endParaRPr lang="en-GB" dirty="0"/>
          </a:p>
        </p:txBody>
      </p:sp>
      <p:sp>
        <p:nvSpPr>
          <p:cNvPr id="3" name="Content Placeholder 2"/>
          <p:cNvSpPr>
            <a:spLocks noGrp="1"/>
          </p:cNvSpPr>
          <p:nvPr>
            <p:ph idx="1"/>
          </p:nvPr>
        </p:nvSpPr>
        <p:spPr/>
        <p:txBody>
          <a:bodyPr/>
          <a:lstStyle/>
          <a:p>
            <a:r>
              <a:rPr lang="en-GB" dirty="0"/>
              <a:t>Social constructionism is a general term sometimes applied to theories that emphasize </a:t>
            </a:r>
            <a:r>
              <a:rPr lang="en-GB" b="1" dirty="0"/>
              <a:t>the socially created nature of social </a:t>
            </a:r>
            <a:r>
              <a:rPr lang="en-GB" b="1" dirty="0" smtClean="0"/>
              <a:t>life</a:t>
            </a:r>
            <a:r>
              <a:rPr lang="en-GB" dirty="0" smtClean="0"/>
              <a:t>…</a:t>
            </a:r>
            <a:r>
              <a:rPr lang="en-GB" dirty="0"/>
              <a:t> Such approaches emphasize the idea that society is actively and creatively produced by human beings. They portray the world as made or invented—rather than merely given or taken for granted. Social worlds are interpretive nets woven by individuals and groups</a:t>
            </a:r>
            <a:r>
              <a:rPr lang="en-GB" dirty="0" smtClean="0"/>
              <a:t>.</a:t>
            </a:r>
          </a:p>
          <a:p>
            <a:r>
              <a:rPr lang="en-GB" dirty="0" smtClean="0"/>
              <a:t>Excerpts </a:t>
            </a:r>
            <a:r>
              <a:rPr lang="en-GB" dirty="0"/>
              <a:t>Scott, John, and Gordon Marshall. "social constructionism." </a:t>
            </a:r>
            <a:r>
              <a:rPr lang="en-GB" u="sng" dirty="0"/>
              <a:t>A Dictionary of Sociology</a:t>
            </a:r>
            <a:r>
              <a:rPr lang="en-GB" dirty="0"/>
              <a:t>. : Oxford University Press, 2009.</a:t>
            </a:r>
          </a:p>
        </p:txBody>
      </p:sp>
    </p:spTree>
    <p:extLst>
      <p:ext uri="{BB962C8B-B14F-4D97-AF65-F5344CB8AC3E}">
        <p14:creationId xmlns:p14="http://schemas.microsoft.com/office/powerpoint/2010/main" val="1121669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and social construction</a:t>
            </a:r>
            <a:endParaRPr lang="en-GB" dirty="0"/>
          </a:p>
        </p:txBody>
      </p:sp>
      <p:sp>
        <p:nvSpPr>
          <p:cNvPr id="3" name="Content Placeholder 2"/>
          <p:cNvSpPr>
            <a:spLocks noGrp="1"/>
          </p:cNvSpPr>
          <p:nvPr>
            <p:ph sz="quarter" idx="1"/>
          </p:nvPr>
        </p:nvSpPr>
        <p:spPr/>
        <p:txBody>
          <a:bodyPr>
            <a:normAutofit fontScale="85000" lnSpcReduction="20000"/>
          </a:bodyPr>
          <a:lstStyle/>
          <a:p>
            <a:r>
              <a:rPr lang="en-GB" sz="3900" dirty="0" smtClean="0"/>
              <a:t>Gender draws attention, therefore, to the </a:t>
            </a:r>
            <a:r>
              <a:rPr lang="en-GB" sz="3900" b="1" dirty="0" smtClean="0"/>
              <a:t>socially constructed aspects of differences between women and men</a:t>
            </a:r>
            <a:r>
              <a:rPr lang="en-GB" sz="3900" dirty="0" smtClean="0"/>
              <a:t>. But the term gender has since become extended to refer not only to individual identity and personality but also, at the symbolic level, to </a:t>
            </a:r>
            <a:r>
              <a:rPr lang="en-GB" sz="3900" b="1" dirty="0" smtClean="0"/>
              <a:t>cultural ideals and stereotypes of masculinity and femininity </a:t>
            </a:r>
            <a:r>
              <a:rPr lang="en-GB" sz="3900" dirty="0" smtClean="0"/>
              <a:t>and, at the structural level, to the </a:t>
            </a:r>
            <a:r>
              <a:rPr lang="en-GB" sz="3900" b="1" dirty="0" smtClean="0"/>
              <a:t>sexual division of labour </a:t>
            </a:r>
            <a:r>
              <a:rPr lang="en-GB" sz="3900" dirty="0" smtClean="0"/>
              <a:t>in institutions and organizations.</a:t>
            </a:r>
          </a:p>
          <a:p>
            <a:r>
              <a:rPr lang="en-GB" sz="1050" dirty="0" smtClean="0"/>
              <a:t>"gender, sociology of"  </a:t>
            </a:r>
            <a:r>
              <a:rPr lang="en-GB" sz="1050" i="1" dirty="0" smtClean="0"/>
              <a:t>A Dictionary of Sociology</a:t>
            </a:r>
            <a:r>
              <a:rPr lang="en-GB" sz="1050" dirty="0" smtClean="0"/>
              <a:t>. John Scott and Gordon Marshall. Oxford University Press 2009. </a:t>
            </a:r>
            <a:r>
              <a:rPr lang="en-GB" sz="1050" i="1" dirty="0" smtClean="0"/>
              <a:t>Oxford Reference Online</a:t>
            </a:r>
            <a:r>
              <a:rPr lang="en-GB" sz="1050" dirty="0" smtClean="0"/>
              <a:t>. Oxford University Press.  University of Wales, Trinity Saint David.  24 December 2010  &lt;http://www.oxfordreference.com/views/ENTRY.html?subview=Main&amp;entry=t88.e902&gt;</a:t>
            </a:r>
            <a:endParaRPr lang="en-GB" sz="1050" dirty="0"/>
          </a:p>
        </p:txBody>
      </p:sp>
    </p:spTree>
    <p:extLst>
      <p:ext uri="{BB962C8B-B14F-4D97-AF65-F5344CB8AC3E}">
        <p14:creationId xmlns:p14="http://schemas.microsoft.com/office/powerpoint/2010/main" val="1117348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Tabula Rasa</a:t>
            </a:r>
            <a:endParaRPr lang="en-GB" dirty="0"/>
          </a:p>
        </p:txBody>
      </p:sp>
      <p:sp>
        <p:nvSpPr>
          <p:cNvPr id="4" name="AutoShape 2" descr="data:image/jpeg;base64,/9j/4AAQSkZJRgABAQAAAQABAAD/2wCEAAkGBhQSEBQUEhQUFBQVFBQXFBQUFRgVFBQUFBQVFBQUFBQXHCYeFxkjGRQXHy8gIycpLCwsFR4xNTAqNSYrLCkBCQoKDgwOGA8PGikcHBwpLCwsKSwsLCwpKSwpLCwsKSwsLCwpLCksLCwsKSksLCwpLCwsLCwpLCwsLCwsKSwsKf/AABEIANcA6gMBIgACEQEDEQH/xAAbAAACAwEBAQAAAAAAAAAAAAABAgADBAUGB//EAD0QAAIBAgEJBwIEBQQCAwAAAAABAgMRIQQSMUFRYXGh8AUTgZGxwdEGIhSS4fFCUmJysjKCosKz0hUjM//EABkBAAMBAQEAAAAAAAAAAAAAAAABAgMEBf/EACURAQEAAgICAgICAwEAAAAAAAABAhEDIRIxQVEiYRMyFCOBBP/aAAwDAQACEQMRAD8A6KCFIaxCiWCkM4kzQAWIGwUgBVYZEUQ2GEsHwYbBAldbKYwV3fwPO5F9WTlXVOVOFnUzLpyTX3Zt7O9zt9q//k3st629zwkqublKehqpCXON+a5lalhbu30hW3hFghrEqFEdgZgbAAshszeC3ElgA5u8lgW3sNwCZqB3e8lyAEzN5HDgDM3kzXtAA6YHHeNiEDLZ7QqLDmoV0t/MAjTBZjZj2i5rAlCYyFSCIGsAmcTOAIMkLYIAc0iQFIKkMCmMpIFg2AEyimpRaehnjMtpZjjJf6o1VjrxhNxX54I9pKB5Htr7adR/yzhL8tWPs2PVspXqx67J6t0mtDSa4NXXIvUjkfTuUqVCCbxjeD/2O0f+OadawjGxLChcwIb7gpAziWAxzSWBdkuMAyBzgMAOaBxBfiB+IAcSZz2ATfSJdgBUtwLomdxIAREzgW2WJfgAZ0ggD4CCXJgTHYLKW7mhA4UyuMns9B84AcKiJdkTewYPmjJlcZvZzLIvcARtHle2KOcqsdqmlxs7c7HqnwOD2hTSqt21p+hePzEZ/DH9EZRnQmv7Jfmi4P8A8fM9UkeJ+kk6eUzp7HVh+SSlHkpHtYp7CGlPcNxU9wQJLImYTNI4cQA4guxXFkzmBmUt3MDnuYO8ewKqbgAZ3EF97Hz9wHNAATW0OetpM7cwd4tgbAOe9DOXAGfHYTOWpegBM7gTEiqLZ6Ez1sfkBKQ2FtvCrgDAaDcjAAohUCJDoAiQRkFAC2CoodRDmDJW0cTten9/FfJ33A5PbNLGL4+xWH9iy9PL53ddpX1SlSl4VIqnLnJnuoM8H9U03GpQmtMqUo/7qbzo/wCXI93k9RSjGS0SSkuEldepCt9LrkDmgcktgyCyIo7xJZTH9sSuWXx1JkXkxnuqmOV+F7i9oGmY32k9UfN3El2hJ7FwXyZ3nwi5xZN2Oz0C8DkSymb0yfg7egUntJ/yJfUV/FZ7dOeVRjpaKJ9p01tfh8nMymSjG8na7sm9r0IzRqptq+Kdra7pXw24YkZc+SpwyvQZPlinoTRa2tnI5PZtS0+Pudhy6sb8edynbLPHxqty/pInf+EbvH0gOT2miAs9i8hc2XS/QaUn/MyZ39XoAUAUR1T3ktvXmIAQdR33CqQbBEh0gunw8RHlEFplHzv6CuUg0tSG7syPtSC2vgvkn/yy1R82T/LjPlXhl9NfdBUGYX2pJ6ElzK5ZbN/xeWBN58Yc48nTOd2o7pWs7P2MdSbaxbfFghoM/wDJ1eov+HruuF9WZVHuqK/jhVzt2a00+djsdhdoSdCKvbMcqeGyDaj/AMc3zPP/AFbSvFPjyZt+lqt4TX9k/wA0Mx86fMWfJcsPL0eGEl09J3rdsX5gfuVuN1a7W9YMEclb0tvxOXutuodytpwKpV47b8MfQtjkS2FiyZD8R5Mbr7It8iPPeiK8ZeyRtVIsih+MLyrnRyOo9MorhH5bLY9nvXOb4O3okbkEr8fpNtrGuz4rVfjj6mPL8iis2SS+2S8E/tfJs67KMqpZ0Wtqa8yt/Ce5WOjg0daMXt9Dk0pXSe5Px18zq08oVlwL4Mu7D5Z8mcWBQe30C8ohtJ38dp17jnK8nT0rmHu1sXkCWUoX8Wt4+h2LpvW2/K3kZKnaSi1aKe94W8DoSfkeXhXcpzT1aPBmXJdYWz4Vj3lJXUl2tPVmrgvkqeVzemT8MPQojr3YlkDh8ssvl0WY4knFvS78xIl7pcfMaNFB4n5Rmz1Yspz3Sfh8mmMUOpFTGRNzUqMtS838XGjk8tqXhfrQXqRM4Ok7qn8EteN9Ox+BXUyKCWC5v5NNyupIcs+h39vJ9sZR9jhKObm/6Xqa3Mu+lKn2wehOEotvRhKMo+sir6hyeds5Yxi25Qb0p6H4No53Y9SdSWM3dSirXajZu1sOKD3jWnW5t7uFaN81NN2va+Nk7X87eZro6Dmdn5IoLa9rxwwwx0LA6VF4GWNPOLrAaGIWghEFgEBChRkMAxJodiscJzaas2tjfP7v+3I6/Z9PPjw3XOXUwqcVfyw90dPsaeLXWGI8LrNWXeLR+B3r8ov4N7V+X9TdIW3geg5WP8NLbHy/Uncy2ryNT66sDxAnMymR5mKtlEltzvVM9NlB5zLMMoW9rmrGeU3jZ+lT3Gum/gtpaCj9y2lI87F15LgkiiDZjclwMA4FiYwkRwCMWQzQskMOV2lSzozW2L9DyORz7uq96uuMfuXoe2yiJ47L6GbVW6Vn/a3b3Rph8nfh7yEr4rQ1hw1GmizkdhVs7J6T15tnxg3B/wCJ1Kek59arS+mpEBEJbMGKMxLgYjIS4wELFYwGMMOVx+6L4rzV/VI1dnztNcVzwKctj9r3Y+WPsSjIV6sqp3Ho3LdyEbIpYX9APC3xzPRl6ctRiOotwKkrL9DLn70VEs9ad9vE892yrVIvhykeiymle18fE4Pb9PBPj7WJh07HpPrrgVQldJ8H5j03j11rPLnVduXpqQUxYjWKZAyXIQcB4joSIwAwrGQGAY8oR5/tbJLue+lJrjH9keiyhGatTVvPyY96XO2H6RyhSozS/hqytwmlNf5M9DBnh/pLLoUJ1adSSim0k3ozouSavq1adh7ajJOzWKehrFPXgTyTWWzx7jZEYSA4IKxGx2I0MFUhlIWwUgB0yASCAVVVgZslm0ltXqsPY2SRhp4Sa338wy9Kxd/I67lC7fO3niaJdWa+TD2XUwa8fb2Nk6mx38Tt4rvFhnNVnrSvrfmvkrtv5kcr/uDrSbMlGUJ2wdmutljhds0JOH+q1pbng8Dv1tGh+D92crtKF6csLa7YNYY6SD+HPyN//XH+1csPY0Qlj11qMvZ8vt4Sa916mhafE87Kazs/bsxu8Y2QYxVTZbcGYMgGBsYWRHRVFliYA5GLcjYBTlCwMuV0HOm1GWZJrCVr2NlUoi9HH5DJWDx3ZvZ6jlkadW0sXts3m50W9urA9zA8Z23J08sp1NCvBvwlZ8j2UWPl7kv6PD3Y2U2WlFFl5MK+wEY4rAgsQJBhEECCAIzFWwnxXp+5ukY8sVs1/wBS54e6H8HPbd2fU+7HQ017+xqrzv4aLWscyhUtZ7zXn9Xa0eJ0cF9o5Isct3p8lduPL5ImutIL/wB3m/k6mCyTw6+TBWSs9ZrUr635Mx1tjWG7SRQ89k1JSqOSvFK1oxbSd/5tvA6F/Y5+SK1SSx8dzt7m9vFHDz9Zuni/q0wY6KoFqIJGAYFhgYhuCIQBgpioIyCZnWtGiRn/AIhZelYe3nPq2j/oe269Gj0PZ9bPpU5/zQi/HNV+ZyvqSlejfZJf+vujR9M1L5PFfyuUeecuUkVl3xS/VOdZ39u9QZoRlpGlGcPL2IGQA0gQLAMxCKEADM2WwvB8MOKxRpYk1gOEz054eTN1NXV8dGqxzcm2bMPLRysb6DVsdu4vgustHyetrmt3P9CZq3+ciKS1Y+Qub1h8nc5kbwMtTXh15GpLjwu/cy13jo885f8AUSXnqkVGu9+dzxNi/Uydoq1aL3rnhsNNzj/9H9pf06eH1Y00y1GbJ5GhGR32IwobgQkRAoAKCRIIyKzPNWa8TSzPXejj64e4X0cvbB2tTvRmv6W/JX9jD9H5Sn3sLrCUZfmTT/xRdXq1JylG0YxV1i285asFu2nD7J7QqVa3dO0Y2laMftV1p0acEysb/rsaXH8pfT3lKor4NYadxrRzchoZit4tnQTMsTzG4GyNlcqg2Z7kuUd6NnFBbcmcUOYM/iLcPVXSqFcqqK8xdMjRPnFeFU021N4PU07YbHj4G/JZ6V1gYmy/JsoWcrPF7MdWu2grjy/OUZT8dN8t3oJnPq3yNjrfIHdvaem4ytdYr0ZRXvh17mgpygknnO3I2lF9YO5eTt2F4ri15r9BKMrxi9qXoc3POpW/D7q+g8WaUzJTeJqUjnnpeXsxBc4meOJWJhTKu8D3g9BdcOcZnWB372ANNMmUZS/tYHVK6jbVg3FTGqXC552hQVLK4y2VceEnZ8pHq40sDz/bdBqq2taT8dHsVwyW2fcPkupHqIFy14+BmpVU0ndYpPTtVx/xKW/gmznm5Wl1YuuTuUzPLLtkX42RXPLJ6bJLbpK7LUa3T2AqK2nA5zyiT0y8rICe3HrexaNpeUx2+WPoVVMvSWEZPcrL1KnC3SCqb1ewaGzRy6TV8zN/u0+VxZVZPS7cMBlQezkWwyR7+vAqYX6LyZc1a7Pj+rN2Qxa2Y7NhZSyHE0ulbRq4m/HxWXdZZ8ks0ZLrH2Qczq7+BkntXk/kNusTtjnG/V2V1dH6sbOEqPBiJye2It03ua28DBkcvsW72Z08uScJLc9ZycgeDW980jDnn4f9a8V/Jpzrdby3vGVRGdRa2v2OSXpvZs7kxW97FdZdIR1d3oK2nMYtQ6KLyezmOoPb5C7PpauvAeeHPSUqnv5sMadtgaG0llC48EV99uZY4bLcLksGhsvfS1Jc38DUo5zblZu2zQiKPVy6gurmmE7TlVTiktS8wX6uX26uBUX0x3Gl5K49Yl0afMenkr6Zqp5Pb9yseK1NzjF+E3jLJH00dGFLd6F0cnez0NZwRN5HNjkWGjmh1kaWr0OrHJ9vsWxpLYuRpOORFztcyGR7rcbF8Mk2+3ya3EFusC/FG1HcpfwvrxKrda/Ns0VVho9CjN3ckVIWw8Hz+SZvXTA47vQHnyGDJiS66uQgiY6kb4Pl+5y55Io3tdbcSEMOX014/aipST4cZfIKOSwV3FWb0vG/mQhx2OlcuL8y2DIQeMhWroxb/cb8LLphIbTCVl5Uv4V6/UeOTbfVkIaTixLzq1ZLZ/qWfhur/oQhpOPFFyoqggqkQhUwid0e73cxlS6wIQfjC2thk72ehppZFfb5ohAG2qGTW1ehZ+Hex+aIQadiqD2ehHTa1PzQCAeyTpvfyA4MhBhnq32Pl8lLg9noQgQBmPZ6WF7r+n0IQC2//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824" y="2132856"/>
            <a:ext cx="3195816" cy="29363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151243" y="1124744"/>
            <a:ext cx="1603324" cy="3154710"/>
          </a:xfrm>
          <a:prstGeom prst="rect">
            <a:avLst/>
          </a:prstGeom>
          <a:noFill/>
        </p:spPr>
        <p:txBody>
          <a:bodyPr wrap="none" rtlCol="0">
            <a:spAutoFit/>
          </a:bodyPr>
          <a:lstStyle/>
          <a:p>
            <a:r>
              <a:rPr lang="en-GB" sz="19900" dirty="0" smtClean="0"/>
              <a:t>?</a:t>
            </a:r>
            <a:endParaRPr lang="en-GB" dirty="0"/>
          </a:p>
        </p:txBody>
      </p:sp>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2219" y="5431582"/>
            <a:ext cx="1440000" cy="108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35324" y="5317604"/>
            <a:ext cx="1384548" cy="13845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descr="http://2.s3.envato.com/files/30804951/Girl%20playing%20With%20Dolls%20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79912" y="5170214"/>
            <a:ext cx="3012811" cy="153193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29046" y="4413891"/>
            <a:ext cx="1437134" cy="21643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24021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data:image/jpeg;base64,/9j/4AAQSkZJRgABAQAAAQABAAD/2wCEAAkGBxQTEhUUExQWFhQXGBUXGBcYFxQYFRUXFRQXFhQVFxUYHCggGB4lHBQUITEhJSkrLi4uFx8zODMsNygtLisBCgoKDg0OGxAQGiwkICQsLCwsLCwsLCwsLCwsLCwsLCwsLCwsLCwsLCwsLCwsLCwsLCwsLCwsLCwsLCwsLCwsLP/AABEIAMIBAwMBIgACEQEDEQH/xAAcAAABBQEBAQAAAAAAAAAAAAAEAAMFBgcCAQj/xAA/EAABAwIDBAcHAgUDBAMAAAABAAIRAwQSITEFQVFhBhMicYGRsQcyQqHB0fAUUiNicqLhgpKyFTND8RZTwv/EABoBAAIDAQEAAAAAAAAAAAAAAAIDAAEEBQb/xAAwEQACAQMDAQUHBQEBAAAAAAAAAQIDESEEEjFBBRMUIlEycZGhsdHhUmGBwfDxFf/aAAwDAQACEQMRAD8AvRbke5ZB7Vm9ml/UfQrYoyKyL2sjsUv6z6FCUjNWjNTWx2RJ8FED5lT+z6eFgVT4CjySVNyepHND0TkircLOxyCqRzRQOSDYc0SEphBAMQo3pRaCpSPEZhSDRr3LxwxMzVJ7ZXKauhew1kVq8/tb6la/ej+G7uKzD2TW2C7uBuwtjzK1C99x3cVuvfJn6mfx2k6Am/iToSxx6ArRbM/ht0iN6rAClDcEgCYY35qXsS1zjaVMbjlxzhVu7rPJwtzPAD8hTtYmpMZN/dv8BuUZXpgZZhvAe8/mTw/OaS+R8cIjrl+EQDidvPwj8/IQX6p41cB4x65o+4pktnJjOAifE7lGVLOdPM6q0iXCGXc+9hdzykIe+tw7MeW9NtsIzJy/NF27FuVp2KaTImvSiE1COuM9UPUEHJNTuJasMFibLU+VzhVlHAakQu02oQ5fCUJEJQoUdBq4TjXLl2qhDyAkvUlCG/FuSyL2tt/h0/6z6FbCdFk/tVZNJkfv+6MUZVQEuCsttooegwgzCkrWpkhmHEkqWiLoHNBUqghEUKwlZ2MQS0IoFBmoJTwrhAEG0yvWjMhNULkTC4q14dKFrJC29AKEXFQ/yj1KvN57ju4qk9AKwdVfB+EfVXa79x3cVqp+wIlyUD4k6E18RTqg07aQMymzWLyBoNT9kFXudT+cl1TrYBn7x15cG9/5uQN3DirEpXrQIEcANwH1KEd2RieO0dB6fn4fbd3xH/A5BDFhqOLnGOHIcueqphIGuavaz7T9Y+FnDLee/SEzUeGjE+XE5gZgd5RFUtYDAyPHf90BUtHVM3Axw0/3H6KggOreueez3dkAAeP0RDKbgO0c+CdGCkJ37uAHLcEMajnEE5DcPuoQTmgjnqhregCSHb4g8EVOGSdT6DM//kIMv7M7yTHduVxKeRm9syzXTcdyHwKcs3CowsdmQJB8FFVaeEkFMTEyVgZ4TTinKrkwSiKFK9C8XoaoUKF6V0AvHCFCDS9XJKSsh9GPswVCbY6LMqgYhIGcFTtO4O8JwXDTqn3gzPaSM3v/AGe0jo0juUFc+z5zfcd5rZwAVy+2adyjgmRSaMFq9Fard09xTTdiPbxC3Srsph3IOr0fB0S3S9A1UMaGyX8SnP8ApL51WoXHR7+UIGrsIjcQgdJhqojPnbJqfuTR2NUiMZV8fswhMvsOSDa10CumN+y7ZzqVWrJJlo9StDuh2HdxVc6I0MNR3crRcM7Lu4o1wBLkzuO0U1e1MsI1Ovcj7RjA576s9WzMgakk5N9fJEbbqW+Bj6TMM5/FnugzokuS4NMacmt1sFadkJO7SeKFoVC4l26dTzXl/UxHl6+CGbUP5u/yhuFYmmVMcNBhg1PE8O5SIwhvLf4qIsjoIy4cVMsbI8cu9XcgF+nxOxO3bh8gF5XoyJOTBuG/796MIHujMf8AI6+SGuKk55YRvO/uHDghIR1akDLn+6NBz3d6j3OLzl7o1y1jh4T5o27xPOkAbuHeeK5ZRDW8tflqURAB8unFGeQ5D/2fkELWOcbvsjLigCJmBu3ZDQJmpbdqOAB+U+pURDrZZPWO7hHgutrUhqPwbk1Z1O2I3fPJEbSMN7pHloi6gPgr7guISe9cuBKYKOmuC7DwhCCF0CoQf6xeOemQunKyDZK9XhdySVFG+Oc8RhOSTr0j3gmmuMpxzuKlkFcdobQZvOFHW91iHYdKja1ox2rfEIGrbupkdWXfRS7jwDZPks4uCNQu23jd+SgKVeuNYIRg2oBk9sI1Va5BdNEsKjTvCdNIKLFai7l8k+2jHuvKYqiFumwirYtO4Jh2w6Z5J0Vag4OXI2xhMPY5vMCQr3JlbWhW+x8BJaUr6p1bCXkAaBO3O3qLKZeXaDTf3KhXLql9VFSo9zGNMtYNO9yF2LSbeAm6wUmNxDFnjLeL3e6D3AeaA2lU65oc3Sc28CIkKf21YMdJk5Cc9JCDttmODJOQcZHHMDNc7Lkdu0VTS9CqusDqU0zZpJ0VzqbPgaeKbp2o3BG0Z0VmpS6vlx4x9EqW0p3ZBTe0NmYlE3FnhVIjQ3VqzHF27gNc+ULivchxAnJvkOHio+vcnEfLw4LpjogDIDMnnuKIW0HgNjdlmZ8+16oGvWxAkzmdOU7+8+iHc4uOFpIGcnhxceJ/wnWa5DLIDuCtlHrYJjgc/l9VDVrwmo4iA0yPDipOtVAMjiPXMD7qHr05A4HQfUqRLY9b1Mgd5BPzn0Re1anZMb8/r915TpDC0cAPnKFu3dj5eQCJcgPghqhPBITwTjWynA0hMFjJHFcEIkkJpxCso4ASK9cV4RkoQbhJegJKFG6tcnjoq5s3pZbVvdqAHgVYKNRrtCCqLC2mQF0/RDuqgIlzgVCDNQRovAcWRAIXTxkvLV2ShBqpZ03agjuXotnAQx/mn3uAzJyCirra+U0wDzOU8wFUpJcj6Glq1naC+wa27rs1EoqltlpHaCqTulb2GKrBHET9UTcbWxtxNgCNwk6Sg72PQ2LsjUbrO1vW5aheW7tSO6FV+lO0AylVfTAZhacJPHRpPKSFHHaUHXhOQ4eadbUZVc1tZofTcWhzToWzvQOombqPZbopzeX0JLZHSCncMBIMuGYGffnw5qydTk0cFy60pUw1lKmxgO5rQMh3IumFaRy5SuhitRyQBpgKVqOCjLzLMK2gUMVRIUDe0i4/nmprrJ3oapTBlAw0UfaTAHZbvXcFH1axAz117v8AKsm07ESYVXv2w4oYyJKPUctn5H88E8+vuGpny3nkFGm4gRu/PzwXVvVzk793Abh5JgmwU7nw8hCbic95PkB+BcuqT3k/Jdg7vz80VF2Oqj4MoKpUyI/NE7eVNeQUS9xOuSOKFydjppK9cOKTDAXJaTyTBZwXheSu20l1kNVZQy5ctK7LhuXAB4KFDRekihSHBJQhXWUiHCMjI9VplnUrUw0tcdAqkNn9puW8eq0ulaDAO4eiXUd+A4KxEN6Y1GHDUbiAOqn7Dp5bVIGPC7eCqHtmjFRw5qj3be27vUp+ZEqY4Pov/qTHNlrgRyKNs3Q3VfNtrtWtT92o4cpkLX+jlzcNogXBBeRkwT2W7sR48tyKb2rI3S6eeontivf+xPbYvmk4ZJaM4HxHgeSi31g857tBp8xoiOtA1AHdqmHvnTPlAlZZO+T12noxpQUIrgZqVmu7DgB4eiCtgaTi0GW6jlxC8vCfLzCFq3OY45fPJLuarJBl9BEj84hcUrrJA0qpkieYXFd8ZjQ5/dQnBrWxq/XNbU/lA8Y7Sli2AoHoi3BaUuLm4/8AecQ+RCmqj8lqjwePrxtUaXFyH2w5zQXbt6hW7VDebSpTbNfslp3+Hz3LKr7aD7dxaQXAuOvD7queAeFk0H9SCJackv1GSpOy9rSJY7EN7T7wU3SvgdClSY6Mbh9wMlVNrUN/OFYzVUfe05IS2w1EqVaglSbCm6tpMpg2sK1UAdJAVIcV0Xwnq0MElBF5PaMJkbyFyioq41dEnLNM9Wiar/6fIlNl/PyC0pWRibuxosduC86p/LxKeLuZXAP5/wC1ZQhS4u8gUhSA0b5r0HvXgaeBUKOSO4Jt55p5tu46CTyElG23R6vUPZYQOJED5q0rlEU144JKxf8Aw6rvLZ8V6i2P0Kuh99hmO9WPZtwC0g6hEXWz9I1KBdsxw0yKyjiq7azqO71R762dicYylaRf7DfMtzJUfT6NuqPAeciQPMo6b2lSTk7IjvZ30TfcVWVnA9Wx0tESaj27gOAOp5LbaHRV5EnCzvzPjGXzRfQqxZSt2FgADmjDyp/AB3iCeZVla5Ht3ZZqWolp1spfy/V/You0OiNeCWPaTuGnrkqdeVq9B+CqwtPNog8wd620hR+1dmU67Cyo0Obz1HMHcUudH0Nen7Xmnaok18zGbq5DgCT2t3PkonaNSAD+agqa6bdHKlo5rmy6lMB29s6B3A896q+2K/ZbzIWfa75O54mE6blF4DxUh45p6syWnlmo+q7QqTt34h4ITSnfBpmz64bSpxoGMH9oT7tohVPZe0ZoME5tGH/bl9Ao272qWnVPlOx5l0vM0y3X9ZrxBVS2tsTrODhz1896apXVZ5yU9si3qOBcYgGEMW2wJJIqlp0bNJ2MSOUyPRGGhhMlXK4YA3RUXpBdkuhuQV1EDTbHKt8AmRdyqjfXdZjpmWHQR5glOUNpBw1LXIe6drhd9G+0tD7pBXe02sElQla9foMzujOe4BF7P6J3dwcTmFjeLwR5N1VxpLlkdToRl3dOqukmBuHBGWkxBMjwV02b0Bps9+XHnp5Kfo9HqbRk0eQTPcSNeMVZq5m4sXuPYaXdwJI7wEQzo5cO0ov8o9VodPZgpvD2DC4aEb+II3gqat6pfBJPdll4rTSipYfJg1G1O8Fgza06BXL8yGsH8zh6BSlD2d/vrsH9LS4+cq+GkCcx85RDGd3mtKoxMrmym0ugtsPeqVHeTR8hKkaHRG1Zn1Zd/USfVWF0jcmyDGivZFdAdzAWUWsHZptaOQCDq4jPdu0Uq+lOuajb65Y2QXtGWgMu/wBoklWygQeHlK9UHU2+2TFteu5ttqsHmJCSC6CJ0v4JuvVIXDLjOCE89o3rmmoFDwdyC2m2KbnMydBA73dkHzIU02kOChOmZ6u0e9nvNdTPlUaY+SsOl7a95oeznBrGsbo0Bo7miB6KQp11UNjbVbUpte0y14BHcVKsvUxSI43LEyqnJUDSvUfQvAUakLcB69smVGFj2hzXCCDoQsd6c+zyrTPWWwNSkDJYM6jBloPjHdnyW0sqSuKtNVKCeRlGvOnjoz5trBPWlXKFrnS3oVTugXsinW/d8L+TwPXXvWV32xbi3eW1aT284JYRxDhkVklBo9LptbCrlYfoc2F4WPLCcn5j+oDMeI9EebbHqc1A3jZhwOYIIPAjRWSxrY6YeN4z5Hepa6Musi4zb9QvZV2DLTk9uo48wpJm1zSP8p94cOarV4PjZk8aH1BQNXbP/wBgLXf2nxRO64Mnd3yXu/2w17ciFS6hL6hnRRn64E5O8kTb3GcpcpPqEoLoO3Vl5cCrD0W9mYr4a1xLaZzawZOeNQXH4R8zyUh0L6Pm5cKtQfwWnKf/ACEbubRv46cVpxyTqSbyZa80vKiJsthUKAilSYzmAJPedT4rqrSCPqOUfdvgSmNJCE2wR6acUPVuwmjcoNyD2j1Upm1umscS9zWtj3nEAA7symX11V+mFQOoOad5b8nA/RHTnaSsDUj5Xcttx0osma3NM/0kvP8AaCoyv7RbJnumq8/y0yJ8XQs7t6QiIH5knnW4IOQW/cznXRZ7/wBrTQD1ds48Mbw0eTQVWNo+1i9eYpilSHJpcfNx+ihNs0AGE93qq2DmUtykEkj6S9m9j+osqV1cVXXNSriJDiOqpw4twCk2GkjDmXAmZiFdqbYEDIcAAB5BYl7E9oVWC4Yx5AHVuDTm2XYw44f9LdOAWrs26R79KebT9CgbfUYoX4JmTxKSix0go8Hj/Skh3ovu5ehUQwJ2gYMwCuXBeOJyhZxoQTiOeXcovpHY9ZbVmDUsJHeO0PRSM6DevK8HI6EQfFRlxdpJmZ9BekApjqHmBJLDuz1b55jvKvrNoLF9qWxpVX0/2Oc3yMBSmyuldSnDanbbuM9oeO9RptXRrnFbjWqe0eaNobU5rN6PSqidXEHgWu+gITtXpRSbvcSODT9UlzmugSo3Nh2ZtIO8FM06wIWNdEul9N9fB2m4mmC6IJbnGR4T5LSLK+Dx2TkE+nUdsmarRsyce8DVDOuBKg9pXTw5mHOXtbHJzoPqpK4ZDdc1bk2CoJcgu2tg0Lpp6ym1x/cAA8dzhmsn2zsWts84gTUt3GA+ILTMBrxuO6dDy0WtbC2gHUQTqJaZBHaaS10TzBXtSpTfjpPDXNeDIMEEaEEIWk8minVlDyvKMOq7Ra7OQD5KOur9sag+EorppsgWt0+m3OmYezf2XT2Z3wQR5KuvKGMUanKywGMv2D4T8vurp0B2J+ucaj2ubbsIadxqPyOAEaAAgk8wByp3RnYNS+uGUaeQObnnRjB7zzx3ADeSAt8sLajbNo2tDIMgAak/E9zjvJzJPEq5QiZ+8k+CwW9JrGhrQA0AAACAANAAlUK8uagDcjCGp1cbZB4g94yKY8YMqi3kVQoK5Mggr1tyCXAat1QPWlznA7gD5z9kDY1RK310Eg7iR80jdqs9INutpXVWm6W4SM4MHExrt3egndJqI+Oe4O+yzNSTwmaEo2u2XB90qbtbaYrPc1plrDHe7OfL7qJ2p0mfUBZTBa05E/EfsmdlU4aTxPp+FatPB7k2Z9Q13bsStIIgaJikZCdxblvOSQ/SLKj4j5qrU2q0dKf+03+oehVcotS5cjI8F69mVUsqVXDUNpn+8tj+5bHSqB4luY38u/z1WOezeqBVqsPx0XNHfIj1Us7aNb9Q8guaR1jt+GRTJEboBiPBZZ76UnPo/qrfU002pK3VGofpDuHzH3SVLtemV1gb2ZyiS3WPBJA9Ul/vyN7uRJYs9UhWMZbuK4dbkZh2qRonQuVZFnrC/HJLQEW6qJ1EqLFsS6Rn4ooWsncYUuyGee0LZ463rmZh2T+TgPqPQqmli3Gvs5tVpY5owukH796zjbvROrQc6AXUxo8cD+4DQq4ytybKTVRWfP1Kxatl47wiq+bj3ruypQSeEro096knk2U6bUDmg0ggjKM5GohaD0E28/rXMqOkFkg82kfQnyVHYxF2dZzHBzDDh+Qgk+o7uVKLRr20NowaZ17bfUIirt1sGSoOjs7rGU3GRIacQcZxdWKh7MZDM7zoo+72SyrSfU/UVQ1rcRZgaC5uItBa+ACCQlbqn7IxxpRbtl/kmrG8HUEhxONz3DPIBziRHAfdBtuDi13eqrVvdPpsDGZsGmLUDgSEqdWoADiJxAuMxkRIgeSRObbwb4aGaWcF1pdAKN+1lW4qVREhrWFgls6kuaTnG5StD2bbKpRiohxAj+JVeZ5lpdhJ8FQHbVuHNbNZ8HIgOO4wEqbicy5xiCMTid4GhPP5LTHUxikkhb7LqyzKpb9kv+GpWp2ba/8AbFtRJyOFtNpPIkCT4pq66YWpmnTeXuIPutdAjeScoWUilGCBHaPyhLZgJqtDfecHATMYi0hsxumFPFvogn2PSjFycm2jSLq8y95C9GdoF1NwO6pU/wCblWa20HNOAjtaCTEkblx0buntpQT2pdPeXElCq65EOitti2tuQKzxxaD4gkT5Qm6VyOtdzb/xJ+6gaV6TWJGoaAe85/ZJt1/GP8rM+9x/x81ffJg9yN7R6EUL2u6tUqvYTALWFknCAA7tA8vJdXnsksjT/h1qzagBiX0nYjlBcC0Rv0IVj6POBY53Fxz7tyI2lTqVaDmU6mB7sQD88ocf25jILXTknE5la6k1cxfbfQqtaOYKjmuY+Yc05jDEgtnI5hclgGQ0hXTpjsWrStmuq1eswvjVx98Z+8eLQVU6VEuiGknkFppbUrmatOcrROKOSJY0arUdkdBbBzA4zVjJ38XLEPeBwREcFO2/R6yYIbQo/wCprXHzdJRb0K2MwW42NWvKlOhQANQ43AF2EQxs6+Md5VWZQIcWkEOBILd4IyIjvBX1TcXFrbM6x5pUmCBiIawS7QTG+FD3PtE2a2Zumk/yNqOPhhagbCSMV6NWVVlTGadRoDfeLXgAlzQO1Eb1ZgGmo99Rr8xhfDmhgkAaTn2cJid6s+1em9teWz6NJ7nPa1jiTTc1pLXCSHEa5TCrlztGGFsRiJzMEZjPLzEcysOo2ynZy6GujFqF7dSToUAGgU67WsjIYGk+JMyd/pkkolzLd/aqEhxAkDHGgAjs8ISWJ6JN33P4L7GjvX6FswAJ3IJppBXoMdy6BkOxGsABeM4QvHHPJcPJdkDBHmoQeaw+C8rMljhrkU01+HU+a6NyyMznGg3qclp2aZme2LdrMmtAmSeclR1GhIU30kZNXCM8hkuLbZdUtkU3n/Q77JDko8s9TZPJDuanWARrmpRvR+uf/ER3lo9SnW9GK51wjvd9gluvT/UheF1NO2K0GlbxnkZ720A2PmoqpH/TaeuVNzSDrLa9LX83ojZu2W0KbHVaVMOY1lM1GkyYaBiJw78Oh04py+6t9vV6t7iTic2m7qwBjqCo7C4e9m3iU1yUobovozm0pqNVRePNF/X7lIpNkjhB9CnWU4a2dId6lOUKb8iKboE5/DwMnRN1agcW0+spY5OQeHRJyBwkxrvhY0mz0FSvTjzJL+feM0xm0cyPIn7J6nukaHL88VLW3R+M3vE8mzE8JRNLYNEZnE7vdl5CEl1oIXLV011K6amTTlqfp/hc7HaetY6B2TizBI7oCtYtaTR2WNHz9UHf3zmQWNDuIkA8lcKl2rIRV10drSXJHbev6FR38R0FkkBrmA5wTMFx1HAIK3vGlpLSIkzDtM98ph1w3rndcxrKbgTiykGR2cQyOU6jcNVV2UqPWVJw4cbsM4/cl/ulvxe5E5eErbGgqlzkS1Tp28paX7UbRBL3QXEkcTw+ULxlyera8Oa51RwAg5GSBHa4Km2dEh4c5riP6S7dllvgwY5KUFrWzDGHDixCRGcATGUTGiPuacF5ncB6mrOVo4NH2PtR9vQOO3qkNxvkOoZjXIGpinLSNUrjpoylRpO6t7n1DibTlodheMW7FLgXNbEak8CqaKe0KgIOQIg6Ji06LXbHhwY12s9oCZEHM6ZHVMjqKfqviZpUJ2uXUdKKd7TwBjmVGvBLXZ5BpggwJ10IBHDQr0UYQWwth1WEve1oc4zkScIgANnfkBqrDStDvXL1clUqXRsoJwhZler39WiS6nTIMQS3KRwMajkjHe05jcnW1aeRYfUhTf6Yb16LJn7R5BXR1Mqasl8yTpRllmb9Nelf640gKdRlKniJa6O05wgOykZD/k5VupYOc4FlJ7hAmGOgmZPHJbd+naNw8lyaI/AtHj5dI/MT4WPqZds63rNdiFN7WEQ8luEGJw6xxHme8ylzZYwHDUgZHQK6X1KabhuI8FUKlNzJAacMHfnIDSR4Yh5hZ51pTlu4H04RitpzT2fAAxnwSXJc/dMcykq3z/UFtj6Fre+D2ZjmiKUu1QVuTiIns/PuUtQI3L0VHTSmt0sI87qNZGm9scs8daSPeg8vuUHVs3h4IcC2c8u0B5qWakWLV4anaxi8ZVve49R2ZQqNyzPBxP4Ehs5jDlTaD3D1QT6RBlpg8kdb7Uyio2RxC4es7JrPNOTf8/19vgdTTdp03ias/l/vf8ToUhwC5fQCMaxrhipnEPmPBcALz09POErSWTsRqqSumR77QIarYlTRal1YVwwH3pVNoWreqcypTFRh1ElrvBwPqq8+9tGUWU2ioGt7OCqHdkZnNwHaWkVLYHcoy62DRdqwLbHV7I7JLAtwjKW7qZFTt8WLtuieOJrQ7E7IE5NEbuKZ2WKUYSdBmHAgAky/TNxw6cwtQf0LtSZNOfF0eUwi6HR+i33abAeOET5rT/6cLYTFeFzyVzZdxW6pjYJhoEnflki+prO1MKyNtANE82iOCwSrbnc2JJIqrdmPOriiKWxBvJVkFuE42iFSbfUjkiuP2C0jLzgH1Xbej9P9jfIKx9WF6GBTdJdQdyIFuxmjcE43ZgG5TWBLCo2/UreiMp2ATzbYBHYV7CiyTcCigl1KJwrzCiyirg5pJYU+QlhVZuS4x1cpdUn4XnimRt1KbArmhLSBrBVPvmNwlsPa8h7XftwOLSQOBJGe9Xtz0Nc0mv8Aea13eM/NdDSaylSThUjdN3/1zLqNPOpmLszN721NR5eajmzGTcmiBAAHgvVdH7EokzgI7iUlvWt7N/Q/h+TL4bWfqXx/ABSKPoFJJdxcHl37TJCmU+kkhY1HhQ1wEklSLfA1ZPIqNgkSRorHd7l6kuF20sr3f2drsj2X7/6B3JBJJeaqe0dk9TbkkkDLQ2vAkklIYdFehJJa0UehdBepJy4BZ6kkkrYJ6uUkkuZEJeBJJRdCxBJJJF0LPCuUklJlo5cuCkklSDRwVyUklS5CY2UkklZD/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p:cNvSpPr txBox="1"/>
          <p:nvPr/>
        </p:nvSpPr>
        <p:spPr>
          <a:xfrm>
            <a:off x="155575" y="2101498"/>
            <a:ext cx="8664897" cy="2308324"/>
          </a:xfrm>
          <a:prstGeom prst="rect">
            <a:avLst/>
          </a:prstGeom>
          <a:noFill/>
        </p:spPr>
        <p:txBody>
          <a:bodyPr wrap="square" rtlCol="0">
            <a:spAutoFit/>
          </a:bodyPr>
          <a:lstStyle/>
          <a:p>
            <a:r>
              <a:rPr lang="en-GB" sz="3600" b="1" dirty="0" smtClean="0"/>
              <a:t>Essentialism</a:t>
            </a:r>
            <a:r>
              <a:rPr lang="en-GB" sz="3600" dirty="0" smtClean="0"/>
              <a:t> is that any concept or thing </a:t>
            </a:r>
          </a:p>
          <a:p>
            <a:r>
              <a:rPr lang="en-GB" sz="3600" dirty="0" smtClean="0"/>
              <a:t>is defined by certain </a:t>
            </a:r>
          </a:p>
          <a:p>
            <a:r>
              <a:rPr lang="en-GB" sz="3600" dirty="0" smtClean="0"/>
              <a:t>attributes (essences) that it necessarily possesses. </a:t>
            </a:r>
            <a:endParaRPr lang="en-GB" sz="3600" dirty="0"/>
          </a:p>
        </p:txBody>
      </p:sp>
      <p:pic>
        <p:nvPicPr>
          <p:cNvPr id="20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3861048"/>
            <a:ext cx="3721596" cy="27911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7975" y="476672"/>
            <a:ext cx="2106235" cy="1296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771800" y="418058"/>
            <a:ext cx="2903265" cy="14133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7975" y="4382040"/>
            <a:ext cx="1455713" cy="21835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1663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Customs regarding pederasty in the Greek world</a:t>
            </a:r>
            <a:endParaRPr lang="en-GB" dirty="0"/>
          </a:p>
        </p:txBody>
      </p:sp>
      <p:sp>
        <p:nvSpPr>
          <p:cNvPr id="3" name="Content Placeholder 2"/>
          <p:cNvSpPr>
            <a:spLocks noGrp="1"/>
          </p:cNvSpPr>
          <p:nvPr>
            <p:ph sz="quarter" idx="1"/>
          </p:nvPr>
        </p:nvSpPr>
        <p:spPr/>
        <p:txBody>
          <a:bodyPr>
            <a:normAutofit/>
          </a:bodyPr>
          <a:lstStyle/>
          <a:p>
            <a:r>
              <a:rPr lang="en-GB" sz="2800" dirty="0" smtClean="0"/>
              <a:t>I think I ought to say something also about </a:t>
            </a:r>
            <a:r>
              <a:rPr lang="en-GB" sz="2800" b="1" dirty="0" smtClean="0"/>
              <a:t>intimacy with boys</a:t>
            </a:r>
            <a:r>
              <a:rPr lang="en-GB" sz="2800" dirty="0" smtClean="0"/>
              <a:t>, since this matter also has a bearing on education. In other Greek states, for instance among the </a:t>
            </a:r>
            <a:r>
              <a:rPr lang="en-GB" sz="2800" dirty="0" err="1" smtClean="0"/>
              <a:t>Boeotians</a:t>
            </a:r>
            <a:r>
              <a:rPr lang="en-GB" sz="2800" dirty="0" smtClean="0"/>
              <a:t>, man and boy live together, like married people</a:t>
            </a:r>
            <a:r>
              <a:rPr lang="en-GB" sz="2800" dirty="0" smtClean="0"/>
              <a:t>; </a:t>
            </a:r>
            <a:r>
              <a:rPr lang="en-GB" sz="2800" dirty="0" smtClean="0"/>
              <a:t>elsewhere, among the </a:t>
            </a:r>
            <a:r>
              <a:rPr lang="en-GB" sz="2800" dirty="0" err="1" smtClean="0"/>
              <a:t>Eleians</a:t>
            </a:r>
            <a:r>
              <a:rPr lang="en-GB" sz="2800" dirty="0" smtClean="0"/>
              <a:t>, for example, consent is won by means of favours. Some, on the other hand, entirely forbid suitors to talk with boys. Xenophon </a:t>
            </a:r>
            <a:r>
              <a:rPr lang="en-GB" sz="2800" i="1" dirty="0" smtClean="0"/>
              <a:t>Constitution of the </a:t>
            </a:r>
            <a:r>
              <a:rPr lang="en-GB" sz="2800" i="1" dirty="0" err="1" smtClean="0"/>
              <a:t>Lacedaemonians</a:t>
            </a:r>
            <a:r>
              <a:rPr lang="en-GB" sz="2800" dirty="0" smtClean="0"/>
              <a:t> 2.12 (transl. </a:t>
            </a:r>
            <a:r>
              <a:rPr lang="en-GB" sz="2800" dirty="0" err="1" smtClean="0"/>
              <a:t>Marchant</a:t>
            </a:r>
            <a:r>
              <a:rPr lang="en-GB" sz="2800" dirty="0" smtClean="0"/>
              <a:t> 1925)</a:t>
            </a:r>
            <a:endParaRPr lang="en-GB" sz="2800" dirty="0"/>
          </a:p>
        </p:txBody>
      </p:sp>
    </p:spTree>
    <p:extLst>
      <p:ext uri="{BB962C8B-B14F-4D97-AF65-F5344CB8AC3E}">
        <p14:creationId xmlns:p14="http://schemas.microsoft.com/office/powerpoint/2010/main" val="3014000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Forster, E.M. Maurice (completed 1914, published 1971)</a:t>
            </a:r>
            <a:endParaRPr lang="en-GB" dirty="0"/>
          </a:p>
        </p:txBody>
      </p:sp>
      <p:sp>
        <p:nvSpPr>
          <p:cNvPr id="3" name="Content Placeholder 2"/>
          <p:cNvSpPr>
            <a:spLocks noGrp="1"/>
          </p:cNvSpPr>
          <p:nvPr>
            <p:ph idx="1"/>
          </p:nvPr>
        </p:nvSpPr>
        <p:spPr/>
        <p:txBody>
          <a:bodyPr>
            <a:normAutofit fontScale="92500" lnSpcReduction="10000"/>
          </a:bodyPr>
          <a:lstStyle/>
          <a:p>
            <a:r>
              <a:rPr lang="en-GB" dirty="0"/>
              <a:t>“Towards the end of the term they touched upon a yet more delicate subject. They attended the Dean’s translation class, and when one of the men was forging quietly ahead Mr Cornwallis observed in a flat toneless voice: </a:t>
            </a:r>
            <a:r>
              <a:rPr lang="en-GB" b="1" dirty="0"/>
              <a:t>‘Omit: a reference to the unspeakable vice of the Greeks.’ </a:t>
            </a:r>
            <a:r>
              <a:rPr lang="en-GB" dirty="0"/>
              <a:t>Durham observed afterwards that he ought to lose his fellowship for such hypocrisy.</a:t>
            </a:r>
          </a:p>
          <a:p>
            <a:r>
              <a:rPr lang="en-GB" dirty="0"/>
              <a:t>Maurice laughed.</a:t>
            </a:r>
          </a:p>
          <a:p>
            <a:r>
              <a:rPr lang="en-GB" dirty="0"/>
              <a:t>’I regard it as a point of pure scholarship. </a:t>
            </a:r>
            <a:r>
              <a:rPr lang="en-GB" b="1" dirty="0"/>
              <a:t>The Greeks, or more of them, were that way inclined and to omit it is to omit the mainstay of Athenian society</a:t>
            </a:r>
            <a:r>
              <a:rPr lang="en-GB" dirty="0"/>
              <a:t>’…’You’ve read the Symposium?’…’He was free of another subject, and one that he had never mentioned to any living soul. He hadn’t known it could be mentioned, and when Durham did so in the middle of the sunlit court a breath of liberty touched him."</a:t>
            </a:r>
          </a:p>
        </p:txBody>
      </p:sp>
    </p:spTree>
    <p:extLst>
      <p:ext uri="{BB962C8B-B14F-4D97-AF65-F5344CB8AC3E}">
        <p14:creationId xmlns:p14="http://schemas.microsoft.com/office/powerpoint/2010/main" val="4165667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7704" y="-1281"/>
            <a:ext cx="5328592" cy="6860562"/>
          </a:xfrm>
          <a:prstGeom prst="rect">
            <a:avLst/>
          </a:prstGeom>
        </p:spPr>
      </p:pic>
    </p:spTree>
    <p:extLst>
      <p:ext uri="{BB962C8B-B14F-4D97-AF65-F5344CB8AC3E}">
        <p14:creationId xmlns:p14="http://schemas.microsoft.com/office/powerpoint/2010/main" val="1358155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827584" y="-33772"/>
            <a:ext cx="7092280" cy="68259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Oval 1"/>
          <p:cNvSpPr/>
          <p:nvPr/>
        </p:nvSpPr>
        <p:spPr>
          <a:xfrm>
            <a:off x="2699792" y="620688"/>
            <a:ext cx="1152128" cy="432048"/>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 name="Straight Connector 3"/>
          <p:cNvCxnSpPr/>
          <p:nvPr/>
        </p:nvCxnSpPr>
        <p:spPr>
          <a:xfrm>
            <a:off x="7740352" y="2924944"/>
            <a:ext cx="0" cy="1296144"/>
          </a:xfrm>
          <a:prstGeom prst="line">
            <a:avLst/>
          </a:prstGeom>
          <a:ln w="635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7954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539552" y="38509"/>
            <a:ext cx="7850503" cy="68470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3" name="Straight Connector 2"/>
          <p:cNvCxnSpPr/>
          <p:nvPr/>
        </p:nvCxnSpPr>
        <p:spPr>
          <a:xfrm flipV="1">
            <a:off x="8172400" y="4941168"/>
            <a:ext cx="0" cy="1080120"/>
          </a:xfrm>
          <a:prstGeom prst="line">
            <a:avLst/>
          </a:prstGeom>
          <a:ln w="635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4720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519336"/>
          </a:xfrm>
        </p:spPr>
        <p:txBody>
          <a:bodyPr>
            <a:normAutofit fontScale="90000"/>
          </a:bodyPr>
          <a:lstStyle/>
          <a:p>
            <a:r>
              <a:rPr lang="en-GB" dirty="0" smtClean="0"/>
              <a:t>Pederasty or paedophilia?</a:t>
            </a:r>
            <a:endParaRPr lang="en-GB"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323528" y="1196752"/>
            <a:ext cx="6993228" cy="32403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60169" y="4030579"/>
            <a:ext cx="5692441" cy="28274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546041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222</TotalTime>
  <Words>488</Words>
  <Application>Microsoft Office PowerPoint</Application>
  <PresentationFormat>On-screen Show (4:3)</PresentationFormat>
  <Paragraphs>31</Paragraphs>
  <Slides>13</Slides>
  <Notes>4</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Clarity</vt:lpstr>
      <vt:lpstr>CLSK5003</vt:lpstr>
      <vt:lpstr>PowerPoint Presentation</vt:lpstr>
      <vt:lpstr>PowerPoint Presentation</vt:lpstr>
      <vt:lpstr>Social Constructionism</vt:lpstr>
      <vt:lpstr>Gender and social construction</vt:lpstr>
      <vt:lpstr>Tabula Rasa</vt:lpstr>
      <vt:lpstr>PowerPoint Presentation</vt:lpstr>
      <vt:lpstr>Customs regarding pederasty in the Greek world</vt:lpstr>
      <vt:lpstr>Forster, E.M. Maurice (completed 1914, published 1971)</vt:lpstr>
      <vt:lpstr>PowerPoint Presentation</vt:lpstr>
      <vt:lpstr>PowerPoint Presentation</vt:lpstr>
      <vt:lpstr>PowerPoint Presentation</vt:lpstr>
      <vt:lpstr>Pederasty or paedophilia?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Making sex</dc:title>
  <dc:creator>Errietta Bissa</dc:creator>
  <cp:lastModifiedBy>Administrator</cp:lastModifiedBy>
  <cp:revision>16</cp:revision>
  <dcterms:created xsi:type="dcterms:W3CDTF">2015-01-29T09:54:25Z</dcterms:created>
  <dcterms:modified xsi:type="dcterms:W3CDTF">2016-07-14T14:21:05Z</dcterms:modified>
</cp:coreProperties>
</file>