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 id="2147483648" r:id="rId2"/>
  </p:sldMasterIdLst>
  <p:notesMasterIdLst>
    <p:notesMasterId r:id="rId32"/>
  </p:notesMasterIdLst>
  <p:sldIdLst>
    <p:sldId id="303" r:id="rId3"/>
    <p:sldId id="304" r:id="rId4"/>
    <p:sldId id="332" r:id="rId5"/>
    <p:sldId id="347" r:id="rId6"/>
    <p:sldId id="311" r:id="rId7"/>
    <p:sldId id="305" r:id="rId8"/>
    <p:sldId id="351" r:id="rId9"/>
    <p:sldId id="306" r:id="rId10"/>
    <p:sldId id="308" r:id="rId11"/>
    <p:sldId id="333" r:id="rId12"/>
    <p:sldId id="312" r:id="rId13"/>
    <p:sldId id="327" r:id="rId14"/>
    <p:sldId id="326" r:id="rId15"/>
    <p:sldId id="328" r:id="rId16"/>
    <p:sldId id="344" r:id="rId17"/>
    <p:sldId id="334" r:id="rId18"/>
    <p:sldId id="338" r:id="rId19"/>
    <p:sldId id="336" r:id="rId20"/>
    <p:sldId id="353" r:id="rId21"/>
    <p:sldId id="325" r:id="rId22"/>
    <p:sldId id="331" r:id="rId23"/>
    <p:sldId id="345" r:id="rId24"/>
    <p:sldId id="339" r:id="rId25"/>
    <p:sldId id="340" r:id="rId26"/>
    <p:sldId id="341" r:id="rId27"/>
    <p:sldId id="349" r:id="rId28"/>
    <p:sldId id="315" r:id="rId29"/>
    <p:sldId id="343" r:id="rId30"/>
    <p:sldId id="35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5D8FCF-D642-4866-BC64-FB12438DFE80}" v="1" dt="2024-10-03T12:48:09.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62" autoAdjust="0"/>
    <p:restoredTop sz="81014" autoAdjust="0"/>
  </p:normalViewPr>
  <p:slideViewPr>
    <p:cSldViewPr snapToGrid="0">
      <p:cViewPr varScale="1">
        <p:scale>
          <a:sx n="64" d="100"/>
          <a:sy n="64" d="100"/>
        </p:scale>
        <p:origin x="1372"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B55D8FCF-D642-4866-BC64-FB12438DFE80}"/>
    <pc:docChg chg="custSel delSld modSld">
      <pc:chgData name="Rhiannon Akers" userId="fb3c9d12-5c8c-42d7-8dc7-d872d7a3d202" providerId="ADAL" clId="{B55D8FCF-D642-4866-BC64-FB12438DFE80}" dt="2024-10-03T12:48:09.087" v="60"/>
      <pc:docMkLst>
        <pc:docMk/>
      </pc:docMkLst>
      <pc:sldChg chg="modSp mod">
        <pc:chgData name="Rhiannon Akers" userId="fb3c9d12-5c8c-42d7-8dc7-d872d7a3d202" providerId="ADAL" clId="{B55D8FCF-D642-4866-BC64-FB12438DFE80}" dt="2024-10-03T12:47:37.017" v="58" actId="20577"/>
        <pc:sldMkLst>
          <pc:docMk/>
          <pc:sldMk cId="3408955283" sldId="303"/>
        </pc:sldMkLst>
        <pc:spChg chg="mod">
          <ac:chgData name="Rhiannon Akers" userId="fb3c9d12-5c8c-42d7-8dc7-d872d7a3d202" providerId="ADAL" clId="{B55D8FCF-D642-4866-BC64-FB12438DFE80}" dt="2024-10-03T12:47:37.017" v="58" actId="20577"/>
          <ac:spMkLst>
            <pc:docMk/>
            <pc:sldMk cId="3408955283" sldId="303"/>
            <ac:spMk id="2" creationId="{00000000-0000-0000-0000-000000000000}"/>
          </ac:spMkLst>
        </pc:spChg>
      </pc:sldChg>
      <pc:sldChg chg="addSp delSp mod">
        <pc:chgData name="Rhiannon Akers" userId="fb3c9d12-5c8c-42d7-8dc7-d872d7a3d202" providerId="ADAL" clId="{B55D8FCF-D642-4866-BC64-FB12438DFE80}" dt="2024-10-03T12:48:09.087" v="60"/>
        <pc:sldMkLst>
          <pc:docMk/>
          <pc:sldMk cId="703626235" sldId="338"/>
        </pc:sldMkLst>
        <pc:picChg chg="del">
          <ac:chgData name="Rhiannon Akers" userId="fb3c9d12-5c8c-42d7-8dc7-d872d7a3d202" providerId="ADAL" clId="{B55D8FCF-D642-4866-BC64-FB12438DFE80}" dt="2024-10-03T12:48:06.648" v="59" actId="478"/>
          <ac:picMkLst>
            <pc:docMk/>
            <pc:sldMk cId="703626235" sldId="338"/>
            <ac:picMk id="5" creationId="{EADF0BD4-3E12-CB59-8434-7EFE9548186D}"/>
          </ac:picMkLst>
        </pc:picChg>
        <pc:picChg chg="add">
          <ac:chgData name="Rhiannon Akers" userId="fb3c9d12-5c8c-42d7-8dc7-d872d7a3d202" providerId="ADAL" clId="{B55D8FCF-D642-4866-BC64-FB12438DFE80}" dt="2024-10-03T12:48:09.087" v="60"/>
          <ac:picMkLst>
            <pc:docMk/>
            <pc:sldMk cId="703626235" sldId="338"/>
            <ac:picMk id="1026" creationId="{BCAE2C33-9A5A-D1A7-B02C-7885ED452553}"/>
          </ac:picMkLst>
        </pc:picChg>
      </pc:sldChg>
      <pc:sldChg chg="del">
        <pc:chgData name="Rhiannon Akers" userId="fb3c9d12-5c8c-42d7-8dc7-d872d7a3d202" providerId="ADAL" clId="{B55D8FCF-D642-4866-BC64-FB12438DFE80}" dt="2024-10-03T12:44:45.254" v="0" actId="47"/>
        <pc:sldMkLst>
          <pc:docMk/>
          <pc:sldMk cId="3764088387" sldId="3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03/10/2024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DC3A8-68DB-058B-3B55-563417E3E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36E631-7E5E-389B-F7CB-9ED9A5644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215F8-2A28-7B89-B361-D5549B2F09EA}"/>
              </a:ext>
            </a:extLst>
          </p:cNvPr>
          <p:cNvSpPr>
            <a:spLocks noGrp="1"/>
          </p:cNvSpPr>
          <p:nvPr>
            <p:ph type="body" idx="1"/>
          </p:nvPr>
        </p:nvSpPr>
        <p:spPr/>
        <p:txBody>
          <a:bodyPr/>
          <a:lstStyle/>
          <a:p>
            <a:r>
              <a:rPr lang="en-GB" sz="1200" b="1" dirty="0"/>
              <a:t>IDEAL model - Bransford and Stein (1993) </a:t>
            </a:r>
          </a:p>
          <a:p>
            <a:pPr marL="0" indent="0">
              <a:buNone/>
            </a:pPr>
            <a:r>
              <a:rPr lang="en-GB" altLang="en-US" sz="1200" dirty="0">
                <a:latin typeface="Arial" panose="020B0604020202020204" pitchFamily="34" charset="0"/>
                <a:cs typeface="Arial" panose="020B0604020202020204" pitchFamily="34" charset="0"/>
              </a:rPr>
              <a:t>I - Identify problems and opportunities</a:t>
            </a:r>
          </a:p>
          <a:p>
            <a:pPr marL="0" indent="0">
              <a:buNone/>
            </a:pPr>
            <a:r>
              <a:rPr lang="en-GB" altLang="en-US" sz="1200" dirty="0">
                <a:latin typeface="Arial" panose="020B0604020202020204" pitchFamily="34" charset="0"/>
                <a:cs typeface="Arial" panose="020B0604020202020204" pitchFamily="34" charset="0"/>
              </a:rPr>
              <a:t>D - Define goals</a:t>
            </a:r>
          </a:p>
          <a:p>
            <a:pPr marL="0" indent="0">
              <a:buNone/>
            </a:pPr>
            <a:r>
              <a:rPr lang="en-GB" altLang="en-US" sz="1200" dirty="0">
                <a:latin typeface="Arial" panose="020B0604020202020204" pitchFamily="34" charset="0"/>
                <a:cs typeface="Arial" panose="020B0604020202020204" pitchFamily="34" charset="0"/>
              </a:rPr>
              <a:t>E - Explore possible strategies</a:t>
            </a:r>
          </a:p>
          <a:p>
            <a:pPr marL="0" indent="0">
              <a:buNone/>
            </a:pPr>
            <a:r>
              <a:rPr lang="en-GB" altLang="en-US" sz="1200" dirty="0">
                <a:latin typeface="Arial" panose="020B0604020202020204" pitchFamily="34" charset="0"/>
                <a:cs typeface="Arial" panose="020B0604020202020204" pitchFamily="34" charset="0"/>
              </a:rPr>
              <a:t>A - Anticipate outcomes and act</a:t>
            </a:r>
          </a:p>
          <a:p>
            <a:pPr marL="0" indent="0">
              <a:buNone/>
            </a:pPr>
            <a:r>
              <a:rPr lang="en-GB" altLang="en-US" sz="1200" dirty="0">
                <a:latin typeface="Arial" panose="020B0604020202020204" pitchFamily="34" charset="0"/>
                <a:cs typeface="Arial" panose="020B0604020202020204" pitchFamily="34" charset="0"/>
              </a:rPr>
              <a:t>L - Look back and learn</a:t>
            </a:r>
          </a:p>
          <a:p>
            <a:endParaRPr lang="en-GB" dirty="0"/>
          </a:p>
        </p:txBody>
      </p:sp>
      <p:sp>
        <p:nvSpPr>
          <p:cNvPr id="4" name="Slide Number Placeholder 3">
            <a:extLst>
              <a:ext uri="{FF2B5EF4-FFF2-40B4-BE49-F238E27FC236}">
                <a16:creationId xmlns:a16="http://schemas.microsoft.com/office/drawing/2014/main" id="{40EDC0CA-C43A-CFA4-4CFA-CA7B786C0F45}"/>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1875507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outcomes of the mind map – Lecturer to draw on board if has access to one?</a:t>
            </a:r>
          </a:p>
          <a:p>
            <a:r>
              <a:rPr lang="en-GB" dirty="0"/>
              <a:t>What should John consider?</a:t>
            </a:r>
          </a:p>
          <a:p>
            <a:r>
              <a:rPr lang="en-GB" dirty="0"/>
              <a:t>Central idea – Conference</a:t>
            </a:r>
          </a:p>
          <a:p>
            <a:r>
              <a:rPr lang="en-GB" dirty="0"/>
              <a:t>Main considerations – location, delegates, guest speakers, transport, accommodation, specific requirements (technology), catering, assistance.</a:t>
            </a:r>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365853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C52EB-81D5-53AF-A3F9-EFBB4C915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6B85C-657D-EAD4-D4D5-7F37A709A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706A45-C5C3-4078-5130-B41D4C05590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DC83EF0-6486-740A-8556-D659356B8751}"/>
              </a:ext>
            </a:extLst>
          </p:cNvPr>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90277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1367070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Source Sans Pro" panose="020B0503030403020204" pitchFamily="34" charset="0"/>
              </a:rPr>
              <a:t>Also known as the Why tree</a:t>
            </a:r>
          </a:p>
          <a:p>
            <a:endParaRPr lang="en-GB" b="0" i="0" dirty="0">
              <a:solidFill>
                <a:srgbClr val="3A3A3A"/>
              </a:solidFill>
              <a:effectLst/>
              <a:latin typeface="Source Sans Pro" panose="020B0503030403020204" pitchFamily="34" charset="0"/>
            </a:endParaRPr>
          </a:p>
          <a:p>
            <a:r>
              <a:rPr lang="en-GB" b="0" i="0" dirty="0" err="1">
                <a:solidFill>
                  <a:srgbClr val="3A3A3A"/>
                </a:solidFill>
                <a:effectLst/>
                <a:latin typeface="Source Sans Pro" panose="020B0503030403020204" pitchFamily="34" charset="0"/>
              </a:rPr>
              <a:t>Gangidi</a:t>
            </a:r>
            <a:r>
              <a:rPr lang="en-GB" b="0" i="0" dirty="0">
                <a:solidFill>
                  <a:srgbClr val="3A3A3A"/>
                </a:solidFill>
                <a:effectLst/>
                <a:latin typeface="Source Sans Pro" panose="020B0503030403020204" pitchFamily="34" charset="0"/>
              </a:rPr>
              <a:t>, P. (2019) “A systematic approach to root cause analysis using 3 × 5 why’s technique,” </a:t>
            </a:r>
            <a:r>
              <a:rPr lang="en-GB" b="0" i="1" dirty="0">
                <a:solidFill>
                  <a:srgbClr val="3A3A3A"/>
                </a:solidFill>
                <a:effectLst/>
                <a:latin typeface="Source Sans Pro" panose="020B0503030403020204" pitchFamily="34" charset="0"/>
              </a:rPr>
              <a:t>International journal of lean six sigma</a:t>
            </a:r>
            <a:r>
              <a:rPr lang="en-GB" b="0" i="0" dirty="0">
                <a:solidFill>
                  <a:srgbClr val="3A3A3A"/>
                </a:solidFill>
                <a:effectLst/>
                <a:latin typeface="Source Sans Pro" panose="020B0503030403020204" pitchFamily="34" charset="0"/>
              </a:rPr>
              <a:t>, 10(1), pp. 295–310. Available at: https://doi.org/10.1108/IJLSS-10-2017-0114.</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4277355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9</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10</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691B9-0024-C2D4-D6CB-DC406628F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C49CA-5183-3B16-3A95-77798520ED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5D34A-5AD6-0309-E39F-3B239DB8E40D}"/>
              </a:ext>
            </a:extLst>
          </p:cNvPr>
          <p:cNvSpPr>
            <a:spLocks noGrp="1"/>
          </p:cNvSpPr>
          <p:nvPr>
            <p:ph type="body" idx="1"/>
          </p:nvPr>
        </p:nvSpPr>
        <p:spPr/>
        <p:txBody>
          <a:bodyPr/>
          <a:lstStyle/>
          <a:p>
            <a:r>
              <a:rPr lang="en-GB" dirty="0"/>
              <a:t>The fishbone diagram, or the cause and effect diagram, is a simple graphic presentation that displays all the possible causes of a problem. It is also referred to as </a:t>
            </a:r>
            <a:r>
              <a:rPr lang="en-GB" dirty="0" err="1"/>
              <a:t>Ishakawa</a:t>
            </a:r>
            <a:r>
              <a:rPr lang="en-GB" dirty="0"/>
              <a:t> diagram.</a:t>
            </a:r>
          </a:p>
          <a:p>
            <a:endParaRPr lang="en-GB" dirty="0"/>
          </a:p>
          <a:p>
            <a:r>
              <a:rPr lang="en-GB" dirty="0"/>
              <a:t>FISHBONE (ISHIKAWA) DIAGRAM</a:t>
            </a:r>
          </a:p>
          <a:p>
            <a:endParaRPr lang="en-GB" dirty="0"/>
          </a:p>
          <a:p>
            <a:r>
              <a:rPr lang="en-GB" dirty="0"/>
              <a:t>The fishbone diagram identifies many possible causes for an effect or problem. It can be used to structure a brainstorming session. It immediately sorts ideas into useful categories.</a:t>
            </a:r>
          </a:p>
          <a:p>
            <a:endParaRPr lang="en-GB" dirty="0"/>
          </a:p>
          <a:p>
            <a:r>
              <a:rPr lang="en-GB" dirty="0"/>
              <a:t>When to Use a Fishbone Diagram - When identifying possible causes for a problem. Especially when a team’s thinking tends to fall into ruts.</a:t>
            </a:r>
          </a:p>
          <a:p>
            <a:endParaRPr lang="en-GB" dirty="0"/>
          </a:p>
        </p:txBody>
      </p:sp>
      <p:sp>
        <p:nvSpPr>
          <p:cNvPr id="4" name="Slide Number Placeholder 3">
            <a:extLst>
              <a:ext uri="{FF2B5EF4-FFF2-40B4-BE49-F238E27FC236}">
                <a16:creationId xmlns:a16="http://schemas.microsoft.com/office/drawing/2014/main" id="{81FA16F4-EFF2-7BC8-2C4E-739218CA7570}"/>
              </a:ext>
            </a:extLst>
          </p:cNvPr>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811962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43816-0280-ACE1-BFA8-8C2CC46234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777D9-568C-1432-FADC-1F2CBF9F2C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A22F3A-6431-FE12-280A-CCEE03BFC6CF}"/>
              </a:ext>
            </a:extLst>
          </p:cNvPr>
          <p:cNvSpPr>
            <a:spLocks noGrp="1"/>
          </p:cNvSpPr>
          <p:nvPr>
            <p:ph type="body" idx="1"/>
          </p:nvPr>
        </p:nvSpPr>
        <p:spPr/>
        <p:txBody>
          <a:bodyPr/>
          <a:lstStyle/>
          <a:p>
            <a:pPr algn="l"/>
            <a:r>
              <a:rPr lang="en-GB" sz="1200" b="0" i="0" dirty="0">
                <a:solidFill>
                  <a:srgbClr val="2B2B2B"/>
                </a:solidFill>
                <a:effectLst/>
                <a:latin typeface="-apple-system"/>
              </a:rPr>
              <a:t>Methods</a:t>
            </a:r>
          </a:p>
          <a:p>
            <a:pPr algn="l"/>
            <a:r>
              <a:rPr lang="en-GB" sz="1200" b="0" i="0" dirty="0">
                <a:effectLst/>
                <a:latin typeface="-apple-system"/>
              </a:rPr>
              <a:t>This category of causes is for documents and instructions during the operations of a particular business process where the defect has been found.</a:t>
            </a:r>
          </a:p>
          <a:p>
            <a:pPr algn="l"/>
            <a:r>
              <a:rPr lang="en-GB" sz="1200" b="0" i="0" dirty="0">
                <a:solidFill>
                  <a:srgbClr val="2B2B2B"/>
                </a:solidFill>
                <a:effectLst/>
                <a:latin typeface="-apple-system"/>
              </a:rPr>
              <a:t>Machines</a:t>
            </a:r>
          </a:p>
          <a:p>
            <a:pPr algn="l"/>
            <a:r>
              <a:rPr lang="en-GB" sz="1200" b="0" i="0" dirty="0">
                <a:effectLst/>
                <a:latin typeface="-apple-system"/>
              </a:rPr>
              <a:t>This category is for all the elements related to the equipment or machines used in the business process.</a:t>
            </a:r>
          </a:p>
          <a:p>
            <a:pPr algn="l"/>
            <a:r>
              <a:rPr lang="en-GB" sz="1200" b="0" i="0" dirty="0">
                <a:solidFill>
                  <a:srgbClr val="2B2B2B"/>
                </a:solidFill>
                <a:effectLst/>
                <a:latin typeface="-apple-system"/>
              </a:rPr>
              <a:t>Materials</a:t>
            </a:r>
          </a:p>
          <a:p>
            <a:pPr algn="l"/>
            <a:r>
              <a:rPr lang="en-GB" sz="1200" b="0" i="0" dirty="0">
                <a:effectLst/>
                <a:latin typeface="-apple-system"/>
              </a:rPr>
              <a:t>The raw materials or similar resources used during the business process are represented under this category.</a:t>
            </a:r>
          </a:p>
          <a:p>
            <a:pPr algn="l"/>
            <a:r>
              <a:rPr lang="en-GB" sz="1200" b="0" i="0" dirty="0">
                <a:solidFill>
                  <a:srgbClr val="2B2B2B"/>
                </a:solidFill>
                <a:effectLst/>
                <a:latin typeface="-apple-system"/>
              </a:rPr>
              <a:t>Measurement</a:t>
            </a:r>
          </a:p>
          <a:p>
            <a:pPr algn="l"/>
            <a:r>
              <a:rPr lang="en-GB" sz="1200" b="0" i="0" dirty="0">
                <a:effectLst/>
                <a:latin typeface="-apple-system"/>
              </a:rPr>
              <a:t>Quality standards or measurement units used in the business process are depicted in this category.</a:t>
            </a:r>
          </a:p>
          <a:p>
            <a:pPr algn="l"/>
            <a:r>
              <a:rPr lang="en-GB" sz="1200" b="0" i="0" dirty="0">
                <a:solidFill>
                  <a:srgbClr val="2B2B2B"/>
                </a:solidFill>
                <a:effectLst/>
                <a:latin typeface="-apple-system"/>
              </a:rPr>
              <a:t>People</a:t>
            </a:r>
          </a:p>
          <a:p>
            <a:pPr algn="l"/>
            <a:r>
              <a:rPr lang="en-GB" sz="1200" b="0" i="0" dirty="0">
                <a:effectLst/>
                <a:latin typeface="-apple-system"/>
              </a:rPr>
              <a:t>All the people or manpower that are involved or are associated with the business process are mentioned here.</a:t>
            </a:r>
          </a:p>
          <a:p>
            <a:pPr algn="l"/>
            <a:r>
              <a:rPr lang="en-GB" sz="1200" b="0" i="0" dirty="0">
                <a:solidFill>
                  <a:srgbClr val="2B2B2B"/>
                </a:solidFill>
                <a:effectLst/>
                <a:latin typeface="-apple-system"/>
              </a:rPr>
              <a:t>Environment</a:t>
            </a:r>
          </a:p>
          <a:p>
            <a:pPr algn="l"/>
            <a:r>
              <a:rPr lang="en-GB" sz="1200" b="0" i="0" dirty="0">
                <a:effectLst/>
                <a:latin typeface="-apple-system"/>
              </a:rPr>
              <a:t>This category is for the external factors that affect the general functioning of the business process like the temperature of the work area, storage conditions, and such.</a:t>
            </a:r>
          </a:p>
          <a:p>
            <a:endParaRPr lang="en-GB" dirty="0"/>
          </a:p>
        </p:txBody>
      </p:sp>
      <p:sp>
        <p:nvSpPr>
          <p:cNvPr id="4" name="Slide Number Placeholder 3">
            <a:extLst>
              <a:ext uri="{FF2B5EF4-FFF2-40B4-BE49-F238E27FC236}">
                <a16:creationId xmlns:a16="http://schemas.microsoft.com/office/drawing/2014/main" id="{EBD33BBC-7C41-6EA0-885B-D7C5E6D4B46C}"/>
              </a:ext>
            </a:extLst>
          </p:cNvPr>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810224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138E6-496D-4781-3DD0-16A0057D4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D71E6-29DA-E421-8F98-8707CF2B1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2CFA3D-7884-9E0B-6EDC-6BA1EAD19805}"/>
              </a:ext>
            </a:extLst>
          </p:cNvPr>
          <p:cNvSpPr>
            <a:spLocks noGrp="1"/>
          </p:cNvSpPr>
          <p:nvPr>
            <p:ph type="body" idx="1"/>
          </p:nvPr>
        </p:nvSpPr>
        <p:spPr/>
        <p:txBody>
          <a:bodyPr/>
          <a:lstStyle/>
          <a:p>
            <a:r>
              <a:rPr lang="en-GB" sz="1200" dirty="0"/>
              <a:t>Agree on the problem statement (also referred to as the effect). This is written at the mouth of the</a:t>
            </a:r>
          </a:p>
          <a:p>
            <a:r>
              <a:rPr lang="en-GB" sz="1200" dirty="0"/>
              <a:t>“fish.” Be as clear and specific as you can about the problem. Beware of defining the problem in terms</a:t>
            </a:r>
          </a:p>
          <a:p>
            <a:r>
              <a:rPr lang="en-GB" sz="1200" dirty="0"/>
              <a:t>of a solution (e.g., we need more of something).</a:t>
            </a:r>
          </a:p>
          <a:p>
            <a:r>
              <a:rPr lang="en-GB" sz="1200" dirty="0"/>
              <a:t>Agree on the major categories of causes of the problem (written as branches from the main arrow).</a:t>
            </a:r>
          </a:p>
          <a:p>
            <a:r>
              <a:rPr lang="en-GB" sz="1200" dirty="0"/>
              <a:t>Major categories often include: equipment or supply factors, environmental factors,</a:t>
            </a:r>
          </a:p>
          <a:p>
            <a:r>
              <a:rPr lang="en-GB" sz="1200" dirty="0"/>
              <a:t>rules/policy/procedure factors, and people/staff factors.</a:t>
            </a:r>
          </a:p>
          <a:p>
            <a:r>
              <a:rPr lang="en-GB" sz="1200" dirty="0"/>
              <a:t>Brainstorm all the possible causes of the problem. Ask “Why does this happen?” As each idea is given,</a:t>
            </a:r>
          </a:p>
          <a:p>
            <a:r>
              <a:rPr lang="en-GB" sz="1200" dirty="0"/>
              <a:t>the facilitator writes the causal factor as a branch from the appropriate category (places it on the</a:t>
            </a:r>
          </a:p>
          <a:p>
            <a:r>
              <a:rPr lang="en-GB" sz="1200" dirty="0"/>
              <a:t>fishbone diagram). Causes can be written in several places if they relate to several categories.</a:t>
            </a:r>
          </a:p>
          <a:p>
            <a:r>
              <a:rPr lang="en-GB" sz="1200" dirty="0"/>
              <a:t>Again asks “Why does this happen?” about each cause. Write sub-causes branching off the cause</a:t>
            </a:r>
          </a:p>
          <a:p>
            <a:r>
              <a:rPr lang="en-GB" sz="1200" dirty="0"/>
              <a:t>branches.</a:t>
            </a:r>
          </a:p>
          <a:p>
            <a:r>
              <a:rPr lang="en-GB" sz="1200" dirty="0"/>
              <a:t>Continues to ask “Why?” and generate deeper levels of causes and continue organizing them under</a:t>
            </a:r>
          </a:p>
          <a:p>
            <a:r>
              <a:rPr lang="en-GB" sz="1200" dirty="0"/>
              <a:t>related causes or categories. This will help you to identify and then address root causes to prevent</a:t>
            </a:r>
          </a:p>
          <a:p>
            <a:r>
              <a:rPr lang="en-GB" sz="1200" dirty="0"/>
              <a:t>future problems. </a:t>
            </a:r>
          </a:p>
          <a:p>
            <a:endParaRPr lang="en-GB" dirty="0"/>
          </a:p>
        </p:txBody>
      </p:sp>
      <p:sp>
        <p:nvSpPr>
          <p:cNvPr id="4" name="Slide Number Placeholder 3">
            <a:extLst>
              <a:ext uri="{FF2B5EF4-FFF2-40B4-BE49-F238E27FC236}">
                <a16:creationId xmlns:a16="http://schemas.microsoft.com/office/drawing/2014/main" id="{726477E0-A929-CD91-C444-DDBA06F55140}"/>
              </a:ext>
            </a:extLst>
          </p:cNvPr>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837426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3F0F6-6B4B-1117-0216-CC0B6C0423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9FEB4D-E59B-36DE-EA71-44F1C2B7AB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EB455-5290-9EA7-47B3-371D063B5307}"/>
              </a:ext>
            </a:extLst>
          </p:cNvPr>
          <p:cNvSpPr>
            <a:spLocks noGrp="1"/>
          </p:cNvSpPr>
          <p:nvPr>
            <p:ph type="body" idx="1"/>
          </p:nvPr>
        </p:nvSpPr>
        <p:spPr/>
        <p:txBody>
          <a:bodyPr/>
          <a:lstStyle/>
          <a:p>
            <a:r>
              <a:rPr lang="en-GB" dirty="0"/>
              <a:t>Benefits of Fishbone Diagrams</a:t>
            </a:r>
          </a:p>
          <a:p>
            <a:r>
              <a:rPr lang="en-GB" dirty="0"/>
              <a:t>Fishbone diagrams are very useful because they portray information in a neat and comprehensible way. There are 5 major benefits of Fishbone Diagram:</a:t>
            </a:r>
          </a:p>
          <a:p>
            <a:endParaRPr lang="en-GB" dirty="0"/>
          </a:p>
          <a:p>
            <a:r>
              <a:rPr lang="en-GB" dirty="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a:p>
          <a:p>
            <a:r>
              <a:rPr lang="en-GB" dirty="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a:p>
          <a:p>
            <a:r>
              <a:rPr lang="en-GB" dirty="0"/>
              <a:t>3.	Facilitate brainstorming - fishbone diagram is a great way to boost and structure brainstorming about the reasons for a certain result because it captures all the causes.</a:t>
            </a:r>
          </a:p>
          <a:p>
            <a:endParaRPr lang="en-GB" dirty="0"/>
          </a:p>
          <a:p>
            <a:r>
              <a:rPr lang="en-GB" dirty="0"/>
              <a:t>4. Stimulate problem solving - Seeing the reasons in visual graph and exploring the root cause may stimulate your team to find out possible solutions to the problems.</a:t>
            </a:r>
          </a:p>
          <a:p>
            <a:endParaRPr lang="en-GB" dirty="0"/>
          </a:p>
          <a:p>
            <a:r>
              <a:rPr lang="en-GB" dirty="0"/>
              <a:t>5.	Help maintain team focus - The fishbone framework can keep your team focused as you discuss what should be done to solve the problem or achieve a common goal. It helps to </a:t>
            </a:r>
            <a:r>
              <a:rPr lang="en-GB" dirty="0" err="1"/>
              <a:t>analyze</a:t>
            </a:r>
            <a:r>
              <a:rPr lang="en-GB" dirty="0"/>
              <a:t> every involved party. And it ensures that nobody is wasting energy chasing </a:t>
            </a:r>
            <a:r>
              <a:rPr lang="en-GB" dirty="0" err="1"/>
              <a:t>nonexistent</a:t>
            </a:r>
            <a:r>
              <a:rPr lang="en-GB" dirty="0"/>
              <a:t> problems.</a:t>
            </a:r>
          </a:p>
          <a:p>
            <a:endParaRPr lang="en-GB" dirty="0"/>
          </a:p>
        </p:txBody>
      </p:sp>
      <p:sp>
        <p:nvSpPr>
          <p:cNvPr id="4" name="Slide Number Placeholder 3">
            <a:extLst>
              <a:ext uri="{FF2B5EF4-FFF2-40B4-BE49-F238E27FC236}">
                <a16:creationId xmlns:a16="http://schemas.microsoft.com/office/drawing/2014/main" id="{E83EB3D6-D6C9-CDD0-3108-1E4CB178B818}"/>
              </a:ext>
            </a:extLst>
          </p:cNvPr>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28477498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ECCCE-5F98-250F-B7E9-D2DAA3DE3A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B32A84-21C1-B14D-B3A7-C4E71E44CC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195321-BF5B-04C5-A68B-6EC4198BF5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2FEE46-0518-DA07-8EFF-37AA6F9A0595}"/>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981604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74E7-2399-7812-9F20-890775777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2A6E-5391-8A59-EB7E-75FD26FE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FE6E6-77B9-87FD-249E-52AC8FFA34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A8491A-5084-8765-0392-656BBE0E6B59}"/>
              </a:ext>
            </a:extLst>
          </p:cNvPr>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26129842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CFA72-1A5E-A83D-7AB4-5F607EDD6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19719-6860-7197-1D30-E514917C2C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4D811-39B0-BC05-5F6F-5B274B5C2F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Which hat is your most used? </a:t>
            </a:r>
          </a:p>
          <a:p>
            <a:endParaRPr lang="en-GB" dirty="0"/>
          </a:p>
        </p:txBody>
      </p:sp>
      <p:sp>
        <p:nvSpPr>
          <p:cNvPr id="4" name="Slide Number Placeholder 3">
            <a:extLst>
              <a:ext uri="{FF2B5EF4-FFF2-40B4-BE49-F238E27FC236}">
                <a16:creationId xmlns:a16="http://schemas.microsoft.com/office/drawing/2014/main" id="{37C1A26B-689D-6878-E121-9F28F270ED11}"/>
              </a:ext>
            </a:extLst>
          </p:cNvPr>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929536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74E7-2399-7812-9F20-890775777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2A6E-5391-8A59-EB7E-75FD26FE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FE6E6-77B9-87FD-249E-52AC8FFA34CA}"/>
              </a:ext>
            </a:extLst>
          </p:cNvPr>
          <p:cNvSpPr>
            <a:spLocks noGrp="1"/>
          </p:cNvSpPr>
          <p:nvPr>
            <p:ph type="body" idx="1"/>
          </p:nvPr>
        </p:nvSpPr>
        <p:spPr/>
        <p:txBody>
          <a:bodyPr/>
          <a:lstStyle/>
          <a:p>
            <a:r>
              <a:rPr lang="en-GB" dirty="0"/>
              <a:t>When it comes to the final blue hat, the decision is often obvious to everyone present.</a:t>
            </a:r>
          </a:p>
          <a:p>
            <a:r>
              <a:rPr lang="en-GB" dirty="0"/>
              <a:t>If it is not possible to make a decision, the final blue hat should lay out why it is not possible. </a:t>
            </a:r>
          </a:p>
          <a:p>
            <a:endParaRPr lang="en-GB" dirty="0"/>
          </a:p>
        </p:txBody>
      </p:sp>
      <p:sp>
        <p:nvSpPr>
          <p:cNvPr id="4" name="Slide Number Placeholder 3">
            <a:extLst>
              <a:ext uri="{FF2B5EF4-FFF2-40B4-BE49-F238E27FC236}">
                <a16:creationId xmlns:a16="http://schemas.microsoft.com/office/drawing/2014/main" id="{D6A8491A-5084-8765-0392-656BBE0E6B59}"/>
              </a:ext>
            </a:extLst>
          </p:cNvPr>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3207518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1837402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Quiz time!</a:t>
            </a:r>
          </a:p>
          <a:p>
            <a:r>
              <a:rPr lang="en-GB" dirty="0"/>
              <a:t>In groups, choose a quiz team name and answer the questions on the screen</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3869510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75153-6233-2809-85B2-A8F9485D7F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74DEFB-3FC1-5F77-B7FE-56B98769A2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5A4436-44FF-0B4B-92E5-E1F1F330DAD6}"/>
              </a:ext>
            </a:extLst>
          </p:cNvPr>
          <p:cNvSpPr>
            <a:spLocks noGrp="1"/>
          </p:cNvSpPr>
          <p:nvPr>
            <p:ph type="body" idx="1"/>
          </p:nvPr>
        </p:nvSpPr>
        <p:spPr/>
        <p:txBody>
          <a:bodyPr/>
          <a:lstStyle/>
          <a:p>
            <a:pPr defTabSz="914400">
              <a:lnSpc>
                <a:spcPct val="90000"/>
              </a:lnSpc>
              <a:spcAft>
                <a:spcPts val="600"/>
              </a:spcAft>
              <a:buClr>
                <a:schemeClr val="accent1"/>
              </a:buClr>
              <a:buFont typeface="Calibri" panose="020F0502020204030204" pitchFamily="34" charset="0"/>
            </a:pPr>
            <a:r>
              <a:rPr lang="en-US" sz="1200" dirty="0">
                <a:solidFill>
                  <a:schemeClr val="tx1">
                    <a:lumMod val="75000"/>
                    <a:lumOff val="25000"/>
                  </a:schemeClr>
                </a:solidFill>
              </a:rPr>
              <a:t>SWOT analysis is a framework for identifying and </a:t>
            </a:r>
            <a:r>
              <a:rPr lang="en-US" sz="1200" dirty="0" err="1">
                <a:solidFill>
                  <a:schemeClr val="tx1">
                    <a:lumMod val="75000"/>
                    <a:lumOff val="25000"/>
                  </a:schemeClr>
                </a:solidFill>
              </a:rPr>
              <a:t>analysing</a:t>
            </a:r>
            <a:r>
              <a:rPr lang="en-US" sz="1200" dirty="0">
                <a:solidFill>
                  <a:schemeClr val="tx1">
                    <a:lumMod val="75000"/>
                    <a:lumOff val="25000"/>
                  </a:schemeClr>
                </a:solidFill>
              </a:rPr>
              <a:t> an </a:t>
            </a:r>
            <a:r>
              <a:rPr lang="en-US" sz="1200" dirty="0" err="1">
                <a:solidFill>
                  <a:schemeClr val="tx1">
                    <a:lumMod val="75000"/>
                    <a:lumOff val="25000"/>
                  </a:schemeClr>
                </a:solidFill>
              </a:rPr>
              <a:t>organisation’s</a:t>
            </a:r>
            <a:r>
              <a:rPr lang="en-US" sz="1200" dirty="0">
                <a:solidFill>
                  <a:schemeClr val="tx1">
                    <a:lumMod val="75000"/>
                    <a:lumOff val="25000"/>
                  </a:schemeClr>
                </a:solidFill>
              </a:rPr>
              <a:t> Strengths, Weaknesses, Opportunities and Threats.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200" dirty="0">
                <a:solidFill>
                  <a:schemeClr val="tx1">
                    <a:lumMod val="75000"/>
                    <a:lumOff val="25000"/>
                  </a:schemeClr>
                </a:solidFill>
              </a:rPr>
              <a:t>A PESTLE analysis studies the key external factors (Political, Economic, Sociological, Technological, Legal and Environmental) that influence an </a:t>
            </a:r>
            <a:r>
              <a:rPr lang="en-US" sz="1200" dirty="0" err="1">
                <a:solidFill>
                  <a:schemeClr val="tx1">
                    <a:lumMod val="75000"/>
                    <a:lumOff val="25000"/>
                  </a:schemeClr>
                </a:solidFill>
              </a:rPr>
              <a:t>organisation</a:t>
            </a:r>
            <a:r>
              <a:rPr lang="en-US" sz="1200" dirty="0">
                <a:solidFill>
                  <a:schemeClr val="tx1">
                    <a:lumMod val="75000"/>
                    <a:lumOff val="25000"/>
                  </a:schemeClr>
                </a:solidFill>
              </a:rPr>
              <a:t>.</a:t>
            </a:r>
          </a:p>
          <a:p>
            <a:endParaRPr lang="en-GB" dirty="0"/>
          </a:p>
        </p:txBody>
      </p:sp>
      <p:sp>
        <p:nvSpPr>
          <p:cNvPr id="4" name="Slide Number Placeholder 3">
            <a:extLst>
              <a:ext uri="{FF2B5EF4-FFF2-40B4-BE49-F238E27FC236}">
                <a16:creationId xmlns:a16="http://schemas.microsoft.com/office/drawing/2014/main" id="{CC5BDFB4-2796-1F82-F738-95EB62208B33}"/>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4712665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Timeframe:</a:t>
            </a:r>
          </a:p>
          <a:p>
            <a:endParaRPr lang="en-GB" dirty="0"/>
          </a:p>
          <a:p>
            <a:r>
              <a:rPr lang="en-GB" dirty="0"/>
              <a:t>PESTLE: Typically used for longer-term strategic planning, considering trends and changes in the external environment over a more extended period.</a:t>
            </a:r>
          </a:p>
          <a:p>
            <a:endParaRPr lang="en-GB" dirty="0"/>
          </a:p>
          <a:p>
            <a:r>
              <a:rPr lang="en-GB" dirty="0"/>
              <a:t>Application:</a:t>
            </a:r>
          </a:p>
          <a:p>
            <a:endParaRPr lang="en-GB" dirty="0"/>
          </a:p>
          <a:p>
            <a:r>
              <a:rPr lang="en-GB" dirty="0"/>
              <a:t>PESTLE: Employed for strategic planning, market analysis, and understanding the external factors that can influence the organisation's overall strategy.</a:t>
            </a:r>
          </a:p>
          <a:p>
            <a:endParaRPr lang="en-GB" dirty="0"/>
          </a:p>
          <a:p>
            <a:r>
              <a:rPr lang="en-GB" dirty="0"/>
              <a:t>Focus on Change:</a:t>
            </a:r>
          </a:p>
          <a:p>
            <a:endParaRPr lang="en-GB" dirty="0"/>
          </a:p>
          <a:p>
            <a:r>
              <a:rPr lang="en-GB" dirty="0"/>
              <a:t>PESTLE: Emphasises understanding potential changes in the external environment and how they might impact the organisation in the future.</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2633841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r>
              <a:rPr lang="en-GB" dirty="0"/>
              <a:t>Ask students to access the reference handbook through moodle under Assignments.</a:t>
            </a:r>
          </a:p>
          <a:p>
            <a:r>
              <a:rPr lang="en-GB" dirty="0"/>
              <a:t>Show them example report. </a:t>
            </a:r>
          </a:p>
          <a:p>
            <a:r>
              <a:rPr lang="en-GB" dirty="0"/>
              <a:t>Explain referencing activity on handout. </a:t>
            </a:r>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26358756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3036809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34659866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4265966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3750" spc="15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Ins="45720" bIns="4572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10/3/2024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10/3/2024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D3794B-289A-4A80-97D7-111025398D45}" type="datetimeFigureOut">
              <a:rPr lang="en-US" dirty="0"/>
              <a:t>10/3/2024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90298CD5-6C1E-4009-B41F-6DF62E31D3BE}" type="datetimeFigureOut">
              <a:rPr lang="en-US" dirty="0"/>
              <a:pPr/>
              <a:t>10/3/2024</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3655" r:id="rId2"/>
    <p:sldLayoutId id="2147483650" r:id="rId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UZ8vF8HRWE4?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hyperlink" Target="https://www.cipd.org/uk/knowledge/factsheets/pestle-analysis-factsheet/#:~:text=A%20PESTLE%20analysis%20studies%20the,managers%20in%20strategic%20decision%20ma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Christine Joy and Rebecca Francis-Davies - October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1</a:t>
            </a:r>
          </a:p>
          <a:p>
            <a:r>
              <a:rPr lang="en-GB" altLang="en-US" sz="2400" dirty="0">
                <a:latin typeface="Arial" panose="020B0604020202020204" pitchFamily="34" charset="0"/>
                <a:cs typeface="Arial" panose="020B0604020202020204" pitchFamily="34" charset="0"/>
              </a:rPr>
              <a:t>Mind map activity </a:t>
            </a:r>
          </a:p>
          <a:p>
            <a:r>
              <a:rPr lang="en-GB" altLang="en-US" sz="2400" dirty="0">
                <a:latin typeface="Arial" panose="020B0604020202020204" pitchFamily="34" charset="0"/>
                <a:cs typeface="Arial" panose="020B0604020202020204" pitchFamily="34" charset="0"/>
              </a:rPr>
              <a:t>Importance of root cause analysis</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Referencing practice</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16AF4-21EE-80B4-71B6-BC6E6A381D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730-C3BD-BE5D-2130-7A17B44CEC2C}"/>
              </a:ext>
            </a:extLst>
          </p:cNvPr>
          <p:cNvSpPr>
            <a:spLocks noGrp="1"/>
          </p:cNvSpPr>
          <p:nvPr>
            <p:ph type="title"/>
          </p:nvPr>
        </p:nvSpPr>
        <p:spPr/>
        <p:txBody>
          <a:bodyPr>
            <a:normAutofit/>
          </a:bodyPr>
          <a:lstStyle/>
          <a:p>
            <a:r>
              <a:rPr lang="en-GB" sz="4000" b="1" dirty="0"/>
              <a:t>Recap</a:t>
            </a:r>
          </a:p>
        </p:txBody>
      </p:sp>
      <p:sp>
        <p:nvSpPr>
          <p:cNvPr id="6" name="Rectangle 1027">
            <a:extLst>
              <a:ext uri="{FF2B5EF4-FFF2-40B4-BE49-F238E27FC236}">
                <a16:creationId xmlns:a16="http://schemas.microsoft.com/office/drawing/2014/main" id="{11A32020-8DC0-C0D7-53C4-DF2C9DDC06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Introduction to the module</a:t>
            </a:r>
          </a:p>
          <a:p>
            <a:r>
              <a:rPr lang="en-GB" altLang="en-US" sz="2400" dirty="0">
                <a:latin typeface="Arial" panose="020B0604020202020204" pitchFamily="34" charset="0"/>
                <a:cs typeface="Arial" panose="020B0604020202020204" pitchFamily="34" charset="0"/>
              </a:rPr>
              <a:t>Overview of learning outcomes</a:t>
            </a:r>
          </a:p>
          <a:p>
            <a:r>
              <a:rPr lang="en-GB" altLang="en-US" sz="2400" dirty="0">
                <a:latin typeface="Arial" panose="020B0604020202020204" pitchFamily="34" charset="0"/>
                <a:cs typeface="Arial" panose="020B0604020202020204" pitchFamily="34" charset="0"/>
              </a:rPr>
              <a:t>Expectations session</a:t>
            </a:r>
          </a:p>
          <a:p>
            <a:r>
              <a:rPr lang="en-GB" altLang="en-US" sz="2400" dirty="0">
                <a:latin typeface="Arial" panose="020B0604020202020204" pitchFamily="34" charset="0"/>
                <a:cs typeface="Arial" panose="020B0604020202020204" pitchFamily="34" charset="0"/>
              </a:rPr>
              <a:t>Module Handbook</a:t>
            </a:r>
          </a:p>
          <a:p>
            <a:r>
              <a:rPr lang="en-GB" altLang="en-US" sz="2400" dirty="0">
                <a:latin typeface="Arial" panose="020B0604020202020204" pitchFamily="34" charset="0"/>
                <a:cs typeface="Arial" panose="020B0604020202020204" pitchFamily="34" charset="0"/>
              </a:rPr>
              <a:t>What is problem solving?</a:t>
            </a:r>
          </a:p>
          <a:p>
            <a:r>
              <a:rPr lang="en-GB" altLang="en-US" sz="2400" dirty="0">
                <a:latin typeface="Arial" panose="020B0604020202020204" pitchFamily="34" charset="0"/>
                <a:cs typeface="Arial" panose="020B0604020202020204" pitchFamily="34" charset="0"/>
              </a:rPr>
              <a:t>IDEAL problem solving model</a:t>
            </a:r>
          </a:p>
          <a:p>
            <a:r>
              <a:rPr lang="en-GB" altLang="en-US" sz="2400" dirty="0">
                <a:latin typeface="Arial" panose="020B0604020202020204" pitchFamily="34" charset="0"/>
                <a:cs typeface="Arial" panose="020B0604020202020204" pitchFamily="34" charset="0"/>
              </a:rPr>
              <a:t>Problem of the week</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165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8F691-51D6-9363-0B93-F797E7D88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50C458-69F7-640F-D395-319D7F1B3B2B}"/>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090646FF-6047-0D89-3B02-25D2FCB8E911}"/>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37AA8E-AF8F-6EC0-1EC5-5098D7F3B467}"/>
              </a:ext>
            </a:extLst>
          </p:cNvPr>
          <p:cNvPicPr>
            <a:picLocks noChangeAspect="1"/>
          </p:cNvPicPr>
          <p:nvPr/>
        </p:nvPicPr>
        <p:blipFill>
          <a:blip r:embed="rId3"/>
          <a:stretch>
            <a:fillRect/>
          </a:stretch>
        </p:blipFill>
        <p:spPr>
          <a:xfrm>
            <a:off x="1514475" y="1419225"/>
            <a:ext cx="6115050" cy="4019550"/>
          </a:xfrm>
          <a:prstGeom prst="rect">
            <a:avLst/>
          </a:prstGeom>
        </p:spPr>
      </p:pic>
    </p:spTree>
    <p:extLst>
      <p:ext uri="{BB962C8B-B14F-4D97-AF65-F5344CB8AC3E}">
        <p14:creationId xmlns:p14="http://schemas.microsoft.com/office/powerpoint/2010/main" val="2201139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BA1BE-5297-BA3D-3C34-58F233E6A8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3A7759-B368-A596-3307-184AAE0C5A5F}"/>
              </a:ext>
            </a:extLst>
          </p:cNvPr>
          <p:cNvSpPr>
            <a:spLocks noGrp="1"/>
          </p:cNvSpPr>
          <p:nvPr>
            <p:ph type="title"/>
          </p:nvPr>
        </p:nvSpPr>
        <p:spPr/>
        <p:txBody>
          <a:bodyPr>
            <a:normAutofit/>
          </a:bodyPr>
          <a:lstStyle/>
          <a:p>
            <a:r>
              <a:rPr lang="en-GB" sz="4000" b="1" dirty="0"/>
              <a:t>Stages of cause and effect</a:t>
            </a:r>
          </a:p>
        </p:txBody>
      </p:sp>
      <p:sp>
        <p:nvSpPr>
          <p:cNvPr id="6" name="Rectangle 1027">
            <a:extLst>
              <a:ext uri="{FF2B5EF4-FFF2-40B4-BE49-F238E27FC236}">
                <a16:creationId xmlns:a16="http://schemas.microsoft.com/office/drawing/2014/main" id="{9B6B156A-4DDD-7B11-53CB-11D1E6A8DEA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4BEB2C4F-06DE-0EA0-FF90-084B5A29EF51}"/>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D60CF5D-3A66-2AB4-C7CA-A9D46AEA9117}"/>
              </a:ext>
            </a:extLst>
          </p:cNvPr>
          <p:cNvPicPr>
            <a:picLocks noChangeAspect="1"/>
          </p:cNvPicPr>
          <p:nvPr/>
        </p:nvPicPr>
        <p:blipFill>
          <a:blip r:embed="rId3"/>
          <a:stretch>
            <a:fillRect/>
          </a:stretch>
        </p:blipFill>
        <p:spPr>
          <a:xfrm>
            <a:off x="1319212" y="2138362"/>
            <a:ext cx="6505575" cy="2581275"/>
          </a:xfrm>
          <a:prstGeom prst="rect">
            <a:avLst/>
          </a:prstGeom>
        </p:spPr>
      </p:pic>
    </p:spTree>
    <p:extLst>
      <p:ext uri="{BB962C8B-B14F-4D97-AF65-F5344CB8AC3E}">
        <p14:creationId xmlns:p14="http://schemas.microsoft.com/office/powerpoint/2010/main" val="1977157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E3FECA-E7DA-79F4-A77A-D678F4CB38A0}"/>
              </a:ext>
            </a:extLst>
          </p:cNvPr>
          <p:cNvSpPr txBox="1"/>
          <p:nvPr/>
        </p:nvSpPr>
        <p:spPr>
          <a:xfrm>
            <a:off x="678874" y="1693314"/>
            <a:ext cx="7140632" cy="2862322"/>
          </a:xfrm>
          <a:prstGeom prst="rect">
            <a:avLst/>
          </a:prstGeom>
          <a:noFill/>
        </p:spPr>
        <p:txBody>
          <a:bodyPr wrap="square">
            <a:spAutoFit/>
          </a:bodyPr>
          <a:lstStyle/>
          <a:p>
            <a:pPr algn="l">
              <a:buFont typeface="+mj-lt"/>
              <a:buAutoNum type="arabicPeriod"/>
            </a:pPr>
            <a:r>
              <a:rPr lang="en-GB" b="1" i="0" dirty="0">
                <a:effectLst/>
                <a:latin typeface="Libre Franklin" pitchFamily="2" charset="0"/>
              </a:rPr>
              <a:t> 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 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 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p:txBody>
      </p:sp>
    </p:spTree>
    <p:extLst>
      <p:ext uri="{BB962C8B-B14F-4D97-AF65-F5344CB8AC3E}">
        <p14:creationId xmlns:p14="http://schemas.microsoft.com/office/powerpoint/2010/main" val="3589407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5 Why general principles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0" i="0" dirty="0" err="1">
                <a:effectLst/>
                <a:latin typeface="Arial" panose="020B0604020202020204" pitchFamily="34" charset="0"/>
                <a:cs typeface="Arial" panose="020B0604020202020204" pitchFamily="34" charset="0"/>
              </a:rPr>
              <a:t>Gangidi</a:t>
            </a:r>
            <a:r>
              <a:rPr lang="en-GB" sz="2400" b="0" i="0" dirty="0">
                <a:effectLst/>
                <a:latin typeface="Arial" panose="020B0604020202020204" pitchFamily="34" charset="0"/>
                <a:cs typeface="Arial" panose="020B0604020202020204" pitchFamily="34" charset="0"/>
              </a:rPr>
              <a:t> (2019) confirmed the following:</a:t>
            </a:r>
          </a:p>
          <a:p>
            <a:pPr marL="0" indent="0">
              <a:buNone/>
            </a:pPr>
            <a:endParaRPr lang="en-GB" sz="2400" b="0" i="0" dirty="0">
              <a:effectLst/>
              <a:latin typeface="Arial" panose="020B0604020202020204" pitchFamily="34" charset="0"/>
              <a:cs typeface="Arial" panose="020B0604020202020204" pitchFamily="34" charset="0"/>
            </a:endParaRPr>
          </a:p>
          <a:p>
            <a:pPr marL="0" indent="0" algn="ctr">
              <a:buNone/>
            </a:pPr>
            <a:r>
              <a:rPr lang="en-GB" sz="2400" b="0" dirty="0">
                <a:effectLst/>
                <a:latin typeface="Arial" panose="020B0604020202020204" pitchFamily="34" charset="0"/>
                <a:cs typeface="Arial" panose="020B0604020202020204" pitchFamily="34" charset="0"/>
              </a:rPr>
              <a:t>“Defining a good problem statement is the first step in structuring the 5 Whys. A good 5 Whys cannot be effective if the problem statement is unclear to begin with. The problem statement must contain an object and a deviation. Adding cause into the problem statement including overly complex problem statements must be avoided.”</a:t>
            </a:r>
          </a:p>
          <a:p>
            <a:pPr marL="0" indent="0" algn="l">
              <a:buNone/>
            </a:pPr>
            <a:endParaRPr lang="en-GB" sz="2400" b="0" i="1" dirty="0">
              <a:effectLst/>
              <a:latin typeface="Arial" panose="020B0604020202020204" pitchFamily="34" charset="0"/>
              <a:cs typeface="Arial" panose="020B0604020202020204" pitchFamily="34" charset="0"/>
            </a:endParaRPr>
          </a:p>
          <a:p>
            <a:pPr marL="0" indent="0" algn="l">
              <a:buNone/>
            </a:pPr>
            <a:r>
              <a:rPr lang="en-GB" sz="2400" b="0" i="1" dirty="0">
                <a:effectLst/>
                <a:latin typeface="Arial" panose="020B0604020202020204" pitchFamily="34" charset="0"/>
                <a:cs typeface="Arial" panose="020B0604020202020204" pitchFamily="34" charset="0"/>
              </a:rPr>
              <a:t>Bad</a:t>
            </a:r>
            <a:r>
              <a:rPr lang="en-GB" sz="2400" b="0" i="0" dirty="0">
                <a:effectLst/>
                <a:latin typeface="Arial" panose="020B0604020202020204" pitchFamily="34" charset="0"/>
                <a:cs typeface="Arial" panose="020B0604020202020204" pitchFamily="34" charset="0"/>
              </a:rPr>
              <a:t>: Car broke down because it had an engine failure (engine failure is referring to a cause).</a:t>
            </a:r>
          </a:p>
          <a:p>
            <a:pPr marL="0" indent="0" algn="l">
              <a:buNone/>
            </a:pPr>
            <a:r>
              <a:rPr lang="en-GB" sz="2400" b="0" i="1" dirty="0">
                <a:effectLst/>
                <a:latin typeface="Arial" panose="020B0604020202020204" pitchFamily="34" charset="0"/>
                <a:cs typeface="Arial" panose="020B0604020202020204" pitchFamily="34" charset="0"/>
              </a:rPr>
              <a:t>Good</a:t>
            </a:r>
            <a:r>
              <a:rPr lang="en-GB" sz="2400" b="0" i="0" dirty="0">
                <a:effectLst/>
                <a:latin typeface="Arial" panose="020B0604020202020204" pitchFamily="34" charset="0"/>
                <a:cs typeface="Arial" panose="020B0604020202020204" pitchFamily="34" charset="0"/>
              </a:rPr>
              <a:t>: Car broke down (object and deviation are concisely listed).</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30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normAutofit fontScale="90000"/>
          </a:bodyPr>
          <a:lstStyle/>
          <a:p>
            <a:r>
              <a:rPr lang="en-GB" b="1" dirty="0"/>
              <a:t>Possible barriers to using the 5 why model</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a:xfrm>
            <a:off x="457200" y="1600201"/>
            <a:ext cx="4602480" cy="3917032"/>
          </a:xfrm>
        </p:spPr>
        <p:txBody>
          <a:bodyPr>
            <a:normAutofit/>
          </a:bodyPr>
          <a:lstStyle/>
          <a:p>
            <a:r>
              <a:rPr lang="en-GB" dirty="0"/>
              <a:t>End up with a symptom rather than a root cause. </a:t>
            </a:r>
          </a:p>
          <a:p>
            <a:r>
              <a:rPr lang="en-GB" dirty="0"/>
              <a:t>Focus on one link rather than other viable causes. </a:t>
            </a:r>
          </a:p>
          <a:p>
            <a:endParaRPr lang="en-GB" dirty="0"/>
          </a:p>
        </p:txBody>
      </p:sp>
      <p:pic>
        <p:nvPicPr>
          <p:cNvPr id="5" name="Picture 4">
            <a:extLst>
              <a:ext uri="{FF2B5EF4-FFF2-40B4-BE49-F238E27FC236}">
                <a16:creationId xmlns:a16="http://schemas.microsoft.com/office/drawing/2014/main" id="{91AD21D9-1318-8640-3726-44A49C77AA2E}"/>
              </a:ext>
            </a:extLst>
          </p:cNvPr>
          <p:cNvPicPr>
            <a:picLocks noChangeAspect="1"/>
          </p:cNvPicPr>
          <p:nvPr/>
        </p:nvPicPr>
        <p:blipFill>
          <a:blip r:embed="rId3"/>
          <a:stretch>
            <a:fillRect/>
          </a:stretch>
        </p:blipFill>
        <p:spPr>
          <a:xfrm>
            <a:off x="4964258" y="1735194"/>
            <a:ext cx="3722542" cy="2994995"/>
          </a:xfrm>
          <a:prstGeom prst="rect">
            <a:avLst/>
          </a:prstGeom>
        </p:spPr>
      </p:pic>
    </p:spTree>
    <p:extLst>
      <p:ext uri="{BB962C8B-B14F-4D97-AF65-F5344CB8AC3E}">
        <p14:creationId xmlns:p14="http://schemas.microsoft.com/office/powerpoint/2010/main" val="3506735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9FD1B-6BBF-2C5A-4401-6B7A0D68F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20D90-8EA3-FCF7-51BF-6E5AF6489DFF}"/>
              </a:ext>
            </a:extLst>
          </p:cNvPr>
          <p:cNvSpPr>
            <a:spLocks noGrp="1"/>
          </p:cNvSpPr>
          <p:nvPr>
            <p:ph type="title"/>
          </p:nvPr>
        </p:nvSpPr>
        <p:spPr/>
        <p:txBody>
          <a:bodyPr>
            <a:normAutofit/>
          </a:bodyPr>
          <a:lstStyle/>
          <a:p>
            <a:r>
              <a:rPr lang="en-GB" sz="4000" b="1" dirty="0"/>
              <a:t>Cause and effect diagram</a:t>
            </a:r>
          </a:p>
        </p:txBody>
      </p:sp>
      <p:sp>
        <p:nvSpPr>
          <p:cNvPr id="6" name="Rectangle 1027">
            <a:extLst>
              <a:ext uri="{FF2B5EF4-FFF2-40B4-BE49-F238E27FC236}">
                <a16:creationId xmlns:a16="http://schemas.microsoft.com/office/drawing/2014/main" id="{47EEB69D-5994-3D74-E5CB-9CF7881E082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A34F1BB3-E561-B840-4F9B-601472933456}"/>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0D52AAA-0943-8BCC-F967-F58F9121D0CF}"/>
              </a:ext>
            </a:extLst>
          </p:cNvPr>
          <p:cNvPicPr>
            <a:picLocks noChangeAspect="1"/>
          </p:cNvPicPr>
          <p:nvPr/>
        </p:nvPicPr>
        <p:blipFill>
          <a:blip r:embed="rId3"/>
          <a:stretch>
            <a:fillRect/>
          </a:stretch>
        </p:blipFill>
        <p:spPr>
          <a:xfrm>
            <a:off x="1852612" y="1570038"/>
            <a:ext cx="5438775" cy="3478212"/>
          </a:xfrm>
          <a:prstGeom prst="rect">
            <a:avLst/>
          </a:prstGeom>
        </p:spPr>
      </p:pic>
    </p:spTree>
    <p:extLst>
      <p:ext uri="{BB962C8B-B14F-4D97-AF65-F5344CB8AC3E}">
        <p14:creationId xmlns:p14="http://schemas.microsoft.com/office/powerpoint/2010/main" val="4014970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46479-9FBB-7985-80AE-E9E65F7488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261B1-5F37-833D-52FF-6977758396A8}"/>
              </a:ext>
            </a:extLst>
          </p:cNvPr>
          <p:cNvSpPr>
            <a:spLocks noGrp="1"/>
          </p:cNvSpPr>
          <p:nvPr>
            <p:ph type="title"/>
          </p:nvPr>
        </p:nvSpPr>
        <p:spPr/>
        <p:txBody>
          <a:bodyPr>
            <a:normAutofit/>
          </a:bodyPr>
          <a:lstStyle/>
          <a:p>
            <a:r>
              <a:rPr lang="en-GB" sz="4000" b="1" dirty="0"/>
              <a:t>Categories</a:t>
            </a:r>
          </a:p>
        </p:txBody>
      </p:sp>
      <p:sp>
        <p:nvSpPr>
          <p:cNvPr id="6" name="Rectangle 1027">
            <a:extLst>
              <a:ext uri="{FF2B5EF4-FFF2-40B4-BE49-F238E27FC236}">
                <a16:creationId xmlns:a16="http://schemas.microsoft.com/office/drawing/2014/main" id="{95BF102D-6CDD-33A2-38EA-D716CD43B5E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91FB7571-BA55-2DF8-E95A-6BFE878314E8}"/>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GB" sz="2400" b="0" i="0" dirty="0">
                <a:effectLst/>
                <a:latin typeface="-apple-system"/>
              </a:rPr>
              <a:t>These categories may differ according to the nature of an organisation, however, the most used categories of causes are:</a:t>
            </a:r>
          </a:p>
          <a:p>
            <a:r>
              <a:rPr lang="en-GB" sz="2400" b="0" i="0" dirty="0">
                <a:effectLst/>
                <a:latin typeface="-apple-system"/>
              </a:rPr>
              <a:t>Methods</a:t>
            </a:r>
          </a:p>
          <a:p>
            <a:r>
              <a:rPr lang="en-GB" sz="2400" b="0" i="0" dirty="0">
                <a:effectLst/>
                <a:latin typeface="-apple-system"/>
              </a:rPr>
              <a:t>Machines</a:t>
            </a:r>
          </a:p>
          <a:p>
            <a:r>
              <a:rPr lang="en-GB" sz="2400" b="0" i="0" dirty="0">
                <a:effectLst/>
                <a:latin typeface="-apple-system"/>
              </a:rPr>
              <a:t>Materials </a:t>
            </a:r>
          </a:p>
          <a:p>
            <a:r>
              <a:rPr lang="en-GB" sz="2400" b="0" i="0" dirty="0">
                <a:effectLst/>
                <a:latin typeface="-apple-system"/>
              </a:rPr>
              <a:t>Measurement</a:t>
            </a:r>
          </a:p>
          <a:p>
            <a:r>
              <a:rPr lang="en-GB" sz="2400" b="0" i="0" dirty="0">
                <a:effectLst/>
                <a:latin typeface="-apple-system"/>
              </a:rPr>
              <a:t>People </a:t>
            </a:r>
          </a:p>
          <a:p>
            <a:r>
              <a:rPr lang="en-GB" sz="2400" b="0" i="0" dirty="0">
                <a:effectLst/>
                <a:latin typeface="-apple-system"/>
              </a:rPr>
              <a:t>Environment</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405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43DAD-E38D-A48E-41F4-F8F4C6BA1A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CAF18F-BD8D-EAED-E4AB-D3F715AE0756}"/>
              </a:ext>
            </a:extLst>
          </p:cNvPr>
          <p:cNvSpPr>
            <a:spLocks noGrp="1"/>
          </p:cNvSpPr>
          <p:nvPr>
            <p:ph type="title"/>
          </p:nvPr>
        </p:nvSpPr>
        <p:spPr/>
        <p:txBody>
          <a:bodyPr>
            <a:normAutofit/>
          </a:bodyPr>
          <a:lstStyle/>
          <a:p>
            <a:r>
              <a:rPr lang="en-GB" sz="4000" b="1" dirty="0"/>
              <a:t>The process</a:t>
            </a:r>
          </a:p>
        </p:txBody>
      </p:sp>
      <p:sp>
        <p:nvSpPr>
          <p:cNvPr id="6" name="Rectangle 1027">
            <a:extLst>
              <a:ext uri="{FF2B5EF4-FFF2-40B4-BE49-F238E27FC236}">
                <a16:creationId xmlns:a16="http://schemas.microsoft.com/office/drawing/2014/main" id="{1F856A53-2661-F380-475F-90DE666B1F3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788340D-48BB-779F-57E8-AF045270EC5A}"/>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249268B-1D55-29B4-AAB9-0F298C101DE0}"/>
              </a:ext>
            </a:extLst>
          </p:cNvPr>
          <p:cNvSpPr txBox="1"/>
          <p:nvPr/>
        </p:nvSpPr>
        <p:spPr>
          <a:xfrm>
            <a:off x="989214" y="1417638"/>
            <a:ext cx="5965767" cy="2308324"/>
          </a:xfrm>
          <a:prstGeom prst="rect">
            <a:avLst/>
          </a:prstGeom>
          <a:noFill/>
        </p:spPr>
        <p:txBody>
          <a:bodyPr wrap="square">
            <a:spAutoFit/>
          </a:bodyPr>
          <a:lstStyle/>
          <a:p>
            <a:pPr marL="285750" indent="-285750">
              <a:buFont typeface="Arial" panose="020B0604020202020204" pitchFamily="34" charset="0"/>
              <a:buChar char="•"/>
            </a:pPr>
            <a:r>
              <a:rPr lang="en-GB" sz="2400" dirty="0"/>
              <a:t>Agree on the problem.</a:t>
            </a:r>
          </a:p>
          <a:p>
            <a:pPr marL="285750" indent="-285750">
              <a:buFont typeface="Arial" panose="020B0604020202020204" pitchFamily="34" charset="0"/>
              <a:buChar char="•"/>
            </a:pPr>
            <a:r>
              <a:rPr lang="en-GB" sz="2400" dirty="0"/>
              <a:t>Agree on the major categories.</a:t>
            </a:r>
          </a:p>
          <a:p>
            <a:pPr marL="285750" indent="-285750">
              <a:buFont typeface="Arial" panose="020B0604020202020204" pitchFamily="34" charset="0"/>
              <a:buChar char="•"/>
            </a:pPr>
            <a:r>
              <a:rPr lang="en-GB" sz="2400" dirty="0"/>
              <a:t>Brainstorm all possible causes.</a:t>
            </a:r>
          </a:p>
          <a:p>
            <a:pPr marL="285750" indent="-285750">
              <a:buFont typeface="Arial" panose="020B0604020202020204" pitchFamily="34" charset="0"/>
              <a:buChar char="•"/>
            </a:pPr>
            <a:r>
              <a:rPr lang="en-GB" sz="2400" dirty="0"/>
              <a:t>Ask why again.</a:t>
            </a:r>
          </a:p>
          <a:p>
            <a:pPr marL="285750" indent="-285750">
              <a:buFont typeface="Arial" panose="020B0604020202020204" pitchFamily="34" charset="0"/>
              <a:buChar char="•"/>
            </a:pPr>
            <a:r>
              <a:rPr lang="en-GB" sz="2400" dirty="0"/>
              <a:t>Continue to ask why to generate deeper levels.  </a:t>
            </a:r>
          </a:p>
        </p:txBody>
      </p:sp>
    </p:spTree>
    <p:extLst>
      <p:ext uri="{BB962C8B-B14F-4D97-AF65-F5344CB8AC3E}">
        <p14:creationId xmlns:p14="http://schemas.microsoft.com/office/powerpoint/2010/main" val="1353237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BF441-5401-03C1-611A-FDA5C6662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B8BBD9-2C69-B85A-7051-A5902793BF56}"/>
              </a:ext>
            </a:extLst>
          </p:cNvPr>
          <p:cNvSpPr>
            <a:spLocks noGrp="1"/>
          </p:cNvSpPr>
          <p:nvPr>
            <p:ph type="title"/>
          </p:nvPr>
        </p:nvSpPr>
        <p:spPr/>
        <p:txBody>
          <a:bodyPr>
            <a:normAutofit/>
          </a:bodyPr>
          <a:lstStyle/>
          <a:p>
            <a:r>
              <a:rPr lang="en-GB" sz="4000" b="1" dirty="0"/>
              <a:t>The benefits</a:t>
            </a:r>
          </a:p>
        </p:txBody>
      </p:sp>
      <p:sp>
        <p:nvSpPr>
          <p:cNvPr id="6" name="Rectangle 1027">
            <a:extLst>
              <a:ext uri="{FF2B5EF4-FFF2-40B4-BE49-F238E27FC236}">
                <a16:creationId xmlns:a16="http://schemas.microsoft.com/office/drawing/2014/main" id="{11E94034-52A4-9416-6F1E-E18660A59BE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D3A1A7FE-70B4-2A14-A10E-C317117B68AE}"/>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Helps determine the root cause of the problem.</a:t>
            </a:r>
          </a:p>
          <a:p>
            <a:r>
              <a:rPr lang="en-GB" altLang="en-US" sz="2400" dirty="0">
                <a:latin typeface="Arial" panose="020B0604020202020204" pitchFamily="34" charset="0"/>
                <a:cs typeface="Arial" panose="020B0604020202020204" pitchFamily="34" charset="0"/>
              </a:rPr>
              <a:t>Easy to read format.</a:t>
            </a:r>
          </a:p>
          <a:p>
            <a:r>
              <a:rPr lang="en-GB" altLang="en-US" sz="2400" dirty="0">
                <a:latin typeface="Arial" panose="020B0604020202020204" pitchFamily="34" charset="0"/>
                <a:cs typeface="Arial" panose="020B0604020202020204" pitchFamily="34" charset="0"/>
              </a:rPr>
              <a:t>Indicates possible causes of the problem or variations.</a:t>
            </a:r>
          </a:p>
          <a:p>
            <a:r>
              <a:rPr lang="en-GB" altLang="en-US" sz="2400" dirty="0">
                <a:latin typeface="Arial" panose="020B0604020202020204" pitchFamily="34" charset="0"/>
                <a:cs typeface="Arial" panose="020B0604020202020204" pitchFamily="34" charset="0"/>
              </a:rPr>
              <a:t>Increases knowledge by breaking down the process.</a:t>
            </a:r>
          </a:p>
          <a:p>
            <a:r>
              <a:rPr lang="en-GB" altLang="en-US" sz="2400" dirty="0">
                <a:latin typeface="Arial" panose="020B0604020202020204" pitchFamily="34" charset="0"/>
                <a:cs typeface="Arial" panose="020B0604020202020204" pitchFamily="34" charset="0"/>
              </a:rPr>
              <a:t>Identifies areas for collecting data.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5844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DC8A6-ABB6-D90E-B593-F12F52F23E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8D214-E4FD-E0C6-006E-F20A74655A92}"/>
              </a:ext>
            </a:extLst>
          </p:cNvPr>
          <p:cNvSpPr>
            <a:spLocks noGrp="1"/>
          </p:cNvSpPr>
          <p:nvPr>
            <p:ph type="title"/>
          </p:nvPr>
        </p:nvSpPr>
        <p:spPr>
          <a:xfrm>
            <a:off x="457199" y="274638"/>
            <a:ext cx="8124529" cy="1050924"/>
          </a:xfrm>
        </p:spPr>
        <p:txBody>
          <a:bodyPr>
            <a:normAutofit/>
          </a:bodyPr>
          <a:lstStyle/>
          <a:p>
            <a:r>
              <a:rPr lang="en-GB" sz="4000" b="1" dirty="0"/>
              <a:t>Problem of the week</a:t>
            </a:r>
          </a:p>
        </p:txBody>
      </p:sp>
      <p:sp>
        <p:nvSpPr>
          <p:cNvPr id="6" name="Rectangle 1027">
            <a:extLst>
              <a:ext uri="{FF2B5EF4-FFF2-40B4-BE49-F238E27FC236}">
                <a16:creationId xmlns:a16="http://schemas.microsoft.com/office/drawing/2014/main" id="{138BCE93-5119-939A-89CE-135771331A7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B1B0E8A-6372-9F45-7BC9-8B81C04BF22D}"/>
              </a:ext>
            </a:extLst>
          </p:cNvPr>
          <p:cNvPicPr>
            <a:picLocks noChangeAspect="1"/>
          </p:cNvPicPr>
          <p:nvPr/>
        </p:nvPicPr>
        <p:blipFill>
          <a:blip r:embed="rId3"/>
          <a:stretch>
            <a:fillRect/>
          </a:stretch>
        </p:blipFill>
        <p:spPr>
          <a:xfrm>
            <a:off x="579474" y="1287722"/>
            <a:ext cx="7073863" cy="3965922"/>
          </a:xfrm>
          <a:prstGeom prst="rect">
            <a:avLst/>
          </a:prstGeom>
        </p:spPr>
      </p:pic>
    </p:spTree>
    <p:extLst>
      <p:ext uri="{BB962C8B-B14F-4D97-AF65-F5344CB8AC3E}">
        <p14:creationId xmlns:p14="http://schemas.microsoft.com/office/powerpoint/2010/main" val="2239504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D62C-02C0-011A-9E3B-0A00B5759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7B044-F852-25DF-892D-77C4741F95EB}"/>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F8E680C8-CD57-56CB-5C1D-4D138F463A1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F0B7DA93-8978-E305-9649-F1C78A44A41A}"/>
              </a:ext>
            </a:extLst>
          </p:cNvPr>
          <p:cNvSpPr txBox="1">
            <a:spLocks noChangeArrowheads="1"/>
          </p:cNvSpPr>
          <p:nvPr/>
        </p:nvSpPr>
        <p:spPr>
          <a:xfrm>
            <a:off x="685800" y="1249362"/>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Six hats, six colours.</a:t>
            </a:r>
          </a:p>
          <a:p>
            <a:r>
              <a:rPr lang="en-GB" altLang="en-US" sz="2400" dirty="0">
                <a:latin typeface="Arial" panose="020B0604020202020204" pitchFamily="34" charset="0"/>
                <a:cs typeface="Arial" panose="020B0604020202020204" pitchFamily="34" charset="0"/>
              </a:rPr>
              <a:t>Each ‘hat’ has a different style of thinking.</a:t>
            </a:r>
          </a:p>
          <a:p>
            <a:r>
              <a:rPr lang="en-GB" altLang="en-US" sz="2400" dirty="0">
                <a:latin typeface="Arial" panose="020B0604020202020204" pitchFamily="34" charset="0"/>
                <a:cs typeface="Arial" panose="020B0604020202020204" pitchFamily="34" charset="0"/>
              </a:rPr>
              <a:t>It is a useful technique for looking at the impact of a decision from different perspectives.</a:t>
            </a:r>
          </a:p>
          <a:p>
            <a:r>
              <a:rPr lang="en-GB" altLang="en-US" sz="2400" dirty="0">
                <a:latin typeface="Arial" panose="020B0604020202020204" pitchFamily="34" charset="0"/>
                <a:cs typeface="Arial" panose="020B0604020202020204" pitchFamily="34" charset="0"/>
              </a:rPr>
              <a:t>Decisions made following this principle will be safer and more resilient. </a:t>
            </a:r>
          </a:p>
          <a:p>
            <a:endParaRPr lang="en-GB" altLang="en-US" sz="2400" dirty="0">
              <a:latin typeface="Arial" panose="020B0604020202020204" pitchFamily="34" charset="0"/>
              <a:cs typeface="Arial" panose="020B0604020202020204" pitchFamily="34" charset="0"/>
            </a:endParaRPr>
          </a:p>
        </p:txBody>
      </p:sp>
      <p:pic>
        <p:nvPicPr>
          <p:cNvPr id="1026" name="Picture 2" descr="Use the Six Thinking Hats to Solve Your ...">
            <a:extLst>
              <a:ext uri="{FF2B5EF4-FFF2-40B4-BE49-F238E27FC236}">
                <a16:creationId xmlns:a16="http://schemas.microsoft.com/office/drawing/2014/main" id="{D465A1F5-C1DB-0C93-C1B8-C220BBE78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696" y="3935412"/>
            <a:ext cx="320040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733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CB62F-554C-E926-5D74-384C07BA4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78647-1744-56C6-F727-D06BAD58DCE3}"/>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438F2433-FD65-FA47-FEAD-12C33C664592}"/>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CBF4666D-F3BB-8EBA-5A8B-843B958C0C0C}"/>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6" name="Picture 2" descr="Six Thinking Hats technique - News | One Day Design Challenge | Roca">
            <a:extLst>
              <a:ext uri="{FF2B5EF4-FFF2-40B4-BE49-F238E27FC236}">
                <a16:creationId xmlns:a16="http://schemas.microsoft.com/office/drawing/2014/main" id="{BCAE2C33-9A5A-D1A7-B02C-7885ED4525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1576388"/>
            <a:ext cx="6667500" cy="3705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626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Six Thinking Hats?">
            <a:hlinkClick r:id="" action="ppaction://media"/>
            <a:extLst>
              <a:ext uri="{FF2B5EF4-FFF2-40B4-BE49-F238E27FC236}">
                <a16:creationId xmlns:a16="http://schemas.microsoft.com/office/drawing/2014/main" id="{B44DDE6D-F423-3E46-B5AB-BC599EFB469C}"/>
              </a:ext>
            </a:extLst>
          </p:cNvPr>
          <p:cNvPicPr>
            <a:picLocks noRot="1" noChangeAspect="1"/>
          </p:cNvPicPr>
          <p:nvPr>
            <a:videoFile r:link="rId1"/>
          </p:nvPr>
        </p:nvPicPr>
        <p:blipFill>
          <a:blip r:embed="rId3"/>
          <a:stretch>
            <a:fillRect/>
          </a:stretch>
        </p:blipFill>
        <p:spPr>
          <a:xfrm>
            <a:off x="778934" y="1285918"/>
            <a:ext cx="7586133" cy="4286165"/>
          </a:xfrm>
          <a:prstGeom prst="rect">
            <a:avLst/>
          </a:prstGeom>
        </p:spPr>
      </p:pic>
    </p:spTree>
    <p:extLst>
      <p:ext uri="{BB962C8B-B14F-4D97-AF65-F5344CB8AC3E}">
        <p14:creationId xmlns:p14="http://schemas.microsoft.com/office/powerpoint/2010/main" val="291365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D62C-02C0-011A-9E3B-0A00B5759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7B044-F852-25DF-892D-77C4741F95EB}"/>
              </a:ext>
            </a:extLst>
          </p:cNvPr>
          <p:cNvSpPr>
            <a:spLocks noGrp="1"/>
          </p:cNvSpPr>
          <p:nvPr>
            <p:ph type="title"/>
          </p:nvPr>
        </p:nvSpPr>
        <p:spPr/>
        <p:txBody>
          <a:bodyPr>
            <a:normAutofit/>
          </a:bodyPr>
          <a:lstStyle/>
          <a:p>
            <a:r>
              <a:rPr lang="en-GB" sz="4000" b="1" dirty="0"/>
              <a:t>The benefits (De Bono, 2009)</a:t>
            </a:r>
          </a:p>
        </p:txBody>
      </p:sp>
      <p:sp>
        <p:nvSpPr>
          <p:cNvPr id="6" name="Rectangle 1027">
            <a:extLst>
              <a:ext uri="{FF2B5EF4-FFF2-40B4-BE49-F238E27FC236}">
                <a16:creationId xmlns:a16="http://schemas.microsoft.com/office/drawing/2014/main" id="{F8E680C8-CD57-56CB-5C1D-4D138F463A1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F0B7DA93-8978-E305-9649-F1C78A44A41A}"/>
              </a:ext>
            </a:extLst>
          </p:cNvPr>
          <p:cNvSpPr txBox="1">
            <a:spLocks noChangeArrowheads="1"/>
          </p:cNvSpPr>
          <p:nvPr/>
        </p:nvSpPr>
        <p:spPr>
          <a:xfrm>
            <a:off x="685800" y="1249362"/>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6" name="Picture 2" descr="Use the Six Thinking Hats to Solve Your ...">
            <a:extLst>
              <a:ext uri="{FF2B5EF4-FFF2-40B4-BE49-F238E27FC236}">
                <a16:creationId xmlns:a16="http://schemas.microsoft.com/office/drawing/2014/main" id="{D465A1F5-C1DB-0C93-C1B8-C220BBE78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696" y="3935412"/>
            <a:ext cx="3200400" cy="14287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B8EEB0-9093-DF49-95F1-7C1946C83B73}"/>
              </a:ext>
            </a:extLst>
          </p:cNvPr>
          <p:cNvSpPr txBox="1"/>
          <p:nvPr/>
        </p:nvSpPr>
        <p:spPr>
          <a:xfrm>
            <a:off x="579474" y="1585914"/>
            <a:ext cx="6278526" cy="2308324"/>
          </a:xfrm>
          <a:prstGeom prst="rect">
            <a:avLst/>
          </a:prstGeom>
          <a:noFill/>
        </p:spPr>
        <p:txBody>
          <a:bodyPr wrap="square">
            <a:spAutoFit/>
          </a:bodyPr>
          <a:lstStyle/>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Decisions seem to make themselves.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Helps to explore a decision fully. </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A more thorough pros and cons process.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Can be used by individuals or teams. </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Helps individual decision-makers to make a well-rounded decision.  </a:t>
            </a:r>
          </a:p>
        </p:txBody>
      </p:sp>
    </p:spTree>
    <p:extLst>
      <p:ext uri="{BB962C8B-B14F-4D97-AF65-F5344CB8AC3E}">
        <p14:creationId xmlns:p14="http://schemas.microsoft.com/office/powerpoint/2010/main" val="1094074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46871-2111-6BFB-307B-9CE4DA6ADD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05347-C26A-52DD-C767-08B60468B9C4}"/>
              </a:ext>
            </a:extLst>
          </p:cNvPr>
          <p:cNvSpPr>
            <a:spLocks noGrp="1"/>
          </p:cNvSpPr>
          <p:nvPr>
            <p:ph type="title"/>
          </p:nvPr>
        </p:nvSpPr>
        <p:spPr>
          <a:xfrm>
            <a:off x="457199" y="274638"/>
            <a:ext cx="8124529" cy="1050924"/>
          </a:xfrm>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66590A3A-5B3B-8ACA-A73A-2783C7B9C46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You manage a customer services team and a member of your team approaches you to advise of a vulnerable customer. The customer has missed several payments and has called to advise they are unable to make a payment due to being out of work due to ill health. You are keen to improve your customer reputation but also aware of cash flow difficulties the business is experiencing.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In groups, try out the 6 thinking hats technique on this problem.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166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QUIZ</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9526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Questions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AutoNum type="arabicPeriod"/>
            </a:pPr>
            <a:r>
              <a:rPr lang="en-GB" altLang="en-US" sz="2400" dirty="0">
                <a:latin typeface="Arial" panose="020B0604020202020204" pitchFamily="34" charset="0"/>
                <a:cs typeface="Arial" panose="020B0604020202020204" pitchFamily="34" charset="0"/>
              </a:rPr>
              <a:t>What are the 3 recommended stages of cause and effect? </a:t>
            </a:r>
          </a:p>
          <a:p>
            <a:pPr marL="457200" indent="-457200">
              <a:buAutoNum type="arabicPeriod"/>
            </a:pPr>
            <a:r>
              <a:rPr lang="en-GB" altLang="en-US" sz="2400" dirty="0">
                <a:latin typeface="Arial" panose="020B0604020202020204" pitchFamily="34" charset="0"/>
                <a:cs typeface="Arial" panose="020B0604020202020204" pitchFamily="34" charset="0"/>
              </a:rPr>
              <a:t>What does RCA stand for?</a:t>
            </a:r>
          </a:p>
          <a:p>
            <a:pPr marL="457200" indent="-457200">
              <a:buAutoNum type="arabicPeriod"/>
            </a:pPr>
            <a:r>
              <a:rPr lang="en-GB" altLang="en-US" sz="2400" dirty="0">
                <a:latin typeface="Arial" panose="020B0604020202020204" pitchFamily="34" charset="0"/>
                <a:cs typeface="Arial" panose="020B0604020202020204" pitchFamily="34" charset="0"/>
              </a:rPr>
              <a:t>What can cause and effect diagrams also be known as?</a:t>
            </a:r>
          </a:p>
          <a:p>
            <a:pPr marL="457200" indent="-457200">
              <a:buAutoNum type="arabicPeriod"/>
            </a:pPr>
            <a:r>
              <a:rPr lang="en-GB" altLang="en-US" sz="2400" dirty="0">
                <a:latin typeface="Arial" panose="020B0604020202020204" pitchFamily="34" charset="0"/>
                <a:cs typeface="Arial" panose="020B0604020202020204" pitchFamily="34" charset="0"/>
              </a:rPr>
              <a:t>What are the benefits of using this type of diagram?</a:t>
            </a:r>
          </a:p>
          <a:p>
            <a:pPr marL="457200" indent="-457200">
              <a:buAutoNum type="arabicPeriod"/>
            </a:pPr>
            <a:r>
              <a:rPr lang="en-GB" altLang="en-US" sz="2400" dirty="0">
                <a:latin typeface="Arial" panose="020B0604020202020204" pitchFamily="34" charset="0"/>
                <a:cs typeface="Arial" panose="020B0604020202020204" pitchFamily="34" charset="0"/>
              </a:rPr>
              <a:t>In Edward De Bono’s 6 thinking hats, what does the red hat represent?</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88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F49CF-8685-F92E-1A8D-338BEB199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EB9C56-496D-C29C-8A81-378CFE330443}"/>
              </a:ext>
            </a:extLst>
          </p:cNvPr>
          <p:cNvSpPr>
            <a:spLocks noGrp="1"/>
          </p:cNvSpPr>
          <p:nvPr>
            <p:ph type="title"/>
          </p:nvPr>
        </p:nvSpPr>
        <p:spPr>
          <a:xfrm>
            <a:off x="457199" y="274638"/>
            <a:ext cx="8124529" cy="1050924"/>
          </a:xfrm>
        </p:spPr>
        <p:txBody>
          <a:bodyPr>
            <a:normAutofit/>
          </a:bodyPr>
          <a:lstStyle/>
          <a:p>
            <a:r>
              <a:rPr lang="en-GB" sz="4000" b="1" dirty="0"/>
              <a:t>SWOT and PESTLE analysis</a:t>
            </a:r>
          </a:p>
        </p:txBody>
      </p:sp>
      <p:sp>
        <p:nvSpPr>
          <p:cNvPr id="6" name="Rectangle 1027">
            <a:extLst>
              <a:ext uri="{FF2B5EF4-FFF2-40B4-BE49-F238E27FC236}">
                <a16:creationId xmlns:a16="http://schemas.microsoft.com/office/drawing/2014/main" id="{57EDE679-CF1E-31D2-715B-C32289737CD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descr="A colorful squares with white text&#10;&#10;Description automatically generated">
            <a:extLst>
              <a:ext uri="{FF2B5EF4-FFF2-40B4-BE49-F238E27FC236}">
                <a16:creationId xmlns:a16="http://schemas.microsoft.com/office/drawing/2014/main" id="{0DAC79C0-483D-A49C-0707-2167C1F9C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0975" y="2120521"/>
            <a:ext cx="3015223" cy="1725885"/>
          </a:xfrm>
          <a:prstGeom prst="rect">
            <a:avLst/>
          </a:prstGeom>
        </p:spPr>
      </p:pic>
      <p:pic>
        <p:nvPicPr>
          <p:cNvPr id="7" name="Picture 6" descr="A diagram of pestle analysis&#10;&#10;Description automatically generated">
            <a:extLst>
              <a:ext uri="{FF2B5EF4-FFF2-40B4-BE49-F238E27FC236}">
                <a16:creationId xmlns:a16="http://schemas.microsoft.com/office/drawing/2014/main" id="{CE1EA532-AAE9-1BDD-A56C-1178058422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19101" y="1906899"/>
            <a:ext cx="3015222" cy="2270147"/>
          </a:xfrm>
          <a:prstGeom prst="rect">
            <a:avLst/>
          </a:prstGeom>
        </p:spPr>
      </p:pic>
    </p:spTree>
    <p:extLst>
      <p:ext uri="{BB962C8B-B14F-4D97-AF65-F5344CB8AC3E}">
        <p14:creationId xmlns:p14="http://schemas.microsoft.com/office/powerpoint/2010/main" val="4256174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PESTLE analysis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Political – Factors related to government policies, stability and political influences.</a:t>
            </a:r>
          </a:p>
          <a:p>
            <a:r>
              <a:rPr lang="en-GB" altLang="en-US" sz="2400" dirty="0">
                <a:latin typeface="Arial" panose="020B0604020202020204" pitchFamily="34" charset="0"/>
                <a:cs typeface="Arial" panose="020B0604020202020204" pitchFamily="34" charset="0"/>
              </a:rPr>
              <a:t>Economic – Economic conditions, trends and influences on the organisation.</a:t>
            </a:r>
          </a:p>
          <a:p>
            <a:r>
              <a:rPr lang="en-GB" altLang="en-US" sz="2400" dirty="0">
                <a:latin typeface="Arial" panose="020B0604020202020204" pitchFamily="34" charset="0"/>
                <a:cs typeface="Arial" panose="020B0604020202020204" pitchFamily="34" charset="0"/>
              </a:rPr>
              <a:t>Social – Societal and cultural factors affecting the organisation.</a:t>
            </a:r>
          </a:p>
          <a:p>
            <a:r>
              <a:rPr lang="en-GB" altLang="en-US" sz="2400" dirty="0">
                <a:latin typeface="Arial" panose="020B0604020202020204" pitchFamily="34" charset="0"/>
                <a:cs typeface="Arial" panose="020B0604020202020204" pitchFamily="34" charset="0"/>
              </a:rPr>
              <a:t>Technological – The impact of technology on the industry and organisation.</a:t>
            </a:r>
          </a:p>
          <a:p>
            <a:r>
              <a:rPr lang="en-GB" altLang="en-US" sz="2400" dirty="0">
                <a:latin typeface="Arial" panose="020B0604020202020204" pitchFamily="34" charset="0"/>
                <a:cs typeface="Arial" panose="020B0604020202020204" pitchFamily="34" charset="0"/>
              </a:rPr>
              <a:t>Legal – Legal factors, regulations and compliance issues.</a:t>
            </a:r>
          </a:p>
          <a:p>
            <a:r>
              <a:rPr lang="en-GB" altLang="en-US" sz="2400" dirty="0">
                <a:latin typeface="Arial" panose="020B0604020202020204" pitchFamily="34" charset="0"/>
                <a:cs typeface="Arial" panose="020B0604020202020204" pitchFamily="34" charset="0"/>
              </a:rPr>
              <a:t>Environmental – Environmental factors, such as climate change and sustainability. </a:t>
            </a:r>
          </a:p>
          <a:p>
            <a:r>
              <a:rPr lang="en-GB" altLang="en-US" sz="2400" dirty="0">
                <a:latin typeface="Arial" panose="020B0604020202020204" pitchFamily="34" charset="0"/>
                <a:cs typeface="Arial" panose="020B0604020202020204" pitchFamily="34" charset="0"/>
              </a:rPr>
              <a:t>PESTLE analysis provides a broader perspective, considering factors beyond the organisation’s immediate control.</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06742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Referencing refresher</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Referencing handbook through Moodle. </a:t>
            </a:r>
          </a:p>
          <a:p>
            <a:pPr marL="0" indent="0">
              <a:buNone/>
            </a:pPr>
            <a:r>
              <a:rPr lang="en-GB" altLang="en-US" sz="2400" dirty="0">
                <a:latin typeface="Arial" panose="020B0604020202020204" pitchFamily="34" charset="0"/>
                <a:cs typeface="Arial" panose="020B0604020202020204" pitchFamily="34" charset="0"/>
              </a:rPr>
              <a:t>Report example.</a:t>
            </a:r>
          </a:p>
          <a:p>
            <a:pPr marL="0" indent="0">
              <a:buNone/>
            </a:pPr>
            <a:r>
              <a:rPr lang="en-GB" altLang="en-US" sz="2400" dirty="0">
                <a:latin typeface="Arial" panose="020B0604020202020204" pitchFamily="34" charset="0"/>
                <a:cs typeface="Arial" panose="020B0604020202020204" pitchFamily="34" charset="0"/>
              </a:rPr>
              <a:t>Referencing activity.</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8129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Assessment 1 recap</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Time to choose your groups and start planning!</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Consider the following:</a:t>
            </a:r>
          </a:p>
          <a:p>
            <a:r>
              <a:rPr lang="en-GB" altLang="en-US" sz="2400" dirty="0">
                <a:latin typeface="Arial" panose="020B0604020202020204" pitchFamily="34" charset="0"/>
                <a:cs typeface="Arial" panose="020B0604020202020204" pitchFamily="34" charset="0"/>
              </a:rPr>
              <a:t>How will you communicate with each other between lectures?</a:t>
            </a:r>
          </a:p>
          <a:p>
            <a:r>
              <a:rPr lang="en-GB" altLang="en-US" sz="2400" dirty="0">
                <a:latin typeface="Arial" panose="020B0604020202020204" pitchFamily="34" charset="0"/>
                <a:cs typeface="Arial" panose="020B0604020202020204" pitchFamily="34" charset="0"/>
              </a:rPr>
              <a:t>Which parts of the presentation will each of you cover? </a:t>
            </a:r>
          </a:p>
          <a:p>
            <a:r>
              <a:rPr lang="en-GB" altLang="en-US" sz="2400" dirty="0">
                <a:latin typeface="Arial" panose="020B0604020202020204" pitchFamily="34" charset="0"/>
                <a:cs typeface="Arial" panose="020B0604020202020204" pitchFamily="34" charset="0"/>
              </a:rPr>
              <a:t>Who will be responsible for emailing the PowerPoint to the lecturer on 8</a:t>
            </a:r>
            <a:r>
              <a:rPr lang="en-GB" altLang="en-US" sz="2400" baseline="30000" dirty="0">
                <a:latin typeface="Arial" panose="020B0604020202020204" pitchFamily="34" charset="0"/>
                <a:cs typeface="Arial" panose="020B0604020202020204" pitchFamily="34" charset="0"/>
              </a:rPr>
              <a:t>th</a:t>
            </a:r>
            <a:r>
              <a:rPr lang="en-GB" altLang="en-US" sz="2400" dirty="0">
                <a:latin typeface="Arial" panose="020B0604020202020204" pitchFamily="34" charset="0"/>
                <a:cs typeface="Arial" panose="020B0604020202020204" pitchFamily="34" charset="0"/>
              </a:rPr>
              <a:t> November 2024?</a:t>
            </a: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4027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What have we covered today?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1</a:t>
            </a:r>
          </a:p>
          <a:p>
            <a:r>
              <a:rPr lang="en-GB" altLang="en-US" sz="2400" dirty="0">
                <a:latin typeface="Arial" panose="020B0604020202020204" pitchFamily="34" charset="0"/>
                <a:cs typeface="Arial" panose="020B0604020202020204" pitchFamily="34" charset="0"/>
              </a:rPr>
              <a:t>Mind map activity</a:t>
            </a:r>
          </a:p>
          <a:p>
            <a:r>
              <a:rPr lang="en-GB" altLang="en-US" sz="2400" dirty="0">
                <a:latin typeface="Arial" panose="020B0604020202020204" pitchFamily="34" charset="0"/>
                <a:cs typeface="Arial" panose="020B0604020202020204" pitchFamily="34" charset="0"/>
              </a:rPr>
              <a:t>Importance of root cause analysis</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Groups for assessment 1</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187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References</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100" dirty="0">
                <a:latin typeface="Arial" panose="020B0604020202020204" pitchFamily="34" charset="0"/>
                <a:cs typeface="Arial" panose="020B0604020202020204" pitchFamily="34" charset="0"/>
              </a:rPr>
              <a:t>CIPD (2024a) </a:t>
            </a:r>
            <a:r>
              <a:rPr lang="en-GB" altLang="en-US" sz="2100" i="1" dirty="0">
                <a:latin typeface="Arial" panose="020B0604020202020204" pitchFamily="34" charset="0"/>
                <a:cs typeface="Arial" panose="020B0604020202020204" pitchFamily="34" charset="0"/>
              </a:rPr>
              <a:t>SWOT analysis</a:t>
            </a:r>
            <a:r>
              <a:rPr lang="en-GB" altLang="en-US" sz="2100" dirty="0">
                <a:latin typeface="Arial" panose="020B0604020202020204" pitchFamily="34" charset="0"/>
                <a:cs typeface="Arial" panose="020B0604020202020204" pitchFamily="34" charset="0"/>
              </a:rPr>
              <a:t>. Available at: </a:t>
            </a:r>
            <a:r>
              <a:rPr lang="en-GB" sz="21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SWOT analysis | Factsheets | CIPD</a:t>
            </a:r>
            <a:r>
              <a:rPr lang="en-GB" sz="2100" dirty="0">
                <a:solidFill>
                  <a:srgbClr val="0070C0"/>
                </a:solidFill>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 Oct 2024).</a:t>
            </a:r>
          </a:p>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dirty="0">
                <a:latin typeface="Arial" panose="020B0604020202020204" pitchFamily="34" charset="0"/>
                <a:cs typeface="Arial" panose="020B0604020202020204" pitchFamily="34" charset="0"/>
              </a:rPr>
              <a:t>CIPD (2024b) </a:t>
            </a:r>
            <a:r>
              <a:rPr lang="en-GB" sz="2100" i="1" dirty="0">
                <a:latin typeface="Arial" panose="020B0604020202020204" pitchFamily="34" charset="0"/>
                <a:cs typeface="Arial" panose="020B0604020202020204" pitchFamily="34" charset="0"/>
              </a:rPr>
              <a:t>PESTLE analysis. </a:t>
            </a:r>
            <a:r>
              <a:rPr lang="en-GB" sz="2100" dirty="0">
                <a:latin typeface="Arial" panose="020B0604020202020204" pitchFamily="34" charset="0"/>
                <a:cs typeface="Arial" panose="020B0604020202020204" pitchFamily="34" charset="0"/>
              </a:rPr>
              <a:t>Available at: </a:t>
            </a:r>
            <a:r>
              <a:rPr lang="en-GB" sz="21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PESTLE analysis | CIPD</a:t>
            </a:r>
            <a:r>
              <a:rPr lang="en-GB" sz="2100" dirty="0">
                <a:solidFill>
                  <a:srgbClr val="0070C0"/>
                </a:solidFill>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 Oct 2024).</a:t>
            </a:r>
          </a:p>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b="0" i="0" dirty="0">
                <a:effectLst/>
                <a:highlight>
                  <a:srgbClr val="FFFFFF"/>
                </a:highlight>
                <a:latin typeface="Arial" panose="020B0604020202020204" pitchFamily="34" charset="0"/>
                <a:cs typeface="Arial" panose="020B0604020202020204" pitchFamily="34" charset="0"/>
              </a:rPr>
              <a:t>De Bono, E. (2000) </a:t>
            </a:r>
            <a:r>
              <a:rPr lang="en-GB" sz="2100" b="0" i="1" dirty="0">
                <a:effectLst/>
                <a:highlight>
                  <a:srgbClr val="FFFFFF"/>
                </a:highlight>
                <a:latin typeface="Arial" panose="020B0604020202020204" pitchFamily="34" charset="0"/>
                <a:cs typeface="Arial" panose="020B0604020202020204" pitchFamily="34" charset="0"/>
              </a:rPr>
              <a:t>Six thinking hats</a:t>
            </a:r>
            <a:r>
              <a:rPr lang="en-GB" sz="2100" b="0" i="0" dirty="0">
                <a:effectLst/>
                <a:highlight>
                  <a:srgbClr val="FFFFFF"/>
                </a:highlight>
                <a:latin typeface="Arial" panose="020B0604020202020204" pitchFamily="34" charset="0"/>
                <a:cs typeface="Arial" panose="020B0604020202020204" pitchFamily="34" charset="0"/>
              </a:rPr>
              <a:t>. London: Penguin.</a:t>
            </a:r>
          </a:p>
          <a:p>
            <a:pPr marL="0" indent="0">
              <a:buNone/>
            </a:pPr>
            <a:endParaRPr lang="en-GB" sz="2100" b="0" i="0" dirty="0">
              <a:effectLst/>
              <a:highlight>
                <a:srgbClr val="FFFFFF"/>
              </a:highlight>
              <a:latin typeface="Arial" panose="020B0604020202020204" pitchFamily="34" charset="0"/>
              <a:cs typeface="Arial" panose="020B0604020202020204" pitchFamily="34" charset="0"/>
            </a:endParaRPr>
          </a:p>
          <a:p>
            <a:pPr marL="0" indent="0">
              <a:buNone/>
            </a:pPr>
            <a:r>
              <a:rPr lang="en-GB" sz="2100" dirty="0"/>
              <a:t>Denniss, S. (2017) A case study: the benefits and challenges of root cause analysis presented through a real world example from the rail industry, Safety and Reliability, 37:4, 197-216, DOI: 10.1080/09617353.2018.147118.</a:t>
            </a:r>
          </a:p>
          <a:p>
            <a:pPr marL="0" indent="0">
              <a:buNone/>
            </a:pPr>
            <a:endParaRPr lang="en-GB" sz="2100" b="0" i="0" dirty="0">
              <a:effectLst/>
              <a:highlight>
                <a:srgbClr val="FFFFFF"/>
              </a:highlight>
              <a:latin typeface="Arial" panose="020B0604020202020204" pitchFamily="34" charset="0"/>
              <a:cs typeface="Arial" panose="020B0604020202020204" pitchFamily="34" charset="0"/>
            </a:endParaRPr>
          </a:p>
          <a:p>
            <a:pPr marL="0" indent="0">
              <a:buNone/>
            </a:pPr>
            <a:r>
              <a:rPr lang="en-GB" sz="2100" b="0" i="0" dirty="0" err="1">
                <a:effectLst/>
                <a:latin typeface="Arial" panose="020B0604020202020204" pitchFamily="34" charset="0"/>
                <a:cs typeface="Arial" panose="020B0604020202020204" pitchFamily="34" charset="0"/>
              </a:rPr>
              <a:t>Gangidi</a:t>
            </a:r>
            <a:r>
              <a:rPr lang="en-GB" sz="2100" b="0" i="0" dirty="0">
                <a:effectLst/>
                <a:latin typeface="Arial" panose="020B0604020202020204" pitchFamily="34" charset="0"/>
                <a:cs typeface="Arial" panose="020B0604020202020204" pitchFamily="34" charset="0"/>
              </a:rPr>
              <a:t>, P. (2019) “A systematic approach to root cause analysis using 3 × 5 why’s technique,” </a:t>
            </a:r>
            <a:r>
              <a:rPr lang="en-GB" sz="2100" b="0" i="1" dirty="0">
                <a:effectLst/>
                <a:latin typeface="Arial" panose="020B0604020202020204" pitchFamily="34" charset="0"/>
                <a:cs typeface="Arial" panose="020B0604020202020204" pitchFamily="34" charset="0"/>
              </a:rPr>
              <a:t>International journal of lean six sigma</a:t>
            </a:r>
            <a:r>
              <a:rPr lang="en-GB" sz="2100" b="0" i="0" dirty="0">
                <a:effectLst/>
                <a:latin typeface="Arial" panose="020B0604020202020204" pitchFamily="34" charset="0"/>
                <a:cs typeface="Arial" panose="020B0604020202020204" pitchFamily="34" charset="0"/>
              </a:rPr>
              <a:t>, 10(1), pp. 295–310. Available at: https://doi.org/10.1108/IJLSS-10-2017-0114.</a:t>
            </a:r>
            <a:endParaRPr lang="en-GB" sz="2100" dirty="0">
              <a:latin typeface="Arial" panose="020B0604020202020204" pitchFamily="34" charset="0"/>
              <a:cs typeface="Arial" panose="020B0604020202020204" pitchFamily="34" charset="0"/>
            </a:endParaRPr>
          </a:p>
          <a:p>
            <a:pPr marL="0" indent="0">
              <a:buNone/>
            </a:pPr>
            <a:r>
              <a:rPr lang="en-GB" sz="1600" dirty="0"/>
              <a:t>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2800" dirty="0">
                <a:latin typeface="Arial" panose="020B0604020202020204" pitchFamily="34" charset="0"/>
                <a:cs typeface="Arial" panose="020B0604020202020204" pitchFamily="34" charset="0"/>
              </a:rPr>
              <a:t>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09213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2492</Words>
  <Application>Microsoft Office PowerPoint</Application>
  <PresentationFormat>On-screen Show (4:3)</PresentationFormat>
  <Paragraphs>325</Paragraphs>
  <Slides>29</Slides>
  <Notes>28</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29</vt:i4>
      </vt:variant>
    </vt:vector>
  </HeadingPairs>
  <TitlesOfParts>
    <vt:vector size="41" baseType="lpstr">
      <vt:lpstr>-apple-system</vt:lpstr>
      <vt:lpstr>Myriad Pro</vt:lpstr>
      <vt:lpstr>ProximaNova-n4</vt:lpstr>
      <vt:lpstr>Arial</vt:lpstr>
      <vt:lpstr>Calibri</vt:lpstr>
      <vt:lpstr>Libre Franklin</vt:lpstr>
      <vt:lpstr>Source Sans Pro</vt:lpstr>
      <vt:lpstr>Tw Cen MT</vt:lpstr>
      <vt:lpstr>Tw Cen MT Condensed</vt:lpstr>
      <vt:lpstr>Wingdings 3</vt:lpstr>
      <vt:lpstr>20140311PresentationUWTSDTemplate</vt:lpstr>
      <vt:lpstr>Integral</vt:lpstr>
      <vt:lpstr>Certificate of Higher Education in Employability Skills  Problem Solving and Innovation (BMSW4014)  Rhiannon Akers, Chris Rogers, Christine Joy and Rebecca Francis-Davies - October 2024</vt:lpstr>
      <vt:lpstr>Agenda </vt:lpstr>
      <vt:lpstr>Recap</vt:lpstr>
      <vt:lpstr>Activity</vt:lpstr>
      <vt:lpstr>Stages of cause and effect</vt:lpstr>
      <vt:lpstr>Root Cause Analysis (RCA)</vt:lpstr>
      <vt:lpstr>Root Cause Analysis (RCA)</vt:lpstr>
      <vt:lpstr>5 Why general principles</vt:lpstr>
      <vt:lpstr>Possible barriers to using the 5 why model</vt:lpstr>
      <vt:lpstr>Easy steps to 5 why analysis</vt:lpstr>
      <vt:lpstr>Cause and effect diagram</vt:lpstr>
      <vt:lpstr>Categories</vt:lpstr>
      <vt:lpstr>The process</vt:lpstr>
      <vt:lpstr>The benefits</vt:lpstr>
      <vt:lpstr>Problem of the week</vt:lpstr>
      <vt:lpstr>Edward de Bono’s 6 thinking hats</vt:lpstr>
      <vt:lpstr>Edward de Bono’s 6 thinking hats</vt:lpstr>
      <vt:lpstr>PowerPoint Presentation</vt:lpstr>
      <vt:lpstr>The benefits (De Bono, 2009)</vt:lpstr>
      <vt:lpstr>Activity</vt:lpstr>
      <vt:lpstr>QUIZ</vt:lpstr>
      <vt:lpstr>Questions</vt:lpstr>
      <vt:lpstr>SWOT and PESTLE analysis</vt:lpstr>
      <vt:lpstr>SWOT analysis</vt:lpstr>
      <vt:lpstr>PESTLE analysis</vt:lpstr>
      <vt:lpstr>Referencing refresher</vt:lpstr>
      <vt:lpstr>Assessment 1 recap</vt:lpstr>
      <vt:lpstr>What have we covered today?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28</cp:revision>
  <dcterms:created xsi:type="dcterms:W3CDTF">2017-12-11T18:00:04Z</dcterms:created>
  <dcterms:modified xsi:type="dcterms:W3CDTF">2024-10-03T12:48:17Z</dcterms:modified>
</cp:coreProperties>
</file>