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65" r:id="rId4"/>
    <p:sldId id="258" r:id="rId5"/>
    <p:sldId id="260" r:id="rId6"/>
    <p:sldId id="259"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e Long" initials="JL" lastIdx="2" clrIdx="0">
    <p:extLst>
      <p:ext uri="{19B8F6BF-5375-455C-9EA6-DF929625EA0E}">
        <p15:presenceInfo xmlns:p15="http://schemas.microsoft.com/office/powerpoint/2012/main" userId="c4bb893f6b12cd1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2" d="100"/>
          <a:sy n="102" d="100"/>
        </p:scale>
        <p:origin x="120"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AF09A7-5FAD-4DB2-A4F1-EC2EFCB89E0F}" type="datetimeFigureOut">
              <a:rPr lang="en-GB" smtClean="0"/>
              <a:t>05/11/2018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79444C-E083-435B-A1C6-3124D7020887}" type="slidenum">
              <a:rPr lang="en-GB" smtClean="0"/>
              <a:t>‹#›</a:t>
            </a:fld>
            <a:endParaRPr lang="en-GB"/>
          </a:p>
        </p:txBody>
      </p:sp>
    </p:spTree>
    <p:extLst>
      <p:ext uri="{BB962C8B-B14F-4D97-AF65-F5344CB8AC3E}">
        <p14:creationId xmlns:p14="http://schemas.microsoft.com/office/powerpoint/2010/main" val="377068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79444C-E083-435B-A1C6-3124D7020887}" type="slidenum">
              <a:rPr lang="en-GB" smtClean="0"/>
              <a:t>1</a:t>
            </a:fld>
            <a:endParaRPr lang="en-GB"/>
          </a:p>
        </p:txBody>
      </p:sp>
    </p:spTree>
    <p:extLst>
      <p:ext uri="{BB962C8B-B14F-4D97-AF65-F5344CB8AC3E}">
        <p14:creationId xmlns:p14="http://schemas.microsoft.com/office/powerpoint/2010/main" val="3055105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Stylization in art, is the representation of something in a non realistic form.</a:t>
            </a:r>
          </a:p>
        </p:txBody>
      </p:sp>
      <p:sp>
        <p:nvSpPr>
          <p:cNvPr id="4" name="Slide Number Placeholder 3"/>
          <p:cNvSpPr>
            <a:spLocks noGrp="1"/>
          </p:cNvSpPr>
          <p:nvPr>
            <p:ph type="sldNum" sz="quarter" idx="5"/>
          </p:nvPr>
        </p:nvSpPr>
        <p:spPr/>
        <p:txBody>
          <a:bodyPr/>
          <a:lstStyle/>
          <a:p>
            <a:fld id="{5B79444C-E083-435B-A1C6-3124D7020887}" type="slidenum">
              <a:rPr lang="en-GB" smtClean="0"/>
              <a:t>2</a:t>
            </a:fld>
            <a:endParaRPr lang="en-GB"/>
          </a:p>
        </p:txBody>
      </p:sp>
    </p:spTree>
    <p:extLst>
      <p:ext uri="{BB962C8B-B14F-4D97-AF65-F5344CB8AC3E}">
        <p14:creationId xmlns:p14="http://schemas.microsoft.com/office/powerpoint/2010/main" val="1014328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seen in its simplest form all the time in things such as logos, such as the British heart foundation, apple, DreamWorks and Disney.</a:t>
            </a:r>
          </a:p>
          <a:p>
            <a:r>
              <a:rPr lang="en-GB" dirty="0"/>
              <a:t>But for my research I will be focusing on character stylization</a:t>
            </a:r>
          </a:p>
        </p:txBody>
      </p:sp>
      <p:sp>
        <p:nvSpPr>
          <p:cNvPr id="4" name="Slide Number Placeholder 3"/>
          <p:cNvSpPr>
            <a:spLocks noGrp="1"/>
          </p:cNvSpPr>
          <p:nvPr>
            <p:ph type="sldNum" sz="quarter" idx="5"/>
          </p:nvPr>
        </p:nvSpPr>
        <p:spPr/>
        <p:txBody>
          <a:bodyPr/>
          <a:lstStyle/>
          <a:p>
            <a:fld id="{5B79444C-E083-435B-A1C6-3124D7020887}" type="slidenum">
              <a:rPr lang="en-GB" smtClean="0"/>
              <a:t>3</a:t>
            </a:fld>
            <a:endParaRPr lang="en-GB"/>
          </a:p>
        </p:txBody>
      </p:sp>
    </p:spTree>
    <p:extLst>
      <p:ext uri="{BB962C8B-B14F-4D97-AF65-F5344CB8AC3E}">
        <p14:creationId xmlns:p14="http://schemas.microsoft.com/office/powerpoint/2010/main" val="1748471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Stylized characters are used for most animated films, or at least the most popular animated films. These usually consist of exaggerated features or features that don’t conform to real world anatomy.</a:t>
            </a:r>
          </a:p>
          <a:p>
            <a:r>
              <a:rPr lang="en-GB" dirty="0"/>
              <a:t>Which creates quite an appealing look.</a:t>
            </a:r>
          </a:p>
          <a:p>
            <a:r>
              <a:rPr lang="en-GB" dirty="0"/>
              <a:t>Realistic characters are rarely used within animations, but ill go into that in a bit.</a:t>
            </a:r>
          </a:p>
        </p:txBody>
      </p:sp>
      <p:sp>
        <p:nvSpPr>
          <p:cNvPr id="4" name="Slide Number Placeholder 3"/>
          <p:cNvSpPr>
            <a:spLocks noGrp="1"/>
          </p:cNvSpPr>
          <p:nvPr>
            <p:ph type="sldNum" sz="quarter" idx="5"/>
          </p:nvPr>
        </p:nvSpPr>
        <p:spPr/>
        <p:txBody>
          <a:bodyPr/>
          <a:lstStyle/>
          <a:p>
            <a:fld id="{5B79444C-E083-435B-A1C6-3124D7020887}" type="slidenum">
              <a:rPr lang="en-GB" smtClean="0"/>
              <a:t>4</a:t>
            </a:fld>
            <a:endParaRPr lang="en-GB"/>
          </a:p>
        </p:txBody>
      </p:sp>
    </p:spTree>
    <p:extLst>
      <p:ext uri="{BB962C8B-B14F-4D97-AF65-F5344CB8AC3E}">
        <p14:creationId xmlns:p14="http://schemas.microsoft.com/office/powerpoint/2010/main" val="573298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examples of stylized characters in popular films.</a:t>
            </a:r>
          </a:p>
          <a:p>
            <a:r>
              <a:rPr lang="en-GB" dirty="0"/>
              <a:t>Big Hero Six</a:t>
            </a:r>
          </a:p>
          <a:p>
            <a:r>
              <a:rPr lang="en-GB" dirty="0"/>
              <a:t>Wreck It Ralph</a:t>
            </a:r>
          </a:p>
          <a:p>
            <a:r>
              <a:rPr lang="en-GB" dirty="0"/>
              <a:t>And Ready Player One, which is a live action and CG film, even in that the human characters are stylized.</a:t>
            </a:r>
          </a:p>
          <a:p>
            <a:endParaRPr lang="en-GB" dirty="0"/>
          </a:p>
          <a:p>
            <a:r>
              <a:rPr lang="en-GB" dirty="0"/>
              <a:t>As you can see features are exaggerated, almost like caricature in some cases.</a:t>
            </a:r>
          </a:p>
          <a:p>
            <a:r>
              <a:rPr lang="en-GB" dirty="0"/>
              <a:t>But generally they’re quite nice to look at, they're appealing and I want to know why they are.</a:t>
            </a:r>
          </a:p>
        </p:txBody>
      </p:sp>
      <p:sp>
        <p:nvSpPr>
          <p:cNvPr id="4" name="Slide Number Placeholder 3"/>
          <p:cNvSpPr>
            <a:spLocks noGrp="1"/>
          </p:cNvSpPr>
          <p:nvPr>
            <p:ph type="sldNum" sz="quarter" idx="5"/>
          </p:nvPr>
        </p:nvSpPr>
        <p:spPr/>
        <p:txBody>
          <a:bodyPr/>
          <a:lstStyle/>
          <a:p>
            <a:fld id="{5B79444C-E083-435B-A1C6-3124D7020887}" type="slidenum">
              <a:rPr lang="en-GB" smtClean="0"/>
              <a:t>5</a:t>
            </a:fld>
            <a:endParaRPr lang="en-GB"/>
          </a:p>
        </p:txBody>
      </p:sp>
    </p:spTree>
    <p:extLst>
      <p:ext uri="{BB962C8B-B14F-4D97-AF65-F5344CB8AC3E}">
        <p14:creationId xmlns:p14="http://schemas.microsoft.com/office/powerpoint/2010/main" val="632341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just said, Stylization seems to create a better appeal. It makes the characters almost easier on the eyes</a:t>
            </a:r>
          </a:p>
          <a:p>
            <a:endParaRPr lang="en-GB" dirty="0"/>
          </a:p>
          <a:p>
            <a:r>
              <a:rPr lang="en-GB" dirty="0"/>
              <a:t>As well as allowing the artist to give their characters a strong readable silhouette, instantly giving the audience an idea of who the character is.</a:t>
            </a:r>
          </a:p>
          <a:p>
            <a:r>
              <a:rPr lang="en-GB" dirty="0"/>
              <a:t>This is where shape theory or shape language comes into play</a:t>
            </a:r>
          </a:p>
        </p:txBody>
      </p:sp>
      <p:sp>
        <p:nvSpPr>
          <p:cNvPr id="4" name="Slide Number Placeholder 3"/>
          <p:cNvSpPr>
            <a:spLocks noGrp="1"/>
          </p:cNvSpPr>
          <p:nvPr>
            <p:ph type="sldNum" sz="quarter" idx="5"/>
          </p:nvPr>
        </p:nvSpPr>
        <p:spPr/>
        <p:txBody>
          <a:bodyPr/>
          <a:lstStyle/>
          <a:p>
            <a:fld id="{5B79444C-E083-435B-A1C6-3124D7020887}" type="slidenum">
              <a:rPr lang="en-GB" smtClean="0"/>
              <a:t>6</a:t>
            </a:fld>
            <a:endParaRPr lang="en-GB"/>
          </a:p>
        </p:txBody>
      </p:sp>
    </p:spTree>
    <p:extLst>
      <p:ext uri="{BB962C8B-B14F-4D97-AF65-F5344CB8AC3E}">
        <p14:creationId xmlns:p14="http://schemas.microsoft.com/office/powerpoint/2010/main" val="1935540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two characters from a Animated film, straight away we get a bit of an idea of their personalities.</a:t>
            </a:r>
          </a:p>
          <a:p>
            <a:endParaRPr lang="en-GB" dirty="0"/>
          </a:p>
          <a:p>
            <a:r>
              <a:rPr lang="en-GB" dirty="0"/>
              <a:t>Would you agree that the one on the left looks a bit weak but sinister, and the left more heroic and strong?</a:t>
            </a:r>
          </a:p>
        </p:txBody>
      </p:sp>
      <p:sp>
        <p:nvSpPr>
          <p:cNvPr id="4" name="Slide Number Placeholder 3"/>
          <p:cNvSpPr>
            <a:spLocks noGrp="1"/>
          </p:cNvSpPr>
          <p:nvPr>
            <p:ph type="sldNum" sz="quarter" idx="5"/>
          </p:nvPr>
        </p:nvSpPr>
        <p:spPr/>
        <p:txBody>
          <a:bodyPr/>
          <a:lstStyle/>
          <a:p>
            <a:fld id="{5B79444C-E083-435B-A1C6-3124D7020887}" type="slidenum">
              <a:rPr lang="en-GB" smtClean="0"/>
              <a:t>7</a:t>
            </a:fld>
            <a:endParaRPr lang="en-GB"/>
          </a:p>
        </p:txBody>
      </p:sp>
    </p:spTree>
    <p:extLst>
      <p:ext uri="{BB962C8B-B14F-4D97-AF65-F5344CB8AC3E}">
        <p14:creationId xmlns:p14="http://schemas.microsoft.com/office/powerpoint/2010/main" val="2304647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They're the villain and hero of Mega Mind.</a:t>
            </a:r>
          </a:p>
          <a:p>
            <a:endParaRPr lang="en-GB" dirty="0"/>
          </a:p>
          <a:p>
            <a:r>
              <a:rPr lang="en-GB" dirty="0"/>
              <a:t>As we can see the villain has a lot of triangles used on his costume and body shape.</a:t>
            </a:r>
          </a:p>
          <a:p>
            <a:endParaRPr lang="en-GB" dirty="0"/>
          </a:p>
          <a:p>
            <a:r>
              <a:rPr lang="en-GB" dirty="0"/>
              <a:t>shape theory suggest that triangles convey danger or aggression due to the pointed ends.</a:t>
            </a:r>
          </a:p>
          <a:p>
            <a:r>
              <a:rPr lang="en-GB" dirty="0"/>
              <a:t>But the villain does have a curved head which suggests a friendly and loveable character but I think this is because of what happens to the character at the end of the film.</a:t>
            </a:r>
          </a:p>
          <a:p>
            <a:endParaRPr lang="en-GB" dirty="0"/>
          </a:p>
          <a:p>
            <a:r>
              <a:rPr lang="en-GB" dirty="0"/>
              <a:t>The hero on the other hand is a contrast, he has a more square shape in his body shape and pose, giving the impression of power and heroism.</a:t>
            </a:r>
          </a:p>
        </p:txBody>
      </p:sp>
      <p:sp>
        <p:nvSpPr>
          <p:cNvPr id="4" name="Slide Number Placeholder 3"/>
          <p:cNvSpPr>
            <a:spLocks noGrp="1"/>
          </p:cNvSpPr>
          <p:nvPr>
            <p:ph type="sldNum" sz="quarter" idx="5"/>
          </p:nvPr>
        </p:nvSpPr>
        <p:spPr/>
        <p:txBody>
          <a:bodyPr/>
          <a:lstStyle/>
          <a:p>
            <a:fld id="{5B79444C-E083-435B-A1C6-3124D7020887}" type="slidenum">
              <a:rPr lang="en-GB" smtClean="0"/>
              <a:t>8</a:t>
            </a:fld>
            <a:endParaRPr lang="en-GB"/>
          </a:p>
        </p:txBody>
      </p:sp>
    </p:spTree>
    <p:extLst>
      <p:ext uri="{BB962C8B-B14F-4D97-AF65-F5344CB8AC3E}">
        <p14:creationId xmlns:p14="http://schemas.microsoft.com/office/powerpoint/2010/main" val="14946374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Realistic characters aren’t used within animated films because of the theory on The Uncanny Valley as seen in this image from the Polar Express</a:t>
            </a:r>
          </a:p>
          <a:p>
            <a:endParaRPr lang="en-GB" dirty="0"/>
          </a:p>
          <a:p>
            <a:r>
              <a:rPr lang="en-GB" dirty="0"/>
              <a:t>This is where characters are almost real looking but not quite enough to be convincing, in fact the characters just become uncomfortable to look at and can ruin an entire film, which is why the Polar Express didn’t do too well.</a:t>
            </a:r>
          </a:p>
        </p:txBody>
      </p:sp>
      <p:sp>
        <p:nvSpPr>
          <p:cNvPr id="4" name="Slide Number Placeholder 3"/>
          <p:cNvSpPr>
            <a:spLocks noGrp="1"/>
          </p:cNvSpPr>
          <p:nvPr>
            <p:ph type="sldNum" sz="quarter" idx="5"/>
          </p:nvPr>
        </p:nvSpPr>
        <p:spPr/>
        <p:txBody>
          <a:bodyPr/>
          <a:lstStyle/>
          <a:p>
            <a:fld id="{5B79444C-E083-435B-A1C6-3124D7020887}" type="slidenum">
              <a:rPr lang="en-GB" smtClean="0"/>
              <a:t>9</a:t>
            </a:fld>
            <a:endParaRPr lang="en-GB"/>
          </a:p>
        </p:txBody>
      </p:sp>
    </p:spTree>
    <p:extLst>
      <p:ext uri="{BB962C8B-B14F-4D97-AF65-F5344CB8AC3E}">
        <p14:creationId xmlns:p14="http://schemas.microsoft.com/office/powerpoint/2010/main" val="1600040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researching into theories around character design, particularly on why stylized characters work well and why they are so appealing</a:t>
            </a:r>
          </a:p>
          <a:p>
            <a:endParaRPr lang="en-GB" dirty="0"/>
          </a:p>
          <a:p>
            <a:r>
              <a:rPr lang="en-GB" dirty="0"/>
              <a:t>I will also be looking into others artist work such as; </a:t>
            </a:r>
            <a:r>
              <a:rPr lang="en-GB" sz="1200" kern="1200" dirty="0">
                <a:solidFill>
                  <a:schemeClr val="tx1"/>
                </a:solidFill>
                <a:effectLst/>
                <a:latin typeface="+mn-lt"/>
                <a:ea typeface="+mn-ea"/>
                <a:cs typeface="+mn-cs"/>
              </a:rPr>
              <a:t>Ben Mauro, who's a character concept artist </a:t>
            </a:r>
          </a:p>
          <a:p>
            <a:r>
              <a:rPr lang="en-GB" sz="1200" kern="1200" dirty="0">
                <a:solidFill>
                  <a:schemeClr val="tx1"/>
                </a:solidFill>
                <a:effectLst/>
                <a:latin typeface="+mn-lt"/>
                <a:ea typeface="+mn-ea"/>
                <a:cs typeface="+mn-cs"/>
              </a:rPr>
              <a:t>Who’s worked for a few studios ,though I believe he has mainly worked for Sony Pictures.</a:t>
            </a:r>
          </a:p>
          <a:p>
            <a:endParaRPr lang="en-GB" dirty="0"/>
          </a:p>
          <a:p>
            <a:r>
              <a:rPr lang="en-GB" dirty="0"/>
              <a:t>During research I will be putting it into practice through creating a series of my own silhouettes and applying the information gathered.</a:t>
            </a:r>
          </a:p>
        </p:txBody>
      </p:sp>
      <p:sp>
        <p:nvSpPr>
          <p:cNvPr id="4" name="Slide Number Placeholder 3"/>
          <p:cNvSpPr>
            <a:spLocks noGrp="1"/>
          </p:cNvSpPr>
          <p:nvPr>
            <p:ph type="sldNum" sz="quarter" idx="5"/>
          </p:nvPr>
        </p:nvSpPr>
        <p:spPr/>
        <p:txBody>
          <a:bodyPr/>
          <a:lstStyle/>
          <a:p>
            <a:fld id="{5B79444C-E083-435B-A1C6-3124D7020887}" type="slidenum">
              <a:rPr lang="en-GB" smtClean="0"/>
              <a:t>10</a:t>
            </a:fld>
            <a:endParaRPr lang="en-GB"/>
          </a:p>
        </p:txBody>
      </p:sp>
    </p:spTree>
    <p:extLst>
      <p:ext uri="{BB962C8B-B14F-4D97-AF65-F5344CB8AC3E}">
        <p14:creationId xmlns:p14="http://schemas.microsoft.com/office/powerpoint/2010/main" val="345418225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11/5/2018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gif"/><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10" Type="http://schemas.openxmlformats.org/officeDocument/2006/relationships/image" Target="../media/image13.png"/><Relationship Id="rId4" Type="http://schemas.openxmlformats.org/officeDocument/2006/relationships/image" Target="../media/image5.pn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a:t>Design Choices in Animation</a:t>
            </a:r>
          </a:p>
        </p:txBody>
      </p:sp>
      <p:sp>
        <p:nvSpPr>
          <p:cNvPr id="3" name="Subtitle 2"/>
          <p:cNvSpPr>
            <a:spLocks noGrp="1"/>
          </p:cNvSpPr>
          <p:nvPr>
            <p:ph type="subTitle" idx="1"/>
          </p:nvPr>
        </p:nvSpPr>
        <p:spPr>
          <a:xfrm>
            <a:off x="2621146" y="3592282"/>
            <a:ext cx="6815669" cy="1320802"/>
          </a:xfrm>
        </p:spPr>
        <p:txBody>
          <a:bodyPr/>
          <a:lstStyle/>
          <a:p>
            <a:r>
              <a:rPr lang="en-GB" dirty="0"/>
              <a:t>Joseph Long</a:t>
            </a:r>
          </a:p>
          <a:p>
            <a:endParaRPr lang="en-GB" dirty="0"/>
          </a:p>
        </p:txBody>
      </p:sp>
    </p:spTree>
    <p:extLst>
      <p:ext uri="{BB962C8B-B14F-4D97-AF65-F5344CB8AC3E}">
        <p14:creationId xmlns:p14="http://schemas.microsoft.com/office/powerpoint/2010/main" val="3939144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45996" y="2777331"/>
            <a:ext cx="9601200" cy="1303337"/>
          </a:xfrm>
        </p:spPr>
        <p:txBody>
          <a:bodyPr>
            <a:normAutofit/>
          </a:bodyPr>
          <a:lstStyle/>
          <a:p>
            <a:r>
              <a:rPr lang="en-GB" dirty="0"/>
              <a:t>What is Stylization?</a:t>
            </a:r>
          </a:p>
        </p:txBody>
      </p:sp>
    </p:spTree>
    <p:extLst>
      <p:ext uri="{BB962C8B-B14F-4D97-AF65-F5344CB8AC3E}">
        <p14:creationId xmlns:p14="http://schemas.microsoft.com/office/powerpoint/2010/main" val="535709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1" name="Rectangle 140">
            <a:extLst>
              <a:ext uri="{FF2B5EF4-FFF2-40B4-BE49-F238E27FC236}">
                <a16:creationId xmlns:a16="http://schemas.microsoft.com/office/drawing/2014/main" id="{6F79B0DD-2C63-4EE5-804F-B8E391FC1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627DB8AB-CD55-4C8F-9043-52652B89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6"/>
            <a:ext cx="5364255"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british heart foundation">
            <a:extLst>
              <a:ext uri="{FF2B5EF4-FFF2-40B4-BE49-F238E27FC236}">
                <a16:creationId xmlns:a16="http://schemas.microsoft.com/office/drawing/2014/main" id="{80F26B91-8DB8-4123-899E-7496F273D8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5939" y="965200"/>
            <a:ext cx="1798673" cy="2060298"/>
          </a:xfrm>
          <a:prstGeom prst="rect">
            <a:avLst/>
          </a:prstGeom>
          <a:noFill/>
          <a:extLst>
            <a:ext uri="{909E8E84-426E-40DD-AFC4-6F175D3DCCD1}">
              <a14:hiddenFill xmlns:a14="http://schemas.microsoft.com/office/drawing/2010/main">
                <a:solidFill>
                  <a:srgbClr val="FFFFFF"/>
                </a:solidFill>
              </a14:hiddenFill>
            </a:ext>
          </a:extLst>
        </p:spPr>
      </p:pic>
      <p:sp>
        <p:nvSpPr>
          <p:cNvPr id="145" name="Rectangle 144">
            <a:extLst>
              <a:ext uri="{FF2B5EF4-FFF2-40B4-BE49-F238E27FC236}">
                <a16:creationId xmlns:a16="http://schemas.microsoft.com/office/drawing/2014/main" id="{53059C5A-91CB-4024-9B4E-20082E25C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589" y="643466"/>
            <a:ext cx="5376806"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apple">
            <a:extLst>
              <a:ext uri="{FF2B5EF4-FFF2-40B4-BE49-F238E27FC236}">
                <a16:creationId xmlns:a16="http://schemas.microsoft.com/office/drawing/2014/main" id="{86D3093D-94D8-499F-AFF5-49C12DE2B7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6522" y="965200"/>
            <a:ext cx="2060298" cy="2060298"/>
          </a:xfrm>
          <a:prstGeom prst="rect">
            <a:avLst/>
          </a:prstGeom>
          <a:noFill/>
          <a:extLst>
            <a:ext uri="{909E8E84-426E-40DD-AFC4-6F175D3DCCD1}">
              <a14:hiddenFill xmlns:a14="http://schemas.microsoft.com/office/drawing/2010/main">
                <a:solidFill>
                  <a:srgbClr val="FFFFFF"/>
                </a:solidFill>
              </a14:hiddenFill>
            </a:ext>
          </a:extLst>
        </p:spPr>
      </p:pic>
      <p:sp>
        <p:nvSpPr>
          <p:cNvPr id="147" name="Rectangle 146">
            <a:extLst>
              <a:ext uri="{FF2B5EF4-FFF2-40B4-BE49-F238E27FC236}">
                <a16:creationId xmlns:a16="http://schemas.microsoft.com/office/drawing/2014/main" id="{184884BF-A898-4EFF-9504-E13EBE3FF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514513"/>
            <a:ext cx="5364255" cy="270340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Image result for logos">
            <a:extLst>
              <a:ext uri="{FF2B5EF4-FFF2-40B4-BE49-F238E27FC236}">
                <a16:creationId xmlns:a16="http://schemas.microsoft.com/office/drawing/2014/main" id="{ACE2F579-5D9F-4BC2-8E86-48BB10574938}"/>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2302043" y="3836247"/>
            <a:ext cx="2060298" cy="2060298"/>
          </a:xfrm>
          <a:prstGeom prst="rect">
            <a:avLst/>
          </a:prstGeom>
          <a:noFill/>
          <a:extLst>
            <a:ext uri="{909E8E84-426E-40DD-AFC4-6F175D3DCCD1}">
              <a14:hiddenFill xmlns:a14="http://schemas.microsoft.com/office/drawing/2010/main">
                <a:solidFill>
                  <a:srgbClr val="FFFFFF"/>
                </a:solidFill>
              </a14:hiddenFill>
            </a:ext>
          </a:extLst>
        </p:spPr>
      </p:pic>
      <p:sp>
        <p:nvSpPr>
          <p:cNvPr id="149" name="Rectangle 148">
            <a:extLst>
              <a:ext uri="{FF2B5EF4-FFF2-40B4-BE49-F238E27FC236}">
                <a16:creationId xmlns:a16="http://schemas.microsoft.com/office/drawing/2014/main" id="{7B32D337-FDA6-4468-ADB1-7038E5FC0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589" y="3514513"/>
            <a:ext cx="5376806"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Image result for disney intro">
            <a:extLst>
              <a:ext uri="{FF2B5EF4-FFF2-40B4-BE49-F238E27FC236}">
                <a16:creationId xmlns:a16="http://schemas.microsoft.com/office/drawing/2014/main" id="{2CD124C9-08AB-44E8-AA1C-7771E0C3E8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25295" y="3836247"/>
            <a:ext cx="3662752" cy="2060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8821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CG/Animated films</a:t>
            </a:r>
          </a:p>
        </p:txBody>
      </p:sp>
      <p:sp>
        <p:nvSpPr>
          <p:cNvPr id="3" name="Content Placeholder 2"/>
          <p:cNvSpPr>
            <a:spLocks noGrp="1"/>
          </p:cNvSpPr>
          <p:nvPr>
            <p:ph idx="1"/>
          </p:nvPr>
        </p:nvSpPr>
        <p:spPr/>
        <p:txBody>
          <a:bodyPr/>
          <a:lstStyle/>
          <a:p>
            <a:r>
              <a:rPr lang="en-GB" dirty="0"/>
              <a:t>Stylized characters</a:t>
            </a:r>
          </a:p>
          <a:p>
            <a:endParaRPr lang="en-GB" dirty="0"/>
          </a:p>
          <a:p>
            <a:r>
              <a:rPr lang="en-GB" dirty="0"/>
              <a:t>Realistic characters</a:t>
            </a:r>
          </a:p>
        </p:txBody>
      </p:sp>
    </p:spTree>
    <p:extLst>
      <p:ext uri="{BB962C8B-B14F-4D97-AF65-F5344CB8AC3E}">
        <p14:creationId xmlns:p14="http://schemas.microsoft.com/office/powerpoint/2010/main" val="2912218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00ED58B-CEC5-4786-807F-E4D0A90B90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3" name="Picture 12">
              <a:extLst>
                <a:ext uri="{FF2B5EF4-FFF2-40B4-BE49-F238E27FC236}">
                  <a16:creationId xmlns:a16="http://schemas.microsoft.com/office/drawing/2014/main" id="{12727E8B-B76E-44AE-BA84-72E67FFFFB3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B4D4A5E-A361-484B-BA87-71470F0CE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65B2E45B-3291-4196-85CD-8C21E267453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6" name="Picture 15">
              <a:extLst>
                <a:ext uri="{FF2B5EF4-FFF2-40B4-BE49-F238E27FC236}">
                  <a16:creationId xmlns:a16="http://schemas.microsoft.com/office/drawing/2014/main" id="{7845E1EB-926E-47C1-8FEA-136188263C3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8" name="Straight Connector 17">
            <a:extLst>
              <a:ext uri="{FF2B5EF4-FFF2-40B4-BE49-F238E27FC236}">
                <a16:creationId xmlns:a16="http://schemas.microsoft.com/office/drawing/2014/main" id="{FE334D75-621B-40C8-8B6E-F7444F8C0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CEAD1911-83B7-4901-854F-05DD6D0C2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DC57783-51DB-4F55-B447-E6273C9239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23" name="Picture 22">
              <a:extLst>
                <a:ext uri="{FF2B5EF4-FFF2-40B4-BE49-F238E27FC236}">
                  <a16:creationId xmlns:a16="http://schemas.microsoft.com/office/drawing/2014/main" id="{75D5B9B1-EF33-47C3-AC7A-9ACF674C129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7532A7DA-9E81-4884-80C2-FCA09A108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004E5F97-7803-47B6-8ECA-3837574049A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1A831A94-2AA6-40A6-B225-2E4A7DE3E26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1086075" y="1041401"/>
            <a:ext cx="3572673" cy="2345264"/>
          </a:xfrm>
        </p:spPr>
        <p:txBody>
          <a:bodyPr vert="horz" lIns="91440" tIns="45720" rIns="91440" bIns="45720" rtlCol="0" anchor="b">
            <a:normAutofit/>
          </a:bodyPr>
          <a:lstStyle/>
          <a:p>
            <a:r>
              <a:rPr lang="en-US" kern="1200" cap="none">
                <a:ln w="3175" cmpd="sng">
                  <a:noFill/>
                </a:ln>
                <a:solidFill>
                  <a:schemeClr val="tx1">
                    <a:lumMod val="85000"/>
                    <a:lumOff val="15000"/>
                  </a:schemeClr>
                </a:solidFill>
                <a:effectLst/>
                <a:latin typeface="+mj-lt"/>
                <a:ea typeface="+mj-ea"/>
                <a:cs typeface="+mj-cs"/>
              </a:rPr>
              <a:t>Examples</a:t>
            </a:r>
          </a:p>
        </p:txBody>
      </p:sp>
      <p:cxnSp>
        <p:nvCxnSpPr>
          <p:cNvPr id="28" name="Straight Connector 27">
            <a:extLst>
              <a:ext uri="{FF2B5EF4-FFF2-40B4-BE49-F238E27FC236}">
                <a16:creationId xmlns:a16="http://schemas.microsoft.com/office/drawing/2014/main" id="{16CC4358-A662-4E95-B3DE-2D001177FE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63651" y="3522131"/>
            <a:ext cx="3017520"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Rectangle 29">
            <a:extLst>
              <a:ext uri="{FF2B5EF4-FFF2-40B4-BE49-F238E27FC236}">
                <a16:creationId xmlns:a16="http://schemas.microsoft.com/office/drawing/2014/main" id="{27AEFE7A-4488-473D-B160-3841BAB38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9184" y="1092199"/>
            <a:ext cx="6090452" cy="4644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rotWithShape="1">
          <a:blip r:embed="rId8"/>
          <a:srcRect l="4365" r="6684" b="5"/>
          <a:stretch/>
        </p:blipFill>
        <p:spPr>
          <a:xfrm>
            <a:off x="5179039" y="1275550"/>
            <a:ext cx="2196029" cy="2468665"/>
          </a:xfrm>
          <a:prstGeom prst="rect">
            <a:avLst/>
          </a:prstGeom>
        </p:spPr>
      </p:pic>
      <p:pic>
        <p:nvPicPr>
          <p:cNvPr id="5" name="Picture 4"/>
          <p:cNvPicPr>
            <a:picLocks noChangeAspect="1"/>
          </p:cNvPicPr>
          <p:nvPr/>
        </p:nvPicPr>
        <p:blipFill rotWithShape="1">
          <a:blip r:embed="rId9"/>
          <a:srcRect l="24965" r="3" b="3"/>
          <a:stretch/>
        </p:blipFill>
        <p:spPr>
          <a:xfrm>
            <a:off x="5179039" y="3905082"/>
            <a:ext cx="2196029" cy="1646271"/>
          </a:xfrm>
          <a:prstGeom prst="rect">
            <a:avLst/>
          </a:prstGeom>
        </p:spPr>
      </p:pic>
      <p:pic>
        <p:nvPicPr>
          <p:cNvPr id="7" name="Picture 6"/>
          <p:cNvPicPr>
            <a:picLocks noChangeAspect="1"/>
          </p:cNvPicPr>
          <p:nvPr/>
        </p:nvPicPr>
        <p:blipFill rotWithShape="1">
          <a:blip r:embed="rId10"/>
          <a:srcRect l="24692" r="30945" b="2"/>
          <a:stretch/>
        </p:blipFill>
        <p:spPr>
          <a:xfrm>
            <a:off x="7529874" y="1275549"/>
            <a:ext cx="3372301" cy="4275805"/>
          </a:xfrm>
          <a:prstGeom prst="rect">
            <a:avLst/>
          </a:prstGeom>
        </p:spPr>
      </p:pic>
    </p:spTree>
    <p:extLst>
      <p:ext uri="{BB962C8B-B14F-4D97-AF65-F5344CB8AC3E}">
        <p14:creationId xmlns:p14="http://schemas.microsoft.com/office/powerpoint/2010/main" val="1411539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stylize?</a:t>
            </a:r>
          </a:p>
        </p:txBody>
      </p:sp>
      <p:sp>
        <p:nvSpPr>
          <p:cNvPr id="3" name="Content Placeholder 2"/>
          <p:cNvSpPr>
            <a:spLocks noGrp="1"/>
          </p:cNvSpPr>
          <p:nvPr>
            <p:ph idx="1"/>
          </p:nvPr>
        </p:nvSpPr>
        <p:spPr/>
        <p:txBody>
          <a:bodyPr/>
          <a:lstStyle/>
          <a:p>
            <a:r>
              <a:rPr lang="en-GB" dirty="0"/>
              <a:t>Readable silhouette</a:t>
            </a:r>
          </a:p>
          <a:p>
            <a:r>
              <a:rPr lang="en-GB" dirty="0"/>
              <a:t>Shape language</a:t>
            </a:r>
          </a:p>
        </p:txBody>
      </p:sp>
    </p:spTree>
    <p:extLst>
      <p:ext uri="{BB962C8B-B14F-4D97-AF65-F5344CB8AC3E}">
        <p14:creationId xmlns:p14="http://schemas.microsoft.com/office/powerpoint/2010/main" val="2643356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Shape Language</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82721" y="2557463"/>
            <a:ext cx="3226557" cy="3317875"/>
          </a:xfrm>
        </p:spPr>
      </p:pic>
    </p:spTree>
    <p:extLst>
      <p:ext uri="{BB962C8B-B14F-4D97-AF65-F5344CB8AC3E}">
        <p14:creationId xmlns:p14="http://schemas.microsoft.com/office/powerpoint/2010/main" val="461790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megamind full body"/>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1535138" y="1203876"/>
            <a:ext cx="4246563" cy="43624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0300" y="1013670"/>
            <a:ext cx="4427354" cy="4552656"/>
          </a:xfrm>
          <a:prstGeom prst="rect">
            <a:avLst/>
          </a:prstGeom>
        </p:spPr>
      </p:pic>
    </p:spTree>
    <p:extLst>
      <p:ext uri="{BB962C8B-B14F-4D97-AF65-F5344CB8AC3E}">
        <p14:creationId xmlns:p14="http://schemas.microsoft.com/office/powerpoint/2010/main" val="2599656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not use realistic designs</a:t>
            </a:r>
          </a:p>
        </p:txBody>
      </p:sp>
      <p:sp>
        <p:nvSpPr>
          <p:cNvPr id="3" name="Content Placeholder 2"/>
          <p:cNvSpPr>
            <a:spLocks noGrp="1"/>
          </p:cNvSpPr>
          <p:nvPr>
            <p:ph idx="1"/>
          </p:nvPr>
        </p:nvSpPr>
        <p:spPr/>
        <p:txBody>
          <a:bodyPr/>
          <a:lstStyle/>
          <a:p>
            <a:r>
              <a:rPr lang="en-GB" dirty="0"/>
              <a:t>The Uncanny valley</a:t>
            </a:r>
          </a:p>
        </p:txBody>
      </p:sp>
      <p:pic>
        <p:nvPicPr>
          <p:cNvPr id="1026" name="Picture 2" descr="Image result for the polar express uncanny valle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3814" y="2827337"/>
            <a:ext cx="6096000" cy="2686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476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will </a:t>
            </a:r>
            <a:r>
              <a:rPr lang="en-GB"/>
              <a:t>I be doing</a:t>
            </a:r>
            <a:r>
              <a:rPr lang="en-GB" dirty="0"/>
              <a:t>?</a:t>
            </a:r>
          </a:p>
        </p:txBody>
      </p:sp>
    </p:spTree>
    <p:extLst>
      <p:ext uri="{BB962C8B-B14F-4D97-AF65-F5344CB8AC3E}">
        <p14:creationId xmlns:p14="http://schemas.microsoft.com/office/powerpoint/2010/main" val="22738715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604</Words>
  <Application>Microsoft Office PowerPoint</Application>
  <PresentationFormat>Widescreen</PresentationFormat>
  <Paragraphs>62</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Organic</vt:lpstr>
      <vt:lpstr>Design Choices in Animation</vt:lpstr>
      <vt:lpstr>What is Stylization?</vt:lpstr>
      <vt:lpstr>PowerPoint Presentation</vt:lpstr>
      <vt:lpstr>CG/Animated films</vt:lpstr>
      <vt:lpstr>Examples</vt:lpstr>
      <vt:lpstr>Why stylize?</vt:lpstr>
      <vt:lpstr>Shape Language</vt:lpstr>
      <vt:lpstr>PowerPoint Presentation</vt:lpstr>
      <vt:lpstr>Why not use realistic designs</vt:lpstr>
      <vt:lpstr>What will I be doing?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Choices in Animation</dc:title>
  <dc:creator>Joe Long</dc:creator>
  <cp:lastModifiedBy>Joe Long</cp:lastModifiedBy>
  <cp:revision>5</cp:revision>
  <dcterms:created xsi:type="dcterms:W3CDTF">2018-11-05T21:39:45Z</dcterms:created>
  <dcterms:modified xsi:type="dcterms:W3CDTF">2018-11-05T22:25:21Z</dcterms:modified>
</cp:coreProperties>
</file>