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6" r:id="rId3"/>
    <p:sldId id="267" r:id="rId4"/>
    <p:sldId id="268" r:id="rId5"/>
    <p:sldId id="259" r:id="rId6"/>
    <p:sldId id="269" r:id="rId7"/>
    <p:sldId id="272" r:id="rId8"/>
    <p:sldId id="271" r:id="rId9"/>
    <p:sldId id="260" r:id="rId10"/>
    <p:sldId id="261" r:id="rId11"/>
    <p:sldId id="262" r:id="rId12"/>
    <p:sldId id="273" r:id="rId13"/>
    <p:sldId id="265" r:id="rId14"/>
    <p:sldId id="263" r:id="rId15"/>
    <p:sldId id="26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0EBB3"/>
    <a:srgbClr val="A3E7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114" d="100"/>
          <a:sy n="114" d="100"/>
        </p:scale>
        <p:origin x="133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17/09/2021</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170042078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17/09/2021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916814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17/09/2021</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325886160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84057366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17/09/2021</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69610346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17/09/2021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59446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17/09/2021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294407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17/09/2021</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4129768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17/09/2021</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820134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25655123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17/09/2021</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15566429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17/09/2021</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40509431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HPAH5037; HPAH6037 </a:t>
            </a:r>
          </a:p>
          <a:p>
            <a:r>
              <a:rPr lang="en-GB" dirty="0"/>
              <a:t>Nero Represented in ART</a:t>
            </a:r>
          </a:p>
        </p:txBody>
      </p:sp>
      <p:sp>
        <p:nvSpPr>
          <p:cNvPr id="2" name="Title 1"/>
          <p:cNvSpPr>
            <a:spLocks noGrp="1"/>
          </p:cNvSpPr>
          <p:nvPr>
            <p:ph type="ctrTitle"/>
          </p:nvPr>
        </p:nvSpPr>
        <p:spPr>
          <a:xfrm>
            <a:off x="685800" y="588819"/>
            <a:ext cx="7772400" cy="1434921"/>
          </a:xfrm>
        </p:spPr>
        <p:txBody>
          <a:bodyPr>
            <a:normAutofit fontScale="90000"/>
          </a:bodyPr>
          <a:lstStyle/>
          <a:p>
            <a:r>
              <a:rPr lang="en-GB" dirty="0"/>
              <a:t>Murder, Mayhem and Megalomania: The Life and Times of the Emperor Nero</a:t>
            </a:r>
          </a:p>
        </p:txBody>
      </p:sp>
      <p:pic>
        <p:nvPicPr>
          <p:cNvPr id="5" name="Picture 4"/>
          <p:cNvPicPr>
            <a:picLocks noChangeAspect="1"/>
          </p:cNvPicPr>
          <p:nvPr/>
        </p:nvPicPr>
        <p:blipFill>
          <a:blip r:embed="rId2"/>
          <a:stretch>
            <a:fillRect/>
          </a:stretch>
        </p:blipFill>
        <p:spPr>
          <a:xfrm>
            <a:off x="6285808" y="3780734"/>
            <a:ext cx="2547779" cy="2467130"/>
          </a:xfrm>
          <a:prstGeom prst="rect">
            <a:avLst/>
          </a:prstGeom>
        </p:spPr>
      </p:pic>
      <p:pic>
        <p:nvPicPr>
          <p:cNvPr id="7" name="Picture 6"/>
          <p:cNvPicPr>
            <a:picLocks noChangeAspect="1"/>
          </p:cNvPicPr>
          <p:nvPr/>
        </p:nvPicPr>
        <p:blipFill>
          <a:blip r:embed="rId3"/>
          <a:stretch>
            <a:fillRect/>
          </a:stretch>
        </p:blipFill>
        <p:spPr>
          <a:xfrm>
            <a:off x="258455" y="3780734"/>
            <a:ext cx="1952203" cy="2417629"/>
          </a:xfrm>
          <a:prstGeom prst="rect">
            <a:avLst/>
          </a:prstGeom>
        </p:spPr>
      </p:pic>
      <p:pic>
        <p:nvPicPr>
          <p:cNvPr id="8" name="Picture 7"/>
          <p:cNvPicPr>
            <a:picLocks noChangeAspect="1"/>
          </p:cNvPicPr>
          <p:nvPr/>
        </p:nvPicPr>
        <p:blipFill>
          <a:blip r:embed="rId4"/>
          <a:stretch>
            <a:fillRect/>
          </a:stretch>
        </p:blipFill>
        <p:spPr>
          <a:xfrm>
            <a:off x="2297283" y="3780734"/>
            <a:ext cx="1762236" cy="2467130"/>
          </a:xfrm>
          <a:prstGeom prst="rect">
            <a:avLst/>
          </a:prstGeom>
        </p:spPr>
      </p:pic>
      <p:pic>
        <p:nvPicPr>
          <p:cNvPr id="9" name="Picture 8"/>
          <p:cNvPicPr>
            <a:picLocks noChangeAspect="1"/>
          </p:cNvPicPr>
          <p:nvPr/>
        </p:nvPicPr>
        <p:blipFill>
          <a:blip r:embed="rId5"/>
          <a:stretch>
            <a:fillRect/>
          </a:stretch>
        </p:blipFill>
        <p:spPr>
          <a:xfrm>
            <a:off x="4178626" y="3780734"/>
            <a:ext cx="1988075" cy="2467130"/>
          </a:xfrm>
          <a:prstGeom prst="rect">
            <a:avLst/>
          </a:prstGeom>
        </p:spPr>
      </p:pic>
    </p:spTree>
    <p:extLst>
      <p:ext uri="{BB962C8B-B14F-4D97-AF65-F5344CB8AC3E}">
        <p14:creationId xmlns:p14="http://schemas.microsoft.com/office/powerpoint/2010/main" val="3825070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0394B1-CB6A-4232-A4A1-D1E672459706}"/>
              </a:ext>
            </a:extLst>
          </p:cNvPr>
          <p:cNvPicPr>
            <a:picLocks noChangeAspect="1"/>
          </p:cNvPicPr>
          <p:nvPr/>
        </p:nvPicPr>
        <p:blipFill>
          <a:blip r:embed="rId2"/>
          <a:stretch>
            <a:fillRect/>
          </a:stretch>
        </p:blipFill>
        <p:spPr>
          <a:xfrm>
            <a:off x="350353" y="2027829"/>
            <a:ext cx="8091281" cy="4253702"/>
          </a:xfrm>
          <a:prstGeom prst="rect">
            <a:avLst/>
          </a:prstGeom>
        </p:spPr>
      </p:pic>
      <p:sp>
        <p:nvSpPr>
          <p:cNvPr id="4" name="TextBox 3">
            <a:extLst>
              <a:ext uri="{FF2B5EF4-FFF2-40B4-BE49-F238E27FC236}">
                <a16:creationId xmlns:a16="http://schemas.microsoft.com/office/drawing/2014/main" id="{A955607D-459E-4824-A816-CD570124678B}"/>
              </a:ext>
            </a:extLst>
          </p:cNvPr>
          <p:cNvSpPr txBox="1"/>
          <p:nvPr/>
        </p:nvSpPr>
        <p:spPr>
          <a:xfrm>
            <a:off x="245995" y="283105"/>
            <a:ext cx="8898005" cy="1862048"/>
          </a:xfrm>
          <a:prstGeom prst="rect">
            <a:avLst/>
          </a:prstGeom>
          <a:noFill/>
        </p:spPr>
        <p:txBody>
          <a:bodyPr wrap="square">
            <a:spAutoFit/>
          </a:bodyPr>
          <a:lstStyle/>
          <a:p>
            <a:r>
              <a:rPr kumimoji="0" lang="en-GB" sz="2300" b="0" i="0" u="none" strike="noStrike" kern="1200" cap="none" spc="0" normalizeH="0" baseline="0" noProof="0" dirty="0">
                <a:ln>
                  <a:noFill/>
                </a:ln>
                <a:solidFill>
                  <a:prstClr val="black"/>
                </a:solidFill>
                <a:effectLst/>
                <a:uLnTx/>
                <a:uFillTx/>
                <a:latin typeface="Georgia"/>
                <a:ea typeface="+mn-ea"/>
                <a:cs typeface="+mn-cs"/>
              </a:rPr>
              <a:t>“Nero was of fairly average height, with a pustular and malodorous body and blondish (</a:t>
            </a:r>
            <a:r>
              <a:rPr kumimoji="0" lang="en-GB" sz="2300" b="0" i="1" u="none" strike="noStrike" kern="1200" cap="none" spc="0" normalizeH="0" baseline="0" noProof="0" dirty="0" err="1">
                <a:ln>
                  <a:noFill/>
                </a:ln>
                <a:solidFill>
                  <a:prstClr val="black"/>
                </a:solidFill>
                <a:effectLst/>
                <a:uLnTx/>
                <a:uFillTx/>
                <a:latin typeface="Georgia"/>
                <a:ea typeface="+mn-ea"/>
                <a:cs typeface="+mn-cs"/>
              </a:rPr>
              <a:t>sufflāvus</a:t>
            </a:r>
            <a:r>
              <a:rPr kumimoji="0" lang="en-GB" sz="2300" b="0" i="0" u="none" strike="noStrike" kern="1200" cap="none" spc="0" normalizeH="0" baseline="0" noProof="0" dirty="0">
                <a:ln>
                  <a:noFill/>
                </a:ln>
                <a:solidFill>
                  <a:prstClr val="black"/>
                </a:solidFill>
                <a:effectLst/>
                <a:uLnTx/>
                <a:uFillTx/>
                <a:latin typeface="Georgia"/>
                <a:ea typeface="+mn-ea"/>
                <a:cs typeface="+mn-cs"/>
              </a:rPr>
              <a:t>) hair; his face was pretty rather than handsome, his eyes blue-grey and rather weak; he had a squat neck, a protuberant belly, and spindly legs…”</a:t>
            </a:r>
            <a:r>
              <a:rPr lang="en-GB" sz="2300" dirty="0"/>
              <a:t> – </a:t>
            </a:r>
            <a:r>
              <a:rPr lang="en-GB" sz="2300" b="1" dirty="0"/>
              <a:t>Suet. </a:t>
            </a:r>
            <a:r>
              <a:rPr lang="en-GB" sz="2300" b="1" i="1" dirty="0"/>
              <a:t>Nero</a:t>
            </a:r>
            <a:r>
              <a:rPr lang="en-GB" sz="2300" b="1" dirty="0"/>
              <a:t> 51</a:t>
            </a:r>
            <a:r>
              <a:rPr lang="en-GB" sz="2300" dirty="0"/>
              <a:t>.</a:t>
            </a:r>
          </a:p>
          <a:p>
            <a:r>
              <a:rPr kumimoji="0" lang="en-GB" sz="2300" b="0" i="0" u="none" strike="noStrike" kern="1200" cap="none" spc="0" normalizeH="0" baseline="0" noProof="0" dirty="0">
                <a:ln>
                  <a:noFill/>
                </a:ln>
                <a:solidFill>
                  <a:prstClr val="black"/>
                </a:solidFill>
                <a:effectLst/>
                <a:uLnTx/>
                <a:uFillTx/>
                <a:latin typeface="Georgia"/>
                <a:ea typeface="+mn-ea"/>
                <a:cs typeface="+mn-cs"/>
              </a:rPr>
              <a:t> </a:t>
            </a:r>
            <a:endParaRPr lang="en-GB" sz="2300" dirty="0"/>
          </a:p>
        </p:txBody>
      </p:sp>
      <p:pic>
        <p:nvPicPr>
          <p:cNvPr id="5" name="Picture 4">
            <a:extLst>
              <a:ext uri="{FF2B5EF4-FFF2-40B4-BE49-F238E27FC236}">
                <a16:creationId xmlns:a16="http://schemas.microsoft.com/office/drawing/2014/main" id="{A623FBA5-8314-4B2D-B1B0-CF334B1FA93E}"/>
              </a:ext>
            </a:extLst>
          </p:cNvPr>
          <p:cNvPicPr>
            <a:picLocks noChangeAspect="1"/>
          </p:cNvPicPr>
          <p:nvPr/>
        </p:nvPicPr>
        <p:blipFill>
          <a:blip r:embed="rId3"/>
          <a:stretch>
            <a:fillRect/>
          </a:stretch>
        </p:blipFill>
        <p:spPr>
          <a:xfrm>
            <a:off x="566020" y="2145153"/>
            <a:ext cx="7659946" cy="4002322"/>
          </a:xfrm>
          <a:prstGeom prst="rect">
            <a:avLst/>
          </a:prstGeom>
        </p:spPr>
      </p:pic>
    </p:spTree>
    <p:extLst>
      <p:ext uri="{BB962C8B-B14F-4D97-AF65-F5344CB8AC3E}">
        <p14:creationId xmlns:p14="http://schemas.microsoft.com/office/powerpoint/2010/main" val="3535948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9B169A-6D8F-4060-93B6-F4917E44F397}"/>
              </a:ext>
            </a:extLst>
          </p:cNvPr>
          <p:cNvSpPr txBox="1"/>
          <p:nvPr/>
        </p:nvSpPr>
        <p:spPr>
          <a:xfrm>
            <a:off x="238539" y="5134763"/>
            <a:ext cx="8666922" cy="1569660"/>
          </a:xfrm>
          <a:prstGeom prst="rect">
            <a:avLst/>
          </a:prstGeom>
          <a:noFill/>
        </p:spPr>
        <p:txBody>
          <a:bodyPr wrap="square">
            <a:spAutoFit/>
          </a:bodyPr>
          <a:lstStyle/>
          <a:p>
            <a:pPr marL="0" marR="0" lvl="0" indent="0" algn="l" defTabSz="914400" rtl="0" eaLnBrk="1" fontAlgn="auto" latinLnBrk="0" hangingPunct="1">
              <a:lnSpc>
                <a:spcPct val="100000"/>
              </a:lnSpc>
              <a:spcBef>
                <a:spcPct val="20000"/>
              </a:spcBef>
              <a:spcAft>
                <a:spcPts val="0"/>
              </a:spcAft>
              <a:buClr>
                <a:srgbClr val="D16349"/>
              </a:buClr>
              <a:buSzPct val="85000"/>
              <a:buFont typeface="Wingdings 2"/>
              <a:buNone/>
              <a:tabLst/>
              <a:defRPr/>
            </a:pPr>
            <a:r>
              <a:rPr kumimoji="0" lang="en-GB" sz="2400" b="0" i="0" u="none" strike="noStrike" kern="1200" cap="none" spc="0" normalizeH="0" baseline="0" noProof="0" dirty="0">
                <a:ln>
                  <a:noFill/>
                </a:ln>
                <a:solidFill>
                  <a:prstClr val="black"/>
                </a:solidFill>
                <a:effectLst/>
                <a:uLnTx/>
                <a:uFillTx/>
                <a:latin typeface="Georgia"/>
                <a:ea typeface="+mn-ea"/>
                <a:cs typeface="+mn-cs"/>
              </a:rPr>
              <a:t>“…so Nero shows his face to Rome; his bright and shinning countenance illumines all the air, while down upon his graceful neck fall rippling waves of hair.” – </a:t>
            </a:r>
            <a:r>
              <a:rPr kumimoji="0" lang="en-GB" sz="2400" b="1" i="1" u="none" strike="noStrike" kern="1200" cap="none" spc="0" normalizeH="0" baseline="0" noProof="0" dirty="0" err="1">
                <a:ln>
                  <a:noFill/>
                </a:ln>
                <a:solidFill>
                  <a:prstClr val="black"/>
                </a:solidFill>
                <a:effectLst/>
                <a:uLnTx/>
                <a:uFillTx/>
                <a:latin typeface="Georgia"/>
                <a:ea typeface="+mn-ea"/>
                <a:cs typeface="+mn-cs"/>
              </a:rPr>
              <a:t>Apocolocyntosis</a:t>
            </a:r>
            <a:r>
              <a:rPr kumimoji="0" lang="en-GB" sz="2400" b="1" i="0" u="none" strike="noStrike" kern="1200" cap="none" spc="0" normalizeH="0" baseline="0" noProof="0" dirty="0">
                <a:ln>
                  <a:noFill/>
                </a:ln>
                <a:solidFill>
                  <a:prstClr val="black"/>
                </a:solidFill>
                <a:effectLst/>
                <a:uLnTx/>
                <a:uFillTx/>
                <a:latin typeface="Georgia"/>
                <a:ea typeface="+mn-ea"/>
                <a:cs typeface="+mn-cs"/>
              </a:rPr>
              <a:t> 4 </a:t>
            </a:r>
            <a:r>
              <a:rPr kumimoji="0" lang="en-GB" sz="2400" b="0" i="0" u="none" strike="noStrike" kern="1200" cap="none" spc="0" normalizeH="0" baseline="0" noProof="0" dirty="0">
                <a:ln>
                  <a:noFill/>
                </a:ln>
                <a:solidFill>
                  <a:prstClr val="black"/>
                </a:solidFill>
                <a:effectLst/>
                <a:uLnTx/>
                <a:uFillTx/>
                <a:latin typeface="Georgia"/>
                <a:ea typeface="+mn-ea"/>
                <a:cs typeface="+mn-cs"/>
              </a:rPr>
              <a:t>– (section of verse, praising Nero and coming of a golden age).</a:t>
            </a:r>
          </a:p>
        </p:txBody>
      </p:sp>
      <p:sp>
        <p:nvSpPr>
          <p:cNvPr id="6" name="TextBox 5">
            <a:extLst>
              <a:ext uri="{FF2B5EF4-FFF2-40B4-BE49-F238E27FC236}">
                <a16:creationId xmlns:a16="http://schemas.microsoft.com/office/drawing/2014/main" id="{772529A2-AB1B-40A9-841C-53EBEE66A157}"/>
              </a:ext>
            </a:extLst>
          </p:cNvPr>
          <p:cNvSpPr txBox="1"/>
          <p:nvPr/>
        </p:nvSpPr>
        <p:spPr>
          <a:xfrm>
            <a:off x="238539" y="375609"/>
            <a:ext cx="4711147" cy="4154984"/>
          </a:xfrm>
          <a:prstGeom prst="rect">
            <a:avLst/>
          </a:prstGeom>
          <a:noFill/>
        </p:spPr>
        <p:txBody>
          <a:bodyPr wrap="square">
            <a:spAutoFit/>
          </a:bodyPr>
          <a:lstStyle/>
          <a:p>
            <a:pPr marL="0" marR="0" lvl="0" indent="0" algn="l" defTabSz="914400" rtl="0" eaLnBrk="1" fontAlgn="auto" latinLnBrk="0" hangingPunct="1">
              <a:lnSpc>
                <a:spcPct val="100000"/>
              </a:lnSpc>
              <a:spcBef>
                <a:spcPct val="20000"/>
              </a:spcBef>
              <a:spcAft>
                <a:spcPts val="0"/>
              </a:spcAft>
              <a:buClr>
                <a:srgbClr val="D16349"/>
              </a:buClr>
              <a:buSzPct val="85000"/>
              <a:buFont typeface="Wingdings 2"/>
              <a:buNone/>
              <a:tabLst/>
              <a:defRPr/>
            </a:pPr>
            <a:r>
              <a:rPr kumimoji="0" lang="en-GB" sz="2400" b="0" i="0" u="none" strike="noStrike" kern="1200" cap="none" spc="0" normalizeH="0" baseline="0" noProof="0" dirty="0">
                <a:ln>
                  <a:noFill/>
                </a:ln>
                <a:solidFill>
                  <a:prstClr val="black"/>
                </a:solidFill>
                <a:effectLst/>
                <a:uLnTx/>
                <a:uFillTx/>
                <a:latin typeface="Georgia"/>
                <a:ea typeface="+mn-ea"/>
                <a:cs typeface="+mn-cs"/>
              </a:rPr>
              <a:t>He was utterly shameless in the care of his person and in his dress, always having his hair arranged in tiers of curls, and during the trip to Greece also letting it grow long and hang down behind; and he often appeared in public in a dining-robe, with a handkerchief bound about his neck, ungirt and unshod.” – </a:t>
            </a:r>
            <a:r>
              <a:rPr kumimoji="0" lang="en-GB" sz="2400" b="1" i="0" u="none" strike="noStrike" kern="1200" cap="none" spc="0" normalizeH="0" baseline="0" noProof="0" dirty="0">
                <a:ln>
                  <a:noFill/>
                </a:ln>
                <a:solidFill>
                  <a:prstClr val="black"/>
                </a:solidFill>
                <a:effectLst/>
                <a:uLnTx/>
                <a:uFillTx/>
                <a:latin typeface="Georgia"/>
                <a:ea typeface="+mn-ea"/>
                <a:cs typeface="+mn-cs"/>
              </a:rPr>
              <a:t>Suetonius </a:t>
            </a:r>
            <a:r>
              <a:rPr kumimoji="0" lang="en-GB" sz="2400" b="1" i="1" u="none" strike="noStrike" kern="1200" cap="none" spc="0" normalizeH="0" baseline="0" noProof="0" dirty="0">
                <a:ln>
                  <a:noFill/>
                </a:ln>
                <a:solidFill>
                  <a:prstClr val="black"/>
                </a:solidFill>
                <a:effectLst/>
                <a:uLnTx/>
                <a:uFillTx/>
                <a:latin typeface="Georgia"/>
                <a:ea typeface="+mn-ea"/>
                <a:cs typeface="+mn-cs"/>
              </a:rPr>
              <a:t>Nero</a:t>
            </a:r>
            <a:r>
              <a:rPr kumimoji="0" lang="en-GB" sz="2400" b="1" i="0" u="none" strike="noStrike" kern="1200" cap="none" spc="0" normalizeH="0" baseline="0" noProof="0" dirty="0">
                <a:ln>
                  <a:noFill/>
                </a:ln>
                <a:solidFill>
                  <a:prstClr val="black"/>
                </a:solidFill>
                <a:effectLst/>
                <a:uLnTx/>
                <a:uFillTx/>
                <a:latin typeface="Georgia"/>
                <a:ea typeface="+mn-ea"/>
                <a:cs typeface="+mn-cs"/>
              </a:rPr>
              <a:t> 51</a:t>
            </a:r>
            <a:r>
              <a:rPr kumimoji="0" lang="en-GB" sz="2400" b="0" i="0" u="none" strike="noStrike" kern="1200" cap="none" spc="0" normalizeH="0" baseline="0" noProof="0" dirty="0">
                <a:ln>
                  <a:noFill/>
                </a:ln>
                <a:solidFill>
                  <a:prstClr val="black"/>
                </a:solidFill>
                <a:effectLst/>
                <a:uLnTx/>
                <a:uFillTx/>
                <a:latin typeface="Georgia"/>
                <a:ea typeface="+mn-ea"/>
                <a:cs typeface="+mn-cs"/>
              </a:rPr>
              <a:t>.</a:t>
            </a:r>
          </a:p>
        </p:txBody>
      </p:sp>
      <p:pic>
        <p:nvPicPr>
          <p:cNvPr id="8" name="Picture 7">
            <a:extLst>
              <a:ext uri="{FF2B5EF4-FFF2-40B4-BE49-F238E27FC236}">
                <a16:creationId xmlns:a16="http://schemas.microsoft.com/office/drawing/2014/main" id="{7B49C6BF-B076-4A59-A7CD-35B04CBAF338}"/>
              </a:ext>
            </a:extLst>
          </p:cNvPr>
          <p:cNvPicPr>
            <a:picLocks noChangeAspect="1"/>
          </p:cNvPicPr>
          <p:nvPr/>
        </p:nvPicPr>
        <p:blipFill>
          <a:blip r:embed="rId2"/>
          <a:stretch>
            <a:fillRect/>
          </a:stretch>
        </p:blipFill>
        <p:spPr>
          <a:xfrm>
            <a:off x="5042794" y="204934"/>
            <a:ext cx="3862667" cy="4929829"/>
          </a:xfrm>
          <a:prstGeom prst="rect">
            <a:avLst/>
          </a:prstGeom>
        </p:spPr>
      </p:pic>
      <p:pic>
        <p:nvPicPr>
          <p:cNvPr id="9" name="Picture 8">
            <a:extLst>
              <a:ext uri="{FF2B5EF4-FFF2-40B4-BE49-F238E27FC236}">
                <a16:creationId xmlns:a16="http://schemas.microsoft.com/office/drawing/2014/main" id="{6DBD40C1-DD4D-4DED-9B8E-944292B110AD}"/>
              </a:ext>
            </a:extLst>
          </p:cNvPr>
          <p:cNvPicPr>
            <a:picLocks noChangeAspect="1"/>
          </p:cNvPicPr>
          <p:nvPr/>
        </p:nvPicPr>
        <p:blipFill>
          <a:blip r:embed="rId3"/>
          <a:stretch>
            <a:fillRect/>
          </a:stretch>
        </p:blipFill>
        <p:spPr>
          <a:xfrm>
            <a:off x="5102086" y="153577"/>
            <a:ext cx="3803375" cy="4966004"/>
          </a:xfrm>
          <a:prstGeom prst="rect">
            <a:avLst/>
          </a:prstGeom>
        </p:spPr>
      </p:pic>
    </p:spTree>
    <p:extLst>
      <p:ext uri="{BB962C8B-B14F-4D97-AF65-F5344CB8AC3E}">
        <p14:creationId xmlns:p14="http://schemas.microsoft.com/office/powerpoint/2010/main" val="408440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352AB-61E0-463B-A6A3-FFF1E19CA144}"/>
              </a:ext>
            </a:extLst>
          </p:cNvPr>
          <p:cNvSpPr>
            <a:spLocks noGrp="1"/>
          </p:cNvSpPr>
          <p:nvPr>
            <p:ph type="title"/>
          </p:nvPr>
        </p:nvSpPr>
        <p:spPr/>
        <p:txBody>
          <a:bodyPr>
            <a:normAutofit/>
          </a:bodyPr>
          <a:lstStyle/>
          <a:p>
            <a:r>
              <a:rPr lang="en-GB" dirty="0"/>
              <a:t>Function and Dissemination</a:t>
            </a:r>
          </a:p>
        </p:txBody>
      </p:sp>
      <p:sp>
        <p:nvSpPr>
          <p:cNvPr id="3" name="Content Placeholder 2">
            <a:extLst>
              <a:ext uri="{FF2B5EF4-FFF2-40B4-BE49-F238E27FC236}">
                <a16:creationId xmlns:a16="http://schemas.microsoft.com/office/drawing/2014/main" id="{F75D246A-E4AC-4367-ABCE-3C71E646C882}"/>
              </a:ext>
            </a:extLst>
          </p:cNvPr>
          <p:cNvSpPr>
            <a:spLocks noGrp="1"/>
          </p:cNvSpPr>
          <p:nvPr>
            <p:ph sz="quarter" idx="1"/>
          </p:nvPr>
        </p:nvSpPr>
        <p:spPr>
          <a:xfrm>
            <a:off x="301752" y="1527048"/>
            <a:ext cx="8534400" cy="1901952"/>
          </a:xfrm>
          <a:solidFill>
            <a:srgbClr val="00B0F0"/>
          </a:solidFill>
        </p:spPr>
        <p:txBody>
          <a:bodyPr/>
          <a:lstStyle/>
          <a:p>
            <a:pPr marL="0" indent="0">
              <a:buNone/>
            </a:pPr>
            <a:r>
              <a:rPr lang="en-GB" b="1" dirty="0"/>
              <a:t>What function do portraits of a </a:t>
            </a:r>
            <a:r>
              <a:rPr lang="en-GB" b="1" i="1" dirty="0"/>
              <a:t>princeps</a:t>
            </a:r>
            <a:r>
              <a:rPr lang="en-GB" b="1" dirty="0"/>
              <a:t> serve?</a:t>
            </a:r>
          </a:p>
          <a:p>
            <a:pPr lvl="1"/>
            <a:r>
              <a:rPr lang="en-GB" dirty="0">
                <a:solidFill>
                  <a:schemeClr val="tx1"/>
                </a:solidFill>
              </a:rPr>
              <a:t>Substitute for rulers in an official context.</a:t>
            </a:r>
          </a:p>
          <a:p>
            <a:pPr lvl="1"/>
            <a:r>
              <a:rPr lang="en-GB" dirty="0">
                <a:solidFill>
                  <a:schemeClr val="tx1"/>
                </a:solidFill>
              </a:rPr>
              <a:t>Honours displayed in public contexts.</a:t>
            </a:r>
          </a:p>
          <a:p>
            <a:pPr lvl="1"/>
            <a:r>
              <a:rPr lang="en-GB" dirty="0">
                <a:solidFill>
                  <a:schemeClr val="tx1"/>
                </a:solidFill>
              </a:rPr>
              <a:t>Signs of loyalty in private homes.</a:t>
            </a:r>
          </a:p>
        </p:txBody>
      </p:sp>
      <p:sp>
        <p:nvSpPr>
          <p:cNvPr id="4" name="Content Placeholder 2">
            <a:extLst>
              <a:ext uri="{FF2B5EF4-FFF2-40B4-BE49-F238E27FC236}">
                <a16:creationId xmlns:a16="http://schemas.microsoft.com/office/drawing/2014/main" id="{7098F944-987F-42D0-AAC8-6D10129FFAB3}"/>
              </a:ext>
            </a:extLst>
          </p:cNvPr>
          <p:cNvSpPr txBox="1">
            <a:spLocks/>
          </p:cNvSpPr>
          <p:nvPr/>
        </p:nvSpPr>
        <p:spPr>
          <a:xfrm>
            <a:off x="244301" y="3573961"/>
            <a:ext cx="8649301" cy="2633891"/>
          </a:xfrm>
          <a:prstGeom prst="rect">
            <a:avLst/>
          </a:prstGeom>
          <a:solidFill>
            <a:srgbClr val="FFFF00"/>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dirty="0"/>
              <a:t>How do you think “official” images were disseminated? </a:t>
            </a:r>
          </a:p>
          <a:p>
            <a:pPr lvl="1"/>
            <a:r>
              <a:rPr lang="en-GB" dirty="0">
                <a:solidFill>
                  <a:schemeClr val="tx1"/>
                </a:solidFill>
              </a:rPr>
              <a:t>Plaster casts (comparatively cheaper and easier to circulate). </a:t>
            </a:r>
          </a:p>
          <a:p>
            <a:pPr lvl="1"/>
            <a:r>
              <a:rPr lang="en-GB" dirty="0">
                <a:solidFill>
                  <a:schemeClr val="tx1"/>
                </a:solidFill>
              </a:rPr>
              <a:t>If no plaster cast was available, what could you fall back on to provide a model for creating a portraiture?</a:t>
            </a:r>
          </a:p>
          <a:p>
            <a:pPr lvl="2"/>
            <a:r>
              <a:rPr lang="en-GB" dirty="0"/>
              <a:t>Coins.</a:t>
            </a:r>
          </a:p>
        </p:txBody>
      </p:sp>
    </p:spTree>
    <p:extLst>
      <p:ext uri="{BB962C8B-B14F-4D97-AF65-F5344CB8AC3E}">
        <p14:creationId xmlns:p14="http://schemas.microsoft.com/office/powerpoint/2010/main" val="2046910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barn(inVertical)">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4">
                                            <p:txEl>
                                              <p:pRg st="0" end="0"/>
                                            </p:txEl>
                                          </p:spTgt>
                                        </p:tgtEl>
                                        <p:attrNameLst>
                                          <p:attrName>style.visibility</p:attrName>
                                        </p:attrNameLst>
                                      </p:cBhvr>
                                      <p:to>
                                        <p:strVal val="visible"/>
                                      </p:to>
                                    </p:set>
                                    <p:anim calcmode="lin" valueType="num">
                                      <p:cBhvr>
                                        <p:cTn id="26"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7"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28" dur="500"/>
                                        <p:tgtEl>
                                          <p:spTgt spid="4">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4">
                                            <p:txEl>
                                              <p:pRg st="1" end="1"/>
                                            </p:txEl>
                                          </p:spTgt>
                                        </p:tgtEl>
                                        <p:attrNameLst>
                                          <p:attrName>style.visibility</p:attrName>
                                        </p:attrNameLst>
                                      </p:cBhvr>
                                      <p:to>
                                        <p:strVal val="visible"/>
                                      </p:to>
                                    </p:set>
                                    <p:animEffect transition="in" filter="fade">
                                      <p:cBhvr>
                                        <p:cTn id="33" dur="1000"/>
                                        <p:tgtEl>
                                          <p:spTgt spid="4">
                                            <p:txEl>
                                              <p:pRg st="1" end="1"/>
                                            </p:txEl>
                                          </p:spTgt>
                                        </p:tgtEl>
                                      </p:cBhvr>
                                    </p:animEffect>
                                    <p:anim calcmode="lin" valueType="num">
                                      <p:cBhvr>
                                        <p:cTn id="3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4">
                                            <p:txEl>
                                              <p:pRg st="2" end="2"/>
                                            </p:txEl>
                                          </p:spTgt>
                                        </p:tgtEl>
                                        <p:attrNameLst>
                                          <p:attrName>style.visibility</p:attrName>
                                        </p:attrNameLst>
                                      </p:cBhvr>
                                      <p:to>
                                        <p:strVal val="visible"/>
                                      </p:to>
                                    </p:set>
                                    <p:anim calcmode="lin" valueType="num">
                                      <p:cBhvr>
                                        <p:cTn id="40"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41"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42"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43" dur="1000"/>
                                        <p:tgtEl>
                                          <p:spTgt spid="4">
                                            <p:txEl>
                                              <p:pRg st="2" end="2"/>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4">
                                            <p:txEl>
                                              <p:pRg st="3" end="3"/>
                                            </p:txEl>
                                          </p:spTgt>
                                        </p:tgtEl>
                                        <p:attrNameLst>
                                          <p:attrName>style.visibility</p:attrName>
                                        </p:attrNameLst>
                                      </p:cBhvr>
                                      <p:to>
                                        <p:strVal val="visible"/>
                                      </p:to>
                                    </p:set>
                                    <p:anim calcmode="lin" valueType="num">
                                      <p:cBhvr additive="base">
                                        <p:cTn id="48"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Nero as a Child</a:t>
            </a:r>
          </a:p>
        </p:txBody>
      </p:sp>
      <p:pic>
        <p:nvPicPr>
          <p:cNvPr id="4" name="Content Placeholder 3"/>
          <p:cNvPicPr>
            <a:picLocks noGrp="1" noChangeAspect="1"/>
          </p:cNvPicPr>
          <p:nvPr>
            <p:ph sz="quarter" idx="1"/>
          </p:nvPr>
        </p:nvPicPr>
        <p:blipFill>
          <a:blip r:embed="rId2"/>
          <a:stretch>
            <a:fillRect/>
          </a:stretch>
        </p:blipFill>
        <p:spPr>
          <a:xfrm>
            <a:off x="434294" y="1806488"/>
            <a:ext cx="2505673" cy="4127350"/>
          </a:xfrm>
          <a:prstGeom prst="rect">
            <a:avLst/>
          </a:prstGeom>
        </p:spPr>
      </p:pic>
      <p:sp>
        <p:nvSpPr>
          <p:cNvPr id="5" name="Rectangle 4"/>
          <p:cNvSpPr/>
          <p:nvPr/>
        </p:nvSpPr>
        <p:spPr>
          <a:xfrm>
            <a:off x="515937" y="5933838"/>
            <a:ext cx="2643753" cy="646331"/>
          </a:xfrm>
          <a:prstGeom prst="rect">
            <a:avLst/>
          </a:prstGeom>
        </p:spPr>
        <p:txBody>
          <a:bodyPr wrap="square">
            <a:spAutoFit/>
          </a:bodyPr>
          <a:lstStyle/>
          <a:p>
            <a:r>
              <a:rPr lang="it-IT" dirty="0"/>
              <a:t>c. AD 48-50 – in Louvre, Paris.</a:t>
            </a:r>
            <a:endParaRPr lang="en-GB" dirty="0"/>
          </a:p>
        </p:txBody>
      </p:sp>
      <p:pic>
        <p:nvPicPr>
          <p:cNvPr id="8" name="Picture 7"/>
          <p:cNvPicPr>
            <a:picLocks noChangeAspect="1"/>
          </p:cNvPicPr>
          <p:nvPr/>
        </p:nvPicPr>
        <p:blipFill>
          <a:blip r:embed="rId3"/>
          <a:stretch>
            <a:fillRect/>
          </a:stretch>
        </p:blipFill>
        <p:spPr>
          <a:xfrm>
            <a:off x="6129044" y="2048865"/>
            <a:ext cx="2761727" cy="3420152"/>
          </a:xfrm>
          <a:prstGeom prst="rect">
            <a:avLst/>
          </a:prstGeom>
        </p:spPr>
      </p:pic>
      <p:sp>
        <p:nvSpPr>
          <p:cNvPr id="9" name="Rectangle 8"/>
          <p:cNvSpPr/>
          <p:nvPr/>
        </p:nvSpPr>
        <p:spPr>
          <a:xfrm>
            <a:off x="6204035" y="5478990"/>
            <a:ext cx="2965771" cy="923330"/>
          </a:xfrm>
          <a:prstGeom prst="rect">
            <a:avLst/>
          </a:prstGeom>
        </p:spPr>
        <p:txBody>
          <a:bodyPr wrap="square">
            <a:spAutoFit/>
          </a:bodyPr>
          <a:lstStyle/>
          <a:p>
            <a:r>
              <a:rPr lang="en-GB" dirty="0"/>
              <a:t>Bust of young Nero, </a:t>
            </a:r>
            <a:r>
              <a:rPr lang="en-GB" dirty="0" err="1"/>
              <a:t>Römisch-Germanisches</a:t>
            </a:r>
            <a:r>
              <a:rPr lang="en-GB" dirty="0"/>
              <a:t> Museum, Cologne.</a:t>
            </a:r>
          </a:p>
        </p:txBody>
      </p:sp>
      <p:pic>
        <p:nvPicPr>
          <p:cNvPr id="10" name="Picture 9">
            <a:extLst>
              <a:ext uri="{FF2B5EF4-FFF2-40B4-BE49-F238E27FC236}">
                <a16:creationId xmlns:a16="http://schemas.microsoft.com/office/drawing/2014/main" id="{C5736B03-8F0F-40A0-AF16-D48D7F95D2EF}"/>
              </a:ext>
            </a:extLst>
          </p:cNvPr>
          <p:cNvPicPr>
            <a:picLocks noChangeAspect="1"/>
          </p:cNvPicPr>
          <p:nvPr/>
        </p:nvPicPr>
        <p:blipFill rotWithShape="1">
          <a:blip r:embed="rId4"/>
          <a:srcRect l="21225" t="11903" r="58611" b="14090"/>
          <a:stretch/>
        </p:blipFill>
        <p:spPr>
          <a:xfrm>
            <a:off x="3021610" y="2263078"/>
            <a:ext cx="2962702" cy="3511370"/>
          </a:xfrm>
          <a:prstGeom prst="rect">
            <a:avLst/>
          </a:prstGeom>
        </p:spPr>
      </p:pic>
      <p:sp>
        <p:nvSpPr>
          <p:cNvPr id="14" name="TextBox 13">
            <a:extLst>
              <a:ext uri="{FF2B5EF4-FFF2-40B4-BE49-F238E27FC236}">
                <a16:creationId xmlns:a16="http://schemas.microsoft.com/office/drawing/2014/main" id="{FA7C92FA-A9FD-45BD-989B-B00180C068FB}"/>
              </a:ext>
            </a:extLst>
          </p:cNvPr>
          <p:cNvSpPr txBox="1"/>
          <p:nvPr/>
        </p:nvSpPr>
        <p:spPr>
          <a:xfrm>
            <a:off x="3021610" y="5795338"/>
            <a:ext cx="2962702" cy="923330"/>
          </a:xfrm>
          <a:prstGeom prst="rect">
            <a:avLst/>
          </a:prstGeom>
          <a:noFill/>
        </p:spPr>
        <p:txBody>
          <a:bodyPr wrap="square">
            <a:spAutoFit/>
          </a:bodyPr>
          <a:lstStyle/>
          <a:p>
            <a:r>
              <a:rPr lang="en-GB" dirty="0"/>
              <a:t>Göttingen university cast, based on the Nero type I in the Louvre, Paris</a:t>
            </a:r>
          </a:p>
        </p:txBody>
      </p:sp>
      <p:pic>
        <p:nvPicPr>
          <p:cNvPr id="15" name="Picture 14">
            <a:extLst>
              <a:ext uri="{FF2B5EF4-FFF2-40B4-BE49-F238E27FC236}">
                <a16:creationId xmlns:a16="http://schemas.microsoft.com/office/drawing/2014/main" id="{54215858-5720-4240-98AD-F6AE47F767F8}"/>
              </a:ext>
            </a:extLst>
          </p:cNvPr>
          <p:cNvPicPr>
            <a:picLocks noChangeAspect="1"/>
          </p:cNvPicPr>
          <p:nvPr/>
        </p:nvPicPr>
        <p:blipFill>
          <a:blip r:embed="rId5"/>
          <a:stretch>
            <a:fillRect/>
          </a:stretch>
        </p:blipFill>
        <p:spPr>
          <a:xfrm>
            <a:off x="2916378" y="1403136"/>
            <a:ext cx="3173166" cy="4339771"/>
          </a:xfrm>
          <a:prstGeom prst="rect">
            <a:avLst/>
          </a:prstGeom>
        </p:spPr>
      </p:pic>
      <p:sp>
        <p:nvSpPr>
          <p:cNvPr id="16" name="Rectangle 15">
            <a:extLst>
              <a:ext uri="{FF2B5EF4-FFF2-40B4-BE49-F238E27FC236}">
                <a16:creationId xmlns:a16="http://schemas.microsoft.com/office/drawing/2014/main" id="{6DB154AC-E21F-4BCA-A44E-6AD57CF97EA2}"/>
              </a:ext>
            </a:extLst>
          </p:cNvPr>
          <p:cNvSpPr/>
          <p:nvPr/>
        </p:nvSpPr>
        <p:spPr>
          <a:xfrm>
            <a:off x="3021610" y="5742907"/>
            <a:ext cx="2962702" cy="923330"/>
          </a:xfrm>
          <a:prstGeom prst="rect">
            <a:avLst/>
          </a:prstGeom>
          <a:solidFill>
            <a:srgbClr val="92D050"/>
          </a:solidFill>
        </p:spPr>
        <p:txBody>
          <a:bodyPr wrap="square">
            <a:spAutoFit/>
          </a:bodyPr>
          <a:lstStyle/>
          <a:p>
            <a:r>
              <a:rPr lang="en-GB" dirty="0"/>
              <a:t>Image of Gaius Caesar, Grandson of Augustus (</a:t>
            </a:r>
            <a:r>
              <a:rPr lang="en-GB" u="sng" dirty="0"/>
              <a:t>not Caligula</a:t>
            </a:r>
            <a:r>
              <a:rPr lang="en-GB" dirty="0"/>
              <a:t>)</a:t>
            </a:r>
          </a:p>
        </p:txBody>
      </p:sp>
    </p:spTree>
    <p:extLst>
      <p:ext uri="{BB962C8B-B14F-4D97-AF65-F5344CB8AC3E}">
        <p14:creationId xmlns:p14="http://schemas.microsoft.com/office/powerpoint/2010/main" val="249125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par>
                                <p:cTn id="8" presetID="16" presetClass="entr" presetSubtype="21"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barn(inVertical)">
                                      <p:cBhvr>
                                        <p:cTn id="1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6E0C-FE35-411D-A8D5-B6AC71D79EDF}"/>
              </a:ext>
            </a:extLst>
          </p:cNvPr>
          <p:cNvSpPr>
            <a:spLocks noGrp="1"/>
          </p:cNvSpPr>
          <p:nvPr>
            <p:ph type="title"/>
          </p:nvPr>
        </p:nvSpPr>
        <p:spPr/>
        <p:txBody>
          <a:bodyPr/>
          <a:lstStyle/>
          <a:p>
            <a:r>
              <a:rPr lang="en-GB" dirty="0"/>
              <a:t>Nero as a Young Adult</a:t>
            </a:r>
          </a:p>
        </p:txBody>
      </p:sp>
      <p:sp>
        <p:nvSpPr>
          <p:cNvPr id="3" name="Content Placeholder 2">
            <a:extLst>
              <a:ext uri="{FF2B5EF4-FFF2-40B4-BE49-F238E27FC236}">
                <a16:creationId xmlns:a16="http://schemas.microsoft.com/office/drawing/2014/main" id="{00F4D1CA-16E5-4FA4-BE0E-30DBADFEA50E}"/>
              </a:ext>
            </a:extLst>
          </p:cNvPr>
          <p:cNvSpPr>
            <a:spLocks noGrp="1"/>
          </p:cNvSpPr>
          <p:nvPr>
            <p:ph sz="quarter" idx="1"/>
          </p:nvPr>
        </p:nvSpPr>
        <p:spPr>
          <a:xfrm>
            <a:off x="192947" y="1527048"/>
            <a:ext cx="8783273" cy="1476211"/>
          </a:xfrm>
        </p:spPr>
        <p:txBody>
          <a:bodyPr>
            <a:normAutofit/>
          </a:bodyPr>
          <a:lstStyle/>
          <a:p>
            <a:r>
              <a:rPr lang="en-GB" sz="2600" dirty="0"/>
              <a:t>Does the image seem similar to the earlier childhood images? Does it still seem “traditionally” Julio-Claudian?</a:t>
            </a:r>
          </a:p>
        </p:txBody>
      </p:sp>
      <p:pic>
        <p:nvPicPr>
          <p:cNvPr id="4" name="Picture 3">
            <a:extLst>
              <a:ext uri="{FF2B5EF4-FFF2-40B4-BE49-F238E27FC236}">
                <a16:creationId xmlns:a16="http://schemas.microsoft.com/office/drawing/2014/main" id="{BABF5446-71D0-4EBB-A7DF-F46989528F6F}"/>
              </a:ext>
            </a:extLst>
          </p:cNvPr>
          <p:cNvPicPr>
            <a:picLocks noChangeAspect="1"/>
          </p:cNvPicPr>
          <p:nvPr/>
        </p:nvPicPr>
        <p:blipFill rotWithShape="1">
          <a:blip r:embed="rId2"/>
          <a:srcRect t="18349"/>
          <a:stretch/>
        </p:blipFill>
        <p:spPr>
          <a:xfrm>
            <a:off x="388662" y="2491530"/>
            <a:ext cx="3386384" cy="4147543"/>
          </a:xfrm>
          <a:prstGeom prst="rect">
            <a:avLst/>
          </a:prstGeom>
        </p:spPr>
      </p:pic>
      <p:pic>
        <p:nvPicPr>
          <p:cNvPr id="6" name="Picture 5">
            <a:extLst>
              <a:ext uri="{FF2B5EF4-FFF2-40B4-BE49-F238E27FC236}">
                <a16:creationId xmlns:a16="http://schemas.microsoft.com/office/drawing/2014/main" id="{57A472EC-DAE3-4310-8C0C-FD97D11C758C}"/>
              </a:ext>
            </a:extLst>
          </p:cNvPr>
          <p:cNvPicPr>
            <a:picLocks noChangeAspect="1"/>
          </p:cNvPicPr>
          <p:nvPr/>
        </p:nvPicPr>
        <p:blipFill rotWithShape="1">
          <a:blip r:embed="rId3"/>
          <a:srcRect l="11101" t="15978" r="61376" b="4472"/>
          <a:stretch/>
        </p:blipFill>
        <p:spPr>
          <a:xfrm>
            <a:off x="4202885" y="2491530"/>
            <a:ext cx="4552453" cy="4248959"/>
          </a:xfrm>
          <a:prstGeom prst="rect">
            <a:avLst/>
          </a:prstGeom>
        </p:spPr>
      </p:pic>
      <p:pic>
        <p:nvPicPr>
          <p:cNvPr id="7" name="Picture 6">
            <a:extLst>
              <a:ext uri="{FF2B5EF4-FFF2-40B4-BE49-F238E27FC236}">
                <a16:creationId xmlns:a16="http://schemas.microsoft.com/office/drawing/2014/main" id="{02C94DD9-665D-4A3A-94ED-75793B04B3CD}"/>
              </a:ext>
            </a:extLst>
          </p:cNvPr>
          <p:cNvPicPr>
            <a:picLocks noChangeAspect="1"/>
          </p:cNvPicPr>
          <p:nvPr/>
        </p:nvPicPr>
        <p:blipFill>
          <a:blip r:embed="rId4"/>
          <a:stretch>
            <a:fillRect/>
          </a:stretch>
        </p:blipFill>
        <p:spPr>
          <a:xfrm>
            <a:off x="5898192" y="2676087"/>
            <a:ext cx="2733468" cy="3881525"/>
          </a:xfrm>
          <a:prstGeom prst="rect">
            <a:avLst/>
          </a:prstGeom>
        </p:spPr>
      </p:pic>
      <p:sp>
        <p:nvSpPr>
          <p:cNvPr id="9" name="TextBox 8">
            <a:extLst>
              <a:ext uri="{FF2B5EF4-FFF2-40B4-BE49-F238E27FC236}">
                <a16:creationId xmlns:a16="http://schemas.microsoft.com/office/drawing/2014/main" id="{5EF61213-16D2-4F79-8D62-CFF7F621CD83}"/>
              </a:ext>
            </a:extLst>
          </p:cNvPr>
          <p:cNvSpPr txBox="1"/>
          <p:nvPr/>
        </p:nvSpPr>
        <p:spPr>
          <a:xfrm>
            <a:off x="5898192" y="6139430"/>
            <a:ext cx="2733468" cy="461665"/>
          </a:xfrm>
          <a:prstGeom prst="rect">
            <a:avLst/>
          </a:prstGeom>
          <a:solidFill>
            <a:schemeClr val="accent5">
              <a:lumMod val="20000"/>
              <a:lumOff val="80000"/>
            </a:schemeClr>
          </a:solidFill>
        </p:spPr>
        <p:txBody>
          <a:bodyPr wrap="square">
            <a:spAutoFit/>
          </a:bodyPr>
          <a:lstStyle/>
          <a:p>
            <a:r>
              <a:rPr lang="en-GB" sz="1200" dirty="0"/>
              <a:t>A veiled head type preserved in the Museo Nazionale </a:t>
            </a:r>
            <a:r>
              <a:rPr lang="en-GB" sz="1200" dirty="0" err="1"/>
              <a:t>delle</a:t>
            </a:r>
            <a:r>
              <a:rPr lang="en-GB" sz="1200" dirty="0"/>
              <a:t> Terme, Rome</a:t>
            </a:r>
          </a:p>
        </p:txBody>
      </p:sp>
    </p:spTree>
    <p:extLst>
      <p:ext uri="{BB962C8B-B14F-4D97-AF65-F5344CB8AC3E}">
        <p14:creationId xmlns:p14="http://schemas.microsoft.com/office/powerpoint/2010/main" val="4236637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57095-1BCD-4811-8A57-F25D922D3388}"/>
              </a:ext>
            </a:extLst>
          </p:cNvPr>
          <p:cNvSpPr>
            <a:spLocks noGrp="1"/>
          </p:cNvSpPr>
          <p:nvPr>
            <p:ph type="title"/>
          </p:nvPr>
        </p:nvSpPr>
        <p:spPr/>
        <p:txBody>
          <a:bodyPr/>
          <a:lstStyle/>
          <a:p>
            <a:r>
              <a:rPr lang="en-GB" dirty="0"/>
              <a:t>Nero Type 2 (from AD 59)</a:t>
            </a:r>
          </a:p>
        </p:txBody>
      </p:sp>
      <p:pic>
        <p:nvPicPr>
          <p:cNvPr id="5" name="Picture 4">
            <a:extLst>
              <a:ext uri="{FF2B5EF4-FFF2-40B4-BE49-F238E27FC236}">
                <a16:creationId xmlns:a16="http://schemas.microsoft.com/office/drawing/2014/main" id="{77D68012-4960-463D-865F-55BF14A3EFAA}"/>
              </a:ext>
            </a:extLst>
          </p:cNvPr>
          <p:cNvPicPr>
            <a:picLocks noChangeAspect="1"/>
          </p:cNvPicPr>
          <p:nvPr/>
        </p:nvPicPr>
        <p:blipFill rotWithShape="1">
          <a:blip r:embed="rId2"/>
          <a:srcRect l="23761" t="13421" r="60551" b="14131"/>
          <a:stretch/>
        </p:blipFill>
        <p:spPr>
          <a:xfrm>
            <a:off x="6123963" y="2584906"/>
            <a:ext cx="2712189" cy="4044494"/>
          </a:xfrm>
          <a:prstGeom prst="rect">
            <a:avLst/>
          </a:prstGeom>
        </p:spPr>
      </p:pic>
      <p:sp>
        <p:nvSpPr>
          <p:cNvPr id="7" name="TextBox 6">
            <a:extLst>
              <a:ext uri="{FF2B5EF4-FFF2-40B4-BE49-F238E27FC236}">
                <a16:creationId xmlns:a16="http://schemas.microsoft.com/office/drawing/2014/main" id="{D66957CA-80CD-40C2-BC05-4DA3F099C507}"/>
              </a:ext>
            </a:extLst>
          </p:cNvPr>
          <p:cNvSpPr txBox="1"/>
          <p:nvPr/>
        </p:nvSpPr>
        <p:spPr>
          <a:xfrm>
            <a:off x="6123963" y="6167735"/>
            <a:ext cx="2712189" cy="461665"/>
          </a:xfrm>
          <a:prstGeom prst="rect">
            <a:avLst/>
          </a:prstGeom>
          <a:solidFill>
            <a:schemeClr val="bg1">
              <a:lumMod val="95000"/>
            </a:schemeClr>
          </a:solidFill>
        </p:spPr>
        <p:txBody>
          <a:bodyPr wrap="square">
            <a:spAutoFit/>
          </a:bodyPr>
          <a:lstStyle/>
          <a:p>
            <a:r>
              <a:rPr lang="en-GB" sz="1200" dirty="0"/>
              <a:t>Göttingen university cast, based on a bust in the Museo Palatino. </a:t>
            </a:r>
          </a:p>
        </p:txBody>
      </p:sp>
      <p:pic>
        <p:nvPicPr>
          <p:cNvPr id="10" name="Picture 9">
            <a:extLst>
              <a:ext uri="{FF2B5EF4-FFF2-40B4-BE49-F238E27FC236}">
                <a16:creationId xmlns:a16="http://schemas.microsoft.com/office/drawing/2014/main" id="{E3189050-00D2-4A11-902B-535248A56529}"/>
              </a:ext>
            </a:extLst>
          </p:cNvPr>
          <p:cNvPicPr>
            <a:picLocks noChangeAspect="1"/>
          </p:cNvPicPr>
          <p:nvPr/>
        </p:nvPicPr>
        <p:blipFill>
          <a:blip r:embed="rId3"/>
          <a:stretch>
            <a:fillRect/>
          </a:stretch>
        </p:blipFill>
        <p:spPr>
          <a:xfrm>
            <a:off x="2940483" y="2353661"/>
            <a:ext cx="3037448" cy="4147129"/>
          </a:xfrm>
          <a:prstGeom prst="rect">
            <a:avLst/>
          </a:prstGeom>
        </p:spPr>
      </p:pic>
      <p:sp>
        <p:nvSpPr>
          <p:cNvPr id="12" name="TextBox 11">
            <a:extLst>
              <a:ext uri="{FF2B5EF4-FFF2-40B4-BE49-F238E27FC236}">
                <a16:creationId xmlns:a16="http://schemas.microsoft.com/office/drawing/2014/main" id="{D273AA2B-FB0A-4887-A265-EB17285926C4}"/>
              </a:ext>
            </a:extLst>
          </p:cNvPr>
          <p:cNvSpPr txBox="1"/>
          <p:nvPr/>
        </p:nvSpPr>
        <p:spPr>
          <a:xfrm>
            <a:off x="2940483" y="6167734"/>
            <a:ext cx="3037448" cy="461665"/>
          </a:xfrm>
          <a:prstGeom prst="rect">
            <a:avLst/>
          </a:prstGeom>
          <a:solidFill>
            <a:schemeClr val="bg2">
              <a:lumMod val="90000"/>
            </a:schemeClr>
          </a:solidFill>
        </p:spPr>
        <p:txBody>
          <a:bodyPr wrap="square">
            <a:spAutoFit/>
          </a:bodyPr>
          <a:lstStyle/>
          <a:p>
            <a:r>
              <a:rPr lang="en-GB" sz="1200" dirty="0"/>
              <a:t>Greek island marble. AD 59—64. H. 31 cm. Inv. No. 618. Museo Palatino</a:t>
            </a:r>
          </a:p>
        </p:txBody>
      </p:sp>
      <p:sp>
        <p:nvSpPr>
          <p:cNvPr id="13" name="TextBox 12">
            <a:extLst>
              <a:ext uri="{FF2B5EF4-FFF2-40B4-BE49-F238E27FC236}">
                <a16:creationId xmlns:a16="http://schemas.microsoft.com/office/drawing/2014/main" id="{12DDDAD6-3BC9-483B-9BA4-5987B76EACD7}"/>
              </a:ext>
            </a:extLst>
          </p:cNvPr>
          <p:cNvSpPr txBox="1"/>
          <p:nvPr/>
        </p:nvSpPr>
        <p:spPr>
          <a:xfrm>
            <a:off x="202253" y="2081820"/>
            <a:ext cx="2666782" cy="3046988"/>
          </a:xfrm>
          <a:prstGeom prst="rect">
            <a:avLst/>
          </a:prstGeom>
          <a:solidFill>
            <a:schemeClr val="accent2">
              <a:lumMod val="20000"/>
              <a:lumOff val="80000"/>
            </a:schemeClr>
          </a:solidFill>
        </p:spPr>
        <p:txBody>
          <a:bodyPr wrap="square">
            <a:spAutoFit/>
          </a:bodyPr>
          <a:lstStyle/>
          <a:p>
            <a:r>
              <a:rPr lang="en-GB" sz="2700" dirty="0"/>
              <a:t>How easy do you think this hairstyle was to create?</a:t>
            </a:r>
          </a:p>
          <a:p>
            <a:endParaRPr lang="en-GB" sz="1400" dirty="0"/>
          </a:p>
          <a:p>
            <a:r>
              <a:rPr lang="en-GB" sz="1400" dirty="0"/>
              <a:t>“…always having his hair arranged in tiers of curls…” – Suet. </a:t>
            </a:r>
            <a:r>
              <a:rPr lang="en-GB" sz="1400" i="1" dirty="0"/>
              <a:t>Nero</a:t>
            </a:r>
            <a:r>
              <a:rPr lang="en-GB" sz="1400" dirty="0"/>
              <a:t> 59.</a:t>
            </a:r>
          </a:p>
          <a:p>
            <a:endParaRPr lang="en-GB" sz="1400" dirty="0"/>
          </a:p>
          <a:p>
            <a:r>
              <a:rPr lang="en-GB" sz="1400" dirty="0"/>
              <a:t>“steps” – </a:t>
            </a:r>
            <a:r>
              <a:rPr lang="en-GB" sz="1400" i="1" dirty="0" err="1"/>
              <a:t>gradus</a:t>
            </a:r>
            <a:endParaRPr lang="en-GB" sz="1400" i="1" dirty="0"/>
          </a:p>
        </p:txBody>
      </p:sp>
      <p:cxnSp>
        <p:nvCxnSpPr>
          <p:cNvPr id="15" name="Straight Arrow Connector 14">
            <a:extLst>
              <a:ext uri="{FF2B5EF4-FFF2-40B4-BE49-F238E27FC236}">
                <a16:creationId xmlns:a16="http://schemas.microsoft.com/office/drawing/2014/main" id="{10F228A0-DE23-4C27-BDBD-72FBDD4F41A9}"/>
              </a:ext>
            </a:extLst>
          </p:cNvPr>
          <p:cNvCxnSpPr>
            <a:cxnSpLocks/>
          </p:cNvCxnSpPr>
          <p:nvPr/>
        </p:nvCxnSpPr>
        <p:spPr>
          <a:xfrm>
            <a:off x="2463086" y="2778966"/>
            <a:ext cx="1135791" cy="650034"/>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2DB74BC-FCAF-4FE3-B988-B2BFE492F3A0}"/>
              </a:ext>
            </a:extLst>
          </p:cNvPr>
          <p:cNvSpPr txBox="1"/>
          <p:nvPr/>
        </p:nvSpPr>
        <p:spPr>
          <a:xfrm>
            <a:off x="75501" y="5410899"/>
            <a:ext cx="6048462" cy="1200329"/>
          </a:xfrm>
          <a:prstGeom prst="rect">
            <a:avLst/>
          </a:prstGeom>
          <a:solidFill>
            <a:schemeClr val="accent5">
              <a:lumMod val="20000"/>
              <a:lumOff val="80000"/>
            </a:schemeClr>
          </a:solidFill>
        </p:spPr>
        <p:txBody>
          <a:bodyPr wrap="square" rtlCol="0">
            <a:spAutoFit/>
          </a:bodyPr>
          <a:lstStyle/>
          <a:p>
            <a:r>
              <a:rPr lang="en-GB" b="1" dirty="0"/>
              <a:t>An invention of Nero? </a:t>
            </a:r>
          </a:p>
          <a:p>
            <a:r>
              <a:rPr lang="en-GB" dirty="0"/>
              <a:t>“don’t  torture your hair with curling irons and don’t pumice your legs into smoothness… the ungroomed look becomes a man…” </a:t>
            </a:r>
            <a:r>
              <a:rPr lang="en-GB" sz="1800" dirty="0"/>
              <a:t>– </a:t>
            </a:r>
            <a:r>
              <a:rPr lang="en-GB" b="1" dirty="0"/>
              <a:t>Ovid. </a:t>
            </a:r>
            <a:r>
              <a:rPr lang="en-GB" b="1" i="1" dirty="0"/>
              <a:t>Ars </a:t>
            </a:r>
            <a:r>
              <a:rPr lang="en-GB" b="1" i="1" dirty="0" err="1"/>
              <a:t>Armatoria</a:t>
            </a:r>
            <a:r>
              <a:rPr lang="en-GB" b="1" i="1" dirty="0"/>
              <a:t> </a:t>
            </a:r>
            <a:r>
              <a:rPr lang="en-GB" b="1" dirty="0"/>
              <a:t>1.505-6, 9</a:t>
            </a:r>
            <a:r>
              <a:rPr lang="en-GB" dirty="0"/>
              <a:t>.</a:t>
            </a:r>
          </a:p>
        </p:txBody>
      </p:sp>
      <p:sp>
        <p:nvSpPr>
          <p:cNvPr id="19" name="Content Placeholder 18">
            <a:extLst>
              <a:ext uri="{FF2B5EF4-FFF2-40B4-BE49-F238E27FC236}">
                <a16:creationId xmlns:a16="http://schemas.microsoft.com/office/drawing/2014/main" id="{27F83477-CF0E-45A9-A28E-D87673E823EA}"/>
              </a:ext>
            </a:extLst>
          </p:cNvPr>
          <p:cNvSpPr>
            <a:spLocks noGrp="1"/>
          </p:cNvSpPr>
          <p:nvPr>
            <p:ph sz="quarter" idx="1"/>
          </p:nvPr>
        </p:nvSpPr>
        <p:spPr/>
        <p:txBody>
          <a:bodyPr/>
          <a:lstStyle/>
          <a:p>
            <a:r>
              <a:rPr lang="en-GB" dirty="0"/>
              <a:t>Why create a new style in AD 59?</a:t>
            </a:r>
          </a:p>
        </p:txBody>
      </p:sp>
    </p:spTree>
    <p:extLst>
      <p:ext uri="{BB962C8B-B14F-4D97-AF65-F5344CB8AC3E}">
        <p14:creationId xmlns:p14="http://schemas.microsoft.com/office/powerpoint/2010/main" val="3215003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animEffect transition="in" filter="barn(inVertical)">
                                      <p:cBhvr>
                                        <p:cTn id="7" dur="500"/>
                                        <p:tgtEl>
                                          <p:spTgt spid="13">
                                            <p:txEl>
                                              <p:pRg st="2" end="2"/>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3">
                                            <p:txEl>
                                              <p:pRg st="4" end="4"/>
                                            </p:txEl>
                                          </p:spTgt>
                                        </p:tgtEl>
                                        <p:attrNameLst>
                                          <p:attrName>style.visibility</p:attrName>
                                        </p:attrNameLst>
                                      </p:cBhvr>
                                      <p:to>
                                        <p:strVal val="visible"/>
                                      </p:to>
                                    </p:set>
                                    <p:animEffect transition="in" filter="barn(inVertical)">
                                      <p:cBhvr>
                                        <p:cTn id="10" dur="500"/>
                                        <p:tgtEl>
                                          <p:spTgt spid="13">
                                            <p:txEl>
                                              <p:pRg st="4" end="4"/>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barn(inVertical)">
                                      <p:cBhvr>
                                        <p:cTn id="1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F6E9F-69A3-4CAC-8239-3042A4C51CD8}"/>
              </a:ext>
            </a:extLst>
          </p:cNvPr>
          <p:cNvSpPr>
            <a:spLocks noGrp="1"/>
          </p:cNvSpPr>
          <p:nvPr>
            <p:ph type="title"/>
          </p:nvPr>
        </p:nvSpPr>
        <p:spPr/>
        <p:txBody>
          <a:bodyPr/>
          <a:lstStyle/>
          <a:p>
            <a:r>
              <a:rPr lang="en-GB" dirty="0"/>
              <a:t>Beards?</a:t>
            </a:r>
          </a:p>
        </p:txBody>
      </p:sp>
      <p:sp>
        <p:nvSpPr>
          <p:cNvPr id="3" name="Content Placeholder 2">
            <a:extLst>
              <a:ext uri="{FF2B5EF4-FFF2-40B4-BE49-F238E27FC236}">
                <a16:creationId xmlns:a16="http://schemas.microsoft.com/office/drawing/2014/main" id="{8B9FBAAC-05A1-4BDE-AC0A-C8F0EAC025BE}"/>
              </a:ext>
            </a:extLst>
          </p:cNvPr>
          <p:cNvSpPr>
            <a:spLocks noGrp="1"/>
          </p:cNvSpPr>
          <p:nvPr>
            <p:ph sz="quarter" idx="1"/>
          </p:nvPr>
        </p:nvSpPr>
        <p:spPr>
          <a:xfrm>
            <a:off x="301751" y="1476714"/>
            <a:ext cx="8503920" cy="2625502"/>
          </a:xfrm>
        </p:spPr>
        <p:txBody>
          <a:bodyPr>
            <a:normAutofit lnSpcReduction="10000"/>
          </a:bodyPr>
          <a:lstStyle/>
          <a:p>
            <a:r>
              <a:rPr lang="en-GB" dirty="0"/>
              <a:t>Why do some of the stone/marble portraits/busts appear to lack beards or represent them faintly?</a:t>
            </a:r>
          </a:p>
          <a:p>
            <a:pPr lvl="1"/>
            <a:r>
              <a:rPr lang="en-GB" dirty="0"/>
              <a:t>How might they have been emphasised?</a:t>
            </a:r>
          </a:p>
          <a:p>
            <a:pPr lvl="1"/>
            <a:r>
              <a:rPr lang="en-GB" dirty="0"/>
              <a:t>Earlier beards fainter, so could be painted or left off?</a:t>
            </a:r>
          </a:p>
          <a:p>
            <a:endParaRPr lang="en-GB" sz="500" dirty="0"/>
          </a:p>
          <a:p>
            <a:r>
              <a:rPr lang="en-GB" dirty="0"/>
              <a:t>We see examples of Nero with beards on jewellery (like cameos) and some bronzes.</a:t>
            </a:r>
          </a:p>
          <a:p>
            <a:endParaRPr lang="en-GB" dirty="0"/>
          </a:p>
          <a:p>
            <a:endParaRPr lang="en-GB" dirty="0"/>
          </a:p>
        </p:txBody>
      </p:sp>
      <p:pic>
        <p:nvPicPr>
          <p:cNvPr id="4" name="Picture 3">
            <a:extLst>
              <a:ext uri="{FF2B5EF4-FFF2-40B4-BE49-F238E27FC236}">
                <a16:creationId xmlns:a16="http://schemas.microsoft.com/office/drawing/2014/main" id="{FD96F000-FFF4-46C1-A156-29AD5B56C6C6}"/>
              </a:ext>
            </a:extLst>
          </p:cNvPr>
          <p:cNvPicPr>
            <a:picLocks noChangeAspect="1"/>
          </p:cNvPicPr>
          <p:nvPr/>
        </p:nvPicPr>
        <p:blipFill rotWithShape="1">
          <a:blip r:embed="rId2"/>
          <a:srcRect l="30077" t="4313" r="29982" b="5205"/>
          <a:stretch/>
        </p:blipFill>
        <p:spPr>
          <a:xfrm>
            <a:off x="6110051" y="3615654"/>
            <a:ext cx="2695619" cy="3048891"/>
          </a:xfrm>
          <a:prstGeom prst="rect">
            <a:avLst/>
          </a:prstGeom>
        </p:spPr>
      </p:pic>
      <p:sp>
        <p:nvSpPr>
          <p:cNvPr id="5" name="TextBox 4">
            <a:extLst>
              <a:ext uri="{FF2B5EF4-FFF2-40B4-BE49-F238E27FC236}">
                <a16:creationId xmlns:a16="http://schemas.microsoft.com/office/drawing/2014/main" id="{55592A33-62EE-4134-A9DF-7B0CD34F8407}"/>
              </a:ext>
            </a:extLst>
          </p:cNvPr>
          <p:cNvSpPr txBox="1"/>
          <p:nvPr/>
        </p:nvSpPr>
        <p:spPr>
          <a:xfrm>
            <a:off x="301752" y="5798403"/>
            <a:ext cx="5631042" cy="830997"/>
          </a:xfrm>
          <a:prstGeom prst="rect">
            <a:avLst/>
          </a:prstGeom>
          <a:solidFill>
            <a:schemeClr val="accent2">
              <a:lumMod val="20000"/>
              <a:lumOff val="80000"/>
            </a:schemeClr>
          </a:solidFill>
        </p:spPr>
        <p:txBody>
          <a:bodyPr wrap="square">
            <a:spAutoFit/>
          </a:bodyPr>
          <a:lstStyle/>
          <a:p>
            <a:r>
              <a:rPr lang="en-GB" sz="1600" dirty="0"/>
              <a:t>Cameo of glass paste imitating sardonyx, engraved with a laureate portrait-head of a Roman Emperor in profile, likely Nero, ca. AD 66-68. British Museum.</a:t>
            </a:r>
          </a:p>
        </p:txBody>
      </p:sp>
      <p:sp>
        <p:nvSpPr>
          <p:cNvPr id="7" name="TextBox 6">
            <a:extLst>
              <a:ext uri="{FF2B5EF4-FFF2-40B4-BE49-F238E27FC236}">
                <a16:creationId xmlns:a16="http://schemas.microsoft.com/office/drawing/2014/main" id="{F8265B27-A13C-4C72-8BC3-135EA6AF2FAA}"/>
              </a:ext>
            </a:extLst>
          </p:cNvPr>
          <p:cNvSpPr txBox="1"/>
          <p:nvPr/>
        </p:nvSpPr>
        <p:spPr>
          <a:xfrm>
            <a:off x="271270" y="3963982"/>
            <a:ext cx="5631042" cy="1754326"/>
          </a:xfrm>
          <a:prstGeom prst="rect">
            <a:avLst/>
          </a:prstGeom>
          <a:solidFill>
            <a:srgbClr val="A3E7FF"/>
          </a:solidFill>
        </p:spPr>
        <p:txBody>
          <a:bodyPr wrap="square">
            <a:spAutoFit/>
          </a:bodyPr>
          <a:lstStyle/>
          <a:p>
            <a:r>
              <a:rPr lang="en-GB" dirty="0"/>
              <a:t>“At the gymnastic contest, which he gave in the </a:t>
            </a:r>
            <a:r>
              <a:rPr lang="en-GB" dirty="0" err="1"/>
              <a:t>Saepta</a:t>
            </a:r>
            <a:r>
              <a:rPr lang="en-GB" dirty="0"/>
              <a:t>, he shaved his first beard to the accompaniment of a splendid sacrifice of bullocks, put it in a golden box adorned with pearls of great price, and dedicated it in the Capitol.” – </a:t>
            </a:r>
            <a:r>
              <a:rPr lang="en-GB" b="1" dirty="0"/>
              <a:t>Suetonius </a:t>
            </a:r>
            <a:r>
              <a:rPr lang="en-GB" b="1" i="1" dirty="0"/>
              <a:t>Nero</a:t>
            </a:r>
            <a:r>
              <a:rPr lang="en-GB" b="1" dirty="0"/>
              <a:t> 12.4</a:t>
            </a:r>
            <a:r>
              <a:rPr lang="en-GB" dirty="0"/>
              <a:t>. [</a:t>
            </a:r>
            <a:r>
              <a:rPr lang="en-GB" i="1" dirty="0" err="1"/>
              <a:t>iuvenes</a:t>
            </a:r>
            <a:r>
              <a:rPr lang="en-GB" i="1" dirty="0"/>
              <a:t> </a:t>
            </a:r>
            <a:r>
              <a:rPr lang="en-GB" i="1" dirty="0" err="1"/>
              <a:t>barbatuli</a:t>
            </a:r>
            <a:r>
              <a:rPr lang="en-GB" dirty="0"/>
              <a:t>]</a:t>
            </a:r>
          </a:p>
        </p:txBody>
      </p:sp>
    </p:spTree>
    <p:extLst>
      <p:ext uri="{BB962C8B-B14F-4D97-AF65-F5344CB8AC3E}">
        <p14:creationId xmlns:p14="http://schemas.microsoft.com/office/powerpoint/2010/main" val="101373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Nero Types 3-5</a:t>
            </a:r>
          </a:p>
        </p:txBody>
      </p:sp>
      <p:pic>
        <p:nvPicPr>
          <p:cNvPr id="4" name="Content Placeholder 3"/>
          <p:cNvPicPr>
            <a:picLocks noGrp="1" noChangeAspect="1"/>
          </p:cNvPicPr>
          <p:nvPr>
            <p:ph sz="quarter" idx="1"/>
          </p:nvPr>
        </p:nvPicPr>
        <p:blipFill>
          <a:blip r:embed="rId2"/>
          <a:stretch>
            <a:fillRect/>
          </a:stretch>
        </p:blipFill>
        <p:spPr>
          <a:xfrm>
            <a:off x="3045736" y="1847434"/>
            <a:ext cx="2743438" cy="3840813"/>
          </a:xfrm>
          <a:prstGeom prst="rect">
            <a:avLst/>
          </a:prstGeom>
        </p:spPr>
      </p:pic>
      <p:sp>
        <p:nvSpPr>
          <p:cNvPr id="5" name="Rectangle 4"/>
          <p:cNvSpPr/>
          <p:nvPr/>
        </p:nvSpPr>
        <p:spPr>
          <a:xfrm>
            <a:off x="3279491" y="5867186"/>
            <a:ext cx="2868503" cy="646331"/>
          </a:xfrm>
          <a:prstGeom prst="rect">
            <a:avLst/>
          </a:prstGeom>
        </p:spPr>
        <p:txBody>
          <a:bodyPr wrap="square">
            <a:spAutoFit/>
          </a:bodyPr>
          <a:lstStyle/>
          <a:p>
            <a:r>
              <a:rPr lang="en-GB" dirty="0" err="1"/>
              <a:t>Glyptothek</a:t>
            </a:r>
            <a:r>
              <a:rPr lang="en-GB" dirty="0"/>
              <a:t>, Munich, dated to after AD 64 </a:t>
            </a:r>
          </a:p>
        </p:txBody>
      </p:sp>
      <p:sp>
        <p:nvSpPr>
          <p:cNvPr id="7" name="Rectangle 6"/>
          <p:cNvSpPr/>
          <p:nvPr/>
        </p:nvSpPr>
        <p:spPr>
          <a:xfrm>
            <a:off x="361904" y="5876219"/>
            <a:ext cx="2593980" cy="830997"/>
          </a:xfrm>
          <a:prstGeom prst="rect">
            <a:avLst/>
          </a:prstGeom>
        </p:spPr>
        <p:txBody>
          <a:bodyPr wrap="square">
            <a:spAutoFit/>
          </a:bodyPr>
          <a:lstStyle/>
          <a:p>
            <a:r>
              <a:rPr lang="en-GB" sz="1600" dirty="0"/>
              <a:t>British Museum, London</a:t>
            </a:r>
          </a:p>
          <a:p>
            <a:r>
              <a:rPr lang="en-GB" sz="1600" dirty="0"/>
              <a:t>(adapted from an original dated to AD 60-65</a:t>
            </a:r>
          </a:p>
        </p:txBody>
      </p:sp>
      <p:sp>
        <p:nvSpPr>
          <p:cNvPr id="9" name="Rectangle 8"/>
          <p:cNvSpPr/>
          <p:nvPr/>
        </p:nvSpPr>
        <p:spPr>
          <a:xfrm>
            <a:off x="6188116" y="5964732"/>
            <a:ext cx="2593980" cy="738664"/>
          </a:xfrm>
          <a:prstGeom prst="rect">
            <a:avLst/>
          </a:prstGeom>
        </p:spPr>
        <p:txBody>
          <a:bodyPr wrap="square">
            <a:spAutoFit/>
          </a:bodyPr>
          <a:lstStyle/>
          <a:p>
            <a:r>
              <a:rPr lang="en-GB" sz="1400" dirty="0" err="1"/>
              <a:t>Musei</a:t>
            </a:r>
            <a:r>
              <a:rPr lang="en-GB" sz="1400" dirty="0"/>
              <a:t> Capitolini, Rome –</a:t>
            </a:r>
          </a:p>
          <a:p>
            <a:r>
              <a:rPr lang="en-GB" sz="1400" dirty="0"/>
              <a:t>17th century (only part of the face is ancient)</a:t>
            </a:r>
          </a:p>
        </p:txBody>
      </p:sp>
      <p:pic>
        <p:nvPicPr>
          <p:cNvPr id="3" name="Picture 2">
            <a:extLst>
              <a:ext uri="{FF2B5EF4-FFF2-40B4-BE49-F238E27FC236}">
                <a16:creationId xmlns:a16="http://schemas.microsoft.com/office/drawing/2014/main" id="{B7D527FA-3C2E-4FFB-B3DF-346C27413B8B}"/>
              </a:ext>
            </a:extLst>
          </p:cNvPr>
          <p:cNvPicPr>
            <a:picLocks noChangeAspect="1"/>
          </p:cNvPicPr>
          <p:nvPr/>
        </p:nvPicPr>
        <p:blipFill>
          <a:blip r:embed="rId3"/>
          <a:stretch>
            <a:fillRect/>
          </a:stretch>
        </p:blipFill>
        <p:spPr>
          <a:xfrm>
            <a:off x="320972" y="1668496"/>
            <a:ext cx="2594790" cy="4198690"/>
          </a:xfrm>
          <a:prstGeom prst="rect">
            <a:avLst/>
          </a:prstGeom>
        </p:spPr>
      </p:pic>
      <p:pic>
        <p:nvPicPr>
          <p:cNvPr id="1026" name="Picture 2" descr="Ritratto di Nerone">
            <a:extLst>
              <a:ext uri="{FF2B5EF4-FFF2-40B4-BE49-F238E27FC236}">
                <a16:creationId xmlns:a16="http://schemas.microsoft.com/office/drawing/2014/main" id="{2F1E37A3-8C35-4AD3-9734-9739982966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06251" y="1630986"/>
            <a:ext cx="2708118" cy="4264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1215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of Nero on coins (early)</a:t>
            </a:r>
          </a:p>
        </p:txBody>
      </p:sp>
      <p:pic>
        <p:nvPicPr>
          <p:cNvPr id="4" name="Content Placeholder 3"/>
          <p:cNvPicPr>
            <a:picLocks noGrp="1" noChangeAspect="1"/>
          </p:cNvPicPr>
          <p:nvPr>
            <p:ph sz="quarter" idx="1"/>
          </p:nvPr>
        </p:nvPicPr>
        <p:blipFill>
          <a:blip r:embed="rId2"/>
          <a:stretch>
            <a:fillRect/>
          </a:stretch>
        </p:blipFill>
        <p:spPr>
          <a:xfrm>
            <a:off x="240820" y="2278907"/>
            <a:ext cx="2810500" cy="3145809"/>
          </a:xfrm>
          <a:prstGeom prst="rect">
            <a:avLst/>
          </a:prstGeom>
        </p:spPr>
      </p:pic>
      <p:sp>
        <p:nvSpPr>
          <p:cNvPr id="5" name="Rectangle 4"/>
          <p:cNvSpPr/>
          <p:nvPr/>
        </p:nvSpPr>
        <p:spPr>
          <a:xfrm>
            <a:off x="301752" y="5540626"/>
            <a:ext cx="2810500" cy="646331"/>
          </a:xfrm>
          <a:prstGeom prst="rect">
            <a:avLst/>
          </a:prstGeom>
        </p:spPr>
        <p:txBody>
          <a:bodyPr wrap="square">
            <a:spAutoFit/>
          </a:bodyPr>
          <a:lstStyle/>
          <a:p>
            <a:r>
              <a:rPr lang="en-GB" dirty="0"/>
              <a:t>Aureus. AD 50-54 AD [Claudian coin] – RIC 76</a:t>
            </a:r>
          </a:p>
        </p:txBody>
      </p:sp>
      <p:pic>
        <p:nvPicPr>
          <p:cNvPr id="6" name="Picture 5"/>
          <p:cNvPicPr>
            <a:picLocks noChangeAspect="1"/>
          </p:cNvPicPr>
          <p:nvPr/>
        </p:nvPicPr>
        <p:blipFill>
          <a:blip r:embed="rId3"/>
          <a:stretch>
            <a:fillRect/>
          </a:stretch>
        </p:blipFill>
        <p:spPr>
          <a:xfrm>
            <a:off x="3215522" y="2303293"/>
            <a:ext cx="2706859" cy="3097036"/>
          </a:xfrm>
          <a:prstGeom prst="rect">
            <a:avLst/>
          </a:prstGeom>
        </p:spPr>
      </p:pic>
      <p:sp>
        <p:nvSpPr>
          <p:cNvPr id="7" name="Rectangle 6"/>
          <p:cNvSpPr/>
          <p:nvPr/>
        </p:nvSpPr>
        <p:spPr>
          <a:xfrm>
            <a:off x="3307041" y="5532507"/>
            <a:ext cx="2539478" cy="369332"/>
          </a:xfrm>
          <a:prstGeom prst="rect">
            <a:avLst/>
          </a:prstGeom>
        </p:spPr>
        <p:txBody>
          <a:bodyPr wrap="none">
            <a:spAutoFit/>
          </a:bodyPr>
          <a:lstStyle/>
          <a:p>
            <a:r>
              <a:rPr lang="en-GB" dirty="0"/>
              <a:t>Aureus. AD 54 – RIC 1</a:t>
            </a:r>
          </a:p>
        </p:txBody>
      </p:sp>
      <p:pic>
        <p:nvPicPr>
          <p:cNvPr id="8" name="Picture 7"/>
          <p:cNvPicPr>
            <a:picLocks noChangeAspect="1"/>
          </p:cNvPicPr>
          <p:nvPr/>
        </p:nvPicPr>
        <p:blipFill>
          <a:blip r:embed="rId4"/>
          <a:stretch>
            <a:fillRect/>
          </a:stretch>
        </p:blipFill>
        <p:spPr>
          <a:xfrm>
            <a:off x="6019747" y="2303293"/>
            <a:ext cx="2941130" cy="3121423"/>
          </a:xfrm>
          <a:prstGeom prst="rect">
            <a:avLst/>
          </a:prstGeom>
        </p:spPr>
      </p:pic>
      <p:sp>
        <p:nvSpPr>
          <p:cNvPr id="9" name="Rectangle 8"/>
          <p:cNvSpPr/>
          <p:nvPr/>
        </p:nvSpPr>
        <p:spPr>
          <a:xfrm>
            <a:off x="6041309" y="5540626"/>
            <a:ext cx="2794844" cy="646331"/>
          </a:xfrm>
          <a:prstGeom prst="rect">
            <a:avLst/>
          </a:prstGeom>
        </p:spPr>
        <p:txBody>
          <a:bodyPr wrap="square">
            <a:spAutoFit/>
          </a:bodyPr>
          <a:lstStyle/>
          <a:p>
            <a:r>
              <a:rPr lang="en-GB" dirty="0" err="1"/>
              <a:t>Aureus</a:t>
            </a:r>
            <a:r>
              <a:rPr lang="en-GB" dirty="0"/>
              <a:t> – AD 55 - RIC 6; BMC 7</a:t>
            </a:r>
          </a:p>
        </p:txBody>
      </p:sp>
    </p:spTree>
    <p:extLst>
      <p:ext uri="{BB962C8B-B14F-4D97-AF65-F5344CB8AC3E}">
        <p14:creationId xmlns:p14="http://schemas.microsoft.com/office/powerpoint/2010/main" val="2019433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of Nero on coins (later)</a:t>
            </a:r>
          </a:p>
        </p:txBody>
      </p:sp>
      <p:pic>
        <p:nvPicPr>
          <p:cNvPr id="4" name="Content Placeholder 3"/>
          <p:cNvPicPr>
            <a:picLocks noGrp="1" noChangeAspect="1"/>
          </p:cNvPicPr>
          <p:nvPr>
            <p:ph sz="quarter" idx="1"/>
          </p:nvPr>
        </p:nvPicPr>
        <p:blipFill>
          <a:blip r:embed="rId2"/>
          <a:stretch>
            <a:fillRect/>
          </a:stretch>
        </p:blipFill>
        <p:spPr>
          <a:xfrm>
            <a:off x="301752" y="1696766"/>
            <a:ext cx="2047929" cy="2553262"/>
          </a:xfrm>
          <a:prstGeom prst="rect">
            <a:avLst/>
          </a:prstGeom>
        </p:spPr>
      </p:pic>
      <p:sp>
        <p:nvSpPr>
          <p:cNvPr id="5" name="Rectangle 4"/>
          <p:cNvSpPr/>
          <p:nvPr/>
        </p:nvSpPr>
        <p:spPr>
          <a:xfrm>
            <a:off x="199989" y="4390554"/>
            <a:ext cx="2251453" cy="646331"/>
          </a:xfrm>
          <a:prstGeom prst="rect">
            <a:avLst/>
          </a:prstGeom>
        </p:spPr>
        <p:txBody>
          <a:bodyPr wrap="square">
            <a:spAutoFit/>
          </a:bodyPr>
          <a:lstStyle/>
          <a:p>
            <a:r>
              <a:rPr lang="en-GB" dirty="0" err="1"/>
              <a:t>Aureus</a:t>
            </a:r>
            <a:r>
              <a:rPr lang="en-GB" dirty="0"/>
              <a:t> - 60 AD – RIC 23; BMC 25 </a:t>
            </a:r>
          </a:p>
        </p:txBody>
      </p:sp>
      <p:pic>
        <p:nvPicPr>
          <p:cNvPr id="6" name="Picture 5"/>
          <p:cNvPicPr>
            <a:picLocks noChangeAspect="1"/>
          </p:cNvPicPr>
          <p:nvPr/>
        </p:nvPicPr>
        <p:blipFill>
          <a:blip r:embed="rId3"/>
          <a:stretch>
            <a:fillRect/>
          </a:stretch>
        </p:blipFill>
        <p:spPr>
          <a:xfrm>
            <a:off x="2498490" y="1696766"/>
            <a:ext cx="1994020" cy="2553262"/>
          </a:xfrm>
          <a:prstGeom prst="rect">
            <a:avLst/>
          </a:prstGeom>
        </p:spPr>
      </p:pic>
      <p:sp>
        <p:nvSpPr>
          <p:cNvPr id="7" name="Rectangle 6"/>
          <p:cNvSpPr/>
          <p:nvPr/>
        </p:nvSpPr>
        <p:spPr>
          <a:xfrm>
            <a:off x="2465319" y="4390554"/>
            <a:ext cx="2176001" cy="646331"/>
          </a:xfrm>
          <a:prstGeom prst="rect">
            <a:avLst/>
          </a:prstGeom>
        </p:spPr>
        <p:txBody>
          <a:bodyPr wrap="square">
            <a:spAutoFit/>
          </a:bodyPr>
          <a:lstStyle/>
          <a:p>
            <a:r>
              <a:rPr lang="en-GB" dirty="0" err="1"/>
              <a:t>Aureus</a:t>
            </a:r>
            <a:r>
              <a:rPr lang="en-GB" dirty="0"/>
              <a:t> - 60-61 AD – RIC 25</a:t>
            </a:r>
          </a:p>
        </p:txBody>
      </p:sp>
      <p:pic>
        <p:nvPicPr>
          <p:cNvPr id="8" name="Picture 7"/>
          <p:cNvPicPr>
            <a:picLocks noChangeAspect="1"/>
          </p:cNvPicPr>
          <p:nvPr/>
        </p:nvPicPr>
        <p:blipFill>
          <a:blip r:embed="rId4"/>
          <a:stretch>
            <a:fillRect/>
          </a:stretch>
        </p:blipFill>
        <p:spPr>
          <a:xfrm>
            <a:off x="4641320" y="1696766"/>
            <a:ext cx="1968234" cy="2553262"/>
          </a:xfrm>
          <a:prstGeom prst="rect">
            <a:avLst/>
          </a:prstGeom>
        </p:spPr>
      </p:pic>
      <p:sp>
        <p:nvSpPr>
          <p:cNvPr id="9" name="Rectangle 8"/>
          <p:cNvSpPr/>
          <p:nvPr/>
        </p:nvSpPr>
        <p:spPr>
          <a:xfrm>
            <a:off x="4641320" y="4390554"/>
            <a:ext cx="1924733" cy="923330"/>
          </a:xfrm>
          <a:prstGeom prst="rect">
            <a:avLst/>
          </a:prstGeom>
        </p:spPr>
        <p:txBody>
          <a:bodyPr wrap="square">
            <a:spAutoFit/>
          </a:bodyPr>
          <a:lstStyle/>
          <a:p>
            <a:r>
              <a:rPr lang="en-GB" dirty="0" err="1"/>
              <a:t>Aureus</a:t>
            </a:r>
            <a:r>
              <a:rPr lang="en-GB" dirty="0"/>
              <a:t> - 64-65 AD – RIC 44; BMC 52 </a:t>
            </a:r>
          </a:p>
        </p:txBody>
      </p:sp>
      <p:pic>
        <p:nvPicPr>
          <p:cNvPr id="10" name="Picture 9"/>
          <p:cNvPicPr>
            <a:picLocks noChangeAspect="1"/>
          </p:cNvPicPr>
          <p:nvPr/>
        </p:nvPicPr>
        <p:blipFill>
          <a:blip r:embed="rId5"/>
          <a:stretch>
            <a:fillRect/>
          </a:stretch>
        </p:blipFill>
        <p:spPr>
          <a:xfrm>
            <a:off x="6813794" y="1717084"/>
            <a:ext cx="2022358" cy="2512626"/>
          </a:xfrm>
          <a:prstGeom prst="rect">
            <a:avLst/>
          </a:prstGeom>
        </p:spPr>
      </p:pic>
      <p:sp>
        <p:nvSpPr>
          <p:cNvPr id="11" name="Rectangle 10"/>
          <p:cNvSpPr/>
          <p:nvPr/>
        </p:nvSpPr>
        <p:spPr>
          <a:xfrm>
            <a:off x="6831198" y="4390554"/>
            <a:ext cx="1924733" cy="646331"/>
          </a:xfrm>
          <a:prstGeom prst="rect">
            <a:avLst/>
          </a:prstGeom>
        </p:spPr>
        <p:txBody>
          <a:bodyPr wrap="square">
            <a:spAutoFit/>
          </a:bodyPr>
          <a:lstStyle/>
          <a:p>
            <a:r>
              <a:rPr lang="en-GB" dirty="0" err="1"/>
              <a:t>Aureus</a:t>
            </a:r>
            <a:r>
              <a:rPr lang="en-GB" dirty="0"/>
              <a:t> - 66-67 AD – RIC 66</a:t>
            </a:r>
          </a:p>
        </p:txBody>
      </p:sp>
      <p:sp>
        <p:nvSpPr>
          <p:cNvPr id="12" name="Rectangle 11"/>
          <p:cNvSpPr/>
          <p:nvPr/>
        </p:nvSpPr>
        <p:spPr>
          <a:xfrm>
            <a:off x="227270" y="5315091"/>
            <a:ext cx="8828100" cy="1200329"/>
          </a:xfrm>
          <a:prstGeom prst="rect">
            <a:avLst/>
          </a:prstGeom>
        </p:spPr>
        <p:txBody>
          <a:bodyPr wrap="square">
            <a:spAutoFit/>
          </a:bodyPr>
          <a:lstStyle/>
          <a:p>
            <a:r>
              <a:rPr lang="en-GB" sz="2400" dirty="0"/>
              <a:t>“…always having his hair arranged in tiers of curls, and during the trip to Greece also letting it grow long and hang down behind…” – </a:t>
            </a:r>
            <a:r>
              <a:rPr lang="en-GB" sz="2400" b="1" dirty="0"/>
              <a:t>Suetonius </a:t>
            </a:r>
            <a:r>
              <a:rPr lang="en-GB" sz="2400" b="1" i="1" dirty="0"/>
              <a:t>Nero </a:t>
            </a:r>
            <a:r>
              <a:rPr lang="en-GB" sz="2400" b="1" dirty="0"/>
              <a:t>51</a:t>
            </a:r>
            <a:r>
              <a:rPr lang="en-GB" sz="2400" dirty="0"/>
              <a:t>.</a:t>
            </a:r>
          </a:p>
        </p:txBody>
      </p:sp>
      <p:sp>
        <p:nvSpPr>
          <p:cNvPr id="13" name="Content Placeholder 2">
            <a:extLst>
              <a:ext uri="{FF2B5EF4-FFF2-40B4-BE49-F238E27FC236}">
                <a16:creationId xmlns:a16="http://schemas.microsoft.com/office/drawing/2014/main" id="{04DF65AD-AA83-4ACD-89DF-E9209B18ADA5}"/>
              </a:ext>
            </a:extLst>
          </p:cNvPr>
          <p:cNvSpPr txBox="1">
            <a:spLocks/>
          </p:cNvSpPr>
          <p:nvPr/>
        </p:nvSpPr>
        <p:spPr>
          <a:xfrm>
            <a:off x="252011" y="36576"/>
            <a:ext cx="8503920" cy="1901952"/>
          </a:xfrm>
          <a:prstGeom prst="rect">
            <a:avLst/>
          </a:prstGeom>
          <a:solidFill>
            <a:srgbClr val="D0EBB3"/>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a:t>Presumably to a fair extent naturalistic and a reasonable reflection of what Nero looked like. But why might there also have been emphasis on the “larger”, fleshier Nero in later coins?</a:t>
            </a:r>
            <a:endParaRPr lang="en-GB" b="1" dirty="0"/>
          </a:p>
        </p:txBody>
      </p:sp>
    </p:spTree>
    <p:extLst>
      <p:ext uri="{BB962C8B-B14F-4D97-AF65-F5344CB8AC3E}">
        <p14:creationId xmlns:p14="http://schemas.microsoft.com/office/powerpoint/2010/main" val="278685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20B6-714B-4899-BC1A-806186003154}"/>
              </a:ext>
            </a:extLst>
          </p:cNvPr>
          <p:cNvSpPr>
            <a:spLocks noGrp="1"/>
          </p:cNvSpPr>
          <p:nvPr>
            <p:ph type="title"/>
          </p:nvPr>
        </p:nvSpPr>
        <p:spPr/>
        <p:txBody>
          <a:bodyPr/>
          <a:lstStyle/>
          <a:p>
            <a:r>
              <a:rPr lang="en-GB" dirty="0"/>
              <a:t>theomorphic images</a:t>
            </a:r>
          </a:p>
        </p:txBody>
      </p:sp>
      <p:sp>
        <p:nvSpPr>
          <p:cNvPr id="3" name="Content Placeholder 2">
            <a:extLst>
              <a:ext uri="{FF2B5EF4-FFF2-40B4-BE49-F238E27FC236}">
                <a16:creationId xmlns:a16="http://schemas.microsoft.com/office/drawing/2014/main" id="{8EDFF2CD-12F3-4586-B6D7-AEDB58E3CEAE}"/>
              </a:ext>
            </a:extLst>
          </p:cNvPr>
          <p:cNvSpPr>
            <a:spLocks noGrp="1"/>
          </p:cNvSpPr>
          <p:nvPr>
            <p:ph sz="quarter" idx="1"/>
          </p:nvPr>
        </p:nvSpPr>
        <p:spPr>
          <a:xfrm>
            <a:off x="75501" y="1527048"/>
            <a:ext cx="9009776" cy="2206053"/>
          </a:xfrm>
          <a:solidFill>
            <a:schemeClr val="accent4">
              <a:lumMod val="20000"/>
              <a:lumOff val="80000"/>
            </a:schemeClr>
          </a:solidFill>
        </p:spPr>
        <p:txBody>
          <a:bodyPr>
            <a:normAutofit fontScale="92500"/>
          </a:bodyPr>
          <a:lstStyle/>
          <a:p>
            <a:r>
              <a:rPr lang="en-GB" b="1" dirty="0"/>
              <a:t>What might it mean if a living (or dead) ruler is depicted in the guise or with the attributes of a god?</a:t>
            </a:r>
          </a:p>
          <a:p>
            <a:pPr lvl="1"/>
            <a:r>
              <a:rPr lang="en-GB" dirty="0">
                <a:solidFill>
                  <a:schemeClr val="tx1"/>
                </a:solidFill>
              </a:rPr>
              <a:t>Metaphorical allusion</a:t>
            </a:r>
          </a:p>
          <a:p>
            <a:pPr lvl="1"/>
            <a:r>
              <a:rPr lang="en-GB" dirty="0">
                <a:solidFill>
                  <a:schemeClr val="tx1"/>
                </a:solidFill>
              </a:rPr>
              <a:t>Comparison / panegyrical character / honorific allusion</a:t>
            </a:r>
          </a:p>
          <a:p>
            <a:pPr lvl="1"/>
            <a:r>
              <a:rPr lang="en-GB" dirty="0">
                <a:solidFill>
                  <a:schemeClr val="tx1"/>
                </a:solidFill>
              </a:rPr>
              <a:t>Explicit identification of the ruler with the god</a:t>
            </a:r>
          </a:p>
        </p:txBody>
      </p:sp>
      <p:pic>
        <p:nvPicPr>
          <p:cNvPr id="4" name="Picture 3">
            <a:extLst>
              <a:ext uri="{FF2B5EF4-FFF2-40B4-BE49-F238E27FC236}">
                <a16:creationId xmlns:a16="http://schemas.microsoft.com/office/drawing/2014/main" id="{736F7D5B-499C-47C7-800F-A3030A3BF0A5}"/>
              </a:ext>
            </a:extLst>
          </p:cNvPr>
          <p:cNvPicPr>
            <a:picLocks noChangeAspect="1"/>
          </p:cNvPicPr>
          <p:nvPr/>
        </p:nvPicPr>
        <p:blipFill>
          <a:blip r:embed="rId2"/>
          <a:stretch>
            <a:fillRect/>
          </a:stretch>
        </p:blipFill>
        <p:spPr>
          <a:xfrm>
            <a:off x="6773648" y="3254928"/>
            <a:ext cx="2219349" cy="3462630"/>
          </a:xfrm>
          <a:prstGeom prst="rect">
            <a:avLst/>
          </a:prstGeom>
        </p:spPr>
      </p:pic>
      <p:sp>
        <p:nvSpPr>
          <p:cNvPr id="5" name="TextBox 4">
            <a:extLst>
              <a:ext uri="{FF2B5EF4-FFF2-40B4-BE49-F238E27FC236}">
                <a16:creationId xmlns:a16="http://schemas.microsoft.com/office/drawing/2014/main" id="{CE034DA6-98AE-48A3-8503-FEFE2C0DABEA}"/>
              </a:ext>
            </a:extLst>
          </p:cNvPr>
          <p:cNvSpPr txBox="1"/>
          <p:nvPr/>
        </p:nvSpPr>
        <p:spPr>
          <a:xfrm>
            <a:off x="6773648" y="3254928"/>
            <a:ext cx="2311629" cy="523220"/>
          </a:xfrm>
          <a:prstGeom prst="rect">
            <a:avLst/>
          </a:prstGeom>
          <a:solidFill>
            <a:schemeClr val="accent6">
              <a:lumMod val="20000"/>
              <a:lumOff val="80000"/>
            </a:schemeClr>
          </a:solidFill>
        </p:spPr>
        <p:txBody>
          <a:bodyPr wrap="square" rtlCol="0">
            <a:spAutoFit/>
          </a:bodyPr>
          <a:lstStyle/>
          <a:p>
            <a:r>
              <a:rPr lang="en-GB" sz="1400" b="1" dirty="0"/>
              <a:t>Who is Nero in the guise of here?</a:t>
            </a:r>
          </a:p>
        </p:txBody>
      </p:sp>
      <p:pic>
        <p:nvPicPr>
          <p:cNvPr id="6" name="Picture 5">
            <a:extLst>
              <a:ext uri="{FF2B5EF4-FFF2-40B4-BE49-F238E27FC236}">
                <a16:creationId xmlns:a16="http://schemas.microsoft.com/office/drawing/2014/main" id="{4F1C7653-9453-48FE-AF0A-281B7A08B123}"/>
              </a:ext>
            </a:extLst>
          </p:cNvPr>
          <p:cNvPicPr>
            <a:picLocks noChangeAspect="1"/>
          </p:cNvPicPr>
          <p:nvPr/>
        </p:nvPicPr>
        <p:blipFill>
          <a:blip r:embed="rId3"/>
          <a:stretch>
            <a:fillRect/>
          </a:stretch>
        </p:blipFill>
        <p:spPr>
          <a:xfrm>
            <a:off x="3220972" y="4324776"/>
            <a:ext cx="3460396" cy="2304624"/>
          </a:xfrm>
          <a:prstGeom prst="rect">
            <a:avLst/>
          </a:prstGeom>
        </p:spPr>
      </p:pic>
      <p:sp>
        <p:nvSpPr>
          <p:cNvPr id="8" name="TextBox 7">
            <a:extLst>
              <a:ext uri="{FF2B5EF4-FFF2-40B4-BE49-F238E27FC236}">
                <a16:creationId xmlns:a16="http://schemas.microsoft.com/office/drawing/2014/main" id="{A51A39D6-3939-4651-8D83-823C1F0EEAE6}"/>
              </a:ext>
            </a:extLst>
          </p:cNvPr>
          <p:cNvSpPr txBox="1"/>
          <p:nvPr/>
        </p:nvSpPr>
        <p:spPr>
          <a:xfrm>
            <a:off x="151003" y="3718679"/>
            <a:ext cx="3069969" cy="3046988"/>
          </a:xfrm>
          <a:prstGeom prst="rect">
            <a:avLst/>
          </a:prstGeom>
          <a:solidFill>
            <a:schemeClr val="accent2">
              <a:lumMod val="40000"/>
              <a:lumOff val="60000"/>
            </a:schemeClr>
          </a:solidFill>
        </p:spPr>
        <p:txBody>
          <a:bodyPr wrap="square">
            <a:spAutoFit/>
          </a:bodyPr>
          <a:lstStyle/>
          <a:p>
            <a:r>
              <a:rPr lang="en-GB" dirty="0"/>
              <a:t>“…as well as statues representing him in the guise of a lyre-player; and he had a coin too struck with the same device…” – </a:t>
            </a:r>
            <a:r>
              <a:rPr lang="en-GB" b="1" dirty="0"/>
              <a:t>Suet. Nero 25.2</a:t>
            </a:r>
            <a:r>
              <a:rPr lang="en-GB" dirty="0"/>
              <a:t>.</a:t>
            </a:r>
          </a:p>
          <a:p>
            <a:endParaRPr lang="en-GB" sz="1200" dirty="0"/>
          </a:p>
          <a:p>
            <a:r>
              <a:rPr lang="en-GB" b="1" dirty="0"/>
              <a:t>Is Suetonius correct to assume that Apollo </a:t>
            </a:r>
            <a:r>
              <a:rPr lang="en-GB" b="1" dirty="0" err="1"/>
              <a:t>Citharoedus</a:t>
            </a:r>
            <a:r>
              <a:rPr lang="en-GB" b="1" dirty="0"/>
              <a:t> is meant to be understood as Nero?</a:t>
            </a:r>
          </a:p>
        </p:txBody>
      </p:sp>
    </p:spTree>
    <p:extLst>
      <p:ext uri="{BB962C8B-B14F-4D97-AF65-F5344CB8AC3E}">
        <p14:creationId xmlns:p14="http://schemas.microsoft.com/office/powerpoint/2010/main" val="2425850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par>
                                <p:cTn id="28" presetID="16" presetClass="entr" presetSubtype="21" fill="hold" nodeType="with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barn(inVertical)">
                                      <p:cBhvr>
                                        <p:cTn id="30" dur="5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wipe(down)">
                                      <p:cBhvr>
                                        <p:cTn id="35" dur="500"/>
                                        <p:tgtEl>
                                          <p:spTgt spid="8"/>
                                        </p:tgtEl>
                                      </p:cBhvr>
                                    </p:animEffect>
                                  </p:childTnLst>
                                </p:cTn>
                              </p:par>
                              <p:par>
                                <p:cTn id="36" presetID="22" presetClass="entr" presetSubtype="4" fill="hold" nodeType="with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wipe(down)">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Augustan Allusions</a:t>
            </a:r>
          </a:p>
        </p:txBody>
      </p:sp>
      <p:pic>
        <p:nvPicPr>
          <p:cNvPr id="4" name="Content Placeholder 3"/>
          <p:cNvPicPr>
            <a:picLocks noGrp="1" noChangeAspect="1"/>
          </p:cNvPicPr>
          <p:nvPr>
            <p:ph sz="quarter" idx="1"/>
          </p:nvPr>
        </p:nvPicPr>
        <p:blipFill>
          <a:blip r:embed="rId2"/>
          <a:stretch>
            <a:fillRect/>
          </a:stretch>
        </p:blipFill>
        <p:spPr>
          <a:xfrm>
            <a:off x="315094" y="4076787"/>
            <a:ext cx="1781548" cy="1763859"/>
          </a:xfrm>
          <a:prstGeom prst="rect">
            <a:avLst/>
          </a:prstGeom>
        </p:spPr>
      </p:pic>
      <p:sp>
        <p:nvSpPr>
          <p:cNvPr id="5" name="Rectangle 4"/>
          <p:cNvSpPr/>
          <p:nvPr/>
        </p:nvSpPr>
        <p:spPr>
          <a:xfrm>
            <a:off x="75031" y="5797838"/>
            <a:ext cx="2254411" cy="738664"/>
          </a:xfrm>
          <a:prstGeom prst="rect">
            <a:avLst/>
          </a:prstGeom>
        </p:spPr>
        <p:txBody>
          <a:bodyPr wrap="square">
            <a:spAutoFit/>
          </a:bodyPr>
          <a:lstStyle/>
          <a:p>
            <a:r>
              <a:rPr lang="en-GB" sz="1400" dirty="0"/>
              <a:t>Nero - </a:t>
            </a:r>
            <a:r>
              <a:rPr lang="en-GB" sz="1400" dirty="0" err="1"/>
              <a:t>Bilion</a:t>
            </a:r>
            <a:r>
              <a:rPr lang="en-GB" sz="1400" dirty="0"/>
              <a:t> Tetradrachm, Alexandria, AD 65-66 – RPC 5289. </a:t>
            </a:r>
          </a:p>
        </p:txBody>
      </p:sp>
      <p:pic>
        <p:nvPicPr>
          <p:cNvPr id="6" name="Picture 5"/>
          <p:cNvPicPr>
            <a:picLocks noChangeAspect="1"/>
          </p:cNvPicPr>
          <p:nvPr/>
        </p:nvPicPr>
        <p:blipFill rotWithShape="1">
          <a:blip r:embed="rId3"/>
          <a:srcRect r="50136"/>
          <a:stretch/>
        </p:blipFill>
        <p:spPr>
          <a:xfrm>
            <a:off x="6877619" y="4028715"/>
            <a:ext cx="1881918" cy="1769123"/>
          </a:xfrm>
          <a:prstGeom prst="rect">
            <a:avLst/>
          </a:prstGeom>
        </p:spPr>
      </p:pic>
      <p:sp>
        <p:nvSpPr>
          <p:cNvPr id="7" name="Rectangle 6"/>
          <p:cNvSpPr/>
          <p:nvPr/>
        </p:nvSpPr>
        <p:spPr>
          <a:xfrm>
            <a:off x="6876748" y="5797838"/>
            <a:ext cx="2059433" cy="523220"/>
          </a:xfrm>
          <a:prstGeom prst="rect">
            <a:avLst/>
          </a:prstGeom>
        </p:spPr>
        <p:txBody>
          <a:bodyPr wrap="square">
            <a:spAutoFit/>
          </a:bodyPr>
          <a:lstStyle/>
          <a:p>
            <a:r>
              <a:rPr lang="en-GB" sz="1400" dirty="0"/>
              <a:t>As, restoration issue by Titus, RIC 496. </a:t>
            </a:r>
          </a:p>
        </p:txBody>
      </p:sp>
      <p:pic>
        <p:nvPicPr>
          <p:cNvPr id="8" name="Picture 7"/>
          <p:cNvPicPr>
            <a:picLocks noChangeAspect="1"/>
          </p:cNvPicPr>
          <p:nvPr/>
        </p:nvPicPr>
        <p:blipFill rotWithShape="1">
          <a:blip r:embed="rId4"/>
          <a:srcRect r="49443"/>
          <a:stretch/>
        </p:blipFill>
        <p:spPr>
          <a:xfrm>
            <a:off x="4737674" y="4027962"/>
            <a:ext cx="1827638" cy="1770629"/>
          </a:xfrm>
          <a:prstGeom prst="rect">
            <a:avLst/>
          </a:prstGeom>
        </p:spPr>
      </p:pic>
      <p:sp>
        <p:nvSpPr>
          <p:cNvPr id="9" name="Rectangle 8"/>
          <p:cNvSpPr/>
          <p:nvPr/>
        </p:nvSpPr>
        <p:spPr>
          <a:xfrm>
            <a:off x="4735060" y="5797838"/>
            <a:ext cx="2141688" cy="738664"/>
          </a:xfrm>
          <a:prstGeom prst="rect">
            <a:avLst/>
          </a:prstGeom>
        </p:spPr>
        <p:txBody>
          <a:bodyPr wrap="square">
            <a:spAutoFit/>
          </a:bodyPr>
          <a:lstStyle/>
          <a:p>
            <a:r>
              <a:rPr lang="en-GB" sz="1400" dirty="0"/>
              <a:t>Tiberius - Sicilian coin, radiate head of Tiberius, RPC 644. </a:t>
            </a:r>
          </a:p>
        </p:txBody>
      </p:sp>
      <p:pic>
        <p:nvPicPr>
          <p:cNvPr id="10" name="Picture 9"/>
          <p:cNvPicPr>
            <a:picLocks noChangeAspect="1"/>
          </p:cNvPicPr>
          <p:nvPr/>
        </p:nvPicPr>
        <p:blipFill rotWithShape="1">
          <a:blip r:embed="rId5"/>
          <a:srcRect l="49963"/>
          <a:stretch/>
        </p:blipFill>
        <p:spPr>
          <a:xfrm>
            <a:off x="2485596" y="4027962"/>
            <a:ext cx="1828662" cy="1812684"/>
          </a:xfrm>
          <a:prstGeom prst="rect">
            <a:avLst/>
          </a:prstGeom>
        </p:spPr>
      </p:pic>
      <p:sp>
        <p:nvSpPr>
          <p:cNvPr id="11" name="Rectangle 10"/>
          <p:cNvSpPr/>
          <p:nvPr/>
        </p:nvSpPr>
        <p:spPr>
          <a:xfrm>
            <a:off x="2338583" y="5840646"/>
            <a:ext cx="2254411" cy="954107"/>
          </a:xfrm>
          <a:prstGeom prst="rect">
            <a:avLst/>
          </a:prstGeom>
        </p:spPr>
        <p:txBody>
          <a:bodyPr wrap="square">
            <a:spAutoFit/>
          </a:bodyPr>
          <a:lstStyle/>
          <a:p>
            <a:r>
              <a:rPr lang="en-GB" sz="1400" dirty="0"/>
              <a:t>Augustus (coin of Tiberius) - </a:t>
            </a:r>
            <a:r>
              <a:rPr lang="en-GB" sz="1400" dirty="0" err="1"/>
              <a:t>Bilion</a:t>
            </a:r>
            <a:r>
              <a:rPr lang="en-GB" sz="1400" dirty="0"/>
              <a:t> Tetradrachm, Alexandria, AD 27/28 – RPC 5090. </a:t>
            </a:r>
          </a:p>
        </p:txBody>
      </p:sp>
      <p:pic>
        <p:nvPicPr>
          <p:cNvPr id="12" name="Picture 11"/>
          <p:cNvPicPr>
            <a:picLocks noChangeAspect="1"/>
          </p:cNvPicPr>
          <p:nvPr/>
        </p:nvPicPr>
        <p:blipFill rotWithShape="1">
          <a:blip r:embed="rId6"/>
          <a:srcRect l="52424" r="1"/>
          <a:stretch/>
        </p:blipFill>
        <p:spPr>
          <a:xfrm>
            <a:off x="677405" y="1583482"/>
            <a:ext cx="2013102" cy="1900276"/>
          </a:xfrm>
          <a:prstGeom prst="rect">
            <a:avLst/>
          </a:prstGeom>
        </p:spPr>
      </p:pic>
      <p:sp>
        <p:nvSpPr>
          <p:cNvPr id="13" name="Rectangle 12"/>
          <p:cNvSpPr/>
          <p:nvPr/>
        </p:nvSpPr>
        <p:spPr>
          <a:xfrm>
            <a:off x="301752" y="3514908"/>
            <a:ext cx="3014639" cy="523220"/>
          </a:xfrm>
          <a:prstGeom prst="rect">
            <a:avLst/>
          </a:prstGeom>
        </p:spPr>
        <p:txBody>
          <a:bodyPr wrap="square">
            <a:spAutoFit/>
          </a:bodyPr>
          <a:lstStyle/>
          <a:p>
            <a:r>
              <a:rPr lang="en-GB" sz="1400" dirty="0"/>
              <a:t>Nero - </a:t>
            </a:r>
            <a:r>
              <a:rPr lang="en-GB" sz="1400" dirty="0" err="1"/>
              <a:t>Bilion</a:t>
            </a:r>
            <a:r>
              <a:rPr lang="en-GB" sz="1400" dirty="0"/>
              <a:t> Tetradrachm, Alexandria, AD 59/60 – RPC 5253. </a:t>
            </a:r>
          </a:p>
        </p:txBody>
      </p:sp>
      <p:pic>
        <p:nvPicPr>
          <p:cNvPr id="14" name="Picture 13"/>
          <p:cNvPicPr>
            <a:picLocks noChangeAspect="1"/>
          </p:cNvPicPr>
          <p:nvPr/>
        </p:nvPicPr>
        <p:blipFill>
          <a:blip r:embed="rId7"/>
          <a:stretch>
            <a:fillRect/>
          </a:stretch>
        </p:blipFill>
        <p:spPr>
          <a:xfrm>
            <a:off x="3465788" y="1648288"/>
            <a:ext cx="1896062" cy="1866620"/>
          </a:xfrm>
          <a:prstGeom prst="rect">
            <a:avLst/>
          </a:prstGeom>
        </p:spPr>
      </p:pic>
      <p:sp>
        <p:nvSpPr>
          <p:cNvPr id="15" name="Rectangle 14"/>
          <p:cNvSpPr/>
          <p:nvPr/>
        </p:nvSpPr>
        <p:spPr>
          <a:xfrm>
            <a:off x="3399928" y="3509825"/>
            <a:ext cx="2190382" cy="307777"/>
          </a:xfrm>
          <a:prstGeom prst="rect">
            <a:avLst/>
          </a:prstGeom>
        </p:spPr>
        <p:txBody>
          <a:bodyPr wrap="square">
            <a:spAutoFit/>
          </a:bodyPr>
          <a:lstStyle/>
          <a:p>
            <a:r>
              <a:rPr lang="en-GB" sz="1400" dirty="0"/>
              <a:t>Augustus, Aureus, 28 BC. </a:t>
            </a:r>
          </a:p>
        </p:txBody>
      </p:sp>
      <p:pic>
        <p:nvPicPr>
          <p:cNvPr id="16" name="Picture 15"/>
          <p:cNvPicPr>
            <a:picLocks noChangeAspect="1"/>
          </p:cNvPicPr>
          <p:nvPr/>
        </p:nvPicPr>
        <p:blipFill rotWithShape="1">
          <a:blip r:embed="rId8"/>
          <a:srcRect l="50995"/>
          <a:stretch/>
        </p:blipFill>
        <p:spPr>
          <a:xfrm>
            <a:off x="6243195" y="1648288"/>
            <a:ext cx="1944841" cy="1845599"/>
          </a:xfrm>
          <a:prstGeom prst="rect">
            <a:avLst/>
          </a:prstGeom>
        </p:spPr>
      </p:pic>
      <p:sp>
        <p:nvSpPr>
          <p:cNvPr id="17" name="Rectangle 16"/>
          <p:cNvSpPr/>
          <p:nvPr/>
        </p:nvSpPr>
        <p:spPr>
          <a:xfrm>
            <a:off x="6013726" y="3504742"/>
            <a:ext cx="2822425" cy="523220"/>
          </a:xfrm>
          <a:prstGeom prst="rect">
            <a:avLst/>
          </a:prstGeom>
        </p:spPr>
        <p:txBody>
          <a:bodyPr wrap="square">
            <a:spAutoFit/>
          </a:bodyPr>
          <a:lstStyle/>
          <a:p>
            <a:r>
              <a:rPr lang="en-GB" sz="1400" dirty="0"/>
              <a:t>Augustus (coin of Claudius), </a:t>
            </a:r>
            <a:r>
              <a:rPr lang="en-GB" sz="1400" dirty="0" err="1"/>
              <a:t>Dupondius</a:t>
            </a:r>
            <a:r>
              <a:rPr lang="en-GB" sz="1400" dirty="0"/>
              <a:t> , AD 41-42 – RIC 101. </a:t>
            </a:r>
          </a:p>
        </p:txBody>
      </p:sp>
    </p:spTree>
    <p:extLst>
      <p:ext uri="{BB962C8B-B14F-4D97-AF65-F5344CB8AC3E}">
        <p14:creationId xmlns:p14="http://schemas.microsoft.com/office/powerpoint/2010/main" val="1237703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Graffito image of Nero</a:t>
            </a:r>
          </a:p>
        </p:txBody>
      </p:sp>
      <p:pic>
        <p:nvPicPr>
          <p:cNvPr id="4" name="Content Placeholder 3"/>
          <p:cNvPicPr>
            <a:picLocks noGrp="1" noChangeAspect="1"/>
          </p:cNvPicPr>
          <p:nvPr>
            <p:ph sz="quarter" idx="1"/>
          </p:nvPr>
        </p:nvPicPr>
        <p:blipFill>
          <a:blip r:embed="rId2"/>
          <a:stretch>
            <a:fillRect/>
          </a:stretch>
        </p:blipFill>
        <p:spPr>
          <a:xfrm>
            <a:off x="4623514" y="1788907"/>
            <a:ext cx="4233945" cy="4100892"/>
          </a:xfrm>
          <a:prstGeom prst="rect">
            <a:avLst/>
          </a:prstGeom>
        </p:spPr>
      </p:pic>
      <p:sp>
        <p:nvSpPr>
          <p:cNvPr id="5" name="Rectangle 4"/>
          <p:cNvSpPr/>
          <p:nvPr/>
        </p:nvSpPr>
        <p:spPr>
          <a:xfrm>
            <a:off x="180303" y="1769556"/>
            <a:ext cx="4443211" cy="4139595"/>
          </a:xfrm>
          <a:prstGeom prst="rect">
            <a:avLst/>
          </a:prstGeom>
        </p:spPr>
        <p:txBody>
          <a:bodyPr wrap="square">
            <a:spAutoFit/>
          </a:bodyPr>
          <a:lstStyle/>
          <a:p>
            <a:pPr marL="285750" lvl="0" indent="-285750">
              <a:spcAft>
                <a:spcPts val="0"/>
              </a:spcAft>
              <a:buFont typeface="Arial" panose="020B0604020202020204" pitchFamily="34" charset="0"/>
              <a:buChar char="•"/>
            </a:pPr>
            <a:r>
              <a:rPr lang="en-GB" sz="2400" dirty="0">
                <a:solidFill>
                  <a:srgbClr val="000000"/>
                </a:solidFill>
                <a:latin typeface="+mj-lt"/>
                <a:ea typeface="Calibri" panose="020F0502020204030204" pitchFamily="34" charset="0"/>
                <a:cs typeface="Georgia" panose="02040502050405020303" pitchFamily="18" charset="0"/>
              </a:rPr>
              <a:t>Caricature of Nero, signed by "</a:t>
            </a:r>
            <a:r>
              <a:rPr lang="en-GB" sz="2400" dirty="0" err="1">
                <a:solidFill>
                  <a:srgbClr val="000000"/>
                </a:solidFill>
                <a:latin typeface="+mj-lt"/>
                <a:ea typeface="Calibri" panose="020F0502020204030204" pitchFamily="34" charset="0"/>
                <a:cs typeface="Georgia" panose="02040502050405020303" pitchFamily="18" charset="0"/>
              </a:rPr>
              <a:t>Tullius</a:t>
            </a:r>
            <a:r>
              <a:rPr lang="en-GB" sz="2400" dirty="0">
                <a:solidFill>
                  <a:srgbClr val="000000"/>
                </a:solidFill>
                <a:latin typeface="+mj-lt"/>
                <a:ea typeface="Calibri" panose="020F0502020204030204" pitchFamily="34" charset="0"/>
                <a:cs typeface="Georgia" panose="02040502050405020303" pitchFamily="18" charset="0"/>
              </a:rPr>
              <a:t> </a:t>
            </a:r>
            <a:r>
              <a:rPr lang="en-GB" sz="2400" dirty="0" err="1">
                <a:solidFill>
                  <a:srgbClr val="000000"/>
                </a:solidFill>
                <a:latin typeface="+mj-lt"/>
                <a:ea typeface="Calibri" panose="020F0502020204030204" pitchFamily="34" charset="0"/>
                <a:cs typeface="Georgia" panose="02040502050405020303" pitchFamily="18" charset="0"/>
              </a:rPr>
              <a:t>Romanus</a:t>
            </a:r>
            <a:r>
              <a:rPr lang="en-GB" sz="2400" dirty="0">
                <a:solidFill>
                  <a:srgbClr val="000000"/>
                </a:solidFill>
                <a:latin typeface="+mj-lt"/>
                <a:ea typeface="Calibri" panose="020F0502020204030204" pitchFamily="34" charset="0"/>
                <a:cs typeface="Georgia" panose="02040502050405020303" pitchFamily="18" charset="0"/>
              </a:rPr>
              <a:t>, soldier". </a:t>
            </a:r>
            <a:endParaRPr lang="en-GB" sz="1600" dirty="0">
              <a:solidFill>
                <a:srgbClr val="000000"/>
              </a:solidFill>
              <a:effectLst/>
              <a:latin typeface="+mj-lt"/>
              <a:ea typeface="Calibri" panose="020F0502020204030204" pitchFamily="34" charset="0"/>
              <a:cs typeface="Georgia" panose="02040502050405020303" pitchFamily="18" charset="0"/>
            </a:endParaRPr>
          </a:p>
          <a:p>
            <a:pPr marL="285750" indent="-285750">
              <a:spcAft>
                <a:spcPts val="0"/>
              </a:spcAft>
              <a:buFont typeface="Arial" panose="020B0604020202020204" pitchFamily="34" charset="0"/>
              <a:buChar char="•"/>
            </a:pPr>
            <a:endParaRPr lang="en-GB" sz="1200" dirty="0">
              <a:solidFill>
                <a:srgbClr val="000000"/>
              </a:solidFill>
              <a:effectLst/>
              <a:latin typeface="+mj-lt"/>
              <a:ea typeface="Calibri" panose="020F0502020204030204" pitchFamily="34" charset="0"/>
              <a:cs typeface="Georgia" panose="02040502050405020303" pitchFamily="18" charset="0"/>
            </a:endParaRPr>
          </a:p>
          <a:p>
            <a:pPr marL="285750" lvl="0" indent="-285750">
              <a:spcAft>
                <a:spcPts val="0"/>
              </a:spcAft>
              <a:buFont typeface="Arial" panose="020B0604020202020204" pitchFamily="34" charset="0"/>
              <a:buChar char="•"/>
            </a:pPr>
            <a:r>
              <a:rPr lang="en-GB" sz="2400" dirty="0">
                <a:solidFill>
                  <a:srgbClr val="000000"/>
                </a:solidFill>
                <a:latin typeface="+mj-lt"/>
                <a:ea typeface="Calibri" panose="020F0502020204030204" pitchFamily="34" charset="0"/>
                <a:cs typeface="Georgia" panose="02040502050405020303" pitchFamily="18" charset="0"/>
              </a:rPr>
              <a:t>Found in the substructures of the south front of the </a:t>
            </a:r>
            <a:r>
              <a:rPr lang="en-GB" sz="2400" i="1" dirty="0" err="1">
                <a:solidFill>
                  <a:srgbClr val="000000"/>
                </a:solidFill>
                <a:latin typeface="+mj-lt"/>
                <a:ea typeface="Calibri" panose="020F0502020204030204" pitchFamily="34" charset="0"/>
                <a:cs typeface="Georgia" panose="02040502050405020303" pitchFamily="18" charset="0"/>
              </a:rPr>
              <a:t>domus</a:t>
            </a:r>
            <a:r>
              <a:rPr lang="en-GB" sz="2400" i="1" dirty="0">
                <a:solidFill>
                  <a:srgbClr val="000000"/>
                </a:solidFill>
                <a:latin typeface="+mj-lt"/>
                <a:ea typeface="Calibri" panose="020F0502020204030204" pitchFamily="34" charset="0"/>
                <a:cs typeface="Georgia" panose="02040502050405020303" pitchFamily="18" charset="0"/>
              </a:rPr>
              <a:t> </a:t>
            </a:r>
            <a:r>
              <a:rPr lang="en-GB" sz="2400" i="1" dirty="0" err="1">
                <a:solidFill>
                  <a:srgbClr val="000000"/>
                </a:solidFill>
                <a:latin typeface="+mj-lt"/>
                <a:ea typeface="Calibri" panose="020F0502020204030204" pitchFamily="34" charset="0"/>
                <a:cs typeface="Georgia" panose="02040502050405020303" pitchFamily="18" charset="0"/>
              </a:rPr>
              <a:t>Tiberiana</a:t>
            </a:r>
            <a:r>
              <a:rPr lang="en-GB" sz="2400" dirty="0">
                <a:solidFill>
                  <a:srgbClr val="000000"/>
                </a:solidFill>
                <a:latin typeface="+mj-lt"/>
                <a:ea typeface="Calibri" panose="020F0502020204030204" pitchFamily="34" charset="0"/>
                <a:cs typeface="Georgia" panose="02040502050405020303" pitchFamily="18" charset="0"/>
              </a:rPr>
              <a:t>, the imperial residence on the Palatine. </a:t>
            </a:r>
            <a:endParaRPr lang="en-GB" sz="1600" dirty="0">
              <a:solidFill>
                <a:srgbClr val="000000"/>
              </a:solidFill>
              <a:effectLst/>
              <a:latin typeface="+mj-lt"/>
              <a:ea typeface="Calibri" panose="020F0502020204030204" pitchFamily="34" charset="0"/>
              <a:cs typeface="Georgia" panose="02040502050405020303" pitchFamily="18" charset="0"/>
            </a:endParaRPr>
          </a:p>
          <a:p>
            <a:pPr marL="285750" indent="-285750">
              <a:spcAft>
                <a:spcPts val="0"/>
              </a:spcAft>
              <a:buFont typeface="Arial" panose="020B0604020202020204" pitchFamily="34" charset="0"/>
              <a:buChar char="•"/>
            </a:pPr>
            <a:endParaRPr lang="en-GB" sz="1100" dirty="0">
              <a:effectLst/>
              <a:latin typeface="+mj-lt"/>
              <a:ea typeface="Calibri" panose="020F0502020204030204" pitchFamily="34" charset="0"/>
              <a:cs typeface="Times New Roman" panose="02020603050405020304" pitchFamily="18" charset="0"/>
            </a:endParaRPr>
          </a:p>
          <a:p>
            <a:pPr marL="285750" lvl="0" indent="-285750">
              <a:spcAft>
                <a:spcPts val="0"/>
              </a:spcAft>
              <a:buFont typeface="Arial" panose="020B0604020202020204" pitchFamily="34" charset="0"/>
              <a:buChar char="•"/>
            </a:pPr>
            <a:r>
              <a:rPr lang="en-GB" sz="2400" dirty="0">
                <a:latin typeface="+mj-lt"/>
                <a:ea typeface="Calibri" panose="020F0502020204030204" pitchFamily="34" charset="0"/>
                <a:cs typeface="Times New Roman" panose="02020603050405020304" pitchFamily="18" charset="0"/>
              </a:rPr>
              <a:t>See Rodolfo </a:t>
            </a:r>
            <a:r>
              <a:rPr lang="en-GB" sz="2400" dirty="0" err="1">
                <a:latin typeface="+mj-lt"/>
                <a:ea typeface="Calibri" panose="020F0502020204030204" pitchFamily="34" charset="0"/>
                <a:cs typeface="Times New Roman" panose="02020603050405020304" pitchFamily="18" charset="0"/>
              </a:rPr>
              <a:t>Lanciani</a:t>
            </a:r>
            <a:r>
              <a:rPr lang="en-GB" sz="2400" dirty="0">
                <a:latin typeface="+mj-lt"/>
                <a:ea typeface="Calibri" panose="020F0502020204030204" pitchFamily="34" charset="0"/>
                <a:cs typeface="Times New Roman" panose="02020603050405020304" pitchFamily="18" charset="0"/>
              </a:rPr>
              <a:t>, </a:t>
            </a:r>
            <a:r>
              <a:rPr lang="en-GB" sz="2400" i="1" dirty="0">
                <a:latin typeface="+mj-lt"/>
                <a:ea typeface="Calibri" panose="020F0502020204030204" pitchFamily="34" charset="0"/>
                <a:cs typeface="Times New Roman" panose="02020603050405020304" pitchFamily="18" charset="0"/>
              </a:rPr>
              <a:t>The Ruins and Excavations of Ancient Rome</a:t>
            </a:r>
            <a:r>
              <a:rPr lang="en-GB" sz="2400" dirty="0">
                <a:latin typeface="+mj-lt"/>
                <a:ea typeface="Calibri" panose="020F0502020204030204" pitchFamily="34" charset="0"/>
                <a:cs typeface="Times New Roman" panose="02020603050405020304" pitchFamily="18" charset="0"/>
              </a:rPr>
              <a:t>, 1897, fig. 55, p. 148.</a:t>
            </a:r>
            <a:endParaRPr lang="en-GB" sz="14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56149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quarter" idx="1"/>
          </p:nvPr>
        </p:nvSpPr>
        <p:spPr>
          <a:xfrm>
            <a:off x="301752" y="1687132"/>
            <a:ext cx="8503920" cy="4411916"/>
          </a:xfrm>
        </p:spPr>
        <p:txBody>
          <a:bodyPr/>
          <a:lstStyle/>
          <a:p>
            <a:r>
              <a:rPr lang="en-GB" dirty="0"/>
              <a:t>Bergmann, M. (2013) ‘Portraits of an Emperor – Nero, the Sun, and Roman </a:t>
            </a:r>
            <a:r>
              <a:rPr lang="en-GB" dirty="0" err="1"/>
              <a:t>Otium</a:t>
            </a:r>
            <a:r>
              <a:rPr lang="en-GB" dirty="0"/>
              <a:t>,’ in </a:t>
            </a:r>
            <a:r>
              <a:rPr lang="en-GB" i="1" dirty="0"/>
              <a:t>A Companion to the </a:t>
            </a:r>
            <a:r>
              <a:rPr lang="en-GB" i="1" dirty="0" err="1"/>
              <a:t>Neronian</a:t>
            </a:r>
            <a:r>
              <a:rPr lang="en-GB" i="1" dirty="0"/>
              <a:t> Age</a:t>
            </a:r>
            <a:r>
              <a:rPr lang="en-GB" dirty="0"/>
              <a:t> (Buckley, E. and </a:t>
            </a:r>
            <a:r>
              <a:rPr lang="en-GB" dirty="0" err="1"/>
              <a:t>Dinter</a:t>
            </a:r>
            <a:r>
              <a:rPr lang="en-GB" dirty="0"/>
              <a:t>, M. T. eds.), Oxford: Wiley-Blackwell: 332-362.</a:t>
            </a:r>
          </a:p>
          <a:p>
            <a:endParaRPr lang="en-GB" dirty="0"/>
          </a:p>
          <a:p>
            <a:r>
              <a:rPr lang="en-GB" dirty="0" err="1"/>
              <a:t>Hiesinger</a:t>
            </a:r>
            <a:r>
              <a:rPr lang="en-GB" dirty="0"/>
              <a:t>, U. W. (1975) ‘The Portraits of Nero’, </a:t>
            </a:r>
            <a:r>
              <a:rPr lang="en-GB" i="1" dirty="0"/>
              <a:t>American Journal of Archaeology </a:t>
            </a:r>
            <a:r>
              <a:rPr lang="en-GB" dirty="0"/>
              <a:t>79 (2): 113-124.</a:t>
            </a:r>
          </a:p>
        </p:txBody>
      </p:sp>
    </p:spTree>
    <p:extLst>
      <p:ext uri="{BB962C8B-B14F-4D97-AF65-F5344CB8AC3E}">
        <p14:creationId xmlns:p14="http://schemas.microsoft.com/office/powerpoint/2010/main" val="68768559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329</TotalTime>
  <Words>1138</Words>
  <Application>Microsoft Office PowerPoint</Application>
  <PresentationFormat>On-screen Show (4:3)</PresentationFormat>
  <Paragraphs>87</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Georgia</vt:lpstr>
      <vt:lpstr>Wingdings</vt:lpstr>
      <vt:lpstr>Wingdings 2</vt:lpstr>
      <vt:lpstr>Civic</vt:lpstr>
      <vt:lpstr>Murder, Mayhem and Megalomania: The Life and Times of the Emperor Nero</vt:lpstr>
      <vt:lpstr>PowerPoint Presentation</vt:lpstr>
      <vt:lpstr>PowerPoint Presentation</vt:lpstr>
      <vt:lpstr>Function and Dissemination</vt:lpstr>
      <vt:lpstr>Nero as a Child</vt:lpstr>
      <vt:lpstr>Nero as a Young Adult</vt:lpstr>
      <vt:lpstr>Nero Type 2 (from AD 59)</vt:lpstr>
      <vt:lpstr>Beards?</vt:lpstr>
      <vt:lpstr>Nero Types 3-5</vt:lpstr>
      <vt:lpstr>Images of Nero on coins (early)</vt:lpstr>
      <vt:lpstr>Images of Nero on coins (later)</vt:lpstr>
      <vt:lpstr>theomorphic images</vt:lpstr>
      <vt:lpstr>Augustan Allusions</vt:lpstr>
      <vt:lpstr>Graffito image of Nero</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Literature and Culture in the Reign of Nero</dc:title>
  <dc:creator>Matthew Cobb</dc:creator>
  <cp:lastModifiedBy>Matthew Cobb</cp:lastModifiedBy>
  <cp:revision>57</cp:revision>
  <dcterms:created xsi:type="dcterms:W3CDTF">2016-10-19T14:22:37Z</dcterms:created>
  <dcterms:modified xsi:type="dcterms:W3CDTF">2021-09-17T11:51:09Z</dcterms:modified>
</cp:coreProperties>
</file>