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1" r:id="rId6"/>
    <p:sldId id="262" r:id="rId7"/>
    <p:sldId id="263" r:id="rId8"/>
    <p:sldId id="264" r:id="rId9"/>
    <p:sldId id="265"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23"/>
    <p:restoredTop sz="91084"/>
  </p:normalViewPr>
  <p:slideViewPr>
    <p:cSldViewPr snapToGrid="0" snapToObjects="1">
      <p:cViewPr>
        <p:scale>
          <a:sx n="91" d="100"/>
          <a:sy n="91" d="100"/>
        </p:scale>
        <p:origin x="216" y="7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1072AA-E754-274A-9C74-8CC19C3FA7E4}" type="datetimeFigureOut">
              <a:rPr lang="en-US" smtClean="0"/>
              <a:t>7/10/23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66A22B-363C-024A-8FD4-C80403CFCCC5}" type="slidenum">
              <a:rPr lang="en-US" smtClean="0"/>
              <a:t>‹#›</a:t>
            </a:fld>
            <a:endParaRPr lang="en-US"/>
          </a:p>
        </p:txBody>
      </p:sp>
    </p:spTree>
    <p:extLst>
      <p:ext uri="{BB962C8B-B14F-4D97-AF65-F5344CB8AC3E}">
        <p14:creationId xmlns:p14="http://schemas.microsoft.com/office/powerpoint/2010/main" val="19018401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err="1"/>
              <a:t>Strenghts</a:t>
            </a:r>
            <a:r>
              <a:rPr lang="en-US" b="1" dirty="0"/>
              <a:t>:</a:t>
            </a:r>
          </a:p>
          <a:p>
            <a:r>
              <a:rPr lang="en-US" dirty="0"/>
              <a:t>Interbrand ranks Apple first for the ninth consecutive year.</a:t>
            </a:r>
          </a:p>
          <a:p>
            <a:r>
              <a:rPr lang="en-US" dirty="0"/>
              <a:t>It has millions of devoted consumers with consistent growth</a:t>
            </a:r>
          </a:p>
          <a:p>
            <a:r>
              <a:rPr lang="en-US" dirty="0"/>
              <a:t>Apple was the first to introduce some of the world's most revolutionary products. It's no secret that Apple is a popular brand in corporate offices.</a:t>
            </a:r>
          </a:p>
          <a:p>
            <a:r>
              <a:rPr lang="en-US" dirty="0"/>
              <a:t>Apple is committed to its product designs</a:t>
            </a:r>
          </a:p>
          <a:p>
            <a:r>
              <a:rPr lang="en-US" b="1" dirty="0"/>
              <a:t>Weaknesses:</a:t>
            </a:r>
          </a:p>
          <a:p>
            <a:r>
              <a:rPr lang="en-US" dirty="0"/>
              <a:t>Due to their high prices, Apple's products can be </a:t>
            </a:r>
            <a:r>
              <a:rPr lang="en-US" dirty="0" err="1"/>
              <a:t>categorised</a:t>
            </a:r>
            <a:r>
              <a:rPr lang="en-US" dirty="0"/>
              <a:t> as a luxury. The products are priced for consumers with middle- and high-incomes.</a:t>
            </a:r>
          </a:p>
          <a:p>
            <a:r>
              <a:rPr lang="en-US" dirty="0"/>
              <a:t>Apple does not feel the need to spend excessively on advertising compared to other major brands due to their success. </a:t>
            </a:r>
          </a:p>
          <a:p>
            <a:r>
              <a:rPr lang="en-US" dirty="0"/>
              <a:t>Customers who purchase Apple products inhabit the Apple universe. Apple products are incompatible with other devices because they do not support other applications or technologies.</a:t>
            </a:r>
          </a:p>
          <a:p>
            <a:r>
              <a:rPr lang="en-US" dirty="0"/>
              <a:t>Apple is under investigation for unethical business </a:t>
            </a:r>
            <a:r>
              <a:rPr lang="en-US" dirty="0" err="1"/>
              <a:t>practises</a:t>
            </a:r>
            <a:r>
              <a:rPr lang="en-US" dirty="0"/>
              <a:t> after receiving payments to make Google's search engine Safari's default search engine.</a:t>
            </a:r>
          </a:p>
          <a:p>
            <a:r>
              <a:rPr lang="en-US" b="1" dirty="0"/>
              <a:t>Opportunities:</a:t>
            </a:r>
          </a:p>
          <a:p>
            <a:r>
              <a:rPr lang="en-US" dirty="0"/>
              <a:t>Apple has dominated the technology market for a number of years.</a:t>
            </a:r>
          </a:p>
          <a:p>
            <a:r>
              <a:rPr lang="en-US" dirty="0"/>
              <a:t>Apple's researchers, developers, and product specialists are highly qualified professionals with years of experience branding consumer goods.</a:t>
            </a:r>
          </a:p>
          <a:p>
            <a:r>
              <a:rPr lang="en-US" dirty="0"/>
              <a:t>Apple's current distribution network is extremely constrained and offers little opportunity for expansion.</a:t>
            </a:r>
          </a:p>
          <a:p>
            <a:r>
              <a:rPr lang="en-US" dirty="0"/>
              <a:t>The company has not yet implemented or participated in the creation of sustainable, environmentally </a:t>
            </a:r>
            <a:r>
              <a:rPr lang="en-US" dirty="0" err="1"/>
              <a:t>favourable</a:t>
            </a:r>
            <a:r>
              <a:rPr lang="en-US" dirty="0"/>
              <a:t> technology.</a:t>
            </a:r>
          </a:p>
          <a:p>
            <a:r>
              <a:rPr lang="en-US" b="1" dirty="0"/>
              <a:t>Threats:</a:t>
            </a:r>
          </a:p>
          <a:p>
            <a:r>
              <a:rPr lang="en-US" dirty="0"/>
              <a:t>Apple relies heavily on China for its production and supply chain. Recent events have substantially impacted and disturbed its functioning.</a:t>
            </a:r>
          </a:p>
          <a:p>
            <a:r>
              <a:rPr lang="en-US" dirty="0"/>
              <a:t>With technological advancements, firms like as Samsung, Google, and Dell are providing Apple stiff competition.</a:t>
            </a:r>
          </a:p>
          <a:p>
            <a:r>
              <a:rPr lang="en-US" dirty="0"/>
              <a:t>Currently, Android has 72.23% of the worldwide market share, while Apple has just 24.55%.</a:t>
            </a:r>
          </a:p>
          <a:p>
            <a:r>
              <a:rPr lang="en-US" dirty="0"/>
              <a:t>The European Union has established a new rule requiring all electronic gadgets (phones and tablets) to have USB-C chargers by the end of 2024.</a:t>
            </a:r>
          </a:p>
        </p:txBody>
      </p:sp>
      <p:sp>
        <p:nvSpPr>
          <p:cNvPr id="4" name="Slide Number Placeholder 3"/>
          <p:cNvSpPr>
            <a:spLocks noGrp="1"/>
          </p:cNvSpPr>
          <p:nvPr>
            <p:ph type="sldNum" sz="quarter" idx="5"/>
          </p:nvPr>
        </p:nvSpPr>
        <p:spPr/>
        <p:txBody>
          <a:bodyPr/>
          <a:lstStyle/>
          <a:p>
            <a:fld id="{B366A22B-363C-024A-8FD4-C80403CFCCC5}" type="slidenum">
              <a:rPr lang="en-US" smtClean="0"/>
              <a:t>5</a:t>
            </a:fld>
            <a:endParaRPr lang="en-US"/>
          </a:p>
        </p:txBody>
      </p:sp>
    </p:spTree>
    <p:extLst>
      <p:ext uri="{BB962C8B-B14F-4D97-AF65-F5344CB8AC3E}">
        <p14:creationId xmlns:p14="http://schemas.microsoft.com/office/powerpoint/2010/main" val="6448063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not stepping up into their innovation game, in the future, Apple will lose customers. </a:t>
            </a:r>
          </a:p>
        </p:txBody>
      </p:sp>
      <p:sp>
        <p:nvSpPr>
          <p:cNvPr id="4" name="Slide Number Placeholder 3"/>
          <p:cNvSpPr>
            <a:spLocks noGrp="1"/>
          </p:cNvSpPr>
          <p:nvPr>
            <p:ph type="sldNum" sz="quarter" idx="5"/>
          </p:nvPr>
        </p:nvSpPr>
        <p:spPr/>
        <p:txBody>
          <a:bodyPr/>
          <a:lstStyle/>
          <a:p>
            <a:fld id="{B366A22B-363C-024A-8FD4-C80403CFCCC5}" type="slidenum">
              <a:rPr lang="en-US" smtClean="0"/>
              <a:t>6</a:t>
            </a:fld>
            <a:endParaRPr lang="en-US"/>
          </a:p>
        </p:txBody>
      </p:sp>
    </p:spTree>
    <p:extLst>
      <p:ext uri="{BB962C8B-B14F-4D97-AF65-F5344CB8AC3E}">
        <p14:creationId xmlns:p14="http://schemas.microsoft.com/office/powerpoint/2010/main" val="28091890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dirty="0"/>
              <a:t>Reduce the carbon footprint of goods and manufacturing processes through careful material selection, enhanced material efficiency, and higher product energy efficiency.</a:t>
            </a:r>
          </a:p>
          <a:p>
            <a:pPr marL="228600" indent="-228600">
              <a:buAutoNum type="arabicPeriod"/>
            </a:pPr>
            <a:r>
              <a:rPr lang="en-US" dirty="0"/>
              <a:t>Increase energy efficiency at our facilities and throughout our supply chain by identifying energy-saving possibilities, such as replacing ineffective or inefficient equipment and systems.</a:t>
            </a:r>
          </a:p>
          <a:p>
            <a:pPr marL="228600" indent="-228600">
              <a:buAutoNum type="arabicPeriod"/>
            </a:pPr>
            <a:r>
              <a:rPr lang="en-US" dirty="0"/>
              <a:t>By 2030, we will have converted our entire product value chain, including manufacturing and customer use, to 100 percent renewable electricity.</a:t>
            </a:r>
          </a:p>
          <a:p>
            <a:pPr marL="228600" indent="-228600">
              <a:buAutoNum type="arabicPeriod"/>
            </a:pPr>
            <a:r>
              <a:rPr lang="en-US" dirty="0"/>
              <a:t>Reduce direct greenhouse gas emissions in our buildings and along our supply chain by finding new ways to do things, cutting back on emissions, and moving away from fossil fuels.</a:t>
            </a:r>
          </a:p>
          <a:p>
            <a:pPr marL="228600" indent="-228600">
              <a:buAutoNum type="arabicPeriod"/>
            </a:pPr>
            <a:r>
              <a:rPr lang="en-US" dirty="0"/>
              <a:t>Increase investments in carbon removal </a:t>
            </a:r>
            <a:r>
              <a:rPr lang="en-US" dirty="0" err="1"/>
              <a:t>programmes</a:t>
            </a:r>
            <a:r>
              <a:rPr lang="en-US" dirty="0"/>
              <a:t>, including nature-based solutions that conserve and restore ecosystems throughout the world, in tandem with our efforts to reduce emissions.</a:t>
            </a:r>
          </a:p>
        </p:txBody>
      </p:sp>
      <p:sp>
        <p:nvSpPr>
          <p:cNvPr id="4" name="Slide Number Placeholder 3"/>
          <p:cNvSpPr>
            <a:spLocks noGrp="1"/>
          </p:cNvSpPr>
          <p:nvPr>
            <p:ph type="sldNum" sz="quarter" idx="5"/>
          </p:nvPr>
        </p:nvSpPr>
        <p:spPr/>
        <p:txBody>
          <a:bodyPr/>
          <a:lstStyle/>
          <a:p>
            <a:fld id="{B366A22B-363C-024A-8FD4-C80403CFCCC5}" type="slidenum">
              <a:rPr lang="en-US" smtClean="0"/>
              <a:t>7</a:t>
            </a:fld>
            <a:endParaRPr lang="en-US"/>
          </a:p>
        </p:txBody>
      </p:sp>
    </p:spTree>
    <p:extLst>
      <p:ext uri="{BB962C8B-B14F-4D97-AF65-F5344CB8AC3E}">
        <p14:creationId xmlns:p14="http://schemas.microsoft.com/office/powerpoint/2010/main" val="3829106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US" dirty="0"/>
              <a:t>According to its business strategy, Apple's competitive advantage is based on the sophisticated features and capabilities of its products and services.</a:t>
            </a:r>
          </a:p>
          <a:p>
            <a:pPr marL="228600" indent="-228600">
              <a:buAutoNum type="arabicPeriod"/>
            </a:pPr>
            <a:r>
              <a:rPr lang="en-US" dirty="0"/>
              <a:t>One of the pillars of Apple's business strategy is a concentration on consumer experience.  The company has successfully created a consumer experience that extends beyond the product purchase.</a:t>
            </a:r>
          </a:p>
          <a:p>
            <a:pPr marL="228600" indent="-228600">
              <a:buAutoNum type="arabicPeriod"/>
            </a:pPr>
            <a:r>
              <a:rPr lang="en-US" dirty="0"/>
              <a:t>Apple's business approach can be called "vertical integration" because the company is good at software, hardware, and services all at the same time.  In particular, one of Apple's biggest economic advantages comes from its environment, which is made possible by this kind of integration.</a:t>
            </a:r>
          </a:p>
          <a:p>
            <a:pPr marL="228600" indent="-228600">
              <a:buAutoNum type="arabicPeriod"/>
            </a:pPr>
            <a:r>
              <a:rPr lang="en-US" dirty="0"/>
              <a:t>Apple is shifting its business plan from focusing on selling iPhones to putting more emphasis on its services business and other departments. </a:t>
            </a:r>
          </a:p>
          <a:p>
            <a:pPr marL="228600" indent="-228600">
              <a:buAutoNum type="arabicPeriod"/>
            </a:pPr>
            <a:r>
              <a:rPr lang="en-US" dirty="0"/>
              <a:t>The new changes within the company show that the company is putting more of its attention on services and other parts of its business to make it less dependent on selling iPhones.</a:t>
            </a:r>
          </a:p>
        </p:txBody>
      </p:sp>
      <p:sp>
        <p:nvSpPr>
          <p:cNvPr id="4" name="Slide Number Placeholder 3"/>
          <p:cNvSpPr>
            <a:spLocks noGrp="1"/>
          </p:cNvSpPr>
          <p:nvPr>
            <p:ph type="sldNum" sz="quarter" idx="5"/>
          </p:nvPr>
        </p:nvSpPr>
        <p:spPr/>
        <p:txBody>
          <a:bodyPr/>
          <a:lstStyle/>
          <a:p>
            <a:fld id="{B366A22B-363C-024A-8FD4-C80403CFCCC5}" type="slidenum">
              <a:rPr lang="en-US" smtClean="0"/>
              <a:t>8</a:t>
            </a:fld>
            <a:endParaRPr lang="en-US"/>
          </a:p>
        </p:txBody>
      </p:sp>
    </p:spTree>
    <p:extLst>
      <p:ext uri="{BB962C8B-B14F-4D97-AF65-F5344CB8AC3E}">
        <p14:creationId xmlns:p14="http://schemas.microsoft.com/office/powerpoint/2010/main" val="16841053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recent years, the corporation has undoubtedly put up a respectable amount of work towards the goal of being carbon neutral. Not only have these initiatives had a </a:t>
            </a:r>
            <a:r>
              <a:rPr lang="en-US" dirty="0" err="1"/>
              <a:t>favourable</a:t>
            </a:r>
            <a:r>
              <a:rPr lang="en-US" dirty="0"/>
              <a:t> influence on the environment, but they have also had a positive impact on the balance sheet and income statement of Apple.</a:t>
            </a:r>
          </a:p>
        </p:txBody>
      </p:sp>
      <p:sp>
        <p:nvSpPr>
          <p:cNvPr id="4" name="Slide Number Placeholder 3"/>
          <p:cNvSpPr>
            <a:spLocks noGrp="1"/>
          </p:cNvSpPr>
          <p:nvPr>
            <p:ph type="sldNum" sz="quarter" idx="5"/>
          </p:nvPr>
        </p:nvSpPr>
        <p:spPr/>
        <p:txBody>
          <a:bodyPr/>
          <a:lstStyle/>
          <a:p>
            <a:fld id="{B366A22B-363C-024A-8FD4-C80403CFCCC5}" type="slidenum">
              <a:rPr lang="en-US" smtClean="0"/>
              <a:t>9</a:t>
            </a:fld>
            <a:endParaRPr lang="en-US"/>
          </a:p>
        </p:txBody>
      </p:sp>
    </p:spTree>
    <p:extLst>
      <p:ext uri="{BB962C8B-B14F-4D97-AF65-F5344CB8AC3E}">
        <p14:creationId xmlns:p14="http://schemas.microsoft.com/office/powerpoint/2010/main" val="22832780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2F650-76FE-C641-B379-9A694637959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6581107-6146-7348-B49F-D6C0F095B2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30DC75E-A658-1A46-BA40-D010A9160899}"/>
              </a:ext>
            </a:extLst>
          </p:cNvPr>
          <p:cNvSpPr>
            <a:spLocks noGrp="1"/>
          </p:cNvSpPr>
          <p:nvPr>
            <p:ph type="dt" sz="half" idx="10"/>
          </p:nvPr>
        </p:nvSpPr>
        <p:spPr/>
        <p:txBody>
          <a:bodyPr/>
          <a:lstStyle/>
          <a:p>
            <a:fld id="{0E2E4F0F-CB0D-6D47-9889-F87704671C1E}" type="datetimeFigureOut">
              <a:rPr lang="en-US" smtClean="0"/>
              <a:t>7/10/23</a:t>
            </a:fld>
            <a:endParaRPr lang="en-US"/>
          </a:p>
        </p:txBody>
      </p:sp>
      <p:sp>
        <p:nvSpPr>
          <p:cNvPr id="5" name="Footer Placeholder 4">
            <a:extLst>
              <a:ext uri="{FF2B5EF4-FFF2-40B4-BE49-F238E27FC236}">
                <a16:creationId xmlns:a16="http://schemas.microsoft.com/office/drawing/2014/main" id="{1243B063-01F5-D94C-B956-3BD5E7CD07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17BDE4B-6A62-5946-B24C-6A7AFE810F01}"/>
              </a:ext>
            </a:extLst>
          </p:cNvPr>
          <p:cNvSpPr>
            <a:spLocks noGrp="1"/>
          </p:cNvSpPr>
          <p:nvPr>
            <p:ph type="sldNum" sz="quarter" idx="12"/>
          </p:nvPr>
        </p:nvSpPr>
        <p:spPr/>
        <p:txBody>
          <a:bodyPr/>
          <a:lstStyle/>
          <a:p>
            <a:fld id="{474554B2-CBC6-804E-BC8A-1F87ECEE4EB1}" type="slidenum">
              <a:rPr lang="en-US" smtClean="0"/>
              <a:t>‹#›</a:t>
            </a:fld>
            <a:endParaRPr lang="en-US"/>
          </a:p>
        </p:txBody>
      </p:sp>
    </p:spTree>
    <p:extLst>
      <p:ext uri="{BB962C8B-B14F-4D97-AF65-F5344CB8AC3E}">
        <p14:creationId xmlns:p14="http://schemas.microsoft.com/office/powerpoint/2010/main" val="28211036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29B32-4334-E345-990E-AA485AFE99D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AF631EB-AEB5-E244-A05A-BF5DAF79AD5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1F532A-7790-D64D-A7E4-E4B1AA5F2EC4}"/>
              </a:ext>
            </a:extLst>
          </p:cNvPr>
          <p:cNvSpPr>
            <a:spLocks noGrp="1"/>
          </p:cNvSpPr>
          <p:nvPr>
            <p:ph type="dt" sz="half" idx="10"/>
          </p:nvPr>
        </p:nvSpPr>
        <p:spPr/>
        <p:txBody>
          <a:bodyPr/>
          <a:lstStyle/>
          <a:p>
            <a:fld id="{0E2E4F0F-CB0D-6D47-9889-F87704671C1E}" type="datetimeFigureOut">
              <a:rPr lang="en-US" smtClean="0"/>
              <a:t>7/10/23</a:t>
            </a:fld>
            <a:endParaRPr lang="en-US"/>
          </a:p>
        </p:txBody>
      </p:sp>
      <p:sp>
        <p:nvSpPr>
          <p:cNvPr id="5" name="Footer Placeholder 4">
            <a:extLst>
              <a:ext uri="{FF2B5EF4-FFF2-40B4-BE49-F238E27FC236}">
                <a16:creationId xmlns:a16="http://schemas.microsoft.com/office/drawing/2014/main" id="{75EE85B2-34D6-AF41-9D21-91611C4FCE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AC56EF-5C5E-F441-BE7D-FAB6C4B3B99E}"/>
              </a:ext>
            </a:extLst>
          </p:cNvPr>
          <p:cNvSpPr>
            <a:spLocks noGrp="1"/>
          </p:cNvSpPr>
          <p:nvPr>
            <p:ph type="sldNum" sz="quarter" idx="12"/>
          </p:nvPr>
        </p:nvSpPr>
        <p:spPr/>
        <p:txBody>
          <a:bodyPr/>
          <a:lstStyle/>
          <a:p>
            <a:fld id="{474554B2-CBC6-804E-BC8A-1F87ECEE4EB1}" type="slidenum">
              <a:rPr lang="en-US" smtClean="0"/>
              <a:t>‹#›</a:t>
            </a:fld>
            <a:endParaRPr lang="en-US"/>
          </a:p>
        </p:txBody>
      </p:sp>
    </p:spTree>
    <p:extLst>
      <p:ext uri="{BB962C8B-B14F-4D97-AF65-F5344CB8AC3E}">
        <p14:creationId xmlns:p14="http://schemas.microsoft.com/office/powerpoint/2010/main" val="3749397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0AB28-16C4-8E49-B297-B32FFD4EDA9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011566E-75FA-0D47-BA0D-857939E7F50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B329D3B-1B7C-E941-ADF9-1760CF9A8197}"/>
              </a:ext>
            </a:extLst>
          </p:cNvPr>
          <p:cNvSpPr>
            <a:spLocks noGrp="1"/>
          </p:cNvSpPr>
          <p:nvPr>
            <p:ph type="dt" sz="half" idx="10"/>
          </p:nvPr>
        </p:nvSpPr>
        <p:spPr/>
        <p:txBody>
          <a:bodyPr/>
          <a:lstStyle/>
          <a:p>
            <a:fld id="{0E2E4F0F-CB0D-6D47-9889-F87704671C1E}" type="datetimeFigureOut">
              <a:rPr lang="en-US" smtClean="0"/>
              <a:t>7/10/23</a:t>
            </a:fld>
            <a:endParaRPr lang="en-US"/>
          </a:p>
        </p:txBody>
      </p:sp>
      <p:sp>
        <p:nvSpPr>
          <p:cNvPr id="5" name="Footer Placeholder 4">
            <a:extLst>
              <a:ext uri="{FF2B5EF4-FFF2-40B4-BE49-F238E27FC236}">
                <a16:creationId xmlns:a16="http://schemas.microsoft.com/office/drawing/2014/main" id="{BAE424A3-EB24-D942-B11E-7B164D3613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BBEFE39-EC6F-E449-9475-9AE275383F71}"/>
              </a:ext>
            </a:extLst>
          </p:cNvPr>
          <p:cNvSpPr>
            <a:spLocks noGrp="1"/>
          </p:cNvSpPr>
          <p:nvPr>
            <p:ph type="sldNum" sz="quarter" idx="12"/>
          </p:nvPr>
        </p:nvSpPr>
        <p:spPr/>
        <p:txBody>
          <a:bodyPr/>
          <a:lstStyle/>
          <a:p>
            <a:fld id="{474554B2-CBC6-804E-BC8A-1F87ECEE4EB1}" type="slidenum">
              <a:rPr lang="en-US" smtClean="0"/>
              <a:t>‹#›</a:t>
            </a:fld>
            <a:endParaRPr lang="en-US"/>
          </a:p>
        </p:txBody>
      </p:sp>
    </p:spTree>
    <p:extLst>
      <p:ext uri="{BB962C8B-B14F-4D97-AF65-F5344CB8AC3E}">
        <p14:creationId xmlns:p14="http://schemas.microsoft.com/office/powerpoint/2010/main" val="2241218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71134-1944-7345-9D19-99BB577C4B1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9FC3FA1-B908-064B-A309-0C0A99B19C6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6EACBA1-CF0B-B04C-88D7-C83A115DD4F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B63B892-E85B-534A-9506-806C8D2681C2}"/>
              </a:ext>
            </a:extLst>
          </p:cNvPr>
          <p:cNvSpPr>
            <a:spLocks noGrp="1"/>
          </p:cNvSpPr>
          <p:nvPr>
            <p:ph type="dt" sz="half" idx="10"/>
          </p:nvPr>
        </p:nvSpPr>
        <p:spPr/>
        <p:txBody>
          <a:bodyPr/>
          <a:lstStyle/>
          <a:p>
            <a:fld id="{0E2E4F0F-CB0D-6D47-9889-F87704671C1E}" type="datetimeFigureOut">
              <a:rPr lang="en-US" smtClean="0"/>
              <a:t>7/10/23</a:t>
            </a:fld>
            <a:endParaRPr lang="en-US"/>
          </a:p>
        </p:txBody>
      </p:sp>
      <p:sp>
        <p:nvSpPr>
          <p:cNvPr id="6" name="Footer Placeholder 5">
            <a:extLst>
              <a:ext uri="{FF2B5EF4-FFF2-40B4-BE49-F238E27FC236}">
                <a16:creationId xmlns:a16="http://schemas.microsoft.com/office/drawing/2014/main" id="{B0732AD9-E8FF-454E-85CF-4EC19425D9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C1A1807-41CF-3741-A0D4-DDA20D573CFE}"/>
              </a:ext>
            </a:extLst>
          </p:cNvPr>
          <p:cNvSpPr>
            <a:spLocks noGrp="1"/>
          </p:cNvSpPr>
          <p:nvPr>
            <p:ph type="sldNum" sz="quarter" idx="12"/>
          </p:nvPr>
        </p:nvSpPr>
        <p:spPr/>
        <p:txBody>
          <a:bodyPr/>
          <a:lstStyle/>
          <a:p>
            <a:fld id="{474554B2-CBC6-804E-BC8A-1F87ECEE4EB1}" type="slidenum">
              <a:rPr lang="en-US" smtClean="0"/>
              <a:t>‹#›</a:t>
            </a:fld>
            <a:endParaRPr lang="en-US"/>
          </a:p>
        </p:txBody>
      </p:sp>
    </p:spTree>
    <p:extLst>
      <p:ext uri="{BB962C8B-B14F-4D97-AF65-F5344CB8AC3E}">
        <p14:creationId xmlns:p14="http://schemas.microsoft.com/office/powerpoint/2010/main" val="979999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929F9-4C88-5640-A07F-D1980C5B659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8AAC14E-F6A2-024B-85F9-E775377A1B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72BBB5F-C633-5743-A0DF-0D578A624DB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02C5A10-DDEC-694B-B576-24E8CA85F2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E1B7458-FB55-384B-B904-0B86329386C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580329F-B419-F04D-A929-EFB58819907B}"/>
              </a:ext>
            </a:extLst>
          </p:cNvPr>
          <p:cNvSpPr>
            <a:spLocks noGrp="1"/>
          </p:cNvSpPr>
          <p:nvPr>
            <p:ph type="dt" sz="half" idx="10"/>
          </p:nvPr>
        </p:nvSpPr>
        <p:spPr/>
        <p:txBody>
          <a:bodyPr/>
          <a:lstStyle/>
          <a:p>
            <a:fld id="{0E2E4F0F-CB0D-6D47-9889-F87704671C1E}" type="datetimeFigureOut">
              <a:rPr lang="en-US" smtClean="0"/>
              <a:t>7/10/23</a:t>
            </a:fld>
            <a:endParaRPr lang="en-US"/>
          </a:p>
        </p:txBody>
      </p:sp>
      <p:sp>
        <p:nvSpPr>
          <p:cNvPr id="8" name="Footer Placeholder 7">
            <a:extLst>
              <a:ext uri="{FF2B5EF4-FFF2-40B4-BE49-F238E27FC236}">
                <a16:creationId xmlns:a16="http://schemas.microsoft.com/office/drawing/2014/main" id="{176592E2-A261-3E44-ACCF-A0A9FC22B19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2C5FA82-B735-5649-A80B-DE79D40F3998}"/>
              </a:ext>
            </a:extLst>
          </p:cNvPr>
          <p:cNvSpPr>
            <a:spLocks noGrp="1"/>
          </p:cNvSpPr>
          <p:nvPr>
            <p:ph type="sldNum" sz="quarter" idx="12"/>
          </p:nvPr>
        </p:nvSpPr>
        <p:spPr/>
        <p:txBody>
          <a:bodyPr/>
          <a:lstStyle/>
          <a:p>
            <a:fld id="{474554B2-CBC6-804E-BC8A-1F87ECEE4EB1}" type="slidenum">
              <a:rPr lang="en-US" smtClean="0"/>
              <a:t>‹#›</a:t>
            </a:fld>
            <a:endParaRPr lang="en-US"/>
          </a:p>
        </p:txBody>
      </p:sp>
    </p:spTree>
    <p:extLst>
      <p:ext uri="{BB962C8B-B14F-4D97-AF65-F5344CB8AC3E}">
        <p14:creationId xmlns:p14="http://schemas.microsoft.com/office/powerpoint/2010/main" val="2220770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3FC25-D2E2-CA4E-8ADD-537F4889B47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88DEF4D-B2AA-C646-B7A6-AF37A250D062}"/>
              </a:ext>
            </a:extLst>
          </p:cNvPr>
          <p:cNvSpPr>
            <a:spLocks noGrp="1"/>
          </p:cNvSpPr>
          <p:nvPr>
            <p:ph type="dt" sz="half" idx="10"/>
          </p:nvPr>
        </p:nvSpPr>
        <p:spPr/>
        <p:txBody>
          <a:bodyPr/>
          <a:lstStyle/>
          <a:p>
            <a:fld id="{0E2E4F0F-CB0D-6D47-9889-F87704671C1E}" type="datetimeFigureOut">
              <a:rPr lang="en-US" smtClean="0"/>
              <a:t>7/10/23</a:t>
            </a:fld>
            <a:endParaRPr lang="en-US"/>
          </a:p>
        </p:txBody>
      </p:sp>
      <p:sp>
        <p:nvSpPr>
          <p:cNvPr id="4" name="Footer Placeholder 3">
            <a:extLst>
              <a:ext uri="{FF2B5EF4-FFF2-40B4-BE49-F238E27FC236}">
                <a16:creationId xmlns:a16="http://schemas.microsoft.com/office/drawing/2014/main" id="{906DF6EA-FF43-2145-AFD8-E1FEE4D1C57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9761B84-B934-8041-AF5F-FCBFB9A0DC29}"/>
              </a:ext>
            </a:extLst>
          </p:cNvPr>
          <p:cNvSpPr>
            <a:spLocks noGrp="1"/>
          </p:cNvSpPr>
          <p:nvPr>
            <p:ph type="sldNum" sz="quarter" idx="12"/>
          </p:nvPr>
        </p:nvSpPr>
        <p:spPr/>
        <p:txBody>
          <a:bodyPr/>
          <a:lstStyle/>
          <a:p>
            <a:fld id="{474554B2-CBC6-804E-BC8A-1F87ECEE4EB1}" type="slidenum">
              <a:rPr lang="en-US" smtClean="0"/>
              <a:t>‹#›</a:t>
            </a:fld>
            <a:endParaRPr lang="en-US"/>
          </a:p>
        </p:txBody>
      </p:sp>
    </p:spTree>
    <p:extLst>
      <p:ext uri="{BB962C8B-B14F-4D97-AF65-F5344CB8AC3E}">
        <p14:creationId xmlns:p14="http://schemas.microsoft.com/office/powerpoint/2010/main" val="23562502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22068C-E545-194D-AB10-DCE6DB3103B7}"/>
              </a:ext>
            </a:extLst>
          </p:cNvPr>
          <p:cNvSpPr>
            <a:spLocks noGrp="1"/>
          </p:cNvSpPr>
          <p:nvPr>
            <p:ph type="dt" sz="half" idx="10"/>
          </p:nvPr>
        </p:nvSpPr>
        <p:spPr/>
        <p:txBody>
          <a:bodyPr/>
          <a:lstStyle/>
          <a:p>
            <a:fld id="{0E2E4F0F-CB0D-6D47-9889-F87704671C1E}" type="datetimeFigureOut">
              <a:rPr lang="en-US" smtClean="0"/>
              <a:t>7/10/23</a:t>
            </a:fld>
            <a:endParaRPr lang="en-US"/>
          </a:p>
        </p:txBody>
      </p:sp>
      <p:sp>
        <p:nvSpPr>
          <p:cNvPr id="3" name="Footer Placeholder 2">
            <a:extLst>
              <a:ext uri="{FF2B5EF4-FFF2-40B4-BE49-F238E27FC236}">
                <a16:creationId xmlns:a16="http://schemas.microsoft.com/office/drawing/2014/main" id="{83EB995B-4130-1945-8D1C-6D7E6393580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A3479F-AB07-5E49-9BD7-EF120E6DD9C1}"/>
              </a:ext>
            </a:extLst>
          </p:cNvPr>
          <p:cNvSpPr>
            <a:spLocks noGrp="1"/>
          </p:cNvSpPr>
          <p:nvPr>
            <p:ph type="sldNum" sz="quarter" idx="12"/>
          </p:nvPr>
        </p:nvSpPr>
        <p:spPr/>
        <p:txBody>
          <a:bodyPr/>
          <a:lstStyle/>
          <a:p>
            <a:fld id="{474554B2-CBC6-804E-BC8A-1F87ECEE4EB1}" type="slidenum">
              <a:rPr lang="en-US" smtClean="0"/>
              <a:t>‹#›</a:t>
            </a:fld>
            <a:endParaRPr lang="en-US"/>
          </a:p>
        </p:txBody>
      </p:sp>
    </p:spTree>
    <p:extLst>
      <p:ext uri="{BB962C8B-B14F-4D97-AF65-F5344CB8AC3E}">
        <p14:creationId xmlns:p14="http://schemas.microsoft.com/office/powerpoint/2010/main" val="1827641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9F19C-570E-2C4C-9001-7233891530A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41DAB7-D83E-B240-8808-193EFA8F601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0578A9A-ABEC-3346-9F3C-9CE46B3902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DC87302-0A49-D141-A256-FC679F4C6938}"/>
              </a:ext>
            </a:extLst>
          </p:cNvPr>
          <p:cNvSpPr>
            <a:spLocks noGrp="1"/>
          </p:cNvSpPr>
          <p:nvPr>
            <p:ph type="dt" sz="half" idx="10"/>
          </p:nvPr>
        </p:nvSpPr>
        <p:spPr/>
        <p:txBody>
          <a:bodyPr/>
          <a:lstStyle/>
          <a:p>
            <a:fld id="{0E2E4F0F-CB0D-6D47-9889-F87704671C1E}" type="datetimeFigureOut">
              <a:rPr lang="en-US" smtClean="0"/>
              <a:t>7/10/23</a:t>
            </a:fld>
            <a:endParaRPr lang="en-US"/>
          </a:p>
        </p:txBody>
      </p:sp>
      <p:sp>
        <p:nvSpPr>
          <p:cNvPr id="6" name="Footer Placeholder 5">
            <a:extLst>
              <a:ext uri="{FF2B5EF4-FFF2-40B4-BE49-F238E27FC236}">
                <a16:creationId xmlns:a16="http://schemas.microsoft.com/office/drawing/2014/main" id="{56D08A9C-5600-E648-8852-AAC12F2C73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EC24866-CEF3-5542-9862-1F893738D7DD}"/>
              </a:ext>
            </a:extLst>
          </p:cNvPr>
          <p:cNvSpPr>
            <a:spLocks noGrp="1"/>
          </p:cNvSpPr>
          <p:nvPr>
            <p:ph type="sldNum" sz="quarter" idx="12"/>
          </p:nvPr>
        </p:nvSpPr>
        <p:spPr/>
        <p:txBody>
          <a:bodyPr/>
          <a:lstStyle/>
          <a:p>
            <a:fld id="{474554B2-CBC6-804E-BC8A-1F87ECEE4EB1}" type="slidenum">
              <a:rPr lang="en-US" smtClean="0"/>
              <a:t>‹#›</a:t>
            </a:fld>
            <a:endParaRPr lang="en-US"/>
          </a:p>
        </p:txBody>
      </p:sp>
    </p:spTree>
    <p:extLst>
      <p:ext uri="{BB962C8B-B14F-4D97-AF65-F5344CB8AC3E}">
        <p14:creationId xmlns:p14="http://schemas.microsoft.com/office/powerpoint/2010/main" val="134952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56BA-41E5-9D46-8564-A2F5436092F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445C265-0488-0545-AA63-6B63B678C4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08445E9-F1C7-6243-9D10-3C35B379D2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B3D87AC-4535-B84C-A7F2-D886A151E1C4}"/>
              </a:ext>
            </a:extLst>
          </p:cNvPr>
          <p:cNvSpPr>
            <a:spLocks noGrp="1"/>
          </p:cNvSpPr>
          <p:nvPr>
            <p:ph type="dt" sz="half" idx="10"/>
          </p:nvPr>
        </p:nvSpPr>
        <p:spPr/>
        <p:txBody>
          <a:bodyPr/>
          <a:lstStyle/>
          <a:p>
            <a:fld id="{0E2E4F0F-CB0D-6D47-9889-F87704671C1E}" type="datetimeFigureOut">
              <a:rPr lang="en-US" smtClean="0"/>
              <a:t>7/10/23</a:t>
            </a:fld>
            <a:endParaRPr lang="en-US"/>
          </a:p>
        </p:txBody>
      </p:sp>
      <p:sp>
        <p:nvSpPr>
          <p:cNvPr id="6" name="Footer Placeholder 5">
            <a:extLst>
              <a:ext uri="{FF2B5EF4-FFF2-40B4-BE49-F238E27FC236}">
                <a16:creationId xmlns:a16="http://schemas.microsoft.com/office/drawing/2014/main" id="{630A3595-D571-2B4F-8262-7BCF567F70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008E4B-E166-0F40-9351-B6F4C47593D0}"/>
              </a:ext>
            </a:extLst>
          </p:cNvPr>
          <p:cNvSpPr>
            <a:spLocks noGrp="1"/>
          </p:cNvSpPr>
          <p:nvPr>
            <p:ph type="sldNum" sz="quarter" idx="12"/>
          </p:nvPr>
        </p:nvSpPr>
        <p:spPr/>
        <p:txBody>
          <a:bodyPr/>
          <a:lstStyle/>
          <a:p>
            <a:fld id="{474554B2-CBC6-804E-BC8A-1F87ECEE4EB1}" type="slidenum">
              <a:rPr lang="en-US" smtClean="0"/>
              <a:t>‹#›</a:t>
            </a:fld>
            <a:endParaRPr lang="en-US"/>
          </a:p>
        </p:txBody>
      </p:sp>
    </p:spTree>
    <p:extLst>
      <p:ext uri="{BB962C8B-B14F-4D97-AF65-F5344CB8AC3E}">
        <p14:creationId xmlns:p14="http://schemas.microsoft.com/office/powerpoint/2010/main" val="10381873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B9D1E-AB6F-0841-9AD6-966C8462B12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E2CDF2F-A1FB-EF46-BF61-9D02BAE9368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9FCD279-7F92-834C-AFD9-4748241FB327}"/>
              </a:ext>
            </a:extLst>
          </p:cNvPr>
          <p:cNvSpPr>
            <a:spLocks noGrp="1"/>
          </p:cNvSpPr>
          <p:nvPr>
            <p:ph type="dt" sz="half" idx="10"/>
          </p:nvPr>
        </p:nvSpPr>
        <p:spPr/>
        <p:txBody>
          <a:bodyPr/>
          <a:lstStyle/>
          <a:p>
            <a:fld id="{0E2E4F0F-CB0D-6D47-9889-F87704671C1E}" type="datetimeFigureOut">
              <a:rPr lang="en-US" smtClean="0"/>
              <a:t>7/10/23</a:t>
            </a:fld>
            <a:endParaRPr lang="en-US"/>
          </a:p>
        </p:txBody>
      </p:sp>
      <p:sp>
        <p:nvSpPr>
          <p:cNvPr id="5" name="Footer Placeholder 4">
            <a:extLst>
              <a:ext uri="{FF2B5EF4-FFF2-40B4-BE49-F238E27FC236}">
                <a16:creationId xmlns:a16="http://schemas.microsoft.com/office/drawing/2014/main" id="{3320201E-0683-CA4C-BCA2-5D7B460FCF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71002F-BA32-A847-8205-676695F8ADF4}"/>
              </a:ext>
            </a:extLst>
          </p:cNvPr>
          <p:cNvSpPr>
            <a:spLocks noGrp="1"/>
          </p:cNvSpPr>
          <p:nvPr>
            <p:ph type="sldNum" sz="quarter" idx="12"/>
          </p:nvPr>
        </p:nvSpPr>
        <p:spPr/>
        <p:txBody>
          <a:bodyPr/>
          <a:lstStyle/>
          <a:p>
            <a:fld id="{474554B2-CBC6-804E-BC8A-1F87ECEE4EB1}" type="slidenum">
              <a:rPr lang="en-US" smtClean="0"/>
              <a:t>‹#›</a:t>
            </a:fld>
            <a:endParaRPr lang="en-US"/>
          </a:p>
        </p:txBody>
      </p:sp>
    </p:spTree>
    <p:extLst>
      <p:ext uri="{BB962C8B-B14F-4D97-AF65-F5344CB8AC3E}">
        <p14:creationId xmlns:p14="http://schemas.microsoft.com/office/powerpoint/2010/main" val="922984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E58021-6C13-6C42-B7B4-B320EED74D4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6B30E26-F1A8-8844-BEB1-0EFE36D2441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11008BB-A09B-F049-98AE-480E6ABCE9C4}"/>
              </a:ext>
            </a:extLst>
          </p:cNvPr>
          <p:cNvSpPr>
            <a:spLocks noGrp="1"/>
          </p:cNvSpPr>
          <p:nvPr>
            <p:ph type="dt" sz="half" idx="10"/>
          </p:nvPr>
        </p:nvSpPr>
        <p:spPr/>
        <p:txBody>
          <a:bodyPr/>
          <a:lstStyle/>
          <a:p>
            <a:fld id="{0E2E4F0F-CB0D-6D47-9889-F87704671C1E}" type="datetimeFigureOut">
              <a:rPr lang="en-US" smtClean="0"/>
              <a:t>7/10/23</a:t>
            </a:fld>
            <a:endParaRPr lang="en-US"/>
          </a:p>
        </p:txBody>
      </p:sp>
      <p:sp>
        <p:nvSpPr>
          <p:cNvPr id="5" name="Footer Placeholder 4">
            <a:extLst>
              <a:ext uri="{FF2B5EF4-FFF2-40B4-BE49-F238E27FC236}">
                <a16:creationId xmlns:a16="http://schemas.microsoft.com/office/drawing/2014/main" id="{BA13AB42-4EBE-204A-A251-7ACFC02A48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347518-3417-BB4F-A01E-A994D185EED3}"/>
              </a:ext>
            </a:extLst>
          </p:cNvPr>
          <p:cNvSpPr>
            <a:spLocks noGrp="1"/>
          </p:cNvSpPr>
          <p:nvPr>
            <p:ph type="sldNum" sz="quarter" idx="12"/>
          </p:nvPr>
        </p:nvSpPr>
        <p:spPr/>
        <p:txBody>
          <a:bodyPr/>
          <a:lstStyle/>
          <a:p>
            <a:fld id="{474554B2-CBC6-804E-BC8A-1F87ECEE4EB1}" type="slidenum">
              <a:rPr lang="en-US" smtClean="0"/>
              <a:t>‹#›</a:t>
            </a:fld>
            <a:endParaRPr lang="en-US"/>
          </a:p>
        </p:txBody>
      </p:sp>
    </p:spTree>
    <p:extLst>
      <p:ext uri="{BB962C8B-B14F-4D97-AF65-F5344CB8AC3E}">
        <p14:creationId xmlns:p14="http://schemas.microsoft.com/office/powerpoint/2010/main" val="2056320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5D54777-5A57-F742-BFCC-4A175EAB6F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8AB73B7-36BD-734A-9E06-61E1F030D5E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9DBCA63-6FC7-884A-BF77-B9511B7756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2E4F0F-CB0D-6D47-9889-F87704671C1E}" type="datetimeFigureOut">
              <a:rPr lang="en-US" smtClean="0"/>
              <a:t>7/10/23</a:t>
            </a:fld>
            <a:endParaRPr lang="en-US"/>
          </a:p>
        </p:txBody>
      </p:sp>
      <p:sp>
        <p:nvSpPr>
          <p:cNvPr id="5" name="Footer Placeholder 4">
            <a:extLst>
              <a:ext uri="{FF2B5EF4-FFF2-40B4-BE49-F238E27FC236}">
                <a16:creationId xmlns:a16="http://schemas.microsoft.com/office/drawing/2014/main" id="{A69715D3-DB67-3945-BF42-975EF9AB1C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8845070-774D-7547-8C51-9B78F5A2C74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4554B2-CBC6-804E-BC8A-1F87ECEE4EB1}" type="slidenum">
              <a:rPr lang="en-US" smtClean="0"/>
              <a:t>‹#›</a:t>
            </a:fld>
            <a:endParaRPr lang="en-US"/>
          </a:p>
        </p:txBody>
      </p:sp>
    </p:spTree>
    <p:extLst>
      <p:ext uri="{BB962C8B-B14F-4D97-AF65-F5344CB8AC3E}">
        <p14:creationId xmlns:p14="http://schemas.microsoft.com/office/powerpoint/2010/main" val="11315343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pixabay.com/en/apple-inc-mac-apple-store-store-508812/"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pixabay.com/en/apple-inc-mac-apple-store-store-508812/"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hyperlink" Target="https://pixabay.com/en/apple-inc-mac-apple-store-store-508812/"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hyperlink" Target="https://pixabay.com/en/apple-inc-mac-apple-store-store-508812/"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hyperlink" Target="https://pixabay.com/en/apple-inc-mac-apple-store-store-508812/"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pixabay.com/en/apple-inc-mac-apple-store-store-508812/"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www.coolerfuture.com/blog/apple-sustainability" TargetMode="External"/><Relationship Id="rId7" Type="http://schemas.openxmlformats.org/officeDocument/2006/relationships/hyperlink" Target="https://www.economicshelp.org/micro-economic-essays/marketfailure/" TargetMode="External"/><Relationship Id="rId2" Type="http://schemas.openxmlformats.org/officeDocument/2006/relationships/hyperlink" Target="https://www.apple.com/" TargetMode="External"/><Relationship Id="rId1" Type="http://schemas.openxmlformats.org/officeDocument/2006/relationships/slideLayout" Target="../slideLayouts/slideLayout1.xml"/><Relationship Id="rId6" Type="http://schemas.openxmlformats.org/officeDocument/2006/relationships/hyperlink" Target="https://bstrategyhub.com/swot-analysis-of-apple-apple-swot/" TargetMode="External"/><Relationship Id="rId5" Type="http://schemas.openxmlformats.org/officeDocument/2006/relationships/hyperlink" Target="https://research-methodology.net/apple-business-strategy/" TargetMode="External"/><Relationship Id="rId4" Type="http://schemas.openxmlformats.org/officeDocument/2006/relationships/hyperlink" Target="https://www.linkedin.com/pulse/biggest-failure-global-business-apple-alexander-chalkid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6F70D-1F33-834B-A82B-5211ABBBF9B6}"/>
              </a:ext>
            </a:extLst>
          </p:cNvPr>
          <p:cNvSpPr>
            <a:spLocks noGrp="1"/>
          </p:cNvSpPr>
          <p:nvPr>
            <p:ph type="ctrTitle"/>
          </p:nvPr>
        </p:nvSpPr>
        <p:spPr>
          <a:xfrm>
            <a:off x="285007" y="95003"/>
            <a:ext cx="11614067" cy="973776"/>
          </a:xfrm>
        </p:spPr>
        <p:txBody>
          <a:bodyPr>
            <a:normAutofit/>
          </a:bodyPr>
          <a:lstStyle/>
          <a:p>
            <a:r>
              <a:rPr lang="en-US" sz="4400" b="1" dirty="0">
                <a:latin typeface="Arial" panose="020B0604020202020204" pitchFamily="34" charset="0"/>
                <a:cs typeface="Arial" panose="020B0604020202020204" pitchFamily="34" charset="0"/>
              </a:rPr>
              <a:t>MARKETING MANAGEMENT</a:t>
            </a:r>
          </a:p>
        </p:txBody>
      </p:sp>
      <p:sp>
        <p:nvSpPr>
          <p:cNvPr id="3" name="Subtitle 2">
            <a:extLst>
              <a:ext uri="{FF2B5EF4-FFF2-40B4-BE49-F238E27FC236}">
                <a16:creationId xmlns:a16="http://schemas.microsoft.com/office/drawing/2014/main" id="{D0EAE270-3D80-D949-8508-0BB105968E4A}"/>
              </a:ext>
            </a:extLst>
          </p:cNvPr>
          <p:cNvSpPr>
            <a:spLocks noGrp="1"/>
          </p:cNvSpPr>
          <p:nvPr>
            <p:ph type="subTitle" idx="1"/>
          </p:nvPr>
        </p:nvSpPr>
        <p:spPr>
          <a:xfrm>
            <a:off x="285007" y="1151905"/>
            <a:ext cx="11614067" cy="5611091"/>
          </a:xfrm>
        </p:spPr>
        <p:txBody>
          <a:bodyPr/>
          <a:lstStyle/>
          <a:p>
            <a:pPr>
              <a:lnSpc>
                <a:spcPct val="150000"/>
              </a:lnSpc>
            </a:pPr>
            <a:r>
              <a:rPr lang="en-US" sz="4000" b="1" dirty="0">
                <a:latin typeface="Arial" panose="020B0604020202020204" pitchFamily="34" charset="0"/>
                <a:cs typeface="Arial" panose="020B0604020202020204" pitchFamily="34" charset="0"/>
              </a:rPr>
              <a:t>STUDENT: </a:t>
            </a:r>
            <a:r>
              <a:rPr lang="en-US" sz="4000" dirty="0">
                <a:latin typeface="Arial" panose="020B0604020202020204" pitchFamily="34" charset="0"/>
                <a:cs typeface="Arial" panose="020B0604020202020204" pitchFamily="34" charset="0"/>
              </a:rPr>
              <a:t>ANDREEA MARIANA IORDACHE</a:t>
            </a:r>
          </a:p>
          <a:p>
            <a:pPr>
              <a:lnSpc>
                <a:spcPct val="150000"/>
              </a:lnSpc>
            </a:pPr>
            <a:r>
              <a:rPr lang="en-US" sz="4000" b="1" dirty="0">
                <a:latin typeface="Arial" panose="020B0604020202020204" pitchFamily="34" charset="0"/>
                <a:cs typeface="Arial" panose="020B0604020202020204" pitchFamily="34" charset="0"/>
              </a:rPr>
              <a:t>STUDENT ID: </a:t>
            </a:r>
            <a:r>
              <a:rPr lang="en-US" sz="4000" dirty="0">
                <a:latin typeface="Arial" panose="020B0604020202020204" pitchFamily="34" charset="0"/>
                <a:cs typeface="Arial" panose="020B0604020202020204" pitchFamily="34" charset="0"/>
              </a:rPr>
              <a:t>1918418</a:t>
            </a:r>
          </a:p>
          <a:p>
            <a:pPr>
              <a:lnSpc>
                <a:spcPct val="150000"/>
              </a:lnSpc>
            </a:pPr>
            <a:r>
              <a:rPr lang="en-US" sz="4000" b="1" dirty="0">
                <a:latin typeface="Arial" panose="020B0604020202020204" pitchFamily="34" charset="0"/>
                <a:cs typeface="Arial" panose="020B0604020202020204" pitchFamily="34" charset="0"/>
              </a:rPr>
              <a:t>MODULE: </a:t>
            </a:r>
            <a:r>
              <a:rPr lang="en-US" sz="4000" dirty="0">
                <a:latin typeface="Arial" panose="020B0604020202020204" pitchFamily="34" charset="0"/>
                <a:cs typeface="Arial" panose="020B0604020202020204" pitchFamily="34" charset="0"/>
              </a:rPr>
              <a:t>MARKETING MANAGEMENT</a:t>
            </a:r>
            <a:endParaRPr lang="en-US" sz="4000" b="1" dirty="0">
              <a:latin typeface="Arial" panose="020B0604020202020204" pitchFamily="34" charset="0"/>
              <a:cs typeface="Arial" panose="020B0604020202020204" pitchFamily="34" charset="0"/>
            </a:endParaRPr>
          </a:p>
          <a:p>
            <a:pPr>
              <a:lnSpc>
                <a:spcPct val="150000"/>
              </a:lnSpc>
            </a:pPr>
            <a:r>
              <a:rPr lang="en-US" sz="4000" b="1" dirty="0">
                <a:latin typeface="Arial" panose="020B0604020202020204" pitchFamily="34" charset="0"/>
                <a:cs typeface="Arial" panose="020B0604020202020204" pitchFamily="34" charset="0"/>
              </a:rPr>
              <a:t>MODULE CODE: </a:t>
            </a:r>
            <a:r>
              <a:rPr lang="en-US" sz="4000" dirty="0">
                <a:latin typeface="Arial" panose="020B0604020202020204" pitchFamily="34" charset="0"/>
                <a:cs typeface="Arial" panose="020B0604020202020204" pitchFamily="34" charset="0"/>
              </a:rPr>
              <a:t>MBA-LCMB 7001</a:t>
            </a:r>
          </a:p>
          <a:p>
            <a:pPr>
              <a:lnSpc>
                <a:spcPct val="150000"/>
              </a:lnSpc>
            </a:pPr>
            <a:r>
              <a:rPr lang="en-US" sz="4000" b="1" dirty="0">
                <a:latin typeface="Arial" panose="020B0604020202020204" pitchFamily="34" charset="0"/>
                <a:cs typeface="Arial" panose="020B0604020202020204" pitchFamily="34" charset="0"/>
              </a:rPr>
              <a:t>LECTURER: </a:t>
            </a:r>
            <a:r>
              <a:rPr lang="en-US" sz="4000" dirty="0">
                <a:latin typeface="Arial" panose="020B0604020202020204" pitchFamily="34" charset="0"/>
                <a:cs typeface="Arial" panose="020B0604020202020204" pitchFamily="34" charset="0"/>
              </a:rPr>
              <a:t>EFUA ADAMS</a:t>
            </a:r>
          </a:p>
          <a:p>
            <a:endParaRPr lang="en-US" dirty="0"/>
          </a:p>
        </p:txBody>
      </p:sp>
    </p:spTree>
    <p:extLst>
      <p:ext uri="{BB962C8B-B14F-4D97-AF65-F5344CB8AC3E}">
        <p14:creationId xmlns:p14="http://schemas.microsoft.com/office/powerpoint/2010/main" val="22839833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C77C6-450C-244D-ADFA-18725D2AE0A6}"/>
              </a:ext>
            </a:extLst>
          </p:cNvPr>
          <p:cNvSpPr>
            <a:spLocks noGrp="1"/>
          </p:cNvSpPr>
          <p:nvPr>
            <p:ph type="ctrTitle"/>
          </p:nvPr>
        </p:nvSpPr>
        <p:spPr>
          <a:xfrm>
            <a:off x="249381" y="106879"/>
            <a:ext cx="11732821" cy="771896"/>
          </a:xfrm>
        </p:spPr>
        <p:txBody>
          <a:bodyPr>
            <a:normAutofit/>
          </a:bodyPr>
          <a:lstStyle/>
          <a:p>
            <a:r>
              <a:rPr lang="en-US" sz="4400" b="1" dirty="0">
                <a:latin typeface="Arial" panose="020B0604020202020204" pitchFamily="34" charset="0"/>
                <a:cs typeface="Arial" panose="020B0604020202020204" pitchFamily="34" charset="0"/>
              </a:rPr>
              <a:t>CONTEXT PAGE</a:t>
            </a:r>
          </a:p>
        </p:txBody>
      </p:sp>
      <p:sp>
        <p:nvSpPr>
          <p:cNvPr id="3" name="Subtitle 2">
            <a:extLst>
              <a:ext uri="{FF2B5EF4-FFF2-40B4-BE49-F238E27FC236}">
                <a16:creationId xmlns:a16="http://schemas.microsoft.com/office/drawing/2014/main" id="{4F575CD1-3722-D148-A8D7-C538FF2329B6}"/>
              </a:ext>
            </a:extLst>
          </p:cNvPr>
          <p:cNvSpPr>
            <a:spLocks noGrp="1"/>
          </p:cNvSpPr>
          <p:nvPr>
            <p:ph type="subTitle" idx="1"/>
          </p:nvPr>
        </p:nvSpPr>
        <p:spPr>
          <a:xfrm>
            <a:off x="249381" y="1021277"/>
            <a:ext cx="11732821" cy="5640779"/>
          </a:xfrm>
        </p:spPr>
        <p:txBody>
          <a:bodyPr>
            <a:normAutofit fontScale="92500"/>
          </a:bodyPr>
          <a:lstStyle/>
          <a:p>
            <a:pPr>
              <a:lnSpc>
                <a:spcPct val="150000"/>
              </a:lnSpc>
            </a:pPr>
            <a:r>
              <a:rPr lang="en-US" dirty="0">
                <a:latin typeface="Arial" panose="020B0604020202020204" pitchFamily="34" charset="0"/>
                <a:cs typeface="Arial" panose="020B0604020202020204" pitchFamily="34" charset="0"/>
              </a:rPr>
              <a:t>INTRODUCTION</a:t>
            </a:r>
          </a:p>
          <a:p>
            <a:pPr>
              <a:lnSpc>
                <a:spcPct val="150000"/>
              </a:lnSpc>
            </a:pPr>
            <a:r>
              <a:rPr lang="en-US" dirty="0">
                <a:latin typeface="Arial" panose="020B0604020202020204" pitchFamily="34" charset="0"/>
                <a:cs typeface="Arial" panose="020B0604020202020204" pitchFamily="34" charset="0"/>
              </a:rPr>
              <a:t>APPLE INC</a:t>
            </a:r>
          </a:p>
          <a:p>
            <a:pPr>
              <a:lnSpc>
                <a:spcPct val="150000"/>
              </a:lnSpc>
            </a:pPr>
            <a:r>
              <a:rPr lang="en-US" dirty="0">
                <a:latin typeface="Arial" panose="020B0604020202020204" pitchFamily="34" charset="0"/>
                <a:cs typeface="Arial" panose="020B0604020202020204" pitchFamily="34" charset="0"/>
              </a:rPr>
              <a:t>MARKET ANALYSIS</a:t>
            </a:r>
          </a:p>
          <a:p>
            <a:pPr>
              <a:lnSpc>
                <a:spcPct val="150000"/>
              </a:lnSpc>
            </a:pPr>
            <a:r>
              <a:rPr lang="en-US" dirty="0">
                <a:latin typeface="Arial" panose="020B0604020202020204" pitchFamily="34" charset="0"/>
                <a:cs typeface="Arial" panose="020B0604020202020204" pitchFamily="34" charset="0"/>
              </a:rPr>
              <a:t>MARKET FAILURE</a:t>
            </a:r>
          </a:p>
          <a:p>
            <a:pPr>
              <a:lnSpc>
                <a:spcPct val="150000"/>
              </a:lnSpc>
            </a:pPr>
            <a:r>
              <a:rPr lang="en-US" dirty="0">
                <a:latin typeface="Arial" panose="020B0604020202020204" pitchFamily="34" charset="0"/>
                <a:cs typeface="Arial" panose="020B0604020202020204" pitchFamily="34" charset="0"/>
              </a:rPr>
              <a:t>ALLOCATION OF RESOURCES</a:t>
            </a:r>
          </a:p>
          <a:p>
            <a:pPr>
              <a:lnSpc>
                <a:spcPct val="150000"/>
              </a:lnSpc>
            </a:pPr>
            <a:r>
              <a:rPr lang="en-US" dirty="0">
                <a:latin typeface="Arial" panose="020B0604020202020204" pitchFamily="34" charset="0"/>
                <a:cs typeface="Arial" panose="020B0604020202020204" pitchFamily="34" charset="0"/>
              </a:rPr>
              <a:t>COMPETITIVE STRATEGIES</a:t>
            </a:r>
          </a:p>
          <a:p>
            <a:pPr>
              <a:lnSpc>
                <a:spcPct val="150000"/>
              </a:lnSpc>
            </a:pPr>
            <a:r>
              <a:rPr lang="en-US" dirty="0">
                <a:latin typeface="Arial" panose="020B0604020202020204" pitchFamily="34" charset="0"/>
                <a:cs typeface="Arial" panose="020B0604020202020204" pitchFamily="34" charset="0"/>
              </a:rPr>
              <a:t>GREEN MARKETING</a:t>
            </a:r>
          </a:p>
          <a:p>
            <a:pPr>
              <a:lnSpc>
                <a:spcPct val="150000"/>
              </a:lnSpc>
            </a:pPr>
            <a:r>
              <a:rPr lang="en-US" dirty="0">
                <a:latin typeface="Arial" panose="020B0604020202020204" pitchFamily="34" charset="0"/>
                <a:cs typeface="Arial" panose="020B0604020202020204" pitchFamily="34" charset="0"/>
              </a:rPr>
              <a:t>RECOMMENDATION AND CONCLUSION</a:t>
            </a:r>
          </a:p>
          <a:p>
            <a:pPr>
              <a:lnSpc>
                <a:spcPct val="150000"/>
              </a:lnSpc>
            </a:pPr>
            <a:r>
              <a:rPr lang="en-US" dirty="0">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12646412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0AC7B3-4403-3444-B3DD-54667EE8F0DB}"/>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gn="l"/>
            <a:r>
              <a:rPr lang="en-US" sz="5000" b="1"/>
              <a:t>INTRODUCTION </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03C38F6-3B45-7345-BE21-94FB48EDBF9E}"/>
              </a:ext>
            </a:extLst>
          </p:cNvPr>
          <p:cNvSpPr>
            <a:spLocks noGrp="1"/>
          </p:cNvSpPr>
          <p:nvPr>
            <p:ph type="subTitle" idx="1"/>
          </p:nvPr>
        </p:nvSpPr>
        <p:spPr>
          <a:xfrm>
            <a:off x="640080" y="2678434"/>
            <a:ext cx="4243589" cy="4179566"/>
          </a:xfrm>
        </p:spPr>
        <p:txBody>
          <a:bodyPr vert="horz" lIns="91440" tIns="45720" rIns="91440" bIns="45720" rtlCol="0">
            <a:noAutofit/>
          </a:bodyPr>
          <a:lstStyle/>
          <a:p>
            <a:pPr indent="-228600" algn="l">
              <a:buFont typeface="Arial" panose="020B0604020202020204" pitchFamily="34" charset="0"/>
              <a:buChar char="•"/>
            </a:pPr>
            <a:r>
              <a:rPr lang="en-US" sz="1400" dirty="0"/>
              <a:t> Covid-19 outbreak has changed the way we will leave for ever. It has changed the way we think, act and do business.</a:t>
            </a:r>
          </a:p>
          <a:p>
            <a:pPr indent="-228600" algn="l">
              <a:buFont typeface="Arial" panose="020B0604020202020204" pitchFamily="34" charset="0"/>
              <a:buChar char="•"/>
            </a:pPr>
            <a:r>
              <a:rPr lang="en-US" sz="1400" dirty="0"/>
              <a:t> Not just humans were affected by the pandemic, but many businesses suffered a lot. But not all of them. Some companies thrived during the pandemic, and this was possible only because of their marketing strategies, and their power of thinking ahead of the game, anticipate. </a:t>
            </a:r>
          </a:p>
          <a:p>
            <a:pPr indent="-228600" algn="l">
              <a:buFont typeface="Arial" panose="020B0604020202020204" pitchFamily="34" charset="0"/>
              <a:buChar char="•"/>
            </a:pPr>
            <a:r>
              <a:rPr lang="en-US" sz="1400" dirty="0"/>
              <a:t>One of those companies is Apple Inc. </a:t>
            </a:r>
          </a:p>
          <a:p>
            <a:pPr indent="-228600" algn="l">
              <a:buFont typeface="Arial" panose="020B0604020202020204" pitchFamily="34" charset="0"/>
              <a:buChar char="•"/>
            </a:pPr>
            <a:r>
              <a:rPr lang="en-US" sz="1400" dirty="0"/>
              <a:t>This PowerPoint will give a short brief of who Apple Inc. is, its market analysis along with its market failure. </a:t>
            </a:r>
          </a:p>
          <a:p>
            <a:pPr indent="-228600" algn="l">
              <a:buFont typeface="Arial" panose="020B0604020202020204" pitchFamily="34" charset="0"/>
              <a:buChar char="•"/>
            </a:pPr>
            <a:r>
              <a:rPr lang="en-US" sz="1400" dirty="0"/>
              <a:t> Will also show how do they allocate resources to keep up with the new era, but also in order to be sustainable, and their competitive strategies will be highlighted. </a:t>
            </a:r>
          </a:p>
          <a:p>
            <a:pPr indent="-228600" algn="l">
              <a:buFont typeface="Arial" panose="020B0604020202020204" pitchFamily="34" charset="0"/>
              <a:buChar char="•"/>
            </a:pPr>
            <a:r>
              <a:rPr lang="en-US" sz="1400" dirty="0"/>
              <a:t>At the end recommendations and conclusions are drawn. </a:t>
            </a:r>
          </a:p>
        </p:txBody>
      </p:sp>
      <p:pic>
        <p:nvPicPr>
          <p:cNvPr id="5" name="Picture 4" descr="A close-up of a logo&#10;&#10;Description automatically generated">
            <a:extLst>
              <a:ext uri="{FF2B5EF4-FFF2-40B4-BE49-F238E27FC236}">
                <a16:creationId xmlns:a16="http://schemas.microsoft.com/office/drawing/2014/main" id="{95B56184-8248-824D-840C-061DCFF085A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0305" r="1446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31807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logo&#10;&#10;Description automatically generated">
            <a:extLst>
              <a:ext uri="{FF2B5EF4-FFF2-40B4-BE49-F238E27FC236}">
                <a16:creationId xmlns:a16="http://schemas.microsoft.com/office/drawing/2014/main" id="{4E8B7633-84B6-FC43-92E8-2A553B0A037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9091" r="13818"/>
          <a:stretch/>
        </p:blipFill>
        <p:spPr>
          <a:xfrm>
            <a:off x="3580806"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B3C1166-BF6B-5246-AC19-CA2A11261491}"/>
              </a:ext>
            </a:extLst>
          </p:cNvPr>
          <p:cNvSpPr>
            <a:spLocks noGrp="1"/>
          </p:cNvSpPr>
          <p:nvPr>
            <p:ph type="ctrTitle"/>
          </p:nvPr>
        </p:nvSpPr>
        <p:spPr>
          <a:xfrm>
            <a:off x="371094" y="1161288"/>
            <a:ext cx="3438144" cy="1124712"/>
          </a:xfrm>
        </p:spPr>
        <p:txBody>
          <a:bodyPr vert="horz" lIns="91440" tIns="45720" rIns="91440" bIns="45720" rtlCol="0" anchor="b">
            <a:normAutofit/>
          </a:bodyPr>
          <a:lstStyle/>
          <a:p>
            <a:pPr algn="l"/>
            <a:r>
              <a:rPr lang="en-US" sz="2800" b="1"/>
              <a:t>APPLE INC. </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A0100F7B-4E8F-E84B-9504-7C33C3A25389}"/>
              </a:ext>
            </a:extLst>
          </p:cNvPr>
          <p:cNvSpPr>
            <a:spLocks noGrp="1"/>
          </p:cNvSpPr>
          <p:nvPr>
            <p:ph type="subTitle" idx="1"/>
          </p:nvPr>
        </p:nvSpPr>
        <p:spPr>
          <a:xfrm>
            <a:off x="1" y="2718054"/>
            <a:ext cx="4417254" cy="3819906"/>
          </a:xfrm>
        </p:spPr>
        <p:txBody>
          <a:bodyPr vert="horz" lIns="91440" tIns="45720" rIns="91440" bIns="45720" rtlCol="0" anchor="t">
            <a:normAutofit fontScale="92500" lnSpcReduction="20000"/>
          </a:bodyPr>
          <a:lstStyle/>
          <a:p>
            <a:pPr indent="-228600" algn="l">
              <a:lnSpc>
                <a:spcPct val="150000"/>
              </a:lnSpc>
              <a:buFont typeface="Arial" panose="020B0604020202020204" pitchFamily="34" charset="0"/>
              <a:buChar char="•"/>
            </a:pPr>
            <a:r>
              <a:rPr lang="en-US" sz="1600" dirty="0"/>
              <a:t>Apple Inc. is a multinational technology company with the headquarters in California. It was founded by Steve Jobs, Steve Wozniak, and Roland Wayne in 1976. Apple designs, develops, and sells consumer electronics, computer software, and online services. </a:t>
            </a:r>
          </a:p>
          <a:p>
            <a:pPr indent="-228600" algn="l">
              <a:lnSpc>
                <a:spcPct val="150000"/>
              </a:lnSpc>
              <a:buFont typeface="Arial" panose="020B0604020202020204" pitchFamily="34" charset="0"/>
              <a:buChar char="•"/>
            </a:pPr>
            <a:r>
              <a:rPr lang="en-US" sz="1600" dirty="0"/>
              <a:t>Their vison is: ‘’</a:t>
            </a:r>
            <a:r>
              <a:rPr lang="en-US" sz="1600" b="0" i="0" u="none" strike="noStrike" dirty="0">
                <a:effectLst/>
              </a:rPr>
              <a:t> to make the best products on earth and to leave the world better than we found it’’</a:t>
            </a:r>
            <a:endParaRPr lang="en-US" sz="1600" dirty="0"/>
          </a:p>
          <a:p>
            <a:pPr indent="-228600" algn="l">
              <a:lnSpc>
                <a:spcPct val="150000"/>
              </a:lnSpc>
              <a:buFont typeface="Arial" panose="020B0604020202020204" pitchFamily="34" charset="0"/>
              <a:buChar char="•"/>
            </a:pPr>
            <a:r>
              <a:rPr lang="en-US" sz="1600" dirty="0"/>
              <a:t>Their vision is: ‘’</a:t>
            </a:r>
            <a:r>
              <a:rPr lang="en-US" sz="1600" b="0" i="0" u="none" strike="noStrike" dirty="0">
                <a:effectLst/>
              </a:rPr>
              <a:t> to bring the best user experience to customers through innovative hardware, software, and services’’</a:t>
            </a:r>
            <a:endParaRPr lang="en-US" sz="1600" dirty="0"/>
          </a:p>
          <a:p>
            <a:pPr algn="r">
              <a:lnSpc>
                <a:spcPct val="150000"/>
              </a:lnSpc>
            </a:pPr>
            <a:r>
              <a:rPr lang="en-US" sz="1600" dirty="0"/>
              <a:t>(Apple, 2023)</a:t>
            </a:r>
          </a:p>
        </p:txBody>
      </p:sp>
    </p:spTree>
    <p:extLst>
      <p:ext uri="{BB962C8B-B14F-4D97-AF65-F5344CB8AC3E}">
        <p14:creationId xmlns:p14="http://schemas.microsoft.com/office/powerpoint/2010/main" val="396915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08741-03D7-6448-B6DB-916FF031ADBC}"/>
              </a:ext>
            </a:extLst>
          </p:cNvPr>
          <p:cNvSpPr>
            <a:spLocks noGrp="1"/>
          </p:cNvSpPr>
          <p:nvPr>
            <p:ph type="ctrTitle"/>
          </p:nvPr>
        </p:nvSpPr>
        <p:spPr>
          <a:xfrm>
            <a:off x="130629" y="78035"/>
            <a:ext cx="11946576" cy="812614"/>
          </a:xfrm>
        </p:spPr>
        <p:txBody>
          <a:bodyPr>
            <a:normAutofit fontScale="90000"/>
          </a:bodyPr>
          <a:lstStyle/>
          <a:p>
            <a:r>
              <a:rPr lang="en-US" b="1" dirty="0"/>
              <a:t>MARKET ANALYSIS</a:t>
            </a:r>
          </a:p>
        </p:txBody>
      </p:sp>
      <p:sp>
        <p:nvSpPr>
          <p:cNvPr id="3" name="Subtitle 2">
            <a:extLst>
              <a:ext uri="{FF2B5EF4-FFF2-40B4-BE49-F238E27FC236}">
                <a16:creationId xmlns:a16="http://schemas.microsoft.com/office/drawing/2014/main" id="{A8C6290E-CE21-974C-99B5-C94307FE8D3F}"/>
              </a:ext>
            </a:extLst>
          </p:cNvPr>
          <p:cNvSpPr>
            <a:spLocks noGrp="1"/>
          </p:cNvSpPr>
          <p:nvPr>
            <p:ph type="subTitle" idx="1"/>
          </p:nvPr>
        </p:nvSpPr>
        <p:spPr>
          <a:xfrm>
            <a:off x="130629" y="890649"/>
            <a:ext cx="5060349" cy="5889316"/>
          </a:xfrm>
        </p:spPr>
        <p:txBody>
          <a:bodyPr>
            <a:normAutofit fontScale="92500" lnSpcReduction="10000"/>
          </a:bodyPr>
          <a:lstStyle/>
          <a:p>
            <a:pPr algn="l">
              <a:lnSpc>
                <a:spcPct val="150000"/>
              </a:lnSpc>
            </a:pPr>
            <a:r>
              <a:rPr lang="en-US" sz="1800" b="1" dirty="0">
                <a:latin typeface="Arial" panose="020B0604020202020204" pitchFamily="34" charset="0"/>
                <a:cs typeface="Arial" panose="020B0604020202020204" pitchFamily="34" charset="0"/>
              </a:rPr>
              <a:t>Apple strengths are:                                                                                                                                                                                                                                                                                                               </a:t>
            </a:r>
          </a:p>
          <a:p>
            <a:pPr marL="342900" indent="-34290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Most valuable brand</a:t>
            </a:r>
          </a:p>
          <a:p>
            <a:pPr marL="342900" indent="-34290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Globally iconic</a:t>
            </a:r>
          </a:p>
          <a:p>
            <a:pPr marL="342900" indent="-34290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Top technology</a:t>
            </a:r>
          </a:p>
          <a:p>
            <a:pPr marL="171450" indent="-17145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     Proficient Research and Development</a:t>
            </a:r>
          </a:p>
          <a:p>
            <a:pPr marL="342900" indent="-34290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Sustainability made possible through Liam</a:t>
            </a:r>
          </a:p>
          <a:p>
            <a:pPr algn="l">
              <a:lnSpc>
                <a:spcPct val="150000"/>
              </a:lnSpc>
            </a:pPr>
            <a:r>
              <a:rPr lang="en-US" sz="1800" b="1" dirty="0">
                <a:latin typeface="Arial" panose="020B0604020202020204" pitchFamily="34" charset="0"/>
                <a:cs typeface="Arial" panose="020B0604020202020204" pitchFamily="34" charset="0"/>
              </a:rPr>
              <a:t>Apple weaknesses:</a:t>
            </a:r>
          </a:p>
          <a:p>
            <a:pPr marL="342900" indent="-34290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High priced products</a:t>
            </a:r>
          </a:p>
          <a:p>
            <a:pPr marL="342900" indent="-34290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Limited advertisement and promotions</a:t>
            </a:r>
          </a:p>
          <a:p>
            <a:pPr marL="342900" indent="-34290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Entering into area of non-competency</a:t>
            </a:r>
          </a:p>
          <a:p>
            <a:pPr marL="342900" indent="-34290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Incompatibility with other software’s</a:t>
            </a:r>
          </a:p>
          <a:p>
            <a:pPr marL="342900" indent="-34290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Unfair business practices </a:t>
            </a:r>
          </a:p>
          <a:p>
            <a:pPr algn="l"/>
            <a:endParaRPr lang="en-US" sz="1100" dirty="0"/>
          </a:p>
          <a:p>
            <a:pPr marL="342900" indent="-342900" algn="l">
              <a:buFont typeface="Arial" panose="020B0604020202020204" pitchFamily="34" charset="0"/>
              <a:buChar char="•"/>
            </a:pPr>
            <a:endParaRPr lang="en-US" dirty="0"/>
          </a:p>
          <a:p>
            <a:pPr algn="l"/>
            <a:endParaRPr lang="en-US" dirty="0"/>
          </a:p>
          <a:p>
            <a:pPr algn="l"/>
            <a:endParaRPr lang="en-US" dirty="0"/>
          </a:p>
          <a:p>
            <a:pPr algn="l"/>
            <a:endParaRPr lang="en-US" dirty="0"/>
          </a:p>
        </p:txBody>
      </p:sp>
      <p:sp>
        <p:nvSpPr>
          <p:cNvPr id="4" name="TextBox 3">
            <a:extLst>
              <a:ext uri="{FF2B5EF4-FFF2-40B4-BE49-F238E27FC236}">
                <a16:creationId xmlns:a16="http://schemas.microsoft.com/office/drawing/2014/main" id="{7111A2BF-B65A-394D-8366-7D4E5537A0AC}"/>
              </a:ext>
            </a:extLst>
          </p:cNvPr>
          <p:cNvSpPr txBox="1"/>
          <p:nvPr/>
        </p:nvSpPr>
        <p:spPr>
          <a:xfrm>
            <a:off x="6096000" y="1059461"/>
            <a:ext cx="5424892" cy="4202561"/>
          </a:xfrm>
          <a:prstGeom prst="rect">
            <a:avLst/>
          </a:prstGeom>
          <a:noFill/>
        </p:spPr>
        <p:txBody>
          <a:bodyPr wrap="square" rtlCol="0">
            <a:spAutoFit/>
          </a:bodyPr>
          <a:lstStyle/>
          <a:p>
            <a:pPr algn="l">
              <a:lnSpc>
                <a:spcPct val="150000"/>
              </a:lnSpc>
            </a:pPr>
            <a:r>
              <a:rPr lang="en-US" sz="1800" dirty="0">
                <a:latin typeface="Arial" panose="020B0604020202020204" pitchFamily="34" charset="0"/>
                <a:cs typeface="Arial" panose="020B0604020202020204" pitchFamily="34" charset="0"/>
              </a:rPr>
              <a:t> </a:t>
            </a:r>
            <a:r>
              <a:rPr lang="en-US" sz="1800" b="1" dirty="0">
                <a:latin typeface="Arial" panose="020B0604020202020204" pitchFamily="34" charset="0"/>
                <a:cs typeface="Arial" panose="020B0604020202020204" pitchFamily="34" charset="0"/>
              </a:rPr>
              <a:t>Apple opportunities:</a:t>
            </a:r>
          </a:p>
          <a:p>
            <a:pPr marL="171450" indent="-17145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Consistent customer growth</a:t>
            </a:r>
          </a:p>
          <a:p>
            <a:pPr marL="171450" indent="-17145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Qualified professionals</a:t>
            </a:r>
          </a:p>
          <a:p>
            <a:pPr marL="171450" indent="-17145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Expansive distribution network</a:t>
            </a:r>
          </a:p>
          <a:p>
            <a:pPr marL="171450" indent="-17145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Lack of green technology</a:t>
            </a:r>
          </a:p>
          <a:p>
            <a:pPr algn="l">
              <a:lnSpc>
                <a:spcPct val="150000"/>
              </a:lnSpc>
            </a:pPr>
            <a:r>
              <a:rPr lang="en-US" sz="1800" b="1" dirty="0">
                <a:latin typeface="Arial" panose="020B0604020202020204" pitchFamily="34" charset="0"/>
                <a:cs typeface="Arial" panose="020B0604020202020204" pitchFamily="34" charset="0"/>
              </a:rPr>
              <a:t>Apple threats:</a:t>
            </a:r>
          </a:p>
          <a:p>
            <a:pPr marL="171450" indent="-17145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After effects of Coronavirus outbreak</a:t>
            </a:r>
          </a:p>
          <a:p>
            <a:pPr marL="171450" indent="-17145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Increasing competition </a:t>
            </a:r>
          </a:p>
          <a:p>
            <a:pPr marL="171450" indent="-17145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Market penetration</a:t>
            </a:r>
          </a:p>
          <a:p>
            <a:pPr marL="171450" indent="-171450" algn="l">
              <a:lnSpc>
                <a:spcPct val="150000"/>
              </a:lnSpc>
              <a:buFont typeface="Arial" panose="020B0604020202020204" pitchFamily="34" charset="0"/>
              <a:buChar char="•"/>
            </a:pPr>
            <a:r>
              <a:rPr lang="en-US" sz="1800" dirty="0">
                <a:latin typeface="Arial" panose="020B0604020202020204" pitchFamily="34" charset="0"/>
                <a:cs typeface="Arial" panose="020B0604020202020204" pitchFamily="34" charset="0"/>
              </a:rPr>
              <a:t>Common USB-C charger law in European Union</a:t>
            </a:r>
            <a:endParaRPr lang="en-US" dirty="0"/>
          </a:p>
        </p:txBody>
      </p:sp>
      <p:sp>
        <p:nvSpPr>
          <p:cNvPr id="7" name="TextBox 6">
            <a:extLst>
              <a:ext uri="{FF2B5EF4-FFF2-40B4-BE49-F238E27FC236}">
                <a16:creationId xmlns:a16="http://schemas.microsoft.com/office/drawing/2014/main" id="{600CCB1E-4881-B44C-A4A0-9220DCAA182E}"/>
              </a:ext>
            </a:extLst>
          </p:cNvPr>
          <p:cNvSpPr txBox="1"/>
          <p:nvPr/>
        </p:nvSpPr>
        <p:spPr>
          <a:xfrm>
            <a:off x="9189855" y="6006905"/>
            <a:ext cx="1672254" cy="369332"/>
          </a:xfrm>
          <a:prstGeom prst="rect">
            <a:avLst/>
          </a:prstGeom>
          <a:noFill/>
        </p:spPr>
        <p:txBody>
          <a:bodyPr wrap="none" rtlCol="0">
            <a:spAutoFit/>
          </a:bodyPr>
          <a:lstStyle/>
          <a:p>
            <a:pPr algn="r"/>
            <a:r>
              <a:rPr lang="en-US" sz="1800" dirty="0">
                <a:latin typeface="Arial" panose="020B0604020202020204" pitchFamily="34" charset="0"/>
                <a:cs typeface="Arial" panose="020B0604020202020204" pitchFamily="34" charset="0"/>
              </a:rPr>
              <a:t> (Gupta, 2023)</a:t>
            </a:r>
          </a:p>
        </p:txBody>
      </p:sp>
    </p:spTree>
    <p:extLst>
      <p:ext uri="{BB962C8B-B14F-4D97-AF65-F5344CB8AC3E}">
        <p14:creationId xmlns:p14="http://schemas.microsoft.com/office/powerpoint/2010/main" val="2705753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50C0DB-38A7-374E-ADE7-639F0F4CE072}"/>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gn="l"/>
            <a:r>
              <a:rPr lang="en-US" sz="5400" b="1"/>
              <a:t>MARKET FAILURE</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62DAB44-33DA-1B4A-BE54-71AB03EC8DB6}"/>
              </a:ext>
            </a:extLst>
          </p:cNvPr>
          <p:cNvSpPr>
            <a:spLocks noGrp="1"/>
          </p:cNvSpPr>
          <p:nvPr>
            <p:ph type="subTitle" idx="1"/>
          </p:nvPr>
        </p:nvSpPr>
        <p:spPr>
          <a:xfrm>
            <a:off x="0" y="2623570"/>
            <a:ext cx="5310177" cy="4197853"/>
          </a:xfrm>
        </p:spPr>
        <p:txBody>
          <a:bodyPr vert="horz" lIns="91440" tIns="45720" rIns="91440" bIns="45720" rtlCol="0">
            <a:normAutofit fontScale="92500" lnSpcReduction="20000"/>
          </a:bodyPr>
          <a:lstStyle/>
          <a:p>
            <a:pPr indent="-228600" algn="l">
              <a:lnSpc>
                <a:spcPct val="150000"/>
              </a:lnSpc>
              <a:buFont typeface="Arial" panose="020B0604020202020204" pitchFamily="34" charset="0"/>
              <a:buChar char="•"/>
            </a:pPr>
            <a:r>
              <a:rPr lang="en-US" sz="1500" dirty="0">
                <a:latin typeface="Arial" panose="020B0604020202020204" pitchFamily="34" charset="0"/>
                <a:cs typeface="Arial" panose="020B0604020202020204" pitchFamily="34" charset="0"/>
              </a:rPr>
              <a:t>This takes place whenever there is a poor distribution of available resources in a free market. Failure of a market can be caused by a variety of factors, including monopoly, negative externalities, and public goods, among others. </a:t>
            </a:r>
          </a:p>
          <a:p>
            <a:pPr algn="r">
              <a:lnSpc>
                <a:spcPct val="150000"/>
              </a:lnSpc>
            </a:pPr>
            <a:r>
              <a:rPr lang="en-US" sz="1500" dirty="0">
                <a:latin typeface="Arial" panose="020B0604020202020204" pitchFamily="34" charset="0"/>
                <a:cs typeface="Arial" panose="020B0604020202020204" pitchFamily="34" charset="0"/>
              </a:rPr>
              <a:t>(Pettinger, 2019)</a:t>
            </a:r>
          </a:p>
          <a:p>
            <a:pPr indent="-228600" algn="l">
              <a:lnSpc>
                <a:spcPct val="150000"/>
              </a:lnSpc>
              <a:buFont typeface="Arial" panose="020B0604020202020204" pitchFamily="34" charset="0"/>
              <a:buChar char="•"/>
            </a:pPr>
            <a:r>
              <a:rPr lang="en-US" sz="1500" dirty="0">
                <a:latin typeface="Arial" panose="020B0604020202020204" pitchFamily="34" charset="0"/>
                <a:cs typeface="Arial" panose="020B0604020202020204" pitchFamily="34" charset="0"/>
              </a:rPr>
              <a:t>Contrary to common belief, Apple does not innovate. At all. They excel in marketing. Perhaps design. Purchasing businesses and customizing them to their specifications. Innovation?  Absolutely not. They have nothing in terms of technology. The public and obvious failings of their Maps app, Siri, or anything that requires you to - well - really work meaningfully on anything, they simply cannot accomplish.</a:t>
            </a:r>
          </a:p>
          <a:p>
            <a:pPr algn="r">
              <a:lnSpc>
                <a:spcPct val="150000"/>
              </a:lnSpc>
            </a:pPr>
            <a:r>
              <a:rPr lang="en-US" sz="1500" dirty="0">
                <a:latin typeface="Arial" panose="020B0604020202020204" pitchFamily="34" charset="0"/>
                <a:cs typeface="Arial" panose="020B0604020202020204" pitchFamily="34" charset="0"/>
              </a:rPr>
              <a:t>(</a:t>
            </a:r>
            <a:r>
              <a:rPr lang="en-US" sz="1500" dirty="0" err="1">
                <a:latin typeface="Arial" panose="020B0604020202020204" pitchFamily="34" charset="0"/>
                <a:cs typeface="Arial" panose="020B0604020202020204" pitchFamily="34" charset="0"/>
              </a:rPr>
              <a:t>Chalkidis</a:t>
            </a:r>
            <a:r>
              <a:rPr lang="en-US" sz="1500" dirty="0">
                <a:latin typeface="Arial" panose="020B0604020202020204" pitchFamily="34" charset="0"/>
                <a:cs typeface="Arial" panose="020B0604020202020204" pitchFamily="34" charset="0"/>
              </a:rPr>
              <a:t>, 2022)</a:t>
            </a:r>
          </a:p>
          <a:p>
            <a:pPr indent="-228600" algn="l">
              <a:buFont typeface="Arial" panose="020B0604020202020204" pitchFamily="34" charset="0"/>
              <a:buChar char="•"/>
            </a:pPr>
            <a:endParaRPr lang="en-US" sz="1200" dirty="0"/>
          </a:p>
        </p:txBody>
      </p:sp>
      <p:pic>
        <p:nvPicPr>
          <p:cNvPr id="5" name="Picture 4" descr="A close-up of a logo&#10;&#10;Description automatically generated">
            <a:extLst>
              <a:ext uri="{FF2B5EF4-FFF2-40B4-BE49-F238E27FC236}">
                <a16:creationId xmlns:a16="http://schemas.microsoft.com/office/drawing/2014/main" id="{F133B303-1D93-0040-8FB2-C1DB3415C521}"/>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0305" r="1446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89963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logo&#10;&#10;Description automatically generated">
            <a:extLst>
              <a:ext uri="{FF2B5EF4-FFF2-40B4-BE49-F238E27FC236}">
                <a16:creationId xmlns:a16="http://schemas.microsoft.com/office/drawing/2014/main" id="{9B7FA55E-198F-0444-8C41-095D5C354E0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4692" b="743"/>
          <a:stretch/>
        </p:blipFill>
        <p:spPr>
          <a:xfrm>
            <a:off x="2" y="10"/>
            <a:ext cx="12191998"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CE1E9CD-FC77-1D47-B825-7D6C13F1689B}"/>
              </a:ext>
            </a:extLst>
          </p:cNvPr>
          <p:cNvSpPr>
            <a:spLocks noGrp="1"/>
          </p:cNvSpPr>
          <p:nvPr>
            <p:ph type="ctrTitle"/>
          </p:nvPr>
        </p:nvSpPr>
        <p:spPr>
          <a:xfrm>
            <a:off x="0" y="0"/>
            <a:ext cx="3822189" cy="1231558"/>
          </a:xfrm>
        </p:spPr>
        <p:txBody>
          <a:bodyPr vert="horz" lIns="91440" tIns="45720" rIns="91440" bIns="45720" rtlCol="0" anchor="ctr">
            <a:normAutofit/>
          </a:bodyPr>
          <a:lstStyle/>
          <a:p>
            <a:pPr algn="l"/>
            <a:r>
              <a:rPr lang="en-US" sz="4000" b="1" dirty="0"/>
              <a:t>ALLOCATION OF RESOURCES</a:t>
            </a:r>
          </a:p>
        </p:txBody>
      </p:sp>
      <p:sp>
        <p:nvSpPr>
          <p:cNvPr id="3" name="Subtitle 2">
            <a:extLst>
              <a:ext uri="{FF2B5EF4-FFF2-40B4-BE49-F238E27FC236}">
                <a16:creationId xmlns:a16="http://schemas.microsoft.com/office/drawing/2014/main" id="{5DFC700F-022F-6949-87C1-9A717F497FCE}"/>
              </a:ext>
            </a:extLst>
          </p:cNvPr>
          <p:cNvSpPr>
            <a:spLocks noGrp="1"/>
          </p:cNvSpPr>
          <p:nvPr>
            <p:ph type="subTitle" idx="1"/>
          </p:nvPr>
        </p:nvSpPr>
        <p:spPr>
          <a:xfrm>
            <a:off x="267286" y="1231558"/>
            <a:ext cx="4712677" cy="5394325"/>
          </a:xfrm>
        </p:spPr>
        <p:txBody>
          <a:bodyPr vert="horz" lIns="91440" tIns="45720" rIns="91440" bIns="45720" rtlCol="0">
            <a:noAutofit/>
          </a:bodyPr>
          <a:lstStyle/>
          <a:p>
            <a:pPr indent="-228600" algn="l">
              <a:lnSpc>
                <a:spcPct val="150000"/>
              </a:lnSpc>
              <a:buFont typeface="Arial" panose="020B0604020202020204" pitchFamily="34" charset="0"/>
              <a:buChar char="•"/>
            </a:pPr>
            <a:r>
              <a:rPr lang="en-US" sz="1000" dirty="0"/>
              <a:t>Climate change continues to shape the world around us in ways that affect our everyday lives. Changing weather patterns endanger the food we eat. Widespread wildfires and flooding harm the communities we live in and the ecosystems on which we rely. </a:t>
            </a:r>
          </a:p>
          <a:p>
            <a:pPr indent="-228600" algn="l">
              <a:lnSpc>
                <a:spcPct val="150000"/>
              </a:lnSpc>
              <a:buFont typeface="Arial" panose="020B0604020202020204" pitchFamily="34" charset="0"/>
              <a:buChar char="•"/>
            </a:pPr>
            <a:r>
              <a:rPr lang="en-US" sz="1000" dirty="0"/>
              <a:t> These threats are felt all across the world and are spreading at an unprecedented rate. The stakes are high: core human rights such as life, health, food, and an appropriate quality of living are jeopardized, disproportionately affecting low-income and historically excluded populations. The worst, potentially irreversible, effects of climate change may be avoided with global, comprehensive, and fast action.</a:t>
            </a:r>
          </a:p>
          <a:p>
            <a:pPr indent="-228600" algn="l">
              <a:lnSpc>
                <a:spcPct val="150000"/>
              </a:lnSpc>
              <a:buFont typeface="Arial" panose="020B0604020202020204" pitchFamily="34" charset="0"/>
              <a:buChar char="•"/>
            </a:pPr>
            <a:endParaRPr lang="en-US" sz="1000" dirty="0"/>
          </a:p>
          <a:p>
            <a:pPr indent="-228600" algn="l">
              <a:lnSpc>
                <a:spcPct val="150000"/>
              </a:lnSpc>
              <a:buFont typeface="Arial" panose="020B0604020202020204" pitchFamily="34" charset="0"/>
              <a:buChar char="•"/>
            </a:pPr>
            <a:r>
              <a:rPr lang="en-US" sz="1000" b="1" dirty="0">
                <a:effectLst/>
              </a:rPr>
              <a:t>Our 10-year Climate Roadmap addresses Apple’s carbon footprint through five pillars </a:t>
            </a:r>
          </a:p>
          <a:p>
            <a:pPr marL="342900" indent="-228600" algn="l">
              <a:lnSpc>
                <a:spcPct val="150000"/>
              </a:lnSpc>
              <a:buFont typeface="Arial" panose="020B0604020202020204" pitchFamily="34" charset="0"/>
              <a:buChar char="•"/>
            </a:pPr>
            <a:r>
              <a:rPr lang="en-US" sz="1000" dirty="0"/>
              <a:t>Low carbon design</a:t>
            </a:r>
          </a:p>
          <a:p>
            <a:pPr marL="342900" indent="-228600" algn="l">
              <a:lnSpc>
                <a:spcPct val="150000"/>
              </a:lnSpc>
              <a:buFont typeface="Arial" panose="020B0604020202020204" pitchFamily="34" charset="0"/>
              <a:buChar char="•"/>
            </a:pPr>
            <a:r>
              <a:rPr lang="en-US" sz="1000" dirty="0"/>
              <a:t>Energy efficient</a:t>
            </a:r>
          </a:p>
          <a:p>
            <a:pPr marL="342900" indent="-228600" algn="l">
              <a:lnSpc>
                <a:spcPct val="150000"/>
              </a:lnSpc>
              <a:buFont typeface="Arial" panose="020B0604020202020204" pitchFamily="34" charset="0"/>
              <a:buChar char="•"/>
            </a:pPr>
            <a:r>
              <a:rPr lang="en-US" sz="1000" dirty="0"/>
              <a:t>Clean energy</a:t>
            </a:r>
          </a:p>
          <a:p>
            <a:pPr marL="342900" indent="-228600" algn="l">
              <a:lnSpc>
                <a:spcPct val="150000"/>
              </a:lnSpc>
              <a:buFont typeface="Arial" panose="020B0604020202020204" pitchFamily="34" charset="0"/>
              <a:buChar char="•"/>
            </a:pPr>
            <a:r>
              <a:rPr lang="en-US" sz="1000" dirty="0"/>
              <a:t>Direct emissions abatement</a:t>
            </a:r>
          </a:p>
          <a:p>
            <a:pPr marL="342900" indent="-228600" algn="l">
              <a:lnSpc>
                <a:spcPct val="150000"/>
              </a:lnSpc>
              <a:buFont typeface="Arial" panose="020B0604020202020204" pitchFamily="34" charset="0"/>
              <a:buChar char="•"/>
            </a:pPr>
            <a:r>
              <a:rPr lang="en-US" sz="1000" dirty="0"/>
              <a:t> Carbon removal</a:t>
            </a:r>
          </a:p>
          <a:p>
            <a:pPr algn="r">
              <a:lnSpc>
                <a:spcPct val="150000"/>
              </a:lnSpc>
            </a:pPr>
            <a:r>
              <a:rPr lang="en-US" sz="1000" dirty="0"/>
              <a:t>(Apple Issues Environmental Progress Report, 2022)</a:t>
            </a:r>
          </a:p>
        </p:txBody>
      </p:sp>
    </p:spTree>
    <p:extLst>
      <p:ext uri="{BB962C8B-B14F-4D97-AF65-F5344CB8AC3E}">
        <p14:creationId xmlns:p14="http://schemas.microsoft.com/office/powerpoint/2010/main" val="16441374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CD49EC-3B28-F140-9590-EE9EA2CBF93A}"/>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gn="l"/>
            <a:r>
              <a:rPr lang="en-US" sz="5400" b="1"/>
              <a:t>COMPETITIVE STRATEGIES</a:t>
            </a:r>
          </a:p>
        </p:txBody>
      </p:sp>
      <p:sp>
        <p:nvSpPr>
          <p:cNvPr id="1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13A8B9DC-3C39-0343-91E7-6AB213FCEEAB}"/>
              </a:ext>
            </a:extLst>
          </p:cNvPr>
          <p:cNvSpPr>
            <a:spLocks noGrp="1"/>
          </p:cNvSpPr>
          <p:nvPr>
            <p:ph type="subTitle" idx="1"/>
          </p:nvPr>
        </p:nvSpPr>
        <p:spPr>
          <a:xfrm>
            <a:off x="640080" y="2623570"/>
            <a:ext cx="4243589" cy="4234429"/>
          </a:xfrm>
        </p:spPr>
        <p:txBody>
          <a:bodyPr vert="horz" lIns="91440" tIns="45720" rIns="91440" bIns="45720" rtlCol="0">
            <a:normAutofit fontScale="85000" lnSpcReduction="20000"/>
          </a:bodyPr>
          <a:lstStyle/>
          <a:p>
            <a:pPr indent="-228600" algn="l">
              <a:lnSpc>
                <a:spcPct val="150000"/>
              </a:lnSpc>
              <a:buFont typeface="Arial" panose="020B0604020202020204" pitchFamily="34" charset="0"/>
              <a:buChar char="•"/>
            </a:pPr>
            <a:r>
              <a:rPr lang="en-US" sz="1400" dirty="0"/>
              <a:t>Apple's business approach is </a:t>
            </a:r>
            <a:r>
              <a:rPr lang="en-US" sz="1400" dirty="0" err="1"/>
              <a:t>categorised</a:t>
            </a:r>
            <a:r>
              <a:rPr lang="en-US" sz="1400" dirty="0"/>
              <a:t> as product differentiation. The international technology corporation, in particular, differentiates its goods and services via simple, yet appealing design and powerful functionality.</a:t>
            </a:r>
          </a:p>
          <a:p>
            <a:pPr indent="-228600" algn="l">
              <a:lnSpc>
                <a:spcPct val="150000"/>
              </a:lnSpc>
              <a:buFont typeface="Arial" panose="020B0604020202020204" pitchFamily="34" charset="0"/>
              <a:buChar char="•"/>
            </a:pPr>
            <a:r>
              <a:rPr lang="en-US" sz="1400" dirty="0"/>
              <a:t>Their strategy consists of the following four elements:</a:t>
            </a:r>
          </a:p>
          <a:p>
            <a:pPr marL="342900" indent="-228600" algn="l">
              <a:lnSpc>
                <a:spcPct val="150000"/>
              </a:lnSpc>
              <a:buFont typeface="Arial" panose="020B0604020202020204" pitchFamily="34" charset="0"/>
              <a:buChar char="•"/>
            </a:pPr>
            <a:r>
              <a:rPr lang="en-US" sz="1400" dirty="0"/>
              <a:t>Focus on design and functionality of products</a:t>
            </a:r>
          </a:p>
          <a:p>
            <a:pPr marL="342900" indent="-228600" algn="l">
              <a:lnSpc>
                <a:spcPct val="150000"/>
              </a:lnSpc>
              <a:buFont typeface="Arial" panose="020B0604020202020204" pitchFamily="34" charset="0"/>
              <a:buChar char="•"/>
            </a:pPr>
            <a:r>
              <a:rPr lang="en-US" sz="1400" dirty="0"/>
              <a:t>Enhancing customer experience</a:t>
            </a:r>
          </a:p>
          <a:p>
            <a:pPr marL="342900" indent="-228600" algn="l">
              <a:lnSpc>
                <a:spcPct val="150000"/>
              </a:lnSpc>
              <a:buFont typeface="Arial" panose="020B0604020202020204" pitchFamily="34" charset="0"/>
              <a:buChar char="•"/>
            </a:pPr>
            <a:r>
              <a:rPr lang="en-US" sz="1400" dirty="0"/>
              <a:t>Strengthening Apple ecosystem</a:t>
            </a:r>
          </a:p>
          <a:p>
            <a:pPr marL="342900" indent="-228600" algn="l">
              <a:lnSpc>
                <a:spcPct val="150000"/>
              </a:lnSpc>
              <a:buFont typeface="Arial" panose="020B0604020202020204" pitchFamily="34" charset="0"/>
              <a:buChar char="•"/>
            </a:pPr>
            <a:r>
              <a:rPr lang="en-US" sz="1400" dirty="0"/>
              <a:t>Decreasing dependence of the business on the sales of iPhones</a:t>
            </a:r>
          </a:p>
          <a:p>
            <a:pPr marL="342900" indent="-228600" algn="l">
              <a:lnSpc>
                <a:spcPct val="150000"/>
              </a:lnSpc>
              <a:buFont typeface="Arial" panose="020B0604020202020204" pitchFamily="34" charset="0"/>
              <a:buChar char="•"/>
            </a:pPr>
            <a:endParaRPr lang="en-US" sz="1400" dirty="0"/>
          </a:p>
          <a:p>
            <a:pPr marL="342900" indent="-228600" algn="l">
              <a:lnSpc>
                <a:spcPct val="150000"/>
              </a:lnSpc>
              <a:buFont typeface="Arial" panose="020B0604020202020204" pitchFamily="34" charset="0"/>
              <a:buChar char="•"/>
            </a:pPr>
            <a:endParaRPr lang="en-US" sz="1400" dirty="0"/>
          </a:p>
          <a:p>
            <a:pPr algn="r">
              <a:lnSpc>
                <a:spcPct val="150000"/>
              </a:lnSpc>
            </a:pPr>
            <a:r>
              <a:rPr lang="en-US" sz="1400" dirty="0"/>
              <a:t>(Dudovskiy, 2023)</a:t>
            </a:r>
          </a:p>
        </p:txBody>
      </p:sp>
      <p:pic>
        <p:nvPicPr>
          <p:cNvPr id="11" name="Picture 10" descr="A close-up of a logo&#10;&#10;Description automatically generated">
            <a:extLst>
              <a:ext uri="{FF2B5EF4-FFF2-40B4-BE49-F238E27FC236}">
                <a16:creationId xmlns:a16="http://schemas.microsoft.com/office/drawing/2014/main" id="{13630760-2489-1848-BD94-2FC8E302980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0305" r="1446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43870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A7F796-BDAF-6C4D-A514-46A5F8730BB1}"/>
              </a:ext>
            </a:extLst>
          </p:cNvPr>
          <p:cNvSpPr>
            <a:spLocks noGrp="1"/>
          </p:cNvSpPr>
          <p:nvPr>
            <p:ph type="ctrTitle"/>
          </p:nvPr>
        </p:nvSpPr>
        <p:spPr>
          <a:xfrm>
            <a:off x="466722" y="586855"/>
            <a:ext cx="3201366" cy="3387497"/>
          </a:xfrm>
        </p:spPr>
        <p:txBody>
          <a:bodyPr vert="horz" lIns="91440" tIns="45720" rIns="91440" bIns="45720" rtlCol="0" anchor="b">
            <a:normAutofit/>
          </a:bodyPr>
          <a:lstStyle/>
          <a:p>
            <a:pPr algn="r"/>
            <a:r>
              <a:rPr lang="en-US" sz="4000" b="1" kern="1200">
                <a:solidFill>
                  <a:srgbClr val="FFFFFF"/>
                </a:solidFill>
                <a:latin typeface="+mj-lt"/>
                <a:ea typeface="+mj-ea"/>
                <a:cs typeface="+mj-cs"/>
              </a:rPr>
              <a:t>GREEN MARKETING</a:t>
            </a:r>
          </a:p>
        </p:txBody>
      </p:sp>
      <p:sp>
        <p:nvSpPr>
          <p:cNvPr id="3" name="Subtitle 2">
            <a:extLst>
              <a:ext uri="{FF2B5EF4-FFF2-40B4-BE49-F238E27FC236}">
                <a16:creationId xmlns:a16="http://schemas.microsoft.com/office/drawing/2014/main" id="{689B8990-50D0-B046-9229-6B35B52EBB11}"/>
              </a:ext>
            </a:extLst>
          </p:cNvPr>
          <p:cNvSpPr>
            <a:spLocks noGrp="1"/>
          </p:cNvSpPr>
          <p:nvPr>
            <p:ph type="subTitle" idx="1"/>
          </p:nvPr>
        </p:nvSpPr>
        <p:spPr>
          <a:xfrm>
            <a:off x="4581727" y="649480"/>
            <a:ext cx="3025303" cy="5546047"/>
          </a:xfrm>
        </p:spPr>
        <p:txBody>
          <a:bodyPr vert="horz" lIns="91440" tIns="45720" rIns="91440" bIns="45720" rtlCol="0" anchor="ctr">
            <a:normAutofit/>
          </a:bodyPr>
          <a:lstStyle/>
          <a:p>
            <a:pPr indent="-228600" algn="l">
              <a:buFont typeface="Arial" panose="020B0604020202020204" pitchFamily="34" charset="0"/>
              <a:buChar char="•"/>
            </a:pPr>
            <a:r>
              <a:rPr lang="en-US" sz="2000"/>
              <a:t>Apple sets a very high priority on portraying itself in a manner that is sustainable and kind to the environment, and the company does quite well from a branding and marketing point of view in achieving this goal.</a:t>
            </a:r>
          </a:p>
          <a:p>
            <a:pPr indent="-228600" algn="l">
              <a:buFont typeface="Arial" panose="020B0604020202020204" pitchFamily="34" charset="0"/>
              <a:buChar char="•"/>
            </a:pPr>
            <a:endParaRPr lang="en-US" sz="2000"/>
          </a:p>
          <a:p>
            <a:pPr indent="-228600" algn="l">
              <a:buFont typeface="Arial" panose="020B0604020202020204" pitchFamily="34" charset="0"/>
              <a:buChar char="•"/>
            </a:pPr>
            <a:r>
              <a:rPr lang="en-US" sz="2000"/>
              <a:t>(Bender, 2021)</a:t>
            </a:r>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p:txBody>
      </p:sp>
      <p:pic>
        <p:nvPicPr>
          <p:cNvPr id="5" name="Picture 4" descr="A screenshot of a cell phone&#10;&#10;Description automatically generated">
            <a:extLst>
              <a:ext uri="{FF2B5EF4-FFF2-40B4-BE49-F238E27FC236}">
                <a16:creationId xmlns:a16="http://schemas.microsoft.com/office/drawing/2014/main" id="{9A917AD6-5ADB-4940-8B89-9DDE8234EE97}"/>
              </a:ext>
            </a:extLst>
          </p:cNvPr>
          <p:cNvPicPr>
            <a:picLocks noChangeAspect="1"/>
          </p:cNvPicPr>
          <p:nvPr/>
        </p:nvPicPr>
        <p:blipFill>
          <a:blip r:embed="rId3"/>
          <a:stretch>
            <a:fillRect/>
          </a:stretch>
        </p:blipFill>
        <p:spPr>
          <a:xfrm rot="5400000">
            <a:off x="7506872" y="1627051"/>
            <a:ext cx="4821034" cy="3615776"/>
          </a:xfrm>
          <a:prstGeom prst="rect">
            <a:avLst/>
          </a:prstGeom>
        </p:spPr>
      </p:pic>
    </p:spTree>
    <p:extLst>
      <p:ext uri="{BB962C8B-B14F-4D97-AF65-F5344CB8AC3E}">
        <p14:creationId xmlns:p14="http://schemas.microsoft.com/office/powerpoint/2010/main" val="4182819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logo&#10;&#10;Description automatically generated">
            <a:extLst>
              <a:ext uri="{FF2B5EF4-FFF2-40B4-BE49-F238E27FC236}">
                <a16:creationId xmlns:a16="http://schemas.microsoft.com/office/drawing/2014/main" id="{44B4F7E9-D7F4-1249-9759-FF1EAB2C01C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9091" r="13818"/>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7C6DE3A-32FE-CD4D-892B-AE403644ADF7}"/>
              </a:ext>
            </a:extLst>
          </p:cNvPr>
          <p:cNvSpPr>
            <a:spLocks noGrp="1"/>
          </p:cNvSpPr>
          <p:nvPr>
            <p:ph type="ctrTitle"/>
          </p:nvPr>
        </p:nvSpPr>
        <p:spPr>
          <a:xfrm>
            <a:off x="286616" y="623697"/>
            <a:ext cx="3438144" cy="1124712"/>
          </a:xfrm>
        </p:spPr>
        <p:txBody>
          <a:bodyPr vert="horz" lIns="91440" tIns="45720" rIns="91440" bIns="45720" rtlCol="0" anchor="b">
            <a:normAutofit/>
          </a:bodyPr>
          <a:lstStyle/>
          <a:p>
            <a:pPr algn="l"/>
            <a:r>
              <a:rPr lang="en-US" sz="2800" dirty="0"/>
              <a:t>RECOMMENDATION AND CONCLUSION</a:t>
            </a: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8D1F0D4D-ED57-1B40-A473-70DF01E8987D}"/>
              </a:ext>
            </a:extLst>
          </p:cNvPr>
          <p:cNvSpPr>
            <a:spLocks noGrp="1"/>
          </p:cNvSpPr>
          <p:nvPr>
            <p:ph type="subTitle" idx="1"/>
          </p:nvPr>
        </p:nvSpPr>
        <p:spPr>
          <a:xfrm>
            <a:off x="-1" y="1968246"/>
            <a:ext cx="6428935" cy="4889744"/>
          </a:xfrm>
        </p:spPr>
        <p:txBody>
          <a:bodyPr vert="horz" lIns="91440" tIns="45720" rIns="91440" bIns="45720" rtlCol="0" anchor="t">
            <a:noAutofit/>
          </a:bodyPr>
          <a:lstStyle/>
          <a:p>
            <a:pPr algn="l">
              <a:lnSpc>
                <a:spcPct val="150000"/>
              </a:lnSpc>
            </a:pPr>
            <a:r>
              <a:rPr lang="en-US" sz="1200" dirty="0"/>
              <a:t>RECOMMENDATION:</a:t>
            </a:r>
          </a:p>
          <a:p>
            <a:pPr indent="-228600" algn="l">
              <a:lnSpc>
                <a:spcPct val="150000"/>
              </a:lnSpc>
              <a:buFont typeface="Arial" panose="020B0604020202020204" pitchFamily="34" charset="0"/>
              <a:buChar char="•"/>
            </a:pPr>
            <a:r>
              <a:rPr lang="en-US" sz="1200" dirty="0"/>
              <a:t>Apple should get more involved into making the company sustainable and futuristic. Even if they thrive at marketing, their focus should also be on more development and the market. Their unique software might just collapse one day just by the fact that we are in the technology era, and humans need as many links to it as possible, if Apple creates a bubble around their own products, without the possibility for customers to connect to other technological innovations, it will just take a path that no organization wants, but it always happens. Just like it happened to Nokia, by not being able to keep up with customer demand.</a:t>
            </a:r>
          </a:p>
          <a:p>
            <a:pPr algn="l">
              <a:lnSpc>
                <a:spcPct val="150000"/>
              </a:lnSpc>
            </a:pPr>
            <a:r>
              <a:rPr lang="en-US" sz="1200" dirty="0"/>
              <a:t>CONCLUSION:</a:t>
            </a:r>
          </a:p>
          <a:p>
            <a:pPr indent="-228600" algn="l">
              <a:lnSpc>
                <a:spcPct val="150000"/>
              </a:lnSpc>
              <a:buFont typeface="Arial" panose="020B0604020202020204" pitchFamily="34" charset="0"/>
              <a:buChar char="•"/>
            </a:pPr>
            <a:r>
              <a:rPr lang="en-US" sz="1200" dirty="0"/>
              <a:t>In conclusion we can say that Apple not just survived during Covid pandemic, but they were one of the best selling, and most researched companies. They are constantly coming up with innovation, even if sometimes, it is not something that the customer receives well. They are trying to be as sustainable as possible, and being a huge company the example it has to set brings a huge responsibility on them. </a:t>
            </a:r>
          </a:p>
        </p:txBody>
      </p:sp>
    </p:spTree>
    <p:extLst>
      <p:ext uri="{BB962C8B-B14F-4D97-AF65-F5344CB8AC3E}">
        <p14:creationId xmlns:p14="http://schemas.microsoft.com/office/powerpoint/2010/main" val="709990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1A639-ED6D-5D43-B938-9769E5C8BBCA}"/>
              </a:ext>
            </a:extLst>
          </p:cNvPr>
          <p:cNvSpPr>
            <a:spLocks noGrp="1"/>
          </p:cNvSpPr>
          <p:nvPr>
            <p:ph type="ctrTitle"/>
          </p:nvPr>
        </p:nvSpPr>
        <p:spPr>
          <a:xfrm>
            <a:off x="251460" y="58739"/>
            <a:ext cx="11841480" cy="798511"/>
          </a:xfrm>
        </p:spPr>
        <p:txBody>
          <a:bodyPr>
            <a:normAutofit/>
          </a:bodyPr>
          <a:lstStyle/>
          <a:p>
            <a:r>
              <a:rPr lang="en-US" sz="4000" b="1" dirty="0"/>
              <a:t>REFERENCE LIST</a:t>
            </a:r>
          </a:p>
        </p:txBody>
      </p:sp>
      <p:sp>
        <p:nvSpPr>
          <p:cNvPr id="3" name="Subtitle 2">
            <a:extLst>
              <a:ext uri="{FF2B5EF4-FFF2-40B4-BE49-F238E27FC236}">
                <a16:creationId xmlns:a16="http://schemas.microsoft.com/office/drawing/2014/main" id="{4004054D-60C3-B14E-B48B-27856C1B7640}"/>
              </a:ext>
            </a:extLst>
          </p:cNvPr>
          <p:cNvSpPr>
            <a:spLocks noGrp="1"/>
          </p:cNvSpPr>
          <p:nvPr>
            <p:ph type="subTitle" idx="1"/>
          </p:nvPr>
        </p:nvSpPr>
        <p:spPr>
          <a:xfrm>
            <a:off x="99060" y="742949"/>
            <a:ext cx="12092940" cy="6056311"/>
          </a:xfrm>
        </p:spPr>
        <p:txBody>
          <a:bodyPr>
            <a:normAutofit/>
          </a:bodyPr>
          <a:lstStyle/>
          <a:p>
            <a:pPr algn="l">
              <a:lnSpc>
                <a:spcPct val="150000"/>
              </a:lnSpc>
            </a:pPr>
            <a:r>
              <a:rPr lang="en-US" sz="1400" dirty="0">
                <a:latin typeface="Arial" panose="020B0604020202020204" pitchFamily="34" charset="0"/>
                <a:cs typeface="Arial" panose="020B0604020202020204" pitchFamily="34" charset="0"/>
              </a:rPr>
              <a:t> </a:t>
            </a:r>
            <a:r>
              <a:rPr lang="en-GB" sz="1400" i="0" u="none" strike="noStrike" dirty="0">
                <a:solidFill>
                  <a:srgbClr val="000000"/>
                </a:solidFill>
                <a:effectLst/>
                <a:latin typeface="Arial" panose="020B0604020202020204" pitchFamily="34" charset="0"/>
                <a:cs typeface="Arial" panose="020B0604020202020204" pitchFamily="34" charset="0"/>
              </a:rPr>
              <a:t>'Apple Issues Environmental Progress Report', (2022) </a:t>
            </a:r>
            <a:r>
              <a:rPr lang="en-GB" sz="1400" i="1" u="none" strike="noStrike" dirty="0">
                <a:solidFill>
                  <a:srgbClr val="000000"/>
                </a:solidFill>
                <a:effectLst/>
                <a:latin typeface="Arial" panose="020B0604020202020204" pitchFamily="34" charset="0"/>
                <a:cs typeface="Arial" panose="020B0604020202020204" pitchFamily="34" charset="0"/>
              </a:rPr>
              <a:t>Targeted News Service, </a:t>
            </a:r>
            <a:r>
              <a:rPr lang="en-GB" sz="1400" i="0" u="none" strike="noStrike" dirty="0">
                <a:solidFill>
                  <a:srgbClr val="000000"/>
                </a:solidFill>
                <a:effectLst/>
                <a:latin typeface="Arial" panose="020B0604020202020204" pitchFamily="34" charset="0"/>
                <a:cs typeface="Arial" panose="020B0604020202020204" pitchFamily="34" charset="0"/>
              </a:rPr>
              <a:t>Apr 25, . </a:t>
            </a:r>
            <a:endParaRPr lang="en-US" sz="1400" dirty="0">
              <a:latin typeface="Arial" panose="020B0604020202020204" pitchFamily="34" charset="0"/>
              <a:cs typeface="Arial" panose="020B0604020202020204" pitchFamily="34" charset="0"/>
            </a:endParaRPr>
          </a:p>
          <a:p>
            <a:pPr algn="l">
              <a:lnSpc>
                <a:spcPct val="150000"/>
              </a:lnSpc>
            </a:pPr>
            <a:r>
              <a:rPr lang="en-US" sz="1400" dirty="0">
                <a:latin typeface="Arial" panose="020B0604020202020204" pitchFamily="34" charset="0"/>
                <a:cs typeface="Arial" panose="020B0604020202020204" pitchFamily="34" charset="0"/>
              </a:rPr>
              <a:t>Apple Inc. (2023) ‘Vision and Mission of Apple Inc.’ Available at: </a:t>
            </a:r>
            <a:r>
              <a:rPr lang="en-US" sz="1400" dirty="0">
                <a:latin typeface="Arial" panose="020B0604020202020204" pitchFamily="34" charset="0"/>
                <a:cs typeface="Arial" panose="020B0604020202020204" pitchFamily="34" charset="0"/>
                <a:hlinkClick r:id="rId2"/>
              </a:rPr>
              <a:t>https://www.apple.com</a:t>
            </a:r>
            <a:r>
              <a:rPr lang="en-US" sz="1400" dirty="0">
                <a:latin typeface="Arial" panose="020B0604020202020204" pitchFamily="34" charset="0"/>
                <a:cs typeface="Arial" panose="020B0604020202020204" pitchFamily="34" charset="0"/>
              </a:rPr>
              <a:t> (accessed on: 10 July 2023)</a:t>
            </a:r>
          </a:p>
          <a:p>
            <a:pPr algn="l">
              <a:lnSpc>
                <a:spcPct val="150000"/>
              </a:lnSpc>
            </a:pPr>
            <a:r>
              <a:rPr lang="en-US" sz="1400" dirty="0">
                <a:latin typeface="Arial" panose="020B0604020202020204" pitchFamily="34" charset="0"/>
                <a:cs typeface="Arial" panose="020B0604020202020204" pitchFamily="34" charset="0"/>
              </a:rPr>
              <a:t> Bender, T. (2021) ‘</a:t>
            </a:r>
            <a:r>
              <a:rPr lang="en-GB" sz="1400" i="0" u="none" strike="noStrike" dirty="0">
                <a:solidFill>
                  <a:srgbClr val="0C272D"/>
                </a:solidFill>
                <a:effectLst/>
                <a:latin typeface="Arial" panose="020B0604020202020204" pitchFamily="34" charset="0"/>
                <a:cs typeface="Arial" panose="020B0604020202020204" pitchFamily="34" charset="0"/>
              </a:rPr>
              <a:t>Apple and sustainability: The good, the bad, and the ugly’ Available at: </a:t>
            </a:r>
            <a:r>
              <a:rPr lang="en-GB" sz="1400" i="0" u="none" strike="noStrike" dirty="0">
                <a:solidFill>
                  <a:srgbClr val="0C272D"/>
                </a:solidFill>
                <a:effectLst/>
                <a:latin typeface="Arial" panose="020B0604020202020204" pitchFamily="34" charset="0"/>
                <a:cs typeface="Arial" panose="020B0604020202020204" pitchFamily="34" charset="0"/>
                <a:hlinkClick r:id="rId3"/>
              </a:rPr>
              <a:t>https://www.coolerfuture.com/blog/apple-sustainability</a:t>
            </a:r>
            <a:r>
              <a:rPr lang="en-GB" sz="1400" i="0" u="none" strike="noStrike" dirty="0">
                <a:solidFill>
                  <a:srgbClr val="0C272D"/>
                </a:solidFill>
                <a:effectLst/>
                <a:latin typeface="Arial" panose="020B0604020202020204" pitchFamily="34" charset="0"/>
                <a:cs typeface="Arial" panose="020B0604020202020204" pitchFamily="34" charset="0"/>
              </a:rPr>
              <a:t> (accessed on: 10 July 2023)</a:t>
            </a:r>
            <a:endParaRPr lang="en-US" sz="1400" dirty="0">
              <a:latin typeface="Arial" panose="020B0604020202020204" pitchFamily="34" charset="0"/>
              <a:cs typeface="Arial" panose="020B0604020202020204" pitchFamily="34" charset="0"/>
            </a:endParaRPr>
          </a:p>
          <a:p>
            <a:pPr algn="l">
              <a:lnSpc>
                <a:spcPct val="150000"/>
              </a:lnSpc>
            </a:pPr>
            <a:r>
              <a:rPr lang="en-US" sz="1400" dirty="0" err="1">
                <a:latin typeface="Arial" panose="020B0604020202020204" pitchFamily="34" charset="0"/>
                <a:cs typeface="Arial" panose="020B0604020202020204" pitchFamily="34" charset="0"/>
              </a:rPr>
              <a:t>Chalkidis</a:t>
            </a:r>
            <a:r>
              <a:rPr lang="en-US" sz="1400" dirty="0">
                <a:latin typeface="Arial" panose="020B0604020202020204" pitchFamily="34" charset="0"/>
                <a:cs typeface="Arial" panose="020B0604020202020204" pitchFamily="34" charset="0"/>
              </a:rPr>
              <a:t>, A. (2023) ‘</a:t>
            </a:r>
            <a:r>
              <a:rPr lang="en-GB" sz="1400" i="0" u="none" strike="noStrike" dirty="0">
                <a:effectLst/>
                <a:latin typeface="Arial" panose="020B0604020202020204" pitchFamily="34" charset="0"/>
                <a:cs typeface="Arial" panose="020B0604020202020204" pitchFamily="34" charset="0"/>
              </a:rPr>
              <a:t>The biggest failure of global business: Apple’ Available at: </a:t>
            </a:r>
            <a:r>
              <a:rPr lang="en-GB" sz="1400" i="0" u="none" strike="noStrike" dirty="0">
                <a:effectLst/>
                <a:latin typeface="Arial" panose="020B0604020202020204" pitchFamily="34" charset="0"/>
                <a:cs typeface="Arial" panose="020B0604020202020204" pitchFamily="34" charset="0"/>
                <a:hlinkClick r:id="rId4"/>
              </a:rPr>
              <a:t>https://www.linkedin.com/pulse/biggest-failure-global-business-apple-alexander-chalkidis</a:t>
            </a:r>
            <a:r>
              <a:rPr lang="en-GB" sz="1400" i="0" u="none" strike="noStrike" dirty="0">
                <a:effectLst/>
                <a:latin typeface="Arial" panose="020B0604020202020204" pitchFamily="34" charset="0"/>
                <a:cs typeface="Arial" panose="020B0604020202020204" pitchFamily="34" charset="0"/>
              </a:rPr>
              <a:t> (accessed on 10 July 2023)</a:t>
            </a:r>
          </a:p>
          <a:p>
            <a:pPr algn="l">
              <a:lnSpc>
                <a:spcPct val="150000"/>
              </a:lnSpc>
            </a:pPr>
            <a:r>
              <a:rPr lang="en-GB" sz="1400" dirty="0" err="1">
                <a:latin typeface="Arial" panose="020B0604020202020204" pitchFamily="34" charset="0"/>
                <a:cs typeface="Arial" panose="020B0604020202020204" pitchFamily="34" charset="0"/>
              </a:rPr>
              <a:t>Dudovskiy,J</a:t>
            </a:r>
            <a:r>
              <a:rPr lang="en-GB" sz="1400" dirty="0">
                <a:latin typeface="Arial" panose="020B0604020202020204" pitchFamily="34" charset="0"/>
                <a:cs typeface="Arial" panose="020B0604020202020204" pitchFamily="34" charset="0"/>
              </a:rPr>
              <a:t>. (2023) ‘</a:t>
            </a:r>
            <a:r>
              <a:rPr lang="en-GB" sz="1400" i="0" u="none" strike="noStrike" dirty="0">
                <a:solidFill>
                  <a:srgbClr val="333333"/>
                </a:solidFill>
                <a:effectLst/>
                <a:latin typeface="Arial" panose="020B0604020202020204" pitchFamily="34" charset="0"/>
                <a:cs typeface="Arial" panose="020B0604020202020204" pitchFamily="34" charset="0"/>
              </a:rPr>
              <a:t>Apple Business Strategy: a brief overview’ Available at: </a:t>
            </a:r>
            <a:r>
              <a:rPr lang="en-GB" sz="1400" i="0" u="none" strike="noStrike" dirty="0">
                <a:solidFill>
                  <a:srgbClr val="333333"/>
                </a:solidFill>
                <a:effectLst/>
                <a:latin typeface="Arial" panose="020B0604020202020204" pitchFamily="34" charset="0"/>
                <a:cs typeface="Arial" panose="020B0604020202020204" pitchFamily="34" charset="0"/>
                <a:hlinkClick r:id="rId5"/>
              </a:rPr>
              <a:t>https://research-methodology.net/apple-business-strategy/</a:t>
            </a:r>
            <a:r>
              <a:rPr lang="en-GB" sz="1400" i="0" u="none" strike="noStrike" dirty="0">
                <a:solidFill>
                  <a:srgbClr val="333333"/>
                </a:solidFill>
                <a:effectLst/>
                <a:latin typeface="Arial" panose="020B0604020202020204" pitchFamily="34" charset="0"/>
                <a:cs typeface="Arial" panose="020B0604020202020204" pitchFamily="34" charset="0"/>
              </a:rPr>
              <a:t>  (accessed on: 10 July 2023)</a:t>
            </a:r>
            <a:endParaRPr lang="en-US" sz="1400" dirty="0">
              <a:latin typeface="Arial" panose="020B0604020202020204" pitchFamily="34" charset="0"/>
              <a:cs typeface="Arial" panose="020B0604020202020204" pitchFamily="34" charset="0"/>
            </a:endParaRPr>
          </a:p>
          <a:p>
            <a:pPr algn="l">
              <a:lnSpc>
                <a:spcPct val="150000"/>
              </a:lnSpc>
            </a:pPr>
            <a:r>
              <a:rPr lang="en-US" sz="1400" dirty="0">
                <a:latin typeface="Arial" panose="020B0604020202020204" pitchFamily="34" charset="0"/>
                <a:cs typeface="Arial" panose="020B0604020202020204" pitchFamily="34" charset="0"/>
              </a:rPr>
              <a:t> Gupta, S. K. (2023) ‘Apple SWOT 2023 |SWOT Analysis of Apple’ Available at: </a:t>
            </a:r>
            <a:r>
              <a:rPr lang="en-US" sz="1400" dirty="0">
                <a:latin typeface="Arial" panose="020B0604020202020204" pitchFamily="34" charset="0"/>
                <a:cs typeface="Arial" panose="020B0604020202020204" pitchFamily="34" charset="0"/>
                <a:hlinkClick r:id="rId6"/>
              </a:rPr>
              <a:t>https://bstrategyhub.com/swot-analysis-of-apple-apple-swot/</a:t>
            </a:r>
            <a:r>
              <a:rPr lang="en-US" sz="1400" dirty="0">
                <a:latin typeface="Arial" panose="020B0604020202020204" pitchFamily="34" charset="0"/>
                <a:cs typeface="Arial" panose="020B0604020202020204" pitchFamily="34" charset="0"/>
              </a:rPr>
              <a:t> (accessed on: 10 July 2023) </a:t>
            </a:r>
            <a:endParaRPr lang="en-US" sz="1400" dirty="0">
              <a:solidFill>
                <a:schemeClr val="tx1">
                  <a:lumMod val="95000"/>
                  <a:lumOff val="5000"/>
                </a:schemeClr>
              </a:solidFill>
              <a:latin typeface="Arial" panose="020B0604020202020204" pitchFamily="34" charset="0"/>
              <a:cs typeface="Arial" panose="020B0604020202020204" pitchFamily="34" charset="0"/>
            </a:endParaRPr>
          </a:p>
          <a:p>
            <a:pPr algn="l">
              <a:lnSpc>
                <a:spcPct val="150000"/>
              </a:lnSpc>
            </a:pPr>
            <a:r>
              <a:rPr lang="en-US" sz="1400" dirty="0">
                <a:solidFill>
                  <a:schemeClr val="tx1">
                    <a:lumMod val="95000"/>
                    <a:lumOff val="5000"/>
                  </a:schemeClr>
                </a:solidFill>
                <a:latin typeface="Arial" panose="020B0604020202020204" pitchFamily="34" charset="0"/>
                <a:cs typeface="Arial" panose="020B0604020202020204" pitchFamily="34" charset="0"/>
              </a:rPr>
              <a:t>Pettinger, T. (2019) ‘Market Failure’ Available at: </a:t>
            </a:r>
            <a:r>
              <a:rPr lang="en-US" sz="1400" dirty="0">
                <a:solidFill>
                  <a:schemeClr val="tx1">
                    <a:lumMod val="95000"/>
                    <a:lumOff val="5000"/>
                  </a:schemeClr>
                </a:solidFill>
                <a:latin typeface="Arial" panose="020B0604020202020204" pitchFamily="34" charset="0"/>
                <a:cs typeface="Arial" panose="020B0604020202020204" pitchFamily="34" charset="0"/>
                <a:hlinkClick r:id="rId7"/>
              </a:rPr>
              <a:t>https://www.economicshelp.org/micro-economic-essays/marketfailure/</a:t>
            </a:r>
            <a:r>
              <a:rPr lang="en-US" sz="1400" dirty="0">
                <a:solidFill>
                  <a:schemeClr val="tx1">
                    <a:lumMod val="95000"/>
                    <a:lumOff val="5000"/>
                  </a:schemeClr>
                </a:solidFill>
                <a:latin typeface="Arial" panose="020B0604020202020204" pitchFamily="34" charset="0"/>
                <a:cs typeface="Arial" panose="020B0604020202020204" pitchFamily="34" charset="0"/>
              </a:rPr>
              <a:t> (accessed on: 10 July 2023)</a:t>
            </a:r>
          </a:p>
          <a:p>
            <a:pPr algn="l">
              <a:lnSpc>
                <a:spcPct val="150000"/>
              </a:lnSpc>
            </a:pPr>
            <a:r>
              <a:rPr lang="en-US"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9645707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200</TotalTime>
  <Words>1912</Words>
  <Application>Microsoft Macintosh PowerPoint</Application>
  <PresentationFormat>Widescreen</PresentationFormat>
  <Paragraphs>140</Paragraphs>
  <Slides>11</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MARKETING MANAGEMENT</vt:lpstr>
      <vt:lpstr>CONTEXT PAGE</vt:lpstr>
      <vt:lpstr>INTRODUCTION </vt:lpstr>
      <vt:lpstr>APPLE INC. </vt:lpstr>
      <vt:lpstr>MARKET ANALYSIS</vt:lpstr>
      <vt:lpstr>MARKET FAILURE</vt:lpstr>
      <vt:lpstr>ALLOCATION OF RESOURCES</vt:lpstr>
      <vt:lpstr>COMPETITIVE STRATEGIES</vt:lpstr>
      <vt:lpstr>GREEN MARKETING</vt:lpstr>
      <vt:lpstr>RECOMMENDATION AND 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MANAGEMENT</dc:title>
  <dc:creator>Andreea Iordache (1918418)</dc:creator>
  <cp:lastModifiedBy>Andreea Iordache (1918418)</cp:lastModifiedBy>
  <cp:revision>2</cp:revision>
  <dcterms:created xsi:type="dcterms:W3CDTF">2023-07-10T10:24:15Z</dcterms:created>
  <dcterms:modified xsi:type="dcterms:W3CDTF">2023-07-10T13:44:54Z</dcterms:modified>
</cp:coreProperties>
</file>