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2B434E-64A0-4431-A2ED-07D8602280C7}" v="54" dt="2026-03-17T09:44:50.033"/>
    <p1510:client id="{F55BCF5A-E9C4-4B21-B397-85B94875AB87}" v="5" dt="2026-03-17T11:00:15.3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C20EB1-F55A-4FAB-9771-299362CCE810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8132AB-7FE4-45E6-A82B-2B188490D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570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8132AB-7FE4-45E6-A82B-2B188490DDB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483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69FA4-B571-1DEE-AD5C-D89F78D406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AC866-6E14-BACC-9CF1-69063411D2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51474-67A5-2365-7D1C-62165CAFA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72363-6386-B939-1C0D-B8DBDF6A2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2446B4-6547-B3C5-5557-1DDBC57A5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051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77B7B-8B31-70F7-0333-7FC64A32A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7BC97-2583-15FC-7035-8A42D384B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C8B7F2-D643-C5C8-AB93-BC316EB04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7037F3-BFF1-1280-4113-9984BEC01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340694-54BA-6CF0-FF73-838A6BFDB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278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84CA8-C0E8-B2C2-A251-683ED77D3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568A37-D674-EC37-5232-948BD3B950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97D0E-A56F-DC56-3AB9-7A85F598B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D2BB2-ECEA-8AC2-5DDA-C1F25CAD6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FA11FD-9CE2-44E9-7705-616C09668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906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0628A-0B39-CB1E-ABBE-8A05BFBCA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3F859-0B05-FF88-77D0-394F1E52C8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B0A299-77AF-E2FC-2AEF-417016FD8B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C73397-760A-CB70-4417-D450DE6F5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9B72C1-30AD-EFFF-E8BE-71A6625AA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CD56A9-EDC4-8C7E-B77D-1B5C4259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215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4A092-CB36-18EB-A0E2-FCB5EC1EC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B2B6E0-4789-07CD-482B-76E9629A37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4ED714-7812-498C-FA25-B2DA7DE59C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C4CD84-F269-A917-CB84-C4A31E8637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41CCF3-D9D0-19EB-824C-33C7344989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CCB2EC-4E7F-348B-E4BB-170B6FF2B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18879C-DD3B-B9BC-B846-847900D0D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98011-ABB0-5FB1-B4FC-34BF487FC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074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30ACC-8026-53D6-892D-03B6CFCCB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1717EA-7341-EF00-2D02-777DF244B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05AE65-B16D-1DFB-ED7C-51E20A14DE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EDAFA7-5FF8-592B-FEF4-CE842F39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350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53728D-79D2-AA50-E9C9-E80109602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735F4C-D963-9E10-E0FB-DAEF2DF3D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A62D9-EA38-C196-67D7-8B02A9D40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255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4CE24-181A-0396-56D6-FA888BFF2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C52FC-C9B9-73B3-7F32-0EFF7417B7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A497EC-B506-5F6E-9F7B-27B1F85BED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C0597D-5471-EF95-68B4-FBE202319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9FD163-5FF7-1EA6-DD48-63C37FDEA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90801C-E8CB-B58F-4EE0-B11FFE08B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490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DFB9A-76A9-7AC5-D0A8-0EDFFA255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AB4EE1-CE5D-8005-7BF7-AF5E34658A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83892A-C0C8-BF4F-1468-22A883D183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32ED23-F0C0-F969-FA99-D1C12D938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925909-C85F-C348-DC5C-D59100777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F46ABE-D63E-E0DE-390D-78C280E07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754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E0353-3550-1874-5605-16860EB0D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BB355C-B4B7-71E4-B0E8-BE6D9A598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9CF78-4771-9152-45C1-95D2D5676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A703F-D8BD-F376-B6EC-28E993372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BC66C6-FADB-C46A-6E6B-C70B3781D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419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AF208A-C0A5-40A2-D575-CF6374BD01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D68628-D08B-D692-C71C-44F25D1A45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C48EA-3DC7-2386-CB04-DA90D49F2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DE58C3-A841-E5EB-AE24-C2F97553F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93C44-CE70-C797-6F61-C6EEECC77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344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066C20-4988-F00D-07BD-958C47B6D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26E577-126F-A321-1443-7AFEB7F194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B9DD3-4B53-4B94-DAF4-8C50F55690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A27A0C-F95F-4AEE-A862-874589E95F2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DCEB7-04BF-98F7-7CCD-086B206A54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22909A-3839-371C-6407-D16A274FC9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8290DF-BCE3-437D-9C7F-F3C163D0D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779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9" name="Rectangle 107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0" name="Rectangle 107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1" name="Rectangle 1080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2" name="Rectangle 1081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3" name="Freeform: Shape 108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8C33A-4AAC-F670-D305-5AB52C63CC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4105" y="845422"/>
            <a:ext cx="2880828" cy="3071906"/>
          </a:xfrm>
        </p:spPr>
        <p:txBody>
          <a:bodyPr anchor="t">
            <a:normAutofit/>
          </a:bodyPr>
          <a:lstStyle/>
          <a:p>
            <a:pPr algn="l"/>
            <a:br>
              <a:rPr lang="en-GB" sz="2200" dirty="0">
                <a:solidFill>
                  <a:srgbClr val="FFFFFF"/>
                </a:solidFill>
              </a:rPr>
            </a:br>
            <a:br>
              <a:rPr lang="en-GB" sz="2200" dirty="0">
                <a:solidFill>
                  <a:srgbClr val="FFFFFF"/>
                </a:solidFill>
              </a:rPr>
            </a:br>
            <a:r>
              <a:rPr lang="en-GB" sz="2200" u="sng" dirty="0">
                <a:solidFill>
                  <a:srgbClr val="FFFFFF"/>
                </a:solidFill>
              </a:rPr>
              <a:t>Promoting Health and wellbeing poster </a:t>
            </a:r>
            <a:br>
              <a:rPr lang="en-GB" sz="2200" u="sng" dirty="0">
                <a:solidFill>
                  <a:srgbClr val="FFFFFF"/>
                </a:solidFill>
              </a:rPr>
            </a:br>
            <a:br>
              <a:rPr lang="en-GB" sz="2200" u="sng" dirty="0">
                <a:solidFill>
                  <a:srgbClr val="FFFFFF"/>
                </a:solidFill>
              </a:rPr>
            </a:br>
            <a:r>
              <a:rPr lang="en-GB" sz="2200" u="sng" dirty="0">
                <a:solidFill>
                  <a:srgbClr val="FFFFFF"/>
                </a:solidFill>
              </a:rPr>
              <a:t>Gerallt Wyn Elias </a:t>
            </a:r>
            <a:br>
              <a:rPr lang="en-GB" sz="2200" u="sng" dirty="0">
                <a:solidFill>
                  <a:srgbClr val="FFFFFF"/>
                </a:solidFill>
              </a:rPr>
            </a:br>
            <a:br>
              <a:rPr lang="en-GB" sz="2200" u="sng" dirty="0">
                <a:solidFill>
                  <a:srgbClr val="FFFFFF"/>
                </a:solidFill>
              </a:rPr>
            </a:br>
            <a:r>
              <a:rPr lang="en-GB" sz="2200" u="sng" dirty="0">
                <a:solidFill>
                  <a:srgbClr val="FFFFFF"/>
                </a:solidFill>
              </a:rPr>
              <a:t>Student ID: </a:t>
            </a:r>
            <a:br>
              <a:rPr lang="en-GB" sz="2200" u="sng" dirty="0">
                <a:solidFill>
                  <a:srgbClr val="FFFFFF"/>
                </a:solidFill>
              </a:rPr>
            </a:br>
            <a:r>
              <a:rPr lang="en-GB" sz="2200" u="sng" dirty="0">
                <a:solidFill>
                  <a:srgbClr val="FFFFFF"/>
                </a:solidFill>
              </a:rPr>
              <a:t>2413443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A06AB6E-843E-898A-88E5-5CD76A00B6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2428" y="872892"/>
            <a:ext cx="7225748" cy="5112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535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0" name="Rectangle 106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2" name="Rectangle 1071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4" name="Rectangle 1073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6" name="Rectangle 1075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EA8E1-10AB-2D01-89D7-1648F35C14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473" y="93571"/>
            <a:ext cx="12191999" cy="740411"/>
          </a:xfrm>
        </p:spPr>
        <p:txBody>
          <a:bodyPr anchor="t">
            <a:noAutofit/>
          </a:bodyPr>
          <a:lstStyle/>
          <a:p>
            <a:pPr algn="l"/>
            <a:r>
              <a:rPr lang="en-GB" sz="2900" b="1" u="sng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Patient-led Education Session On Falls prevention (Bauman et al 2014)</a:t>
            </a:r>
          </a:p>
        </p:txBody>
      </p:sp>
      <p:sp>
        <p:nvSpPr>
          <p:cNvPr id="1078" name="Rectangle 1077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79DC9DE-D14E-3F06-A6BE-91B109BE69CA}"/>
              </a:ext>
            </a:extLst>
          </p:cNvPr>
          <p:cNvSpPr/>
          <p:nvPr/>
        </p:nvSpPr>
        <p:spPr>
          <a:xfrm>
            <a:off x="61472" y="4723662"/>
            <a:ext cx="8131631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rgbClr val="FFFF00"/>
                </a:solidFill>
                <a:effectLst/>
              </a:rPr>
              <a:t>Join us </a:t>
            </a:r>
            <a:r>
              <a:rPr lang="en-US" sz="3200" b="1" u="sng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rgbClr val="FFFF00"/>
                </a:solidFill>
              </a:rPr>
              <a:t>on the 17</a:t>
            </a:r>
            <a:r>
              <a:rPr lang="en-US" sz="3200" b="1" u="sng" baseline="3000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rgbClr val="FFFF00"/>
                </a:solidFill>
              </a:rPr>
              <a:t>th</a:t>
            </a:r>
            <a:r>
              <a:rPr lang="en-US" sz="3200" b="1" u="sng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rgbClr val="FFFF00"/>
                </a:solidFill>
              </a:rPr>
              <a:t> of April 2026 At 11:30 </a:t>
            </a:r>
            <a:r>
              <a:rPr lang="en-US" sz="32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rgbClr val="FFFF00"/>
                </a:solidFill>
                <a:effectLst/>
              </a:rPr>
              <a:t> </a:t>
            </a:r>
            <a:r>
              <a:rPr lang="en-US" sz="3200" b="1" u="sng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rgbClr val="FFFF00"/>
                </a:solidFill>
              </a:rPr>
              <a:t>Eastgate, Llanelli, SA15 3YF </a:t>
            </a:r>
            <a:endParaRPr lang="en-US" sz="3200" b="1" u="sng" cap="none" spc="0" dirty="0">
              <a:ln w="12700">
                <a:solidFill>
                  <a:schemeClr val="accent5"/>
                </a:solidFill>
                <a:prstDash val="solid"/>
              </a:ln>
              <a:solidFill>
                <a:srgbClr val="FFFF00"/>
              </a:solidFill>
              <a:effectLst/>
            </a:endParaRPr>
          </a:p>
        </p:txBody>
      </p:sp>
      <p:pic>
        <p:nvPicPr>
          <p:cNvPr id="1028" name="Picture 4" descr="Preventing falls in residential aged ...">
            <a:extLst>
              <a:ext uri="{FF2B5EF4-FFF2-40B4-BE49-F238E27FC236}">
                <a16:creationId xmlns:a16="http://schemas.microsoft.com/office/drawing/2014/main" id="{5EC52D18-2022-044A-E277-04391C46CF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884" y="1356728"/>
            <a:ext cx="4731579" cy="259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8AE3FE5-186C-4F19-91D2-3EEF4838F5AA}"/>
              </a:ext>
            </a:extLst>
          </p:cNvPr>
          <p:cNvSpPr/>
          <p:nvPr/>
        </p:nvSpPr>
        <p:spPr>
          <a:xfrm>
            <a:off x="4940463" y="2076649"/>
            <a:ext cx="725153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200" b="1" u="sng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Let’s stop falls within our community! </a:t>
            </a:r>
          </a:p>
          <a:p>
            <a:r>
              <a:rPr lang="en-US" sz="3200" b="1" u="sng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(an et al 2025)</a:t>
            </a:r>
            <a:endParaRPr lang="en-GB" sz="3200" b="1" u="sng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F35D5B-F766-481B-7317-5CC52D8954FF}"/>
              </a:ext>
            </a:extLst>
          </p:cNvPr>
          <p:cNvSpPr txBox="1"/>
          <p:nvPr/>
        </p:nvSpPr>
        <p:spPr>
          <a:xfrm>
            <a:off x="6679988" y="5494175"/>
            <a:ext cx="35199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rgbClr val="FFC000"/>
                </a:solidFill>
              </a:rPr>
              <a:t>An, X., Pan, Y., He, C. and Liang, Y. (2025). Evidence Based Strategies for Preventing Falls in Community-Dwelling Older Adults. </a:t>
            </a:r>
            <a:r>
              <a:rPr lang="en-GB" sz="800" i="1" dirty="0">
                <a:solidFill>
                  <a:srgbClr val="FFC000"/>
                </a:solidFill>
              </a:rPr>
              <a:t>Journal of Multidisciplinary Healthcare</a:t>
            </a:r>
            <a:r>
              <a:rPr lang="en-GB" sz="800" dirty="0">
                <a:solidFill>
                  <a:srgbClr val="FFC000"/>
                </a:solidFill>
              </a:rPr>
              <a:t>, Volume 18, pp.4033–4044. </a:t>
            </a:r>
            <a:r>
              <a:rPr lang="en-GB" sz="800" dirty="0" err="1">
                <a:solidFill>
                  <a:srgbClr val="FFC000"/>
                </a:solidFill>
              </a:rPr>
              <a:t>doi:https</a:t>
            </a:r>
            <a:r>
              <a:rPr lang="en-GB" sz="800" dirty="0">
                <a:solidFill>
                  <a:srgbClr val="FFC000"/>
                </a:solidFill>
              </a:rPr>
              <a:t>://doi.org/10.2147/jmdh.s535977.</a:t>
            </a:r>
          </a:p>
          <a:p>
            <a:endParaRPr lang="en-GB" sz="800" dirty="0">
              <a:solidFill>
                <a:srgbClr val="FFC000"/>
              </a:solidFill>
            </a:endParaRPr>
          </a:p>
          <a:p>
            <a:r>
              <a:rPr lang="en-GB" sz="800" dirty="0">
                <a:solidFill>
                  <a:srgbClr val="FFC000"/>
                </a:solidFill>
              </a:rPr>
              <a:t>Bauman, C.A., Milligan, J.D., Patel, T., Pritchard, S., Labreche, T., Dillon-Martin, S., Ilich, A. and Riva, J.J. (2014). Community-based falls prevention: lessons from an Interprofessional Mobility Clinic. </a:t>
            </a:r>
            <a:r>
              <a:rPr lang="en-GB" sz="800" i="1" dirty="0">
                <a:solidFill>
                  <a:srgbClr val="FFC000"/>
                </a:solidFill>
              </a:rPr>
              <a:t>The Journal of the Canadian Chiropractic Association</a:t>
            </a:r>
            <a:r>
              <a:rPr lang="en-GB" sz="800" dirty="0">
                <a:solidFill>
                  <a:srgbClr val="FFC000"/>
                </a:solidFill>
              </a:rPr>
              <a:t>, [online] 58(3), p.300. Available at: https://pmc.ncbi.nlm.nih.gov/articles/PMC4139769/.</a:t>
            </a:r>
            <a:endParaRPr lang="en-GB" sz="800" dirty="0">
              <a:solidFill>
                <a:srgbClr val="FFC000"/>
              </a:solidFill>
              <a:latin typeface="+mn-lt"/>
            </a:endParaRPr>
          </a:p>
        </p:txBody>
      </p:sp>
      <p:sp>
        <p:nvSpPr>
          <p:cNvPr id="18" name="Thought Bubble: Cloud 17">
            <a:extLst>
              <a:ext uri="{FF2B5EF4-FFF2-40B4-BE49-F238E27FC236}">
                <a16:creationId xmlns:a16="http://schemas.microsoft.com/office/drawing/2014/main" id="{9E9A3955-599C-0A13-0A85-9F07E92CC647}"/>
              </a:ext>
            </a:extLst>
          </p:cNvPr>
          <p:cNvSpPr/>
          <p:nvPr/>
        </p:nvSpPr>
        <p:spPr>
          <a:xfrm>
            <a:off x="2261272" y="541312"/>
            <a:ext cx="7329042" cy="1323448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I Don’t want to use walking aids; I want to walk without them !</a:t>
            </a:r>
          </a:p>
        </p:txBody>
      </p:sp>
      <p:pic>
        <p:nvPicPr>
          <p:cNvPr id="41" name="Video 40">
            <a:hlinkClick r:id="" action="ppaction://media"/>
            <a:extLst>
              <a:ext uri="{FF2B5EF4-FFF2-40B4-BE49-F238E27FC236}">
                <a16:creationId xmlns:a16="http://schemas.microsoft.com/office/drawing/2014/main" id="{2BE3A0B9-1F41-ADBD-18AF-DB3E230C91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23463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649"/>
    </mc:Choice>
    <mc:Fallback xmlns="">
      <p:transition spd="slow" advTm="301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222</Words>
  <Application>Microsoft Office PowerPoint</Application>
  <PresentationFormat>Widescreen</PresentationFormat>
  <Paragraphs>10</Paragraphs>
  <Slides>2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  Promoting Health and wellbeing poster   Gerallt Wyn Elias   Student ID:  2413443</vt:lpstr>
      <vt:lpstr>PowerPoint Presentation</vt:lpstr>
    </vt:vector>
  </TitlesOfParts>
  <Company>Hywel Dda University Health Board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Gerallt Elias (Hywel Dda UHB- Therapy Assistant Practitioner)</dc:creator>
  <cp:lastModifiedBy>Gerallt Elias (Hywel Dda UHB- Therapy Assistant Practitioner)</cp:lastModifiedBy>
  <cp:revision>6</cp:revision>
  <dcterms:created xsi:type="dcterms:W3CDTF">2026-03-10T13:34:45Z</dcterms:created>
  <dcterms:modified xsi:type="dcterms:W3CDTF">2026-03-17T14:00:08Z</dcterms:modified>
</cp:coreProperties>
</file>