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3"/>
  </p:notesMasterIdLst>
  <p:sldIdLst>
    <p:sldId id="256" r:id="rId2"/>
    <p:sldId id="257" r:id="rId3"/>
    <p:sldId id="258" r:id="rId4"/>
    <p:sldId id="259" r:id="rId5"/>
    <p:sldId id="266" r:id="rId6"/>
    <p:sldId id="263" r:id="rId7"/>
    <p:sldId id="267" r:id="rId8"/>
    <p:sldId id="264" r:id="rId9"/>
    <p:sldId id="268" r:id="rId10"/>
    <p:sldId id="261" r:id="rId11"/>
    <p:sldId id="269" r:id="rId12"/>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62" autoAdjust="0"/>
    <p:restoredTop sz="94660"/>
  </p:normalViewPr>
  <p:slideViewPr>
    <p:cSldViewPr snapToGrid="0">
      <p:cViewPr varScale="1">
        <p:scale>
          <a:sx n="63" d="100"/>
          <a:sy n="63" d="100"/>
        </p:scale>
        <p:origin x="80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B6D8AA16-CE66-4087-A20E-F0C729C42102}" type="datetimeFigureOut">
              <a:rPr lang="en-GB" smtClean="0"/>
              <a:t>24/12/2020</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BE230169-42AF-42AE-9414-0842600C409C}" type="slidenum">
              <a:rPr lang="en-GB" smtClean="0"/>
              <a:t>‹#›</a:t>
            </a:fld>
            <a:endParaRPr lang="en-GB"/>
          </a:p>
        </p:txBody>
      </p:sp>
    </p:spTree>
    <p:extLst>
      <p:ext uri="{BB962C8B-B14F-4D97-AF65-F5344CB8AC3E}">
        <p14:creationId xmlns:p14="http://schemas.microsoft.com/office/powerpoint/2010/main" val="713161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A490F36B-F502-455F-ABB1-2E3345293CB3}" type="datetime1">
              <a:rPr lang="en-GB" smtClean="0"/>
              <a:t>24/12/2020</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3931870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4D0837-7EA8-4E0D-A0E4-283DFEF7CCBC}" type="datetime1">
              <a:rPr lang="en-GB" smtClean="0"/>
              <a:t>24/12/2020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3139839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3E5DE03F-C73C-4EC7-B6C1-415F7DCD0960}" type="datetime1">
              <a:rPr lang="en-GB" smtClean="0"/>
              <a:t>24/12/2020</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4212209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3EA8B9-19F5-496C-8897-8F7743CF4A74}" type="datetime1">
              <a:rPr lang="en-GB" smtClean="0"/>
              <a:t>24/12/2020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715485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A0301F-2EB6-43B3-81DE-35DF9707AECA}" type="datetime1">
              <a:rPr lang="en-GB" smtClean="0"/>
              <a:t>24/12/2020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2918085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9F39BE-277F-4009-A3B7-7D7963CECE38}" type="datetime1">
              <a:rPr lang="en-GB" smtClean="0"/>
              <a:t>24/12/2020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1690751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ED476-D73A-4A27-926B-AB83F592A105}" type="datetime1">
              <a:rPr lang="en-GB" smtClean="0"/>
              <a:t>24/12/2020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2548415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819A6B-C0A0-436E-93D5-8F77A07A1787}" type="datetime1">
              <a:rPr lang="en-GB" smtClean="0"/>
              <a:t>24/12/2020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66428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386AF5D-F64D-4B64-8EE6-690C0FD148A3}" type="datetime1">
              <a:rPr lang="en-GB" smtClean="0"/>
              <a:t>24/12/2020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1028399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71CF2B-D232-453B-A635-006B0F30FB16}" type="datetime1">
              <a:rPr lang="en-GB" smtClean="0"/>
              <a:t>24/12/2020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3467122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00FF18F-29A4-4E3B-A691-685EEDB2CD7F}" type="datetime1">
              <a:rPr lang="en-GB" smtClean="0"/>
              <a:t>24/12/2020</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4263913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53F37DC9-7B7D-4490-9E15-A512EBE5165B}" type="datetime1">
              <a:rPr lang="en-GB" smtClean="0"/>
              <a:t>24/12/2020</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DB290AD3-7E21-49BD-9A61-3234716080F5}"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573256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B0EFA0F-60B8-4DE3-B082-0B0994EA9CF0}" type="datetime1">
              <a:rPr lang="en-GB" smtClean="0"/>
              <a:t>24/12/2020</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566580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11C3BDB-A650-425D-9E4A-2EB89C29C75F}" type="datetime1">
              <a:rPr lang="en-GB" smtClean="0"/>
              <a:t>24/12/2020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3952555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E450BAB-4AB3-4476-B9AB-D2728E6D4EC9}" type="datetime1">
              <a:rPr lang="en-GB" smtClean="0"/>
              <a:t>24/12/2020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22785264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532D08-7EEC-401F-A2F5-98115C08CE25}" type="datetime1">
              <a:rPr lang="en-GB" smtClean="0"/>
              <a:t>24/12/2020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29807777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9F69DEEA-ED8E-494F-AC95-F59B039E4B92}" type="datetime1">
              <a:rPr lang="en-GB" smtClean="0"/>
              <a:t>24/12/2020</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DB290AD3-7E21-49BD-9A61-3234716080F5}" type="slidenum">
              <a:rPr lang="en-GB" smtClean="0"/>
              <a:t>‹#›</a:t>
            </a:fld>
            <a:endParaRPr lang="en-GB"/>
          </a:p>
        </p:txBody>
      </p:sp>
    </p:spTree>
    <p:extLst>
      <p:ext uri="{BB962C8B-B14F-4D97-AF65-F5344CB8AC3E}">
        <p14:creationId xmlns:p14="http://schemas.microsoft.com/office/powerpoint/2010/main" val="1291765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E55FA4B-BC53-4C37-840B-8C0E9BA41E15}" type="datetime1">
              <a:rPr lang="en-GB" smtClean="0"/>
              <a:t>24/12/2020</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B290AD3-7E21-49BD-9A61-3234716080F5}" type="slidenum">
              <a:rPr lang="en-GB" smtClean="0"/>
              <a:t>‹#›</a:t>
            </a:fld>
            <a:endParaRPr lang="en-GB"/>
          </a:p>
        </p:txBody>
      </p:sp>
    </p:spTree>
    <p:extLst>
      <p:ext uri="{BB962C8B-B14F-4D97-AF65-F5344CB8AC3E}">
        <p14:creationId xmlns:p14="http://schemas.microsoft.com/office/powerpoint/2010/main" val="1045408752"/>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hf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johnmuirtrust.org/john-muir-award/john-muir-award-introduction#:~:text=Introducing%20the%20John%20Muir%20Award%20The%20John%20Muir,for%20wild%20places.%20It%27s%20non-competitive%2C%20inclusive%20and%20accessible" TargetMode="External"/><Relationship Id="rId3" Type="http://schemas.openxmlformats.org/officeDocument/2006/relationships/hyperlink" Target="file:///C:\Users\steph\Downloads\You-Your-Canoe-and-the-Marine-Environment%20(2).pdf" TargetMode="External"/><Relationship Id="rId7" Type="http://schemas.openxmlformats.org/officeDocument/2006/relationships/hyperlink" Target="https://doi.org/10.1080/09669582.2019.1621883" TargetMode="External"/><Relationship Id="rId2" Type="http://schemas.openxmlformats.org/officeDocument/2006/relationships/hyperlink" Target="http://www.bbc.co.uk/news/mobile/uk-wales-11347872" TargetMode="External"/><Relationship Id="rId1" Type="http://schemas.openxmlformats.org/officeDocument/2006/relationships/slideLayout" Target="../slideLayouts/slideLayout2.xml"/><Relationship Id="rId6" Type="http://schemas.openxmlformats.org/officeDocument/2006/relationships/hyperlink" Target="https://www.greenpeace.org.uk/challenges/plastic-pollution/?source=GA&amp;subsource=GOFRNAOAGA024K&amp;gclid=CjwKCAiAoOz-BRBdEiwAyuvA63b1S_Lu-9oK0V25Pt-upVyW2XXFGYxtLwMWDvdxdOZf-KTHADWoJhoCdpcQAvD_BwE" TargetMode="External"/><Relationship Id="rId5" Type="http://schemas.openxmlformats.org/officeDocument/2006/relationships/hyperlink" Target="https://enjoygower.com/langland-bay" TargetMode="External"/><Relationship Id="rId10" Type="http://schemas.openxmlformats.org/officeDocument/2006/relationships/hyperlink" Target="https://www.johnmuirtrust.org/john-muir-award/conserve" TargetMode="External"/><Relationship Id="rId4" Type="http://schemas.openxmlformats.org/officeDocument/2006/relationships/hyperlink" Target="https://www.thebeachguide.co.uk/south-wales/glamorgan/langland-bay.htm" TargetMode="External"/><Relationship Id="rId9" Type="http://schemas.openxmlformats.org/officeDocument/2006/relationships/hyperlink" Target="https://www.johnmuirtrust.org/john-muir-award"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open.edu/openlearn/ocw/mod/oucontent/view.php?id=18461&amp;section=3.1#:~:text=Like%20all%20ecosystems%2C%20a%20rock,escape%20back%20into%20the%20sea" TargetMode="External"/><Relationship Id="rId7" Type="http://schemas.openxmlformats.org/officeDocument/2006/relationships/hyperlink" Target="https://www.walesonline.co.uk/news/wales-news/beaches-wales-some-dirtiest-uk-2110620" TargetMode="External"/><Relationship Id="rId2" Type="http://schemas.openxmlformats.org/officeDocument/2006/relationships/hyperlink" Target="https://www.keepbritaintidy.org/local-authorities/improve-public-spaces/blue-flag-and-seaside-award#:~:text=The%20Blue%20Flag%20and%20Seaside%20Awards%20are%20aimed,celebrate%20the%20quality%20and%20diversity%20of%20our%20coastline" TargetMode="External"/><Relationship Id="rId1" Type="http://schemas.openxmlformats.org/officeDocument/2006/relationships/slideLayout" Target="../slideLayouts/slideLayout2.xml"/><Relationship Id="rId6" Type="http://schemas.openxmlformats.org/officeDocument/2006/relationships/hyperlink" Target="https://www.visitwales.com/attraction/beach/langland-bay-beach-1443779" TargetMode="External"/><Relationship Id="rId5" Type="http://schemas.openxmlformats.org/officeDocument/2006/relationships/hyperlink" Target="https://doi.org/10.1016/j.heliyon.2020.e04709" TargetMode="External"/><Relationship Id="rId4" Type="http://schemas.openxmlformats.org/officeDocument/2006/relationships/hyperlink" Target="http://www.wilderness-wales.co.uk/gower-peninsul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6BC73-95FC-4110-AE2B-86F3DCACC4E3}"/>
              </a:ext>
            </a:extLst>
          </p:cNvPr>
          <p:cNvSpPr>
            <a:spLocks noGrp="1"/>
          </p:cNvSpPr>
          <p:nvPr>
            <p:ph type="ctrTitle"/>
          </p:nvPr>
        </p:nvSpPr>
        <p:spPr>
          <a:xfrm>
            <a:off x="2289976" y="1803405"/>
            <a:ext cx="8530424" cy="1825096"/>
          </a:xfrm>
        </p:spPr>
        <p:txBody>
          <a:bodyPr>
            <a:normAutofit/>
          </a:bodyPr>
          <a:lstStyle/>
          <a:p>
            <a:r>
              <a:rPr lang="en-GB" b="1" dirty="0">
                <a:cs typeface="Times New Roman" panose="02020603050405020304" pitchFamily="18" charset="0"/>
              </a:rPr>
              <a:t>John Muir Award </a:t>
            </a:r>
          </a:p>
        </p:txBody>
      </p:sp>
      <p:sp>
        <p:nvSpPr>
          <p:cNvPr id="3" name="Subtitle 2">
            <a:extLst>
              <a:ext uri="{FF2B5EF4-FFF2-40B4-BE49-F238E27FC236}">
                <a16:creationId xmlns:a16="http://schemas.microsoft.com/office/drawing/2014/main" id="{4BE02126-EDA1-4EC6-91C4-C6A15474CD86}"/>
              </a:ext>
            </a:extLst>
          </p:cNvPr>
          <p:cNvSpPr>
            <a:spLocks noGrp="1"/>
          </p:cNvSpPr>
          <p:nvPr>
            <p:ph type="subTitle" idx="1"/>
          </p:nvPr>
        </p:nvSpPr>
        <p:spPr>
          <a:xfrm>
            <a:off x="4687410" y="3632201"/>
            <a:ext cx="1872416" cy="685800"/>
          </a:xfrm>
        </p:spPr>
        <p:txBody>
          <a:bodyPr>
            <a:normAutofit/>
          </a:bodyPr>
          <a:lstStyle/>
          <a:p>
            <a:r>
              <a:rPr lang="en-GB" sz="1700" dirty="0">
                <a:latin typeface="Times New Roman" panose="02020603050405020304" pitchFamily="18" charset="0"/>
                <a:cs typeface="Times New Roman" panose="02020603050405020304" pitchFamily="18" charset="0"/>
              </a:rPr>
              <a:t>By Stephen Gunn </a:t>
            </a:r>
          </a:p>
          <a:p>
            <a:r>
              <a:rPr lang="en-GB" sz="1700" dirty="0">
                <a:latin typeface="Times New Roman" panose="02020603050405020304" pitchFamily="18" charset="0"/>
                <a:cs typeface="Times New Roman" panose="02020603050405020304" pitchFamily="18" charset="0"/>
              </a:rPr>
              <a:t>2003754</a:t>
            </a:r>
          </a:p>
        </p:txBody>
      </p:sp>
      <p:sp>
        <p:nvSpPr>
          <p:cNvPr id="4" name="Slide Number Placeholder 3">
            <a:extLst>
              <a:ext uri="{FF2B5EF4-FFF2-40B4-BE49-F238E27FC236}">
                <a16:creationId xmlns:a16="http://schemas.microsoft.com/office/drawing/2014/main" id="{7665C5E3-8C87-4F2C-A88D-FF502E71D815}"/>
              </a:ext>
            </a:extLst>
          </p:cNvPr>
          <p:cNvSpPr>
            <a:spLocks noGrp="1"/>
          </p:cNvSpPr>
          <p:nvPr>
            <p:ph type="sldNum" sz="quarter" idx="12"/>
          </p:nvPr>
        </p:nvSpPr>
        <p:spPr>
          <a:xfrm>
            <a:off x="9448800" y="6492875"/>
            <a:ext cx="2743200" cy="365125"/>
          </a:xfrm>
        </p:spPr>
        <p:txBody>
          <a:bodyPr>
            <a:normAutofit/>
          </a:bodyPr>
          <a:lstStyle/>
          <a:p>
            <a:pPr>
              <a:spcAft>
                <a:spcPts val="600"/>
              </a:spcAft>
            </a:pPr>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pPr>
                <a:spcAft>
                  <a:spcPts val="600"/>
                </a:spcAft>
              </a:pPr>
              <a:t>1</a:t>
            </a:fld>
            <a:endParaRPr lang="en-GB" sz="1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5673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0CDEB-A861-4F46-BBCD-AD507A0ECBED}"/>
              </a:ext>
            </a:extLst>
          </p:cNvPr>
          <p:cNvSpPr>
            <a:spLocks noGrp="1"/>
          </p:cNvSpPr>
          <p:nvPr>
            <p:ph type="title"/>
          </p:nvPr>
        </p:nvSpPr>
        <p:spPr>
          <a:xfrm>
            <a:off x="6298018" y="142015"/>
            <a:ext cx="4270744" cy="1293028"/>
          </a:xfrm>
        </p:spPr>
        <p:txBody>
          <a:bodyPr>
            <a:normAutofit/>
          </a:bodyPr>
          <a:lstStyle/>
          <a:p>
            <a:r>
              <a:rPr lang="en-GB" b="1" i="1" dirty="0">
                <a:latin typeface="+mn-lt"/>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299E25D6-1CA1-4EA4-BF2D-3C522F15D61C}"/>
              </a:ext>
            </a:extLst>
          </p:cNvPr>
          <p:cNvSpPr>
            <a:spLocks noGrp="1"/>
          </p:cNvSpPr>
          <p:nvPr>
            <p:ph idx="1"/>
          </p:nvPr>
        </p:nvSpPr>
        <p:spPr>
          <a:xfrm>
            <a:off x="427641" y="2668420"/>
            <a:ext cx="4674780" cy="2456474"/>
          </a:xfrm>
        </p:spPr>
        <p:txBody>
          <a:bodyPr>
            <a:normAutofit/>
          </a:bodyPr>
          <a:lstStyle/>
          <a:p>
            <a:pPr marL="0" indent="0">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Location: Langland Bay, Swansea</a:t>
            </a:r>
            <a:endParaRPr lang="en-GB" sz="1800"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Grid Reference: SS 6070</a:t>
            </a:r>
            <a:r>
              <a:rPr lang="en-GB" sz="1800" dirty="0">
                <a:latin typeface="Times New Roman" panose="02020603050405020304" pitchFamily="18" charset="0"/>
                <a:ea typeface="Calibri" panose="020F0502020204030204" pitchFamily="34" charset="0"/>
                <a:cs typeface="Times New Roman" panose="02020603050405020304" pitchFamily="18" charset="0"/>
              </a:rPr>
              <a:t> 8733 (The Beach Guide, 2020)</a:t>
            </a:r>
          </a:p>
          <a:p>
            <a:pPr marL="0" indent="0">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Activity</a:t>
            </a:r>
            <a:r>
              <a:rPr lang="en-GB" sz="1800" dirty="0">
                <a:latin typeface="Times New Roman" panose="02020603050405020304" pitchFamily="18" charset="0"/>
                <a:ea typeface="Calibri" panose="020F0502020204030204" pitchFamily="34" charset="0"/>
                <a:cs typeface="Times New Roman" panose="02020603050405020304" pitchFamily="18" charset="0"/>
              </a:rPr>
              <a:t>: Beach Clean</a:t>
            </a:r>
          </a:p>
          <a:p>
            <a:pPr marL="0" indent="0">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Date : 6</a:t>
            </a:r>
            <a:r>
              <a:rPr lang="en-GB" sz="1800"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GB" sz="1800" dirty="0">
                <a:latin typeface="Times New Roman" panose="02020603050405020304" pitchFamily="18" charset="0"/>
                <a:ea typeface="Calibri" panose="020F0502020204030204" pitchFamily="34" charset="0"/>
                <a:cs typeface="Times New Roman" panose="02020603050405020304" pitchFamily="18" charset="0"/>
              </a:rPr>
              <a:t> December 2020</a:t>
            </a:r>
          </a:p>
          <a:p>
            <a:pPr marL="0" indent="0">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Time: 10:00 – 14:30</a:t>
            </a:r>
          </a:p>
          <a:p>
            <a:pPr marL="0" indent="0">
              <a:buNone/>
            </a:pPr>
            <a:endParaRPr lang="en-GB" dirty="0"/>
          </a:p>
        </p:txBody>
      </p:sp>
      <p:sp>
        <p:nvSpPr>
          <p:cNvPr id="4" name="Slide Number Placeholder 3">
            <a:extLst>
              <a:ext uri="{FF2B5EF4-FFF2-40B4-BE49-F238E27FC236}">
                <a16:creationId xmlns:a16="http://schemas.microsoft.com/office/drawing/2014/main" id="{E26499F8-0FED-430A-B139-850800E05851}"/>
              </a:ext>
            </a:extLst>
          </p:cNvPr>
          <p:cNvSpPr>
            <a:spLocks noGrp="1"/>
          </p:cNvSpPr>
          <p:nvPr>
            <p:ph type="sldNum" sz="quarter" idx="12"/>
          </p:nvPr>
        </p:nvSpPr>
        <p:spPr>
          <a:xfrm>
            <a:off x="9448800"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2</a:t>
            </a:fld>
            <a:endParaRPr lang="en-GB" sz="1100" dirty="0">
              <a:solidFill>
                <a:schemeClr val="tx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108D159-07C2-4D22-88B2-90C766CE097D}"/>
              </a:ext>
            </a:extLst>
          </p:cNvPr>
          <p:cNvSpPr txBox="1"/>
          <p:nvPr/>
        </p:nvSpPr>
        <p:spPr>
          <a:xfrm>
            <a:off x="5220587" y="1937703"/>
            <a:ext cx="6671363" cy="4524315"/>
          </a:xfrm>
          <a:prstGeom prst="rect">
            <a:avLst/>
          </a:prstGeom>
          <a:noFill/>
        </p:spPr>
        <p:txBody>
          <a:bodyPr wrap="square" rtlCol="0">
            <a:spAutoFit/>
          </a:bodyPr>
          <a:lstStyle/>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John Muir Award is ‘an environmental award scheme focused on wild places’ (John Muir Trust, 2020a).</a:t>
            </a:r>
          </a:p>
          <a:p>
            <a:pPr marL="0" indent="0" algn="just">
              <a:buNone/>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John Muir Award is focused on protecting wild places and keeping these places as they are found. The four stages of the John Muir Award are:</a:t>
            </a:r>
          </a:p>
          <a:p>
            <a:pPr marL="285750" indent="-285750" algn="just">
              <a:buFont typeface="Arial" panose="020B0604020202020204" pitchFamily="34" charset="0"/>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discover a wild place</a:t>
            </a:r>
            <a:endParaRPr lang="en-GB" sz="18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to explore its wilderness</a:t>
            </a:r>
            <a:endParaRPr lang="en-GB" sz="18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conserve it</a:t>
            </a:r>
          </a:p>
          <a:p>
            <a:pPr marL="285750" indent="-285750" algn="just">
              <a:buFont typeface="Arial" panose="020B0604020202020204" pitchFamily="34" charset="0"/>
              <a:buChar cha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to share your experiences (John Muir Trust, 2020a).</a:t>
            </a:r>
          </a:p>
          <a:p>
            <a:pPr marL="0" indent="0" algn="just">
              <a:buNone/>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this </a:t>
            </a:r>
            <a:r>
              <a:rPr lang="en-GB" sz="1800" dirty="0">
                <a:latin typeface="Times New Roman" panose="02020603050405020304" pitchFamily="18" charset="0"/>
                <a:ea typeface="Calibri" panose="020F0502020204030204" pitchFamily="34" charset="0"/>
                <a:cs typeface="Times New Roman" panose="02020603050405020304" pitchFamily="18" charset="0"/>
              </a:rPr>
              <a:t>presentation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I am going to discuss what I did to complete each stage of the John Muir Award and how what I found has an impact on the environment. I will also look at how to reduce the impac</a:t>
            </a:r>
            <a:r>
              <a:rPr lang="en-GB" sz="1800" dirty="0">
                <a:latin typeface="Times New Roman" panose="02020603050405020304" pitchFamily="18" charset="0"/>
                <a:ea typeface="Calibri" panose="020F0502020204030204" pitchFamily="34" charset="0"/>
                <a:cs typeface="Times New Roman" panose="02020603050405020304" pitchFamily="18" charset="0"/>
              </a:rPr>
              <a:t>t on ecosystems. </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510031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8B142-53CA-43F6-A2BA-CB16AA25AFA5}"/>
              </a:ext>
            </a:extLst>
          </p:cNvPr>
          <p:cNvSpPr>
            <a:spLocks noGrp="1"/>
          </p:cNvSpPr>
          <p:nvPr>
            <p:ph type="title"/>
          </p:nvPr>
        </p:nvSpPr>
        <p:spPr>
          <a:xfrm>
            <a:off x="4602217" y="279533"/>
            <a:ext cx="6751948" cy="1293028"/>
          </a:xfrm>
        </p:spPr>
        <p:txBody>
          <a:bodyPr>
            <a:normAutofit/>
          </a:bodyPr>
          <a:lstStyle/>
          <a:p>
            <a:r>
              <a:rPr lang="en-GB" b="1" i="1" dirty="0">
                <a:latin typeface="+mn-lt"/>
                <a:cs typeface="Times New Roman" panose="02020603050405020304" pitchFamily="18" charset="0"/>
              </a:rPr>
              <a:t>Discover a Wild Place </a:t>
            </a:r>
          </a:p>
        </p:txBody>
      </p:sp>
      <p:sp>
        <p:nvSpPr>
          <p:cNvPr id="3" name="Content Placeholder 2">
            <a:extLst>
              <a:ext uri="{FF2B5EF4-FFF2-40B4-BE49-F238E27FC236}">
                <a16:creationId xmlns:a16="http://schemas.microsoft.com/office/drawing/2014/main" id="{B1E2701F-6F35-4F21-93BB-834568CB2D17}"/>
              </a:ext>
            </a:extLst>
          </p:cNvPr>
          <p:cNvSpPr>
            <a:spLocks noGrp="1"/>
          </p:cNvSpPr>
          <p:nvPr>
            <p:ph idx="1"/>
          </p:nvPr>
        </p:nvSpPr>
        <p:spPr>
          <a:xfrm>
            <a:off x="431906" y="1853541"/>
            <a:ext cx="11235838" cy="4236363"/>
          </a:xfrm>
        </p:spPr>
        <p:txBody>
          <a:bodyPr>
            <a:noAutofit/>
          </a:bodyPr>
          <a:lstStyle/>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discover a wild place part of my John Muir Award states that a wild place can be ‘school grounds, a local park, a beach, woods, a river, a mountain or a national park’ (John Muir Trust, 2020a). </a:t>
            </a:r>
            <a:r>
              <a:rPr lang="en-GB" sz="1800" dirty="0">
                <a:latin typeface="Times New Roman" panose="02020603050405020304" pitchFamily="18" charset="0"/>
                <a:ea typeface="Calibri" panose="020F0502020204030204" pitchFamily="34" charset="0"/>
                <a:cs typeface="Times New Roman" panose="02020603050405020304" pitchFamily="18" charset="0"/>
              </a:rPr>
              <a:t>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herefore I completed the award at Langland Bay near Swansea. </a:t>
            </a:r>
            <a:r>
              <a:rPr lang="en-GB" sz="1800" dirty="0">
                <a:latin typeface="Times New Roman" panose="02020603050405020304" pitchFamily="18" charset="0"/>
                <a:cs typeface="Times New Roman" panose="02020603050405020304" pitchFamily="18" charset="0"/>
              </a:rPr>
              <a:t>I chose this location because it is a popular location that can get busy. This is because it is a suitable surfing location in the Gower due to off shore winds which make it a good location for visiting and local surfers. Langland bay is also a appealing location for people who enjoy walking along the promenade, catching impressive sunsets and exploring rock pools (Visit Wales, 2020). This makes this location enjoyable and suitable for many people.    </a:t>
            </a:r>
          </a:p>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2009 Welsh beaches wer</a:t>
            </a:r>
            <a:r>
              <a:rPr lang="en-GB" sz="1800" dirty="0">
                <a:latin typeface="Times New Roman" panose="02020603050405020304" pitchFamily="18" charset="0"/>
                <a:ea typeface="Calibri" panose="020F0502020204030204" pitchFamily="34" charset="0"/>
                <a:cs typeface="Times New Roman" panose="02020603050405020304" pitchFamily="18" charset="0"/>
              </a:rPr>
              <a:t>e found to have the most litter on them within the UK (Williams, 2009). Welsh beaches have more than 3,000 items per kilometre  which is higher than the national average. The Marine Conservation Society aimed to remove half of all the litter from UK beaches (BBC, 2010). Langland Bay has been awarded the Blue Flag (Enjoy Gower, 2020). The Blue Flag ‘is an international award presented to well-managed beaches with excellent water quality and environmental education programmes’ (Keep Britain Tidy, 2020).   </a:t>
            </a:r>
          </a:p>
          <a:p>
            <a:pPr marL="0" indent="0" algn="just">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I visited this beach to do a beach clean so that it is able to maintain the standard of having a blue flag. The fact that the beach had been awarded the blue flag means that the beach is well looked after and that the water quality is good. Considering this I still found a considerable amount of litter that mainly consisted of plastic.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sz="1800"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sz="1800" dirty="0"/>
          </a:p>
        </p:txBody>
      </p:sp>
      <p:sp>
        <p:nvSpPr>
          <p:cNvPr id="4" name="Slide Number Placeholder 3">
            <a:extLst>
              <a:ext uri="{FF2B5EF4-FFF2-40B4-BE49-F238E27FC236}">
                <a16:creationId xmlns:a16="http://schemas.microsoft.com/office/drawing/2014/main" id="{D916406A-3BE7-4D63-B743-F9ADE96164BA}"/>
              </a:ext>
            </a:extLst>
          </p:cNvPr>
          <p:cNvSpPr>
            <a:spLocks noGrp="1"/>
          </p:cNvSpPr>
          <p:nvPr>
            <p:ph type="sldNum" sz="quarter" idx="12"/>
          </p:nvPr>
        </p:nvSpPr>
        <p:spPr>
          <a:xfrm>
            <a:off x="9456716" y="6492875"/>
            <a:ext cx="2743200" cy="365125"/>
          </a:xfrm>
        </p:spPr>
        <p:txBody>
          <a:bodyPr/>
          <a:lstStyle/>
          <a:p>
            <a:r>
              <a:rPr lang="en-GB" sz="1100" dirty="0">
                <a:solidFill>
                  <a:schemeClr val="tx1"/>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1617436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FEEDB-815B-425C-B44E-128CEBCB2116}"/>
              </a:ext>
            </a:extLst>
          </p:cNvPr>
          <p:cNvSpPr>
            <a:spLocks noGrp="1"/>
          </p:cNvSpPr>
          <p:nvPr>
            <p:ph type="title"/>
          </p:nvPr>
        </p:nvSpPr>
        <p:spPr>
          <a:xfrm>
            <a:off x="3391617" y="256720"/>
            <a:ext cx="7790290" cy="1293028"/>
          </a:xfrm>
        </p:spPr>
        <p:txBody>
          <a:bodyPr>
            <a:normAutofit/>
          </a:bodyPr>
          <a:lstStyle/>
          <a:p>
            <a:r>
              <a:rPr lang="en-GB" b="1" i="1" dirty="0">
                <a:latin typeface="+mn-lt"/>
                <a:cs typeface="Times New Roman" panose="02020603050405020304" pitchFamily="18" charset="0"/>
              </a:rPr>
              <a:t>Explore Its Wilderness </a:t>
            </a:r>
          </a:p>
        </p:txBody>
      </p:sp>
      <p:sp>
        <p:nvSpPr>
          <p:cNvPr id="3" name="Content Placeholder 2">
            <a:extLst>
              <a:ext uri="{FF2B5EF4-FFF2-40B4-BE49-F238E27FC236}">
                <a16:creationId xmlns:a16="http://schemas.microsoft.com/office/drawing/2014/main" id="{62425B9D-C99D-4542-BE0D-ED1B9870404C}"/>
              </a:ext>
            </a:extLst>
          </p:cNvPr>
          <p:cNvSpPr>
            <a:spLocks noGrp="1"/>
          </p:cNvSpPr>
          <p:nvPr>
            <p:ph idx="1"/>
          </p:nvPr>
        </p:nvSpPr>
        <p:spPr>
          <a:xfrm>
            <a:off x="702281" y="1726299"/>
            <a:ext cx="10787438" cy="4080142"/>
          </a:xfrm>
        </p:spPr>
        <p:txBody>
          <a:bodyPr>
            <a:normAutofit/>
          </a:bodyPr>
          <a:lstStyle/>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next step of the John Muir Award is the explore </a:t>
            </a:r>
            <a:r>
              <a:rPr lang="en-GB" sz="1800" dirty="0">
                <a:latin typeface="Times New Roman" panose="02020603050405020304" pitchFamily="18" charset="0"/>
                <a:ea typeface="Calibri" panose="020F0502020204030204" pitchFamily="34" charset="0"/>
                <a:cs typeface="Times New Roman" panose="02020603050405020304" pitchFamily="18" charset="0"/>
              </a:rPr>
              <a:t>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ts </a:t>
            </a:r>
            <a:r>
              <a:rPr lang="en-GB" sz="1800" dirty="0">
                <a:latin typeface="Times New Roman" panose="02020603050405020304" pitchFamily="18" charset="0"/>
                <a:ea typeface="Calibri" panose="020F0502020204030204" pitchFamily="34" charset="0"/>
                <a:cs typeface="Times New Roman" panose="02020603050405020304" pitchFamily="18" charset="0"/>
              </a:rPr>
              <a:t>w</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ilderness stage. This stage consists of gaining experiences and getting to know the wild place you have chosen (John Muir Trust, 2020a).</a:t>
            </a:r>
          </a:p>
          <a:p>
            <a:pPr marL="0" indent="0" algn="just">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Before I undertook this activity I did research into the geology of the area. Millstone grit which has eroded away has formed many of the bays on the Gower Peninsula (Saunders, 2010). The bay consists of ‘sand and rock’ (The Beach Guide, 2020).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To get to know this location </a:t>
            </a:r>
            <a:r>
              <a:rPr lang="en-GB" sz="1800" dirty="0">
                <a:latin typeface="Times New Roman" panose="02020603050405020304" pitchFamily="18" charset="0"/>
                <a:ea typeface="Calibri" panose="020F0502020204030204" pitchFamily="34" charset="0"/>
                <a:cs typeface="Times New Roman" panose="02020603050405020304" pitchFamily="18" charset="0"/>
              </a:rPr>
              <a:t>I spent a significant amount of time at the location looking at what features there are. When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 was walking around the beach I looked </a:t>
            </a:r>
            <a:r>
              <a:rPr lang="en-GB" sz="1800" dirty="0">
                <a:latin typeface="Times New Roman" panose="02020603050405020304" pitchFamily="18" charset="0"/>
                <a:ea typeface="Calibri" panose="020F0502020204030204" pitchFamily="34" charset="0"/>
                <a:cs typeface="Times New Roman" panose="02020603050405020304" pitchFamily="18" charset="0"/>
              </a:rPr>
              <a:t>between the rocks that were at the back of the beach. This is where I found most of the litter that was collected due to it being between the rock and in the bushes that are along the back of the beach. The bulk of the litter we found was plastic. This is shown in the pictures on the next slide. </a:t>
            </a:r>
          </a:p>
          <a:p>
            <a:pPr marL="0" indent="0" algn="just">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While I was at the location I noticed that the key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features of this location were that either end of the beach were rocks which had a large number of rock pools and were covered in seaweed. T</a:t>
            </a:r>
            <a:r>
              <a:rPr lang="en-GB" sz="1800" dirty="0">
                <a:latin typeface="Times New Roman" panose="02020603050405020304" pitchFamily="18" charset="0"/>
                <a:ea typeface="Calibri" panose="020F0502020204030204" pitchFamily="34" charset="0"/>
                <a:cs typeface="Times New Roman" panose="02020603050405020304" pitchFamily="18" charset="0"/>
              </a:rPr>
              <a:t>he rock pool ‘is linked to the wider world and to other ecosystems’ (Open University, 2020). Therefore this location is able to support a large range of ecosystems due to the different environments it has. </a:t>
            </a:r>
            <a:endParaRPr lang="en-GB" sz="1800" dirty="0"/>
          </a:p>
        </p:txBody>
      </p:sp>
      <p:sp>
        <p:nvSpPr>
          <p:cNvPr id="5" name="Slide Number Placeholder 4">
            <a:extLst>
              <a:ext uri="{FF2B5EF4-FFF2-40B4-BE49-F238E27FC236}">
                <a16:creationId xmlns:a16="http://schemas.microsoft.com/office/drawing/2014/main" id="{30CAB7F3-0E96-4CCF-ABC7-5423737037CB}"/>
              </a:ext>
            </a:extLst>
          </p:cNvPr>
          <p:cNvSpPr>
            <a:spLocks noGrp="1"/>
          </p:cNvSpPr>
          <p:nvPr>
            <p:ph type="sldNum" sz="quarter" idx="12"/>
          </p:nvPr>
        </p:nvSpPr>
        <p:spPr>
          <a:xfrm>
            <a:off x="9448800" y="6495046"/>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4</a:t>
            </a:fld>
            <a:endParaRPr lang="en-GB" sz="1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994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0311E3-E123-4E7C-9A72-D9851B5261D4}"/>
              </a:ext>
            </a:extLst>
          </p:cNvPr>
          <p:cNvSpPr>
            <a:spLocks noGrp="1"/>
          </p:cNvSpPr>
          <p:nvPr>
            <p:ph type="sldNum" sz="quarter" idx="12"/>
          </p:nvPr>
        </p:nvSpPr>
        <p:spPr>
          <a:xfrm>
            <a:off x="9448800"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5</a:t>
            </a:fld>
            <a:endParaRPr lang="en-GB" sz="1100" dirty="0">
              <a:solidFill>
                <a:schemeClr val="tx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A70C8AA-6E19-45AD-BFB3-F06857831F90}"/>
              </a:ext>
            </a:extLst>
          </p:cNvPr>
          <p:cNvPicPr/>
          <p:nvPr/>
        </p:nvPicPr>
        <p:blipFill rotWithShape="1">
          <a:blip r:embed="rId2" cstate="print">
            <a:extLst>
              <a:ext uri="{28A0092B-C50C-407E-A947-70E740481C1C}">
                <a14:useLocalDpi xmlns:a14="http://schemas.microsoft.com/office/drawing/2010/main" val="0"/>
              </a:ext>
            </a:extLst>
          </a:blip>
          <a:srcRect l="3873" r="18010" b="2"/>
          <a:stretch/>
        </p:blipFill>
        <p:spPr bwMode="auto">
          <a:xfrm>
            <a:off x="1257154" y="1373140"/>
            <a:ext cx="1864546" cy="3528042"/>
          </a:xfrm>
          <a:prstGeom prst="rect">
            <a:avLst/>
          </a:prstGeom>
          <a:noFill/>
        </p:spPr>
      </p:pic>
      <p:pic>
        <p:nvPicPr>
          <p:cNvPr id="4" name="Picture 3">
            <a:extLst>
              <a:ext uri="{FF2B5EF4-FFF2-40B4-BE49-F238E27FC236}">
                <a16:creationId xmlns:a16="http://schemas.microsoft.com/office/drawing/2014/main" id="{2C36C03E-4BEE-48AF-84BF-3EACAC20E4BA}"/>
              </a:ext>
            </a:extLst>
          </p:cNvPr>
          <p:cNvPicPr/>
          <p:nvPr/>
        </p:nvPicPr>
        <p:blipFill rotWithShape="1">
          <a:blip r:embed="rId3" cstate="print">
            <a:extLst>
              <a:ext uri="{28A0092B-C50C-407E-A947-70E740481C1C}">
                <a14:useLocalDpi xmlns:a14="http://schemas.microsoft.com/office/drawing/2010/main" val="0"/>
              </a:ext>
            </a:extLst>
          </a:blip>
          <a:srcRect l="18004" r="3689"/>
          <a:stretch/>
        </p:blipFill>
        <p:spPr bwMode="auto">
          <a:xfrm>
            <a:off x="3861537" y="1373140"/>
            <a:ext cx="1864546" cy="3528043"/>
          </a:xfrm>
          <a:prstGeom prst="rect">
            <a:avLst/>
          </a:prstGeom>
          <a:noFill/>
        </p:spPr>
      </p:pic>
      <p:pic>
        <p:nvPicPr>
          <p:cNvPr id="5" name="Picture 4">
            <a:extLst>
              <a:ext uri="{FF2B5EF4-FFF2-40B4-BE49-F238E27FC236}">
                <a16:creationId xmlns:a16="http://schemas.microsoft.com/office/drawing/2014/main" id="{81BE3AE9-FB4A-4F55-B621-37DEDB1C7FA9}"/>
              </a:ext>
            </a:extLst>
          </p:cNvPr>
          <p:cNvPicPr/>
          <p:nvPr/>
        </p:nvPicPr>
        <p:blipFill rotWithShape="1">
          <a:blip r:embed="rId4" cstate="print">
            <a:extLst>
              <a:ext uri="{28A0092B-C50C-407E-A947-70E740481C1C}">
                <a14:useLocalDpi xmlns:a14="http://schemas.microsoft.com/office/drawing/2010/main" val="0"/>
              </a:ext>
            </a:extLst>
          </a:blip>
          <a:srcRect l="19196" r="9935" b="1"/>
          <a:stretch/>
        </p:blipFill>
        <p:spPr bwMode="auto">
          <a:xfrm>
            <a:off x="6465919" y="1373140"/>
            <a:ext cx="1864546" cy="3528042"/>
          </a:xfrm>
          <a:prstGeom prst="rect">
            <a:avLst/>
          </a:prstGeom>
          <a:noFill/>
        </p:spPr>
      </p:pic>
      <p:pic>
        <p:nvPicPr>
          <p:cNvPr id="6" name="Picture 5">
            <a:extLst>
              <a:ext uri="{FF2B5EF4-FFF2-40B4-BE49-F238E27FC236}">
                <a16:creationId xmlns:a16="http://schemas.microsoft.com/office/drawing/2014/main" id="{392D6509-09FC-42F8-A242-74F8AE0F692F}"/>
              </a:ext>
            </a:extLst>
          </p:cNvPr>
          <p:cNvPicPr/>
          <p:nvPr/>
        </p:nvPicPr>
        <p:blipFill rotWithShape="1">
          <a:blip r:embed="rId5" cstate="print">
            <a:extLst>
              <a:ext uri="{28A0092B-C50C-407E-A947-70E740481C1C}">
                <a14:useLocalDpi xmlns:a14="http://schemas.microsoft.com/office/drawing/2010/main" val="0"/>
              </a:ext>
            </a:extLst>
          </a:blip>
          <a:srcRect l="9001" r="12881" b="2"/>
          <a:stretch/>
        </p:blipFill>
        <p:spPr bwMode="auto">
          <a:xfrm>
            <a:off x="9070301" y="1373140"/>
            <a:ext cx="1864546" cy="3528042"/>
          </a:xfrm>
          <a:prstGeom prst="rect">
            <a:avLst/>
          </a:prstGeom>
          <a:noFill/>
        </p:spPr>
      </p:pic>
      <p:sp>
        <p:nvSpPr>
          <p:cNvPr id="7" name="TextBox 6">
            <a:extLst>
              <a:ext uri="{FF2B5EF4-FFF2-40B4-BE49-F238E27FC236}">
                <a16:creationId xmlns:a16="http://schemas.microsoft.com/office/drawing/2014/main" id="{B8FD0845-C823-46AD-AD69-69723A4BBD65}"/>
              </a:ext>
            </a:extLst>
          </p:cNvPr>
          <p:cNvSpPr txBox="1"/>
          <p:nvPr/>
        </p:nvSpPr>
        <p:spPr>
          <a:xfrm>
            <a:off x="4882897" y="640080"/>
            <a:ext cx="3631826" cy="646331"/>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6</a:t>
            </a:r>
            <a:r>
              <a:rPr lang="en-GB" baseline="30000" dirty="0">
                <a:latin typeface="Times New Roman" panose="02020603050405020304" pitchFamily="18" charset="0"/>
                <a:cs typeface="Times New Roman" panose="02020603050405020304" pitchFamily="18" charset="0"/>
              </a:rPr>
              <a:t>th</a:t>
            </a:r>
            <a:r>
              <a:rPr lang="en-GB" dirty="0">
                <a:latin typeface="Times New Roman" panose="02020603050405020304" pitchFamily="18" charset="0"/>
                <a:cs typeface="Times New Roman" panose="02020603050405020304" pitchFamily="18" charset="0"/>
              </a:rPr>
              <a:t> December 2020 – Langland Bay</a:t>
            </a:r>
          </a:p>
          <a:p>
            <a:pPr algn="ctr"/>
            <a:r>
              <a:rPr lang="en-GB" dirty="0">
                <a:latin typeface="Times New Roman" panose="02020603050405020304" pitchFamily="18" charset="0"/>
                <a:cs typeface="Times New Roman" panose="02020603050405020304" pitchFamily="18" charset="0"/>
              </a:rPr>
              <a:t>Beach Clean</a:t>
            </a:r>
          </a:p>
        </p:txBody>
      </p:sp>
      <p:sp>
        <p:nvSpPr>
          <p:cNvPr id="8" name="TextBox 7">
            <a:extLst>
              <a:ext uri="{FF2B5EF4-FFF2-40B4-BE49-F238E27FC236}">
                <a16:creationId xmlns:a16="http://schemas.microsoft.com/office/drawing/2014/main" id="{B8527CDA-FAFD-436D-86E0-E47B44D921F0}"/>
              </a:ext>
            </a:extLst>
          </p:cNvPr>
          <p:cNvSpPr txBox="1"/>
          <p:nvPr/>
        </p:nvSpPr>
        <p:spPr>
          <a:xfrm>
            <a:off x="1165024" y="5010912"/>
            <a:ext cx="2200391" cy="923330"/>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This picture shows myself clearing the litter of the beach. </a:t>
            </a:r>
          </a:p>
        </p:txBody>
      </p:sp>
      <p:sp>
        <p:nvSpPr>
          <p:cNvPr id="9" name="TextBox 8">
            <a:extLst>
              <a:ext uri="{FF2B5EF4-FFF2-40B4-BE49-F238E27FC236}">
                <a16:creationId xmlns:a16="http://schemas.microsoft.com/office/drawing/2014/main" id="{1B8AD115-D38A-45E3-834B-FEFF7F24F80B}"/>
              </a:ext>
            </a:extLst>
          </p:cNvPr>
          <p:cNvSpPr txBox="1"/>
          <p:nvPr/>
        </p:nvSpPr>
        <p:spPr>
          <a:xfrm>
            <a:off x="3799149" y="5010912"/>
            <a:ext cx="2167718" cy="1200329"/>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This is a picture of the bags of litter collected at the end of the day. </a:t>
            </a:r>
          </a:p>
        </p:txBody>
      </p:sp>
      <p:sp>
        <p:nvSpPr>
          <p:cNvPr id="10" name="TextBox 9">
            <a:extLst>
              <a:ext uri="{FF2B5EF4-FFF2-40B4-BE49-F238E27FC236}">
                <a16:creationId xmlns:a16="http://schemas.microsoft.com/office/drawing/2014/main" id="{5F0DBB94-12B2-4A15-AE1A-FAAC2EF9CB83}"/>
              </a:ext>
            </a:extLst>
          </p:cNvPr>
          <p:cNvSpPr txBox="1"/>
          <p:nvPr/>
        </p:nvSpPr>
        <p:spPr>
          <a:xfrm>
            <a:off x="6406460" y="5010912"/>
            <a:ext cx="2167719" cy="923330"/>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This is a picture of  a disposable mask which was collected. </a:t>
            </a:r>
          </a:p>
        </p:txBody>
      </p:sp>
      <p:sp>
        <p:nvSpPr>
          <p:cNvPr id="11" name="TextBox 10">
            <a:extLst>
              <a:ext uri="{FF2B5EF4-FFF2-40B4-BE49-F238E27FC236}">
                <a16:creationId xmlns:a16="http://schemas.microsoft.com/office/drawing/2014/main" id="{9A8E4928-9F8D-4538-85C5-AC174CBB6408}"/>
              </a:ext>
            </a:extLst>
          </p:cNvPr>
          <p:cNvSpPr txBox="1"/>
          <p:nvPr/>
        </p:nvSpPr>
        <p:spPr>
          <a:xfrm>
            <a:off x="9007913" y="4978587"/>
            <a:ext cx="2253374" cy="923330"/>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This is a picture of a pair of sunglasses which were collected.</a:t>
            </a:r>
          </a:p>
        </p:txBody>
      </p:sp>
    </p:spTree>
    <p:extLst>
      <p:ext uri="{BB962C8B-B14F-4D97-AF65-F5344CB8AC3E}">
        <p14:creationId xmlns:p14="http://schemas.microsoft.com/office/powerpoint/2010/main" val="201682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5E185-5C4B-413C-82BF-FD4CC459D9DB}"/>
              </a:ext>
            </a:extLst>
          </p:cNvPr>
          <p:cNvSpPr>
            <a:spLocks noGrp="1"/>
          </p:cNvSpPr>
          <p:nvPr>
            <p:ph type="title"/>
          </p:nvPr>
        </p:nvSpPr>
        <p:spPr>
          <a:xfrm>
            <a:off x="6251666" y="0"/>
            <a:ext cx="3514478" cy="1293028"/>
          </a:xfrm>
        </p:spPr>
        <p:txBody>
          <a:bodyPr>
            <a:normAutofit/>
          </a:bodyPr>
          <a:lstStyle/>
          <a:p>
            <a:r>
              <a:rPr lang="en-GB" b="1" i="1" dirty="0">
                <a:latin typeface="+mn-lt"/>
                <a:cs typeface="Times New Roman" panose="02020603050405020304" pitchFamily="18" charset="0"/>
              </a:rPr>
              <a:t>Conserve It</a:t>
            </a:r>
            <a:r>
              <a:rPr lang="en-GB" dirty="0"/>
              <a:t> </a:t>
            </a:r>
          </a:p>
        </p:txBody>
      </p:sp>
      <p:sp>
        <p:nvSpPr>
          <p:cNvPr id="3" name="Content Placeholder 2">
            <a:extLst>
              <a:ext uri="{FF2B5EF4-FFF2-40B4-BE49-F238E27FC236}">
                <a16:creationId xmlns:a16="http://schemas.microsoft.com/office/drawing/2014/main" id="{01A6C914-357F-4A5B-B03B-E7925981E04C}"/>
              </a:ext>
            </a:extLst>
          </p:cNvPr>
          <p:cNvSpPr>
            <a:spLocks noGrp="1"/>
          </p:cNvSpPr>
          <p:nvPr>
            <p:ph idx="1"/>
          </p:nvPr>
        </p:nvSpPr>
        <p:spPr>
          <a:xfrm>
            <a:off x="223520" y="1547029"/>
            <a:ext cx="11785600" cy="5768172"/>
          </a:xfrm>
        </p:spPr>
        <p:txBody>
          <a:bodyPr>
            <a:normAutofit/>
          </a:bodyPr>
          <a:lstStyle/>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third stage of the John Muir Award is to conserve your chosen location. This stage of the John Muir Award wants the participants to take action to preserve the wild location you have </a:t>
            </a:r>
            <a:r>
              <a:rPr lang="en-GB" sz="1800" dirty="0">
                <a:latin typeface="Times New Roman" panose="02020603050405020304" pitchFamily="18" charset="0"/>
                <a:ea typeface="Calibri" panose="020F0502020204030204" pitchFamily="34" charset="0"/>
                <a:cs typeface="Times New Roman" panose="02020603050405020304" pitchFamily="18" charset="0"/>
              </a:rPr>
              <a:t>chosen (John Muir Trust, 2020b).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For this section, the John Muir Trust (2020c) suggest the activity could </a:t>
            </a:r>
            <a:r>
              <a:rPr lang="en-GB" sz="1800" dirty="0">
                <a:latin typeface="Times New Roman" panose="02020603050405020304" pitchFamily="18" charset="0"/>
                <a:ea typeface="Calibri" panose="020F0502020204030204" pitchFamily="34" charset="0"/>
                <a:cs typeface="Times New Roman" panose="02020603050405020304" pitchFamily="18" charset="0"/>
              </a:rPr>
              <a:t>include a litter clean up, creating or improving habitats or clearing invasive plants.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shows that there are a wide range of activities that can be done to complete the John Muir Award</a:t>
            </a:r>
            <a:r>
              <a:rPr lang="en-GB" sz="1800" dirty="0">
                <a:latin typeface="Times New Roman" panose="02020603050405020304" pitchFamily="18" charset="0"/>
                <a:ea typeface="Calibri" panose="020F0502020204030204" pitchFamily="34" charset="0"/>
                <a:cs typeface="Times New Roman" panose="02020603050405020304" pitchFamily="18" charset="0"/>
              </a:rPr>
              <a:t>.</a:t>
            </a:r>
          </a:p>
          <a:p>
            <a:pPr marL="0" indent="0" algn="just">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For my John Muir award I chose to do a beach clean. On this beach clean the main pieces of litter that were collected were plastic and disposable items like masks. By completing the beach clean I was able to protect the location and the ecosystems that are in that environment from being destroyed or damaged from the impact that is caused by litter. </a:t>
            </a:r>
          </a:p>
          <a:p>
            <a:pPr marL="0" indent="0" algn="just">
              <a:buNone/>
            </a:pPr>
            <a:r>
              <a:rPr lang="en-GB" sz="1800" dirty="0">
                <a:latin typeface="Times New Roman" panose="02020603050405020304" pitchFamily="18" charset="0"/>
                <a:cs typeface="Times New Roman" panose="02020603050405020304" pitchFamily="18" charset="0"/>
              </a:rPr>
              <a:t>To reduce the amount of litter that is found in wild areas the culture needs to change. This is because people have got into the habit of once they are finished with something they just throw it away (Greenpeace, 2020). The problem with this is that people do not think about the consequences of it not being thrown away correctly. The effect of this is that the oceans are collecting the majority of the rubbish and the oceans are turning into a plastic soup (Greenpeace, 2020). There is also a large number of beaches in the world ranging from busy tourist beaches to uninhabited tropical islands are now finding litter washing up on their shores (Surfers Against Sewage, 2020). This is causing a huge impact on the coastal and marine ecosystems. By the growing issue of plastic in the environment it is causing direct and indirect issues to the functions and structure of ecosystems (Thushari and Senevirathna, 2020). To prevent there from being any more devastating impact on the ecosystems, outdoor activities  need to have as minimal impact on the environment as possible. Providers can do this by following suggestions from national governing bodies. British Canoeing  state that to protect the ecosystems in rivers participants should stay to paths and designated launching points if possible and for participants to not disturb or displace wildlife (British Canoeing, 2020).</a:t>
            </a:r>
          </a:p>
        </p:txBody>
      </p:sp>
      <p:sp>
        <p:nvSpPr>
          <p:cNvPr id="5" name="Slide Number Placeholder 4">
            <a:extLst>
              <a:ext uri="{FF2B5EF4-FFF2-40B4-BE49-F238E27FC236}">
                <a16:creationId xmlns:a16="http://schemas.microsoft.com/office/drawing/2014/main" id="{788E46B8-1C8A-40AA-AD38-D1C31B1BA112}"/>
              </a:ext>
            </a:extLst>
          </p:cNvPr>
          <p:cNvSpPr>
            <a:spLocks noGrp="1"/>
          </p:cNvSpPr>
          <p:nvPr>
            <p:ph type="sldNum" sz="quarter" idx="12"/>
          </p:nvPr>
        </p:nvSpPr>
        <p:spPr>
          <a:xfrm>
            <a:off x="9448765"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6</a:t>
            </a:fld>
            <a:endParaRPr lang="en-GB" sz="1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8188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9D6407F-5766-464E-BFB1-66823E9F6F38}"/>
              </a:ext>
            </a:extLst>
          </p:cNvPr>
          <p:cNvSpPr>
            <a:spLocks noGrp="1"/>
          </p:cNvSpPr>
          <p:nvPr>
            <p:ph type="sldNum" sz="quarter" idx="12"/>
          </p:nvPr>
        </p:nvSpPr>
        <p:spPr>
          <a:xfrm>
            <a:off x="9448800"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7</a:t>
            </a:fld>
            <a:endParaRPr lang="en-GB" sz="11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DF72528C-C650-4307-B4DB-16565CEBE68F}"/>
              </a:ext>
            </a:extLst>
          </p:cNvPr>
          <p:cNvSpPr txBox="1"/>
          <p:nvPr/>
        </p:nvSpPr>
        <p:spPr>
          <a:xfrm>
            <a:off x="614681" y="2136338"/>
            <a:ext cx="10703560" cy="2585323"/>
          </a:xfrm>
          <a:prstGeom prst="rect">
            <a:avLst/>
          </a:prstGeom>
          <a:noFill/>
        </p:spPr>
        <p:txBody>
          <a:bodyPr wrap="square" rtlCol="0">
            <a:spAutoFit/>
          </a:bodyPr>
          <a:lstStyle/>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John Muir Trust also has a link in its website to workshops about Leave No Trace which aims ‘to educate people about their impact on the wilderness and nature and how best to minimise it’ (Wilderness </a:t>
            </a:r>
            <a:r>
              <a:rPr lang="en-GB" dirty="0">
                <a:latin typeface="Times New Roman" panose="02020603050405020304" pitchFamily="18" charset="0"/>
                <a:ea typeface="Calibri" panose="020F0502020204030204" pitchFamily="34" charset="0"/>
                <a:cs typeface="Times New Roman" panose="02020603050405020304" pitchFamily="18" charset="0"/>
              </a:rPr>
              <a:t>F</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oundation UK, 2020). This shows that the John Muir Trust is dedicated to helping people learn about the environment and how they can help protect it when the are out in the wilderness and in nature. Therefore if participants undertook a Leave No Trace Workshop before they completed their John Muir Award they would have a better understanding about the impact they are having on the environment and how they are able to protect it and the ecosystems that are living in it</a:t>
            </a:r>
            <a:r>
              <a:rPr lang="en-GB" sz="1800" dirty="0">
                <a:latin typeface="Times New Roman" panose="02020603050405020304" pitchFamily="18" charset="0"/>
                <a:ea typeface="Calibri" panose="020F0502020204030204" pitchFamily="34" charset="0"/>
                <a:cs typeface="Times New Roman" panose="02020603050405020304" pitchFamily="18" charset="0"/>
              </a:rPr>
              <a: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buNone/>
            </a:pPr>
            <a:endParaRPr lang="en-GB"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3C5D5FDA-F89E-43D1-B929-5B20E9B49495}"/>
              </a:ext>
            </a:extLst>
          </p:cNvPr>
          <p:cNvSpPr txBox="1">
            <a:spLocks/>
          </p:cNvSpPr>
          <p:nvPr/>
        </p:nvSpPr>
        <p:spPr>
          <a:xfrm>
            <a:off x="6225540" y="441960"/>
            <a:ext cx="3514478" cy="1293028"/>
          </a:xfrm>
          <a:prstGeom prst="rect">
            <a:avLst/>
          </a:prstGeom>
        </p:spPr>
        <p:txBody>
          <a:bodyP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r>
              <a:rPr lang="en-GB" b="1" i="1">
                <a:latin typeface="+mn-lt"/>
                <a:cs typeface="Times New Roman" panose="02020603050405020304" pitchFamily="18" charset="0"/>
              </a:rPr>
              <a:t>Conserve It</a:t>
            </a:r>
            <a:r>
              <a:rPr lang="en-GB"/>
              <a:t> </a:t>
            </a:r>
            <a:endParaRPr lang="en-GB" dirty="0"/>
          </a:p>
        </p:txBody>
      </p:sp>
    </p:spTree>
    <p:extLst>
      <p:ext uri="{BB962C8B-B14F-4D97-AF65-F5344CB8AC3E}">
        <p14:creationId xmlns:p14="http://schemas.microsoft.com/office/powerpoint/2010/main" val="2190792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2FA11-773E-405E-AA4E-27C8BF8DD278}"/>
              </a:ext>
            </a:extLst>
          </p:cNvPr>
          <p:cNvSpPr>
            <a:spLocks noGrp="1"/>
          </p:cNvSpPr>
          <p:nvPr>
            <p:ph type="title"/>
          </p:nvPr>
        </p:nvSpPr>
        <p:spPr>
          <a:xfrm>
            <a:off x="4086693" y="117923"/>
            <a:ext cx="6934201" cy="1293028"/>
          </a:xfrm>
        </p:spPr>
        <p:txBody>
          <a:bodyPr/>
          <a:lstStyle/>
          <a:p>
            <a:r>
              <a:rPr lang="en-GB" b="1" i="1" dirty="0">
                <a:latin typeface="+mn-lt"/>
                <a:cs typeface="Times New Roman" panose="02020603050405020304" pitchFamily="18" charset="0"/>
              </a:rPr>
              <a:t>Share Your Experience</a:t>
            </a:r>
          </a:p>
        </p:txBody>
      </p:sp>
      <p:sp>
        <p:nvSpPr>
          <p:cNvPr id="3" name="Content Placeholder 2">
            <a:extLst>
              <a:ext uri="{FF2B5EF4-FFF2-40B4-BE49-F238E27FC236}">
                <a16:creationId xmlns:a16="http://schemas.microsoft.com/office/drawing/2014/main" id="{8B1AE0A7-7F2F-4C36-93DD-05BB61382843}"/>
              </a:ext>
            </a:extLst>
          </p:cNvPr>
          <p:cNvSpPr>
            <a:spLocks noGrp="1"/>
          </p:cNvSpPr>
          <p:nvPr>
            <p:ph idx="1"/>
          </p:nvPr>
        </p:nvSpPr>
        <p:spPr>
          <a:xfrm>
            <a:off x="793898" y="1890600"/>
            <a:ext cx="10604204" cy="4122626"/>
          </a:xfrm>
        </p:spPr>
        <p:txBody>
          <a:bodyPr>
            <a:noAutofit/>
          </a:bodyPr>
          <a:lstStyle/>
          <a:p>
            <a:pPr marL="0" indent="0" algn="just">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fourth and final stage of the John Muir Award is to reflect on what you have completed and how it has impacted your personal feelings towards wild places. I feel that Langland bay is a well managed and looked after location however there could be more litter collected.</a:t>
            </a:r>
            <a:r>
              <a:rPr lang="en-GB" sz="1800" dirty="0">
                <a:latin typeface="Times New Roman" panose="02020603050405020304" pitchFamily="18" charset="0"/>
                <a:ea typeface="Calibri" panose="020F0502020204030204" pitchFamily="34" charset="0"/>
                <a:cs typeface="Times New Roman" panose="02020603050405020304" pitchFamily="18" charset="0"/>
              </a:rPr>
              <a:t> Once I had completed the first three steps of the John Muir Award I felt like I had a positive impact on the location and that I have cleared a large amount of litter from the beach. Therefore meaning there was a lower chance of the ecosystems being effected by the litter.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It has also had a positive impact on me as it made me appreciate the environment I was in. </a:t>
            </a:r>
            <a:r>
              <a:rPr lang="en-GB" sz="1800" dirty="0">
                <a:latin typeface="Times New Roman" panose="02020603050405020304" pitchFamily="18" charset="0"/>
                <a:ea typeface="Calibri" panose="020F0502020204030204" pitchFamily="34" charset="0"/>
                <a:cs typeface="Times New Roman" panose="02020603050405020304" pitchFamily="18" charset="0"/>
              </a:rPr>
              <a:t>As discussed by Hanna, Wijesinghe, Paliatsos, Walker, Adams and Kimbu (2019, p.3)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active forms of engagement with the environment may facilitate a greater appreciation for the nature and subsequent sustainable practices’. This shows that when spending time doing </a:t>
            </a:r>
            <a:r>
              <a:rPr lang="en-GB" sz="1800" dirty="0">
                <a:latin typeface="Times New Roman" panose="02020603050405020304" pitchFamily="18" charset="0"/>
                <a:ea typeface="Calibri" panose="020F0502020204030204" pitchFamily="34" charset="0"/>
                <a:cs typeface="Times New Roman" panose="02020603050405020304" pitchFamily="18" charset="0"/>
              </a:rPr>
              <a:t>outdoor activities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can help the participants develop a understanding on how important the environment is and that there are problems causing the environment and the ecosystems to change and be destroyed. To help prevent the damage caused by litter on the environment and ecosystems I can think more about what I am throwing away and how it will have an impact on the environment. </a:t>
            </a:r>
          </a:p>
        </p:txBody>
      </p:sp>
      <p:sp>
        <p:nvSpPr>
          <p:cNvPr id="4" name="Slide Number Placeholder 3">
            <a:extLst>
              <a:ext uri="{FF2B5EF4-FFF2-40B4-BE49-F238E27FC236}">
                <a16:creationId xmlns:a16="http://schemas.microsoft.com/office/drawing/2014/main" id="{A5185F51-9C17-4158-B35B-E5124DAAE386}"/>
              </a:ext>
            </a:extLst>
          </p:cNvPr>
          <p:cNvSpPr>
            <a:spLocks noGrp="1"/>
          </p:cNvSpPr>
          <p:nvPr>
            <p:ph type="sldNum" sz="quarter" idx="12"/>
          </p:nvPr>
        </p:nvSpPr>
        <p:spPr>
          <a:xfrm>
            <a:off x="9448800"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8</a:t>
            </a:fld>
            <a:endParaRPr lang="en-GB" sz="1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6233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2FA11-773E-405E-AA4E-27C8BF8DD278}"/>
              </a:ext>
            </a:extLst>
          </p:cNvPr>
          <p:cNvSpPr>
            <a:spLocks noGrp="1"/>
          </p:cNvSpPr>
          <p:nvPr>
            <p:ph type="title"/>
          </p:nvPr>
        </p:nvSpPr>
        <p:spPr>
          <a:xfrm>
            <a:off x="4086693" y="117923"/>
            <a:ext cx="6934201" cy="1293028"/>
          </a:xfrm>
        </p:spPr>
        <p:txBody>
          <a:bodyPr/>
          <a:lstStyle/>
          <a:p>
            <a:r>
              <a:rPr lang="en-GB" b="1" i="1" dirty="0">
                <a:latin typeface="+mn-lt"/>
                <a:cs typeface="Times New Roman" panose="02020603050405020304" pitchFamily="18" charset="0"/>
              </a:rPr>
              <a:t>Share Your Experience</a:t>
            </a:r>
          </a:p>
        </p:txBody>
      </p:sp>
      <p:sp>
        <p:nvSpPr>
          <p:cNvPr id="3" name="Content Placeholder 2">
            <a:extLst>
              <a:ext uri="{FF2B5EF4-FFF2-40B4-BE49-F238E27FC236}">
                <a16:creationId xmlns:a16="http://schemas.microsoft.com/office/drawing/2014/main" id="{8B1AE0A7-7F2F-4C36-93DD-05BB61382843}"/>
              </a:ext>
            </a:extLst>
          </p:cNvPr>
          <p:cNvSpPr>
            <a:spLocks noGrp="1"/>
          </p:cNvSpPr>
          <p:nvPr>
            <p:ph idx="1"/>
          </p:nvPr>
        </p:nvSpPr>
        <p:spPr>
          <a:xfrm>
            <a:off x="588335" y="1927299"/>
            <a:ext cx="11015330" cy="3314551"/>
          </a:xfrm>
        </p:spPr>
        <p:txBody>
          <a:bodyPr>
            <a:noAutofit/>
          </a:bodyPr>
          <a:lstStyle/>
          <a:p>
            <a:pPr marL="0" indent="0" algn="just">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Although some outdoor activities have generated negative perception of how they impact the environment (Hanna </a:t>
            </a:r>
            <a:r>
              <a:rPr lang="en-GB" sz="1800" i="1" dirty="0">
                <a:latin typeface="Times New Roman" panose="02020603050405020304" pitchFamily="18" charset="0"/>
                <a:ea typeface="Calibri" panose="020F0502020204030204" pitchFamily="34" charset="0"/>
                <a:cs typeface="Times New Roman" panose="02020603050405020304" pitchFamily="18" charset="0"/>
              </a:rPr>
              <a:t>et al</a:t>
            </a:r>
            <a:r>
              <a:rPr lang="en-GB" sz="1800" dirty="0">
                <a:latin typeface="Times New Roman" panose="02020603050405020304" pitchFamily="18" charset="0"/>
                <a:ea typeface="Calibri" panose="020F0502020204030204" pitchFamily="34" charset="0"/>
                <a:cs typeface="Times New Roman" panose="02020603050405020304" pitchFamily="18" charset="0"/>
              </a:rPr>
              <a:t>, 2019)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shows that although there are suggestions from national governing bodies on how participants can reduce the impact they have on the environment when doing outdoor activities there are still many ways they can have a negative impact on the environment</a:t>
            </a:r>
            <a:r>
              <a:rPr lang="en-GB" sz="1800" dirty="0">
                <a:latin typeface="Times New Roman" panose="02020603050405020304" pitchFamily="18" charset="0"/>
                <a:ea typeface="Calibri" panose="020F0502020204030204" pitchFamily="34" charset="0"/>
                <a:cs typeface="Times New Roman" panose="02020603050405020304" pitchFamily="18" charset="0"/>
              </a:rPr>
              <a:t>. This experience relates to my own ambition and interests because to be able to do outdoor activities you need to be able to go out into the wilderness that has not been affect by litter and is not a nice place to do outdoor activities. Therefore by looking after these locations outdoor activities will be more enjoyable. </a:t>
            </a:r>
          </a:p>
          <a:p>
            <a:pPr marL="0" indent="0" algn="just">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I chose to use this type of format for my assessment because PowerPoint can be shared in many ways. From sharing it via a link, having handouts and on a screen as a background while you talk through the slides. Therefore it is an effective way to share information</a:t>
            </a:r>
            <a:r>
              <a:rPr lang="en-GB" sz="18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sz="1800" dirty="0"/>
          </a:p>
        </p:txBody>
      </p:sp>
      <p:sp>
        <p:nvSpPr>
          <p:cNvPr id="4" name="Slide Number Placeholder 3">
            <a:extLst>
              <a:ext uri="{FF2B5EF4-FFF2-40B4-BE49-F238E27FC236}">
                <a16:creationId xmlns:a16="http://schemas.microsoft.com/office/drawing/2014/main" id="{A5185F51-9C17-4158-B35B-E5124DAAE386}"/>
              </a:ext>
            </a:extLst>
          </p:cNvPr>
          <p:cNvSpPr>
            <a:spLocks noGrp="1"/>
          </p:cNvSpPr>
          <p:nvPr>
            <p:ph type="sldNum" sz="quarter" idx="12"/>
          </p:nvPr>
        </p:nvSpPr>
        <p:spPr>
          <a:xfrm>
            <a:off x="9448800"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9</a:t>
            </a:fld>
            <a:endParaRPr lang="en-GB" sz="1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9642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FF439-2F40-49EF-810A-33D8A62ED563}"/>
              </a:ext>
            </a:extLst>
          </p:cNvPr>
          <p:cNvSpPr>
            <a:spLocks noGrp="1"/>
          </p:cNvSpPr>
          <p:nvPr>
            <p:ph type="title"/>
          </p:nvPr>
        </p:nvSpPr>
        <p:spPr>
          <a:xfrm>
            <a:off x="6251448" y="89162"/>
            <a:ext cx="3864333" cy="1293028"/>
          </a:xfrm>
        </p:spPr>
        <p:txBody>
          <a:bodyPr/>
          <a:lstStyle/>
          <a:p>
            <a:r>
              <a:rPr lang="en-GB" b="1" i="1" dirty="0">
                <a:latin typeface="+mn-lt"/>
                <a:cs typeface="Times New Roman" panose="02020603050405020304" pitchFamily="18" charset="0"/>
              </a:rPr>
              <a:t>References</a:t>
            </a:r>
            <a:r>
              <a:rPr lang="en-GB" dirty="0"/>
              <a:t> </a:t>
            </a:r>
          </a:p>
        </p:txBody>
      </p:sp>
      <p:sp>
        <p:nvSpPr>
          <p:cNvPr id="3" name="Content Placeholder 2">
            <a:extLst>
              <a:ext uri="{FF2B5EF4-FFF2-40B4-BE49-F238E27FC236}">
                <a16:creationId xmlns:a16="http://schemas.microsoft.com/office/drawing/2014/main" id="{443BCC40-9DB5-4200-A020-B738783D15F4}"/>
              </a:ext>
            </a:extLst>
          </p:cNvPr>
          <p:cNvSpPr>
            <a:spLocks noGrp="1"/>
          </p:cNvSpPr>
          <p:nvPr>
            <p:ph idx="1"/>
          </p:nvPr>
        </p:nvSpPr>
        <p:spPr>
          <a:xfrm>
            <a:off x="272332" y="1614757"/>
            <a:ext cx="11647336" cy="5062489"/>
          </a:xfrm>
        </p:spPr>
        <p:txBody>
          <a:bodyPr>
            <a:noAutofit/>
          </a:bodyPr>
          <a:lstStyle/>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BBC (2010)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Big beach watch clean-up starts on Gower.</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http://www.bbc.co.uk/news/mobile/uk-wales-11347872</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23 December 2020)</a:t>
            </a:r>
          </a:p>
          <a:p>
            <a:pPr marL="0" indent="0">
              <a:lnSpc>
                <a:spcPct val="100000"/>
              </a:lnSpc>
              <a:spcBef>
                <a:spcPts val="0"/>
              </a:spcBef>
              <a:spcAft>
                <a:spcPts val="800"/>
              </a:spcAft>
              <a:buNone/>
            </a:pPr>
            <a:r>
              <a:rPr lang="en-GB" sz="1400" dirty="0">
                <a:latin typeface="Times New Roman" panose="02020603050405020304" pitchFamily="18" charset="0"/>
                <a:ea typeface="Calibri" panose="020F0502020204030204" pitchFamily="34" charset="0"/>
                <a:cs typeface="Times New Roman" panose="02020603050405020304" pitchFamily="18" charset="0"/>
              </a:rPr>
              <a:t>British Canoeing (2020) </a:t>
            </a:r>
            <a:r>
              <a:rPr lang="en-GB" sz="1400" i="1" dirty="0">
                <a:latin typeface="Times New Roman" panose="02020603050405020304" pitchFamily="18" charset="0"/>
                <a:ea typeface="Calibri" panose="020F0502020204030204" pitchFamily="34" charset="0"/>
                <a:cs typeface="Times New Roman" panose="02020603050405020304" pitchFamily="18" charset="0"/>
              </a:rPr>
              <a:t>You, Your Canoe and the Marine Environment. </a:t>
            </a:r>
            <a:r>
              <a:rPr lang="en-GB" sz="1400" dirty="0">
                <a:latin typeface="Times New Roman" panose="02020603050405020304" pitchFamily="18" charset="0"/>
                <a:ea typeface="Calibri" panose="020F0502020204030204" pitchFamily="34" charset="0"/>
                <a:cs typeface="Times New Roman" panose="02020603050405020304" pitchFamily="18" charset="0"/>
              </a:rPr>
              <a:t>Available at: </a:t>
            </a:r>
            <a:r>
              <a:rPr lang="en-US" sz="1400" dirty="0">
                <a:latin typeface="Times New Roman" panose="02020603050405020304" pitchFamily="18" charset="0"/>
                <a:ea typeface="Calibri" panose="020F0502020204030204" pitchFamily="34" charset="0"/>
                <a:cs typeface="Times New Roman" panose="02020603050405020304" pitchFamily="18" charset="0"/>
                <a:hlinkClick r:id="rId3" action="ppaction://hlinkfile">
                  <a:extLst>
                    <a:ext uri="{A12FA001-AC4F-418D-AE19-62706E023703}">
                      <ahyp:hlinkClr xmlns:ahyp="http://schemas.microsoft.com/office/drawing/2018/hyperlinkcolor" val="tx"/>
                    </a:ext>
                  </a:extLst>
                </a:hlinkClick>
              </a:rPr>
              <a:t>file:///C:/Users/steph/Downloads/You-Your-Canoe-and-the-Marine-Environment%20(2).pdf</a:t>
            </a:r>
            <a:r>
              <a:rPr lang="en-GB" sz="1400" dirty="0">
                <a:latin typeface="Times New Roman" panose="02020603050405020304" pitchFamily="18" charset="0"/>
                <a:ea typeface="Calibri" panose="020F0502020204030204" pitchFamily="34" charset="0"/>
                <a:cs typeface="Times New Roman" panose="02020603050405020304" pitchFamily="18" charset="0"/>
              </a:rPr>
              <a:t> (Accessed: 24 December 2020)</a:t>
            </a: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The Beach Guide (2020)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Langland Bay.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https://www.thebeachguide.co.uk/south-wales/glamorgan/langland-bay.htm</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16 December 2020)</a:t>
            </a: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Enjoy Gower (2020) </a:t>
            </a:r>
            <a:r>
              <a:rPr lang="en-GB" sz="1400" i="1" dirty="0">
                <a:latin typeface="Times New Roman" panose="02020603050405020304" pitchFamily="18" charset="0"/>
                <a:ea typeface="Calibri" panose="020F0502020204030204" pitchFamily="34" charset="0"/>
                <a:cs typeface="Times New Roman" panose="02020603050405020304" pitchFamily="18" charset="0"/>
              </a:rPr>
              <a:t> Langland Bay.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https://enjoygower.com/langland-bay</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17 December 2020)</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Greenpeace (2020)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Plastic Pollution.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https://www.greenpeace.org.uk/challenges/plastic-pollution/?source=GA&amp;subsource=GOFRNAOAGA024K&amp;gclid=CjwKCAiAoOz-BRBdEiwAyuvA63b1S_Lu-9oK0V25Pt-upVyW2XXFGYxtLwMWDvdxdOZf-KTHADWoJhoCdpcQAvD_BwE</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17 December 2020)</a:t>
            </a:r>
          </a:p>
          <a:p>
            <a:pPr marL="0" indent="0">
              <a:lnSpc>
                <a:spcPct val="100000"/>
              </a:lnSpc>
              <a:spcBef>
                <a:spcPts val="0"/>
              </a:spcBef>
              <a:spcAft>
                <a:spcPts val="800"/>
              </a:spcAft>
              <a:buNone/>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Hanna, P., Wijesinghe, S., Paliatsos, L., Walker, C., Adams, M. and Kimbu, A. (2019) ‘Active Engagement With Nature: Outdoor Adventure Tourism, Sustainability and Wellbeing’,</a:t>
            </a:r>
            <a:r>
              <a:rPr lang="en-GB" sz="1400" i="1" dirty="0">
                <a:effectLst/>
                <a:latin typeface="Times New Roman" panose="02020603050405020304" pitchFamily="18" charset="0"/>
                <a:ea typeface="Times New Roman" panose="02020603050405020304" pitchFamily="18" charset="0"/>
                <a:cs typeface="Times New Roman" panose="02020603050405020304" pitchFamily="18" charset="0"/>
              </a:rPr>
              <a:t> Journal of Sustainable Tourism,</a:t>
            </a: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27(9), pp. 1355-1373, Available at:  </a:t>
            </a:r>
            <a:r>
              <a:rPr lang="en-GB" sz="1400" dirty="0">
                <a:latin typeface="Times New Roman" panose="02020603050405020304" pitchFamily="18" charset="0"/>
                <a:ea typeface="Times New Roman" panose="02020603050405020304" pitchFamily="18" charset="0"/>
                <a:cs typeface="Times New Roman" panose="02020603050405020304" pitchFamily="18" charset="0"/>
                <a:hlinkClick r:id="rId7">
                  <a:extLst>
                    <a:ext uri="{A12FA001-AC4F-418D-AE19-62706E023703}">
                      <ahyp:hlinkClr xmlns:ahyp="http://schemas.microsoft.com/office/drawing/2018/hyperlinkcolor" val="tx"/>
                    </a:ext>
                  </a:extLst>
                </a:hlinkClick>
              </a:rPr>
              <a:t>https://doi.org/10.1080/09669582.2019.1621883</a:t>
            </a:r>
            <a:r>
              <a:rPr lang="en-GB" sz="1400" dirty="0">
                <a:latin typeface="Times New Roman" panose="02020603050405020304" pitchFamily="18" charset="0"/>
                <a:ea typeface="Times New Roman" panose="02020603050405020304" pitchFamily="18" charset="0"/>
                <a:cs typeface="Times New Roman" panose="02020603050405020304" pitchFamily="18" charset="0"/>
              </a:rPr>
              <a:t> (Accessed: 24 December 2020) </a:t>
            </a: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John Muir Trust (2020a)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Introducing the John Muir Award.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https://www.johnmuirtrust.org/john-muir-award/john-muir-award-introduction#:~:text=Introducing%20the%20John%20Muir%20Award%20The%20John%20Muir,for%20wild%20places.%20It%27s%20non-competitive%2C%20inclusive%20and%20accessible</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16 December 2020)</a:t>
            </a: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John Muir Trust (2020b)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John Muir Award.</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https://www.johnmuirtrust.org/john-muir-award</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18 December 2020)</a:t>
            </a: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John Muir Trust (2020c)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 Conserve.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https://www.johnmuirtrust.org/john-muir-award/conserve</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18 December 2020)</a:t>
            </a:r>
          </a:p>
          <a:p>
            <a:pPr marL="0" indent="0">
              <a:lnSpc>
                <a:spcPct val="100000"/>
              </a:lnSpc>
              <a:spcBef>
                <a:spcPts val="0"/>
              </a:spcBef>
              <a:spcAft>
                <a:spcPts val="800"/>
              </a:spcAft>
              <a:buNone/>
            </a:pP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0000"/>
              </a:lnSpc>
              <a:spcBef>
                <a:spcPts val="0"/>
              </a:spcBef>
              <a:buNone/>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00000"/>
              </a:lnSpc>
              <a:spcBef>
                <a:spcPts val="0"/>
              </a:spcBef>
              <a:spcAft>
                <a:spcPts val="800"/>
              </a:spcAft>
              <a:buNone/>
            </a:pP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0000"/>
              </a:lnSpc>
              <a:spcAft>
                <a:spcPts val="800"/>
              </a:spcAft>
              <a:buNone/>
            </a:pP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E7368A0C-29C5-48F9-A612-E3D7079ABE36}"/>
              </a:ext>
            </a:extLst>
          </p:cNvPr>
          <p:cNvSpPr>
            <a:spLocks noGrp="1"/>
          </p:cNvSpPr>
          <p:nvPr>
            <p:ph type="sldNum" sz="quarter" idx="12"/>
          </p:nvPr>
        </p:nvSpPr>
        <p:spPr>
          <a:xfrm>
            <a:off x="9448800"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10</a:t>
            </a:fld>
            <a:endParaRPr lang="en-GB" sz="1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0304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FF439-2F40-49EF-810A-33D8A62ED563}"/>
              </a:ext>
            </a:extLst>
          </p:cNvPr>
          <p:cNvSpPr>
            <a:spLocks noGrp="1"/>
          </p:cNvSpPr>
          <p:nvPr>
            <p:ph type="title"/>
          </p:nvPr>
        </p:nvSpPr>
        <p:spPr>
          <a:xfrm>
            <a:off x="6251448" y="89162"/>
            <a:ext cx="3864333" cy="1293028"/>
          </a:xfrm>
        </p:spPr>
        <p:txBody>
          <a:bodyPr/>
          <a:lstStyle/>
          <a:p>
            <a:r>
              <a:rPr lang="en-GB" b="1" i="1" dirty="0">
                <a:latin typeface="+mn-lt"/>
                <a:cs typeface="Times New Roman" panose="02020603050405020304" pitchFamily="18" charset="0"/>
              </a:rPr>
              <a:t>References</a:t>
            </a:r>
            <a:r>
              <a:rPr lang="en-GB" dirty="0"/>
              <a:t> </a:t>
            </a:r>
          </a:p>
        </p:txBody>
      </p:sp>
      <p:sp>
        <p:nvSpPr>
          <p:cNvPr id="3" name="Content Placeholder 2">
            <a:extLst>
              <a:ext uri="{FF2B5EF4-FFF2-40B4-BE49-F238E27FC236}">
                <a16:creationId xmlns:a16="http://schemas.microsoft.com/office/drawing/2014/main" id="{443BCC40-9DB5-4200-A020-B738783D15F4}"/>
              </a:ext>
            </a:extLst>
          </p:cNvPr>
          <p:cNvSpPr>
            <a:spLocks noGrp="1"/>
          </p:cNvSpPr>
          <p:nvPr>
            <p:ph idx="1"/>
          </p:nvPr>
        </p:nvSpPr>
        <p:spPr>
          <a:xfrm>
            <a:off x="272332" y="1531045"/>
            <a:ext cx="11647336" cy="5146201"/>
          </a:xfrm>
        </p:spPr>
        <p:txBody>
          <a:bodyPr>
            <a:noAutofit/>
          </a:bodyPr>
          <a:lstStyle/>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Keep Britain Tidy (2020)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Blue Flag and Seaside Award.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https://www.keepbritaintidy.org/local-authorities/improve-public-spaces/blue-flag-and-seaside-award#:~:text=The%20Blue%20Flag%20and%20Seaside%20Awards%20are%20aimed,celebrate%20the%20quality%20and%20diversity%20of%20our%20coastline</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17 December 2020)</a:t>
            </a:r>
          </a:p>
          <a:p>
            <a:pPr marL="0" indent="0">
              <a:lnSpc>
                <a:spcPct val="100000"/>
              </a:lnSpc>
              <a:spcBef>
                <a:spcPts val="0"/>
              </a:spcBef>
              <a:spcAft>
                <a:spcPts val="800"/>
              </a:spcAft>
              <a:buNone/>
            </a:pPr>
            <a:r>
              <a:rPr lang="en-GB" sz="1400" dirty="0">
                <a:latin typeface="Times New Roman" panose="02020603050405020304" pitchFamily="18" charset="0"/>
                <a:ea typeface="Calibri" panose="020F0502020204030204" pitchFamily="34" charset="0"/>
                <a:cs typeface="Times New Roman" panose="02020603050405020304" pitchFamily="18" charset="0"/>
              </a:rPr>
              <a:t>The Open University (2020) </a:t>
            </a:r>
            <a:r>
              <a:rPr lang="en-GB" sz="1400" i="1" dirty="0">
                <a:latin typeface="Times New Roman" panose="02020603050405020304" pitchFamily="18" charset="0"/>
                <a:ea typeface="Calibri" panose="020F0502020204030204" pitchFamily="34" charset="0"/>
                <a:cs typeface="Times New Roman" panose="02020603050405020304" pitchFamily="18" charset="0"/>
              </a:rPr>
              <a:t> 2.1 The Rockpool. </a:t>
            </a:r>
            <a:r>
              <a:rPr lang="en-GB" sz="1400" dirty="0">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https://www.open.edu/openlearn/ocw/mod/oucontent/view.php?id=18461&amp;section=3.1#:~:text=Like%20all%20ecosystems%2C%20a%20rock,escape%20back%20into%20the%20sea</a:t>
            </a:r>
            <a:r>
              <a:rPr lang="en-GB" sz="1400" dirty="0">
                <a:latin typeface="Times New Roman" panose="02020603050405020304" pitchFamily="18" charset="0"/>
                <a:ea typeface="Calibri" panose="020F0502020204030204" pitchFamily="34" charset="0"/>
                <a:cs typeface="Times New Roman" panose="02020603050405020304" pitchFamily="18" charset="0"/>
              </a:rPr>
              <a:t> (Accessed: 22 December 2020)</a:t>
            </a: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Saunders, P. (2010)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A Guide to the Gower Coast and Interior. </a:t>
            </a:r>
            <a:r>
              <a:rPr lang="en-GB" sz="1400" dirty="0">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http://www.wilderness-wales.co.uk/gower-peninsula/</a:t>
            </a:r>
            <a:r>
              <a:rPr lang="en-GB" sz="1400" dirty="0">
                <a:latin typeface="Times New Roman" panose="02020603050405020304" pitchFamily="18" charset="0"/>
                <a:ea typeface="Calibri" panose="020F0502020204030204" pitchFamily="34" charset="0"/>
                <a:cs typeface="Times New Roman" panose="02020603050405020304" pitchFamily="18" charset="0"/>
              </a:rPr>
              <a:t> (Accessed: 23 December 2020)</a:t>
            </a: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Surfers Against Sewage (2020)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Plastic Pollution – Facts and Figures.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u="sng" dirty="0">
                <a:effectLst/>
                <a:latin typeface="Times New Roman" panose="02020603050405020304" pitchFamily="18" charset="0"/>
                <a:ea typeface="Calibri" panose="020F0502020204030204" pitchFamily="34" charset="0"/>
                <a:cs typeface="Times New Roman" panose="02020603050405020304" pitchFamily="18" charset="0"/>
              </a:rPr>
              <a:t>https://www.sas.org.uk/our-work/plastic-pollution/plastic-pollution-facts-figures/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(Accessed: 17 December 2020)</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0000"/>
              </a:lnSpc>
              <a:spcBef>
                <a:spcPts val="0"/>
              </a:spcBef>
              <a:spcAft>
                <a:spcPts val="800"/>
              </a:spcAft>
              <a:buNone/>
            </a:pPr>
            <a:r>
              <a:rPr lang="en-GB" sz="1400" dirty="0" err="1">
                <a:latin typeface="Times New Roman" panose="02020603050405020304" pitchFamily="18" charset="0"/>
                <a:ea typeface="Calibri" panose="020F0502020204030204" pitchFamily="34" charset="0"/>
                <a:cs typeface="Times New Roman" panose="02020603050405020304" pitchFamily="18" charset="0"/>
              </a:rPr>
              <a:t>Thishari</a:t>
            </a:r>
            <a:r>
              <a:rPr lang="en-GB" sz="1400" dirty="0">
                <a:latin typeface="Times New Roman" panose="02020603050405020304" pitchFamily="18" charset="0"/>
                <a:ea typeface="Calibri" panose="020F0502020204030204" pitchFamily="34" charset="0"/>
                <a:cs typeface="Times New Roman" panose="02020603050405020304" pitchFamily="18" charset="0"/>
              </a:rPr>
              <a:t>, G. G. N. and Senevirathna, J. D. M. (2020) ‘Plastic Pollution in the Marine Environment’, </a:t>
            </a:r>
            <a:r>
              <a:rPr lang="en-GB" sz="1400" i="1" dirty="0" err="1">
                <a:latin typeface="Times New Roman" panose="02020603050405020304" pitchFamily="18" charset="0"/>
                <a:ea typeface="Calibri" panose="020F0502020204030204" pitchFamily="34" charset="0"/>
                <a:cs typeface="Times New Roman" panose="02020603050405020304" pitchFamily="18" charset="0"/>
              </a:rPr>
              <a:t>Heliyon</a:t>
            </a:r>
            <a:r>
              <a:rPr lang="en-GB" sz="1400" i="1" dirty="0">
                <a:latin typeface="Times New Roman" panose="02020603050405020304" pitchFamily="18" charset="0"/>
                <a:ea typeface="Calibri" panose="020F0502020204030204" pitchFamily="34" charset="0"/>
                <a:cs typeface="Times New Roman" panose="02020603050405020304" pitchFamily="18" charset="0"/>
              </a:rPr>
              <a:t>,</a:t>
            </a:r>
            <a:r>
              <a:rPr lang="en-GB" sz="1400" dirty="0">
                <a:latin typeface="Times New Roman" panose="02020603050405020304" pitchFamily="18" charset="0"/>
                <a:ea typeface="Calibri" panose="020F0502020204030204" pitchFamily="34" charset="0"/>
                <a:cs typeface="Times New Roman" panose="02020603050405020304" pitchFamily="18" charset="0"/>
              </a:rPr>
              <a:t> 6(9), pp. 1-16,  Available at:  </a:t>
            </a:r>
            <a:r>
              <a:rPr lang="en-GB" sz="1400" b="0" i="0" strike="noStrike" dirty="0">
                <a:effectLst/>
                <a:latin typeface="Times New Roman" panose="02020603050405020304" pitchFamily="18" charset="0"/>
                <a:cs typeface="Times New Roman" panose="02020603050405020304" pitchFamily="18" charset="0"/>
                <a:hlinkClick r:id="rId5" tooltip="Persistent link using digital object identifier">
                  <a:extLst>
                    <a:ext uri="{A12FA001-AC4F-418D-AE19-62706E023703}">
                      <ahyp:hlinkClr xmlns:ahyp="http://schemas.microsoft.com/office/drawing/2018/hyperlinkcolor" val="tx"/>
                    </a:ext>
                  </a:extLst>
                </a:hlinkClick>
              </a:rPr>
              <a:t>https://doi.org/10.1016/j.heliyon.2020.e04709</a:t>
            </a:r>
            <a:r>
              <a:rPr lang="en-GB" sz="1400" b="0" i="0" strike="noStrike" dirty="0">
                <a:effectLst/>
                <a:latin typeface="Times New Roman" panose="02020603050405020304" pitchFamily="18" charset="0"/>
                <a:cs typeface="Times New Roman" panose="02020603050405020304" pitchFamily="18" charset="0"/>
              </a:rPr>
              <a:t> </a:t>
            </a:r>
            <a:r>
              <a:rPr lang="en-GB" sz="1400" dirty="0">
                <a:latin typeface="Times New Roman" panose="02020603050405020304" pitchFamily="18" charset="0"/>
                <a:ea typeface="Calibri" panose="020F0502020204030204" pitchFamily="34" charset="0"/>
                <a:cs typeface="Times New Roman" panose="02020603050405020304" pitchFamily="18" charset="0"/>
              </a:rPr>
              <a:t>(Accessed: 22 December 2020)  </a:t>
            </a: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Visit Wales (2020)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Langland Bay Beach.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https://www.visitwales.com/attraction/beach/langland-bay-beach-1443779</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(Accessed: 16 December 2020)</a:t>
            </a:r>
          </a:p>
          <a:p>
            <a:pPr marL="0" indent="0">
              <a:lnSpc>
                <a:spcPct val="100000"/>
              </a:lnSpc>
              <a:spcBef>
                <a:spcPts val="0"/>
              </a:spcBef>
              <a:spcAft>
                <a:spcPts val="800"/>
              </a:spcAft>
              <a:buNone/>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Wilderness Foundation UK (2020) </a:t>
            </a:r>
            <a:r>
              <a:rPr lang="en-GB" sz="1400" i="1" dirty="0">
                <a:effectLst/>
                <a:latin typeface="Times New Roman" panose="02020603050405020304" pitchFamily="18" charset="0"/>
                <a:ea typeface="Calibri" panose="020F0502020204030204" pitchFamily="34" charset="0"/>
                <a:cs typeface="Times New Roman" panose="02020603050405020304" pitchFamily="18" charset="0"/>
              </a:rPr>
              <a:t>Leave No Trace Training.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Available at http://wildernessfoundation.org.uk/leave-no-trace-training/  (Accessed: 18 December 2020)</a:t>
            </a:r>
          </a:p>
          <a:p>
            <a:pPr marL="0" indent="0">
              <a:lnSpc>
                <a:spcPct val="100000"/>
              </a:lnSpc>
              <a:spcBef>
                <a:spcPts val="0"/>
              </a:spcBef>
              <a:spcAft>
                <a:spcPts val="800"/>
              </a:spcAft>
              <a:buNone/>
            </a:pPr>
            <a:r>
              <a:rPr lang="en-GB" sz="1400" dirty="0">
                <a:latin typeface="Times New Roman" panose="02020603050405020304" pitchFamily="18" charset="0"/>
                <a:ea typeface="Calibri" panose="020F0502020204030204" pitchFamily="34" charset="0"/>
                <a:cs typeface="Times New Roman" panose="02020603050405020304" pitchFamily="18" charset="0"/>
              </a:rPr>
              <a:t>Williams, S. (2009) </a:t>
            </a:r>
            <a:r>
              <a:rPr lang="en-GB" sz="1400" i="1" dirty="0">
                <a:latin typeface="Times New Roman" panose="02020603050405020304" pitchFamily="18" charset="0"/>
                <a:ea typeface="Calibri" panose="020F0502020204030204" pitchFamily="34" charset="0"/>
                <a:cs typeface="Times New Roman" panose="02020603050405020304" pitchFamily="18" charset="0"/>
              </a:rPr>
              <a:t>Beaches in Wales ‘some of the dirtiest in the UK’.</a:t>
            </a:r>
            <a:r>
              <a:rPr lang="en-GB" sz="1400" dirty="0">
                <a:latin typeface="Times New Roman" panose="02020603050405020304" pitchFamily="18" charset="0"/>
                <a:ea typeface="Calibri" panose="020F0502020204030204" pitchFamily="34" charset="0"/>
                <a:cs typeface="Times New Roman" panose="02020603050405020304" pitchFamily="18" charset="0"/>
              </a:rPr>
              <a:t> Available at:</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https://www.walesonline.co.uk/news/wales-news/beaches-wales-some-dirtiest-uk-2110620</a:t>
            </a:r>
            <a:r>
              <a:rPr lang="en-US" sz="1400" dirty="0">
                <a:latin typeface="Times New Roman" panose="02020603050405020304" pitchFamily="18" charset="0"/>
                <a:ea typeface="Calibri" panose="020F0502020204030204" pitchFamily="34" charset="0"/>
                <a:cs typeface="Times New Roman" panose="02020603050405020304" pitchFamily="18" charset="0"/>
              </a:rPr>
              <a:t> (Accessed: 23 December 2020)</a:t>
            </a: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0000"/>
              </a:lnSpc>
              <a:spcAft>
                <a:spcPts val="800"/>
              </a:spcAft>
              <a:buNone/>
            </a:pP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E7368A0C-29C5-48F9-A612-E3D7079ABE36}"/>
              </a:ext>
            </a:extLst>
          </p:cNvPr>
          <p:cNvSpPr>
            <a:spLocks noGrp="1"/>
          </p:cNvSpPr>
          <p:nvPr>
            <p:ph type="sldNum" sz="quarter" idx="12"/>
          </p:nvPr>
        </p:nvSpPr>
        <p:spPr>
          <a:xfrm>
            <a:off x="9448800" y="6492875"/>
            <a:ext cx="2743200" cy="365125"/>
          </a:xfrm>
        </p:spPr>
        <p:txBody>
          <a:bodyPr/>
          <a:lstStyle/>
          <a:p>
            <a:fld id="{DB290AD3-7E21-49BD-9A61-3234716080F5}" type="slidenum">
              <a:rPr lang="en-GB" sz="1100" smtClean="0">
                <a:solidFill>
                  <a:schemeClr val="tx1"/>
                </a:solidFill>
                <a:latin typeface="Times New Roman" panose="02020603050405020304" pitchFamily="18" charset="0"/>
                <a:cs typeface="Times New Roman" panose="02020603050405020304" pitchFamily="18" charset="0"/>
              </a:rPr>
              <a:t>11</a:t>
            </a:fld>
            <a:endParaRPr lang="en-GB" sz="1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9705739"/>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541</TotalTime>
  <Words>2544</Words>
  <Application>Microsoft Office PowerPoint</Application>
  <PresentationFormat>Widescreen</PresentationFormat>
  <Paragraphs>76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Times New Roman</vt:lpstr>
      <vt:lpstr>Vapor Trail</vt:lpstr>
      <vt:lpstr>John Muir Award </vt:lpstr>
      <vt:lpstr>Introduction</vt:lpstr>
      <vt:lpstr>Discover a Wild Place </vt:lpstr>
      <vt:lpstr>Explore Its Wilderness </vt:lpstr>
      <vt:lpstr>PowerPoint Presentation</vt:lpstr>
      <vt:lpstr>Conserve It </vt:lpstr>
      <vt:lpstr>PowerPoint Presentation</vt:lpstr>
      <vt:lpstr>Share Your Experience</vt:lpstr>
      <vt:lpstr>Share Your Experience</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John Muir Award </dc:title>
  <dc:creator>Stephen Gunn</dc:creator>
  <cp:lastModifiedBy>Stephen Gunn</cp:lastModifiedBy>
  <cp:revision>92</cp:revision>
  <cp:lastPrinted>2020-12-24T15:09:33Z</cp:lastPrinted>
  <dcterms:created xsi:type="dcterms:W3CDTF">2020-12-22T15:41:41Z</dcterms:created>
  <dcterms:modified xsi:type="dcterms:W3CDTF">2020-12-24T18:07:58Z</dcterms:modified>
</cp:coreProperties>
</file>