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3C49"/>
    <a:srgbClr val="1212AA"/>
    <a:srgbClr val="547D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9" d="100"/>
          <a:sy n="89" d="100"/>
        </p:scale>
        <p:origin x="437"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52086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Bradycardia prediction in preterm infants. The question is not whether it can be predicted, but how far in advance.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up the clinical motivation. 0.35 is the baseline the proposal set out to beat.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row is the gap this project fills. Nobody reports the lead time.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objectives. Objective 1 and 3 are the contributions.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missing channels: this is what makes the study a reduced-signal test.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design choice is traceable to a paper. The 450 s guard is the single biggest change from the failed first attempt.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linear model, a tree ensemble and a CNN share almost no inductive bias. Their identical failure points at the design, not the model.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Univariate, so it cannot overfit. This is the core diagnostic of the whole project.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AUROC. Note the ranking of the last two columns inverts between lead 0 and lead 5 — that is the next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finding to defend in the viva. Non-circular, physiologically consistent, and it agrees with Varisco feature relevance.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claim general superiority. The explanation is dataset scale and dimensionality.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with the shortfall rather than hiding it. The variability finding is a genuine deployment insight.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Naming the missing permutation test first is deliberate. Expect a question on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on the contribution, not the shortfall. The negative result is characterised, not hidden.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6B5E6-E03E-4F01-DE95-CAED0BBB6E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38569C-F167-7E58-380A-AD31463574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9A550F-76E3-D0D1-13E6-A6FE7736069F}"/>
              </a:ext>
            </a:extLst>
          </p:cNvPr>
          <p:cNvSpPr>
            <a:spLocks noGrp="1"/>
          </p:cNvSpPr>
          <p:nvPr>
            <p:ph type="body" idx="1"/>
          </p:nvPr>
        </p:nvSpPr>
        <p:spPr/>
        <p:txBody>
          <a:bodyPr/>
          <a:lstStyle/>
          <a:p>
            <a:r>
              <a:rPr lang="en-US" dirty="0"/>
              <a:t>Naming the missing permutation test first is deliberate. Expect a question on it.</a:t>
            </a:r>
          </a:p>
        </p:txBody>
      </p:sp>
      <p:sp>
        <p:nvSpPr>
          <p:cNvPr id="4" name="Slide Number Placeholder 3">
            <a:extLst>
              <a:ext uri="{FF2B5EF4-FFF2-40B4-BE49-F238E27FC236}">
                <a16:creationId xmlns:a16="http://schemas.microsoft.com/office/drawing/2014/main" id="{7B5F021F-49E2-D953-BA6B-BD5A06BA3EBA}"/>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810516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C49"/>
        </a:solidFill>
        <a:effectLst/>
      </p:bgPr>
    </p:bg>
    <p:spTree>
      <p:nvGrpSpPr>
        <p:cNvPr id="1" name=""/>
        <p:cNvGrpSpPr/>
        <p:nvPr/>
      </p:nvGrpSpPr>
      <p:grpSpPr>
        <a:xfrm>
          <a:off x="0" y="0"/>
          <a:ext cx="0" cy="0"/>
          <a:chOff x="0" y="0"/>
          <a:chExt cx="0" cy="0"/>
        </a:xfrm>
      </p:grpSpPr>
      <p:sp>
        <p:nvSpPr>
          <p:cNvPr id="2" name="Text 0"/>
          <p:cNvSpPr txBox="1"/>
          <p:nvPr/>
        </p:nvSpPr>
        <p:spPr>
          <a:xfrm>
            <a:off x="822960" y="1828800"/>
            <a:ext cx="10515600" cy="1737360"/>
          </a:xfrm>
          <a:prstGeom prst="rect">
            <a:avLst/>
          </a:prstGeom>
          <a:noFill/>
          <a:ln/>
        </p:spPr>
        <p:txBody>
          <a:bodyPr wrap="square" lIns="0" tIns="0" rIns="0" bIns="0" rtlCol="0" anchor="ctr"/>
          <a:lstStyle/>
          <a:p>
            <a:pPr marL="0" indent="0">
              <a:buNone/>
            </a:pPr>
            <a:r>
              <a:rPr lang="en-US" sz="3800" b="1" dirty="0">
                <a:solidFill>
                  <a:srgbClr val="FFFFFF"/>
                </a:solidFill>
                <a:latin typeface="Cambria" pitchFamily="34" charset="0"/>
                <a:ea typeface="Cambria" pitchFamily="34" charset="-122"/>
                <a:cs typeface="Cambria" pitchFamily="34" charset="-120"/>
              </a:rPr>
              <a:t>Machine Learning for Early Prediction of</a:t>
            </a:r>
            <a:endParaRPr lang="en-US" sz="3800" dirty="0"/>
          </a:p>
          <a:p>
            <a:pPr marL="0" indent="0">
              <a:buNone/>
            </a:pPr>
            <a:r>
              <a:rPr lang="en-US" sz="3800" b="1" dirty="0">
                <a:solidFill>
                  <a:srgbClr val="FFFFFF"/>
                </a:solidFill>
                <a:latin typeface="Cambria" pitchFamily="34" charset="0"/>
                <a:ea typeface="Cambria" pitchFamily="34" charset="-122"/>
                <a:cs typeface="Cambria" pitchFamily="34" charset="-120"/>
              </a:rPr>
              <a:t>Bradycardia in Preterm Infants</a:t>
            </a:r>
            <a:endParaRPr lang="en-US" sz="3800" dirty="0"/>
          </a:p>
        </p:txBody>
      </p:sp>
      <p:sp>
        <p:nvSpPr>
          <p:cNvPr id="3" name="Text 1"/>
          <p:cNvSpPr txBox="1"/>
          <p:nvPr/>
        </p:nvSpPr>
        <p:spPr>
          <a:xfrm>
            <a:off x="822960" y="3520440"/>
            <a:ext cx="10515600" cy="457200"/>
          </a:xfrm>
          <a:prstGeom prst="rect">
            <a:avLst/>
          </a:prstGeom>
          <a:noFill/>
          <a:ln/>
        </p:spPr>
        <p:txBody>
          <a:bodyPr wrap="square" lIns="0" tIns="0" rIns="0" bIns="0" rtlCol="0" anchor="ctr"/>
          <a:lstStyle/>
          <a:p>
            <a:pPr marL="0" indent="0">
              <a:buNone/>
            </a:pPr>
            <a:r>
              <a:rPr lang="en-US" sz="1900" i="1" dirty="0">
                <a:solidFill>
                  <a:srgbClr val="02C39A"/>
                </a:solidFill>
                <a:latin typeface="Calibri" pitchFamily="34" charset="0"/>
                <a:ea typeface="Calibri" pitchFamily="34" charset="-122"/>
                <a:cs typeface="Calibri" pitchFamily="34" charset="-120"/>
              </a:rPr>
              <a:t>A Lead Time Analysis on a Public Cardio-Respiratory Dataset</a:t>
            </a:r>
            <a:endParaRPr lang="en-US" sz="1900" dirty="0"/>
          </a:p>
        </p:txBody>
      </p:sp>
      <p:sp>
        <p:nvSpPr>
          <p:cNvPr id="4" name="Text 2"/>
          <p:cNvSpPr txBox="1"/>
          <p:nvPr/>
        </p:nvSpPr>
        <p:spPr>
          <a:xfrm>
            <a:off x="822960" y="4846320"/>
            <a:ext cx="10515600" cy="822960"/>
          </a:xfrm>
          <a:prstGeom prst="rect">
            <a:avLst/>
          </a:prstGeom>
          <a:noFill/>
          <a:ln/>
        </p:spPr>
        <p:txBody>
          <a:bodyPr wrap="square" lIns="0" tIns="0" rIns="0" bIns="0" rtlCol="0" anchor="ctr"/>
          <a:lstStyle/>
          <a:p>
            <a:pPr marL="0" indent="0">
              <a:buNone/>
            </a:pPr>
            <a:r>
              <a:rPr lang="en-US" sz="1400" dirty="0">
                <a:solidFill>
                  <a:srgbClr val="AFC7CE"/>
                </a:solidFill>
                <a:latin typeface="Calibri" pitchFamily="34" charset="0"/>
                <a:ea typeface="Calibri" pitchFamily="34" charset="-122"/>
                <a:cs typeface="Calibri" pitchFamily="34" charset="-120"/>
              </a:rPr>
              <a:t>Mohammad Lakhi   |   MSc Data and Artificial Intelligence</a:t>
            </a:r>
            <a:endParaRPr lang="en-US" sz="1400" dirty="0"/>
          </a:p>
          <a:p>
            <a:pPr marL="0" indent="0">
              <a:buNone/>
            </a:pPr>
            <a:r>
              <a:rPr lang="en-US" sz="1400" dirty="0">
                <a:solidFill>
                  <a:srgbClr val="AFC7CE"/>
                </a:solidFill>
                <a:latin typeface="Calibri" pitchFamily="34" charset="0"/>
                <a:ea typeface="Calibri" pitchFamily="34" charset="-122"/>
                <a:cs typeface="Calibri" pitchFamily="34" charset="-120"/>
              </a:rPr>
              <a:t>Supervisor: Dr Aliyu Sambo   |   August 2026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PROBLEM</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Alarms that fire after the event</a:t>
            </a:r>
            <a:endParaRPr lang="en-US" sz="3600" dirty="0"/>
          </a:p>
        </p:txBody>
      </p:sp>
      <p:sp>
        <p:nvSpPr>
          <p:cNvPr id="4" name="Text 2"/>
          <p:cNvSpPr txBox="1"/>
          <p:nvPr/>
        </p:nvSpPr>
        <p:spPr>
          <a:xfrm>
            <a:off x="640080" y="1783080"/>
            <a:ext cx="67665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 the NICU, preterm infants are constantly watched for bradycardia.</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Reactive in nature, threshold alarms only sound when a limit is exceeded.</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A significant portion are untrue, which causes clinical staff to experience alarm fatigue.</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This rises the question: is it possible for a model to issue a warning prior to the event?</a:t>
            </a:r>
            <a:endParaRPr lang="en-US" sz="1500" dirty="0"/>
          </a:p>
        </p:txBody>
      </p:sp>
      <p:sp>
        <p:nvSpPr>
          <p:cNvPr id="5" name="Shape 3"/>
          <p:cNvSpPr/>
          <p:nvPr/>
        </p:nvSpPr>
        <p:spPr>
          <a:xfrm>
            <a:off x="7863840" y="1920240"/>
            <a:ext cx="2377440" cy="1371600"/>
          </a:xfrm>
          <a:prstGeom prst="roundRect">
            <a:avLst>
              <a:gd name="adj" fmla="val 8000"/>
            </a:avLst>
          </a:prstGeom>
          <a:solidFill>
            <a:srgbClr val="F2F7F8"/>
          </a:solidFill>
          <a:ln w="12700">
            <a:solidFill>
              <a:srgbClr val="FFFFFF"/>
            </a:solidFill>
            <a:prstDash val="solid"/>
          </a:ln>
        </p:spPr>
      </p:sp>
      <p:sp>
        <p:nvSpPr>
          <p:cNvPr id="6" name="Text 4"/>
          <p:cNvSpPr txBox="1"/>
          <p:nvPr/>
        </p:nvSpPr>
        <p:spPr>
          <a:xfrm>
            <a:off x="7863840" y="206654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0.35</a:t>
            </a:r>
            <a:endParaRPr lang="en-US" sz="4000" dirty="0"/>
          </a:p>
        </p:txBody>
      </p:sp>
      <p:sp>
        <p:nvSpPr>
          <p:cNvPr id="7" name="Text 5"/>
          <p:cNvSpPr txBox="1"/>
          <p:nvPr/>
        </p:nvSpPr>
        <p:spPr>
          <a:xfrm>
            <a:off x="7863840" y="278892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Reported precision of</a:t>
            </a:r>
            <a:endParaRPr lang="en-US" sz="1200" dirty="0"/>
          </a:p>
          <a:p>
            <a:pPr marL="0" indent="0" algn="ctr">
              <a:buNone/>
            </a:pPr>
            <a:r>
              <a:rPr lang="en-US" sz="1200" dirty="0">
                <a:solidFill>
                  <a:srgbClr val="5F7078"/>
                </a:solidFill>
                <a:latin typeface="Calibri" pitchFamily="34" charset="0"/>
                <a:ea typeface="Calibri" pitchFamily="34" charset="-122"/>
                <a:cs typeface="Calibri" pitchFamily="34" charset="-120"/>
              </a:rPr>
              <a:t>conventional alarming</a:t>
            </a:r>
            <a:endParaRPr lang="en-US" sz="1200" dirty="0"/>
          </a:p>
        </p:txBody>
      </p:sp>
      <p:sp>
        <p:nvSpPr>
          <p:cNvPr id="8" name="Shape 6"/>
          <p:cNvSpPr/>
          <p:nvPr/>
        </p:nvSpPr>
        <p:spPr>
          <a:xfrm>
            <a:off x="7863840" y="3566160"/>
            <a:ext cx="2377440" cy="1371600"/>
          </a:xfrm>
          <a:prstGeom prst="roundRect">
            <a:avLst>
              <a:gd name="adj" fmla="val 8000"/>
            </a:avLst>
          </a:prstGeom>
          <a:solidFill>
            <a:srgbClr val="F2F7F8"/>
          </a:solidFill>
          <a:ln w="12700">
            <a:solidFill>
              <a:srgbClr val="FFFFFF"/>
            </a:solidFill>
            <a:prstDash val="solid"/>
          </a:ln>
        </p:spPr>
      </p:sp>
      <p:sp>
        <p:nvSpPr>
          <p:cNvPr id="9" name="Text 7"/>
          <p:cNvSpPr txBox="1"/>
          <p:nvPr/>
        </p:nvSpPr>
        <p:spPr>
          <a:xfrm>
            <a:off x="7863840" y="371246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622</a:t>
            </a:r>
            <a:endParaRPr lang="en-US" sz="4000" dirty="0"/>
          </a:p>
        </p:txBody>
      </p:sp>
      <p:sp>
        <p:nvSpPr>
          <p:cNvPr id="10" name="Text 8"/>
          <p:cNvSpPr txBox="1"/>
          <p:nvPr/>
        </p:nvSpPr>
        <p:spPr>
          <a:xfrm>
            <a:off x="7863840" y="443484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Annotated onsets</a:t>
            </a:r>
            <a:endParaRPr lang="en-US" sz="1200" dirty="0"/>
          </a:p>
          <a:p>
            <a:pPr marL="0" indent="0" algn="ctr">
              <a:buNone/>
            </a:pPr>
            <a:r>
              <a:rPr lang="en-US" sz="1200" dirty="0">
                <a:solidFill>
                  <a:srgbClr val="5F7078"/>
                </a:solidFill>
                <a:latin typeface="Calibri" pitchFamily="34" charset="0"/>
                <a:ea typeface="Calibri" pitchFamily="34" charset="-122"/>
                <a:cs typeface="Calibri" pitchFamily="34" charset="-120"/>
              </a:rPr>
              <a:t>available to learn from</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GAP</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What the literature has not established</a:t>
            </a:r>
            <a:endParaRPr lang="en-US" sz="3600" dirty="0"/>
          </a:p>
        </p:txBody>
      </p:sp>
      <p:sp>
        <p:nvSpPr>
          <p:cNvPr id="4" name="Shape 2"/>
          <p:cNvSpPr/>
          <p:nvPr/>
        </p:nvSpPr>
        <p:spPr>
          <a:xfrm>
            <a:off x="685800" y="1783080"/>
            <a:ext cx="960120" cy="960120"/>
          </a:xfrm>
          <a:prstGeom prst="ellipse">
            <a:avLst/>
          </a:prstGeom>
          <a:solidFill>
            <a:srgbClr val="028090"/>
          </a:solidFill>
          <a:ln/>
        </p:spPr>
      </p:sp>
      <p:sp>
        <p:nvSpPr>
          <p:cNvPr id="5" name="Text 3"/>
          <p:cNvSpPr txBox="1"/>
          <p:nvPr/>
        </p:nvSpPr>
        <p:spPr>
          <a:xfrm>
            <a:off x="685800" y="2057400"/>
            <a:ext cx="960120" cy="41148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10-55</a:t>
            </a:r>
            <a:endParaRPr lang="en-US" sz="1500" dirty="0"/>
          </a:p>
        </p:txBody>
      </p:sp>
      <p:sp>
        <p:nvSpPr>
          <p:cNvPr id="6" name="Text 4"/>
          <p:cNvSpPr txBox="1"/>
          <p:nvPr/>
        </p:nvSpPr>
        <p:spPr>
          <a:xfrm>
            <a:off x="1965960" y="187452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A small, private, single-center cohort is used in every previous study.</a:t>
            </a:r>
            <a:endParaRPr lang="en-US" sz="1500" dirty="0"/>
          </a:p>
        </p:txBody>
      </p:sp>
      <p:sp>
        <p:nvSpPr>
          <p:cNvPr id="7" name="Shape 5"/>
          <p:cNvSpPr/>
          <p:nvPr/>
        </p:nvSpPr>
        <p:spPr>
          <a:xfrm>
            <a:off x="685800" y="3200400"/>
            <a:ext cx="960120" cy="960120"/>
          </a:xfrm>
          <a:prstGeom prst="ellipse">
            <a:avLst/>
          </a:prstGeom>
          <a:solidFill>
            <a:srgbClr val="028090"/>
          </a:solidFill>
          <a:ln/>
        </p:spPr>
      </p:sp>
      <p:sp>
        <p:nvSpPr>
          <p:cNvPr id="8" name="Text 6"/>
          <p:cNvSpPr txBox="1"/>
          <p:nvPr/>
        </p:nvSpPr>
        <p:spPr>
          <a:xfrm>
            <a:off x="685800" y="3474720"/>
            <a:ext cx="960120" cy="41148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5 of 7</a:t>
            </a:r>
            <a:endParaRPr lang="en-US" sz="1500" dirty="0"/>
          </a:p>
        </p:txBody>
      </p:sp>
      <p:sp>
        <p:nvSpPr>
          <p:cNvPr id="9" name="Text 7"/>
          <p:cNvSpPr txBox="1"/>
          <p:nvPr/>
        </p:nvSpPr>
        <p:spPr>
          <a:xfrm>
            <a:off x="1965960" y="329184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According to Zuzarte et al., five out of seven subjects had cardio-respiratory characteristics that were "not significantly different from chance" when there was no movement.</a:t>
            </a:r>
            <a:endParaRPr lang="en-US" sz="1500" dirty="0"/>
          </a:p>
        </p:txBody>
      </p:sp>
      <p:sp>
        <p:nvSpPr>
          <p:cNvPr id="10" name="Shape 8"/>
          <p:cNvSpPr/>
          <p:nvPr/>
        </p:nvSpPr>
        <p:spPr>
          <a:xfrm>
            <a:off x="685800" y="4617720"/>
            <a:ext cx="960120" cy="960120"/>
          </a:xfrm>
          <a:prstGeom prst="ellipse">
            <a:avLst/>
          </a:prstGeom>
          <a:solidFill>
            <a:srgbClr val="E76F51"/>
          </a:solidFill>
          <a:ln/>
        </p:spPr>
      </p:sp>
      <p:sp>
        <p:nvSpPr>
          <p:cNvPr id="11" name="Text 9"/>
          <p:cNvSpPr txBox="1"/>
          <p:nvPr/>
        </p:nvSpPr>
        <p:spPr>
          <a:xfrm>
            <a:off x="685800" y="4892040"/>
            <a:ext cx="960120" cy="411480"/>
          </a:xfrm>
          <a:prstGeom prst="rect">
            <a:avLst/>
          </a:prstGeom>
          <a:noFill/>
          <a:ln/>
        </p:spPr>
        <p:txBody>
          <a:bodyPr wrap="square" lIns="0" tIns="0" rIns="0" bIns="0" rtlCol="0" anchor="ctr"/>
          <a:lstStyle/>
          <a:p>
            <a:pPr marL="0" indent="0" algn="ctr">
              <a:buNone/>
            </a:pPr>
            <a:r>
              <a:rPr lang="en-US" sz="1900" b="1" dirty="0">
                <a:solidFill>
                  <a:srgbClr val="FFFFFF"/>
                </a:solidFill>
                <a:latin typeface="Cambria" pitchFamily="34" charset="0"/>
                <a:ea typeface="Cambria" pitchFamily="34" charset="-122"/>
                <a:cs typeface="Cambria" pitchFamily="34" charset="-120"/>
              </a:rPr>
              <a:t>0</a:t>
            </a:r>
            <a:endParaRPr lang="en-US" sz="1900" dirty="0"/>
          </a:p>
        </p:txBody>
      </p:sp>
      <p:sp>
        <p:nvSpPr>
          <p:cNvPr id="12" name="Text 10"/>
          <p:cNvSpPr txBox="1"/>
          <p:nvPr/>
        </p:nvSpPr>
        <p:spPr>
          <a:xfrm>
            <a:off x="1965960" y="4709160"/>
            <a:ext cx="9418320" cy="822960"/>
          </a:xfrm>
          <a:prstGeom prst="rect">
            <a:avLst/>
          </a:prstGeom>
          <a:noFill/>
          <a:ln/>
        </p:spPr>
        <p:txBody>
          <a:bodyPr wrap="square" lIns="0" tIns="0" rIns="0" bIns="0" rtlCol="0" anchor="ctr"/>
          <a:lstStyle/>
          <a:p>
            <a:pPr>
              <a:lnSpc>
                <a:spcPct val="110000"/>
              </a:lnSpc>
            </a:pPr>
            <a:r>
              <a:rPr lang="en-US" sz="1500" dirty="0">
                <a:solidFill>
                  <a:srgbClr val="1B2A30"/>
                </a:solidFill>
                <a:latin typeface="Calibri" pitchFamily="34" charset="0"/>
                <a:ea typeface="Calibri" pitchFamily="34" charset="-122"/>
                <a:cs typeface="Calibri" pitchFamily="34" charset="-120"/>
              </a:rPr>
              <a:t>studies that show how accurate predictions can be made in the future.</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RESEARCH QUESTION</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Not whether — how far in advance</a:t>
            </a:r>
            <a:endParaRPr lang="en-US" sz="3600" dirty="0"/>
          </a:p>
        </p:txBody>
      </p:sp>
      <p:sp>
        <p:nvSpPr>
          <p:cNvPr id="4" name="Shape 2"/>
          <p:cNvSpPr/>
          <p:nvPr/>
        </p:nvSpPr>
        <p:spPr>
          <a:xfrm>
            <a:off x="640080" y="1737360"/>
            <a:ext cx="10881360" cy="868680"/>
          </a:xfrm>
          <a:prstGeom prst="roundRect">
            <a:avLst>
              <a:gd name="adj" fmla="val 10526"/>
            </a:avLst>
          </a:prstGeom>
          <a:solidFill>
            <a:srgbClr val="0B3C49"/>
          </a:solidFill>
          <a:ln/>
        </p:spPr>
      </p:sp>
      <p:sp>
        <p:nvSpPr>
          <p:cNvPr id="5" name="Text 3"/>
          <p:cNvSpPr txBox="1"/>
          <p:nvPr/>
        </p:nvSpPr>
        <p:spPr>
          <a:xfrm>
            <a:off x="960120" y="1847088"/>
            <a:ext cx="10241280" cy="685800"/>
          </a:xfrm>
          <a:prstGeom prst="rect">
            <a:avLst/>
          </a:prstGeom>
          <a:noFill/>
          <a:ln/>
        </p:spPr>
        <p:txBody>
          <a:bodyPr wrap="square" lIns="0" tIns="0" rIns="0" bIns="0" rtlCol="0" anchor="ctr"/>
          <a:lstStyle/>
          <a:p>
            <a:r>
              <a:rPr lang="en-US" sz="1700" i="1" dirty="0">
                <a:solidFill>
                  <a:srgbClr val="FFFFFF"/>
                </a:solidFill>
                <a:latin typeface="Calibri" pitchFamily="34" charset="0"/>
                <a:ea typeface="Calibri" pitchFamily="34" charset="-122"/>
                <a:cs typeface="Calibri" pitchFamily="34" charset="-120"/>
              </a:rPr>
              <a:t>Using only the signals provided by a public dataset, how far ahead of a bradycardia onset does predictive information actually exist?</a:t>
            </a:r>
          </a:p>
        </p:txBody>
      </p:sp>
      <p:sp>
        <p:nvSpPr>
          <p:cNvPr id="6" name="Text 4"/>
          <p:cNvSpPr txBox="1"/>
          <p:nvPr/>
        </p:nvSpPr>
        <p:spPr>
          <a:xfrm>
            <a:off x="640080" y="2971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Calculate how long predictive information lasts.</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Examine two models using leave-one-patient-out cross-validation.</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Calculate the contribution of respiration alone, without taking heart rate into account.</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At the window and event levels, be truthful in your reporting.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gradFill>
          <a:gsLst>
            <a:gs pos="0">
              <a:schemeClr val="accent1">
                <a:lumMod val="5000"/>
                <a:lumOff val="95000"/>
              </a:schemeClr>
            </a:gs>
            <a:gs pos="14000">
              <a:schemeClr val="accent1">
                <a:lumMod val="45000"/>
                <a:lumOff val="55000"/>
              </a:schemeClr>
            </a:gs>
            <a:gs pos="38000">
              <a:schemeClr val="accent1">
                <a:alpha val="78000"/>
                <a:lumMod val="79000"/>
                <a:lumOff val="21000"/>
              </a:schemeClr>
            </a:gs>
            <a:gs pos="100000">
              <a:srgbClr val="0B3C49"/>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THE DATASET</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Preterm Infant Cardio-Respiratory Signals</a:t>
            </a:r>
            <a:endParaRPr lang="en-US" sz="3600" dirty="0"/>
          </a:p>
        </p:txBody>
      </p:sp>
      <p:sp>
        <p:nvSpPr>
          <p:cNvPr id="4" name="Shape 2"/>
          <p:cNvSpPr/>
          <p:nvPr/>
        </p:nvSpPr>
        <p:spPr>
          <a:xfrm>
            <a:off x="640080" y="1783080"/>
            <a:ext cx="2377440" cy="1371600"/>
          </a:xfrm>
          <a:prstGeom prst="roundRect">
            <a:avLst>
              <a:gd name="adj" fmla="val 8000"/>
            </a:avLst>
          </a:prstGeom>
          <a:solidFill>
            <a:srgbClr val="F2F7F8"/>
          </a:solidFill>
          <a:ln w="12700">
            <a:solidFill>
              <a:srgbClr val="FFFFFF"/>
            </a:solidFill>
            <a:prstDash val="solid"/>
          </a:ln>
        </p:spPr>
      </p:sp>
      <p:sp>
        <p:nvSpPr>
          <p:cNvPr id="5" name="Text 3"/>
          <p:cNvSpPr txBox="1"/>
          <p:nvPr/>
        </p:nvSpPr>
        <p:spPr>
          <a:xfrm>
            <a:off x="64008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10</a:t>
            </a:r>
            <a:endParaRPr lang="en-US" sz="4000" dirty="0"/>
          </a:p>
        </p:txBody>
      </p:sp>
      <p:sp>
        <p:nvSpPr>
          <p:cNvPr id="6" name="Text 4"/>
          <p:cNvSpPr txBox="1"/>
          <p:nvPr/>
        </p:nvSpPr>
        <p:spPr>
          <a:xfrm>
            <a:off x="64008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preterm infants</a:t>
            </a:r>
            <a:endParaRPr lang="en-US" sz="1200" dirty="0"/>
          </a:p>
        </p:txBody>
      </p:sp>
      <p:sp>
        <p:nvSpPr>
          <p:cNvPr id="7" name="Shape 5"/>
          <p:cNvSpPr/>
          <p:nvPr/>
        </p:nvSpPr>
        <p:spPr>
          <a:xfrm>
            <a:off x="3429000" y="1783080"/>
            <a:ext cx="2377440" cy="1371600"/>
          </a:xfrm>
          <a:prstGeom prst="roundRect">
            <a:avLst>
              <a:gd name="adj" fmla="val 8000"/>
            </a:avLst>
          </a:prstGeom>
          <a:solidFill>
            <a:srgbClr val="F2F7F8"/>
          </a:solidFill>
          <a:ln w="12700">
            <a:solidFill>
              <a:srgbClr val="FFFFFF"/>
            </a:solidFill>
            <a:prstDash val="solid"/>
          </a:ln>
        </p:spPr>
      </p:sp>
      <p:sp>
        <p:nvSpPr>
          <p:cNvPr id="8" name="Text 6"/>
          <p:cNvSpPr txBox="1"/>
          <p:nvPr/>
        </p:nvSpPr>
        <p:spPr>
          <a:xfrm>
            <a:off x="342900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439.8</a:t>
            </a:r>
            <a:endParaRPr lang="en-US" sz="4000" dirty="0"/>
          </a:p>
        </p:txBody>
      </p:sp>
      <p:sp>
        <p:nvSpPr>
          <p:cNvPr id="9" name="Text 7"/>
          <p:cNvSpPr txBox="1"/>
          <p:nvPr/>
        </p:nvSpPr>
        <p:spPr>
          <a:xfrm>
            <a:off x="342900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hours of recording</a:t>
            </a:r>
            <a:endParaRPr lang="en-US" sz="1200" dirty="0"/>
          </a:p>
        </p:txBody>
      </p:sp>
      <p:sp>
        <p:nvSpPr>
          <p:cNvPr id="10" name="Shape 8"/>
          <p:cNvSpPr/>
          <p:nvPr/>
        </p:nvSpPr>
        <p:spPr>
          <a:xfrm>
            <a:off x="6217920" y="1783080"/>
            <a:ext cx="2377440" cy="1371600"/>
          </a:xfrm>
          <a:prstGeom prst="roundRect">
            <a:avLst>
              <a:gd name="adj" fmla="val 8000"/>
            </a:avLst>
          </a:prstGeom>
          <a:solidFill>
            <a:srgbClr val="F2F7F8"/>
          </a:solidFill>
          <a:ln w="12700">
            <a:solidFill>
              <a:srgbClr val="FFFFFF"/>
            </a:solidFill>
            <a:prstDash val="solid"/>
          </a:ln>
        </p:spPr>
      </p:sp>
      <p:sp>
        <p:nvSpPr>
          <p:cNvPr id="11" name="Text 9"/>
          <p:cNvSpPr txBox="1"/>
          <p:nvPr/>
        </p:nvSpPr>
        <p:spPr>
          <a:xfrm>
            <a:off x="621792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622</a:t>
            </a:r>
            <a:endParaRPr lang="en-US" sz="4000" dirty="0"/>
          </a:p>
        </p:txBody>
      </p:sp>
      <p:sp>
        <p:nvSpPr>
          <p:cNvPr id="12" name="Text 10"/>
          <p:cNvSpPr txBox="1"/>
          <p:nvPr/>
        </p:nvSpPr>
        <p:spPr>
          <a:xfrm>
            <a:off x="621792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bradycardia onsets</a:t>
            </a:r>
            <a:endParaRPr lang="en-US" sz="1200" dirty="0"/>
          </a:p>
        </p:txBody>
      </p:sp>
      <p:sp>
        <p:nvSpPr>
          <p:cNvPr id="13" name="Shape 11"/>
          <p:cNvSpPr/>
          <p:nvPr/>
        </p:nvSpPr>
        <p:spPr>
          <a:xfrm>
            <a:off x="9006840" y="1783080"/>
            <a:ext cx="2377440" cy="1371600"/>
          </a:xfrm>
          <a:prstGeom prst="roundRect">
            <a:avLst>
              <a:gd name="adj" fmla="val 8000"/>
            </a:avLst>
          </a:prstGeom>
          <a:solidFill>
            <a:srgbClr val="F2F7F8"/>
          </a:solidFill>
          <a:ln w="12700">
            <a:solidFill>
              <a:srgbClr val="FFFFFF"/>
            </a:solidFill>
            <a:prstDash val="solid"/>
          </a:ln>
        </p:spPr>
      </p:sp>
      <p:sp>
        <p:nvSpPr>
          <p:cNvPr id="14" name="Text 12"/>
          <p:cNvSpPr txBox="1"/>
          <p:nvPr/>
        </p:nvSpPr>
        <p:spPr>
          <a:xfrm>
            <a:off x="900684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2</a:t>
            </a:r>
            <a:endParaRPr lang="en-US" sz="4000" dirty="0"/>
          </a:p>
        </p:txBody>
      </p:sp>
      <p:sp>
        <p:nvSpPr>
          <p:cNvPr id="15" name="Text 13"/>
          <p:cNvSpPr txBox="1"/>
          <p:nvPr/>
        </p:nvSpPr>
        <p:spPr>
          <a:xfrm>
            <a:off x="900684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signals only</a:t>
            </a:r>
            <a:endParaRPr lang="en-US" sz="1200" dirty="0"/>
          </a:p>
        </p:txBody>
      </p:sp>
      <p:sp>
        <p:nvSpPr>
          <p:cNvPr id="16" name="Text 14"/>
          <p:cNvSpPr txBox="1"/>
          <p:nvPr/>
        </p:nvSpPr>
        <p:spPr>
          <a:xfrm>
            <a:off x="640080" y="352044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Only the ECG and impedance breathing - no movement channel or SpO2.</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For this task, it is the only publicly accessible dataset of its kind.</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Different infants have different sampling rates; infant 5's respiration annotation is degraded.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METHOD</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Pipeline</a:t>
            </a:r>
            <a:endParaRPr lang="en-US" sz="3600" dirty="0"/>
          </a:p>
        </p:txBody>
      </p:sp>
      <p:sp>
        <p:nvSpPr>
          <p:cNvPr id="4" name="Shape 2"/>
          <p:cNvSpPr/>
          <p:nvPr/>
        </p:nvSpPr>
        <p:spPr>
          <a:xfrm>
            <a:off x="640080" y="1920240"/>
            <a:ext cx="2514600" cy="2103120"/>
          </a:xfrm>
          <a:prstGeom prst="roundRect">
            <a:avLst>
              <a:gd name="adj" fmla="val 5217"/>
            </a:avLst>
          </a:prstGeom>
          <a:solidFill>
            <a:srgbClr val="F2F7F8"/>
          </a:solidFill>
          <a:ln/>
        </p:spPr>
      </p:sp>
      <p:sp>
        <p:nvSpPr>
          <p:cNvPr id="5" name="Shape 3"/>
          <p:cNvSpPr/>
          <p:nvPr/>
        </p:nvSpPr>
        <p:spPr>
          <a:xfrm>
            <a:off x="804672" y="2084832"/>
            <a:ext cx="548640" cy="548640"/>
          </a:xfrm>
          <a:prstGeom prst="ellipse">
            <a:avLst/>
          </a:prstGeom>
          <a:solidFill>
            <a:srgbClr val="028090"/>
          </a:solidFill>
          <a:ln/>
        </p:spPr>
      </p:sp>
      <p:sp>
        <p:nvSpPr>
          <p:cNvPr id="6" name="Text 4"/>
          <p:cNvSpPr txBox="1"/>
          <p:nvPr/>
        </p:nvSpPr>
        <p:spPr>
          <a:xfrm>
            <a:off x="80467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1</a:t>
            </a:r>
            <a:endParaRPr lang="en-US" sz="1700" dirty="0"/>
          </a:p>
        </p:txBody>
      </p:sp>
      <p:sp>
        <p:nvSpPr>
          <p:cNvPr id="7" name="Text 5"/>
          <p:cNvSpPr txBox="1"/>
          <p:nvPr/>
        </p:nvSpPr>
        <p:spPr>
          <a:xfrm>
            <a:off x="80467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Four 30 s windows,</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5 s shift, as one record</a:t>
            </a:r>
            <a:endParaRPr lang="en-US" sz="1300" dirty="0"/>
          </a:p>
        </p:txBody>
      </p:sp>
      <p:sp>
        <p:nvSpPr>
          <p:cNvPr id="8" name="Shape 6"/>
          <p:cNvSpPr/>
          <p:nvPr/>
        </p:nvSpPr>
        <p:spPr>
          <a:xfrm>
            <a:off x="3429000" y="1920240"/>
            <a:ext cx="2514600" cy="2103120"/>
          </a:xfrm>
          <a:prstGeom prst="roundRect">
            <a:avLst>
              <a:gd name="adj" fmla="val 5217"/>
            </a:avLst>
          </a:prstGeom>
          <a:solidFill>
            <a:srgbClr val="F2F7F8"/>
          </a:solidFill>
          <a:ln/>
        </p:spPr>
      </p:sp>
      <p:sp>
        <p:nvSpPr>
          <p:cNvPr id="9" name="Shape 7"/>
          <p:cNvSpPr/>
          <p:nvPr/>
        </p:nvSpPr>
        <p:spPr>
          <a:xfrm>
            <a:off x="3593592" y="2084832"/>
            <a:ext cx="548640" cy="548640"/>
          </a:xfrm>
          <a:prstGeom prst="ellipse">
            <a:avLst/>
          </a:prstGeom>
          <a:solidFill>
            <a:srgbClr val="028090"/>
          </a:solidFill>
          <a:ln/>
        </p:spPr>
      </p:sp>
      <p:sp>
        <p:nvSpPr>
          <p:cNvPr id="10" name="Text 8"/>
          <p:cNvSpPr txBox="1"/>
          <p:nvPr/>
        </p:nvSpPr>
        <p:spPr>
          <a:xfrm>
            <a:off x="359359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2</a:t>
            </a:r>
            <a:endParaRPr lang="en-US" sz="1700" dirty="0"/>
          </a:p>
        </p:txBody>
      </p:sp>
      <p:sp>
        <p:nvSpPr>
          <p:cNvPr id="11" name="Text 9"/>
          <p:cNvSpPr txBox="1"/>
          <p:nvPr/>
        </p:nvSpPr>
        <p:spPr>
          <a:xfrm>
            <a:off x="359359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Controls sampled</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&gt;= 450 s from any onset</a:t>
            </a:r>
            <a:endParaRPr lang="en-US" sz="1300" dirty="0"/>
          </a:p>
        </p:txBody>
      </p:sp>
      <p:sp>
        <p:nvSpPr>
          <p:cNvPr id="12" name="Shape 10"/>
          <p:cNvSpPr/>
          <p:nvPr/>
        </p:nvSpPr>
        <p:spPr>
          <a:xfrm>
            <a:off x="6217920" y="1920240"/>
            <a:ext cx="2514600" cy="2103120"/>
          </a:xfrm>
          <a:prstGeom prst="roundRect">
            <a:avLst>
              <a:gd name="adj" fmla="val 5217"/>
            </a:avLst>
          </a:prstGeom>
          <a:solidFill>
            <a:srgbClr val="F2F7F8"/>
          </a:solidFill>
          <a:ln/>
        </p:spPr>
      </p:sp>
      <p:sp>
        <p:nvSpPr>
          <p:cNvPr id="13" name="Shape 11"/>
          <p:cNvSpPr/>
          <p:nvPr/>
        </p:nvSpPr>
        <p:spPr>
          <a:xfrm>
            <a:off x="6382512" y="2084832"/>
            <a:ext cx="548640" cy="548640"/>
          </a:xfrm>
          <a:prstGeom prst="ellipse">
            <a:avLst/>
          </a:prstGeom>
          <a:solidFill>
            <a:srgbClr val="028090"/>
          </a:solidFill>
          <a:ln/>
        </p:spPr>
      </p:sp>
      <p:sp>
        <p:nvSpPr>
          <p:cNvPr id="14" name="Text 12"/>
          <p:cNvSpPr txBox="1"/>
          <p:nvPr/>
        </p:nvSpPr>
        <p:spPr>
          <a:xfrm>
            <a:off x="638251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3</a:t>
            </a:r>
            <a:endParaRPr lang="en-US" sz="1700" dirty="0"/>
          </a:p>
        </p:txBody>
      </p:sp>
      <p:sp>
        <p:nvSpPr>
          <p:cNvPr id="15" name="Text 13"/>
          <p:cNvSpPr txBox="1"/>
          <p:nvPr/>
        </p:nvSpPr>
        <p:spPr>
          <a:xfrm>
            <a:off x="638251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144 features, including</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open-ended pause measures</a:t>
            </a:r>
            <a:endParaRPr lang="en-US" sz="1300" dirty="0"/>
          </a:p>
        </p:txBody>
      </p:sp>
      <p:sp>
        <p:nvSpPr>
          <p:cNvPr id="16" name="Shape 14"/>
          <p:cNvSpPr/>
          <p:nvPr/>
        </p:nvSpPr>
        <p:spPr>
          <a:xfrm>
            <a:off x="9006840" y="1920240"/>
            <a:ext cx="2514600" cy="2103120"/>
          </a:xfrm>
          <a:prstGeom prst="roundRect">
            <a:avLst>
              <a:gd name="adj" fmla="val 5217"/>
            </a:avLst>
          </a:prstGeom>
          <a:solidFill>
            <a:srgbClr val="F2F7F8"/>
          </a:solidFill>
          <a:ln/>
        </p:spPr>
      </p:sp>
      <p:sp>
        <p:nvSpPr>
          <p:cNvPr id="17" name="Shape 15"/>
          <p:cNvSpPr/>
          <p:nvPr/>
        </p:nvSpPr>
        <p:spPr>
          <a:xfrm>
            <a:off x="9171432" y="2084832"/>
            <a:ext cx="548640" cy="548640"/>
          </a:xfrm>
          <a:prstGeom prst="ellipse">
            <a:avLst/>
          </a:prstGeom>
          <a:solidFill>
            <a:srgbClr val="028090"/>
          </a:solidFill>
          <a:ln/>
        </p:spPr>
      </p:sp>
      <p:sp>
        <p:nvSpPr>
          <p:cNvPr id="18" name="Text 16"/>
          <p:cNvSpPr txBox="1"/>
          <p:nvPr/>
        </p:nvSpPr>
        <p:spPr>
          <a:xfrm>
            <a:off x="9171432" y="2194560"/>
            <a:ext cx="548640" cy="329184"/>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4</a:t>
            </a:r>
            <a:endParaRPr lang="en-US" sz="1700" dirty="0"/>
          </a:p>
        </p:txBody>
      </p:sp>
      <p:sp>
        <p:nvSpPr>
          <p:cNvPr id="19" name="Text 17"/>
          <p:cNvSpPr txBox="1"/>
          <p:nvPr/>
        </p:nvSpPr>
        <p:spPr>
          <a:xfrm>
            <a:off x="9171432" y="2788920"/>
            <a:ext cx="2194560" cy="1005840"/>
          </a:xfrm>
          <a:prstGeom prst="rect">
            <a:avLst/>
          </a:prstGeom>
          <a:noFill/>
          <a:ln/>
        </p:spPr>
        <p:txBody>
          <a:bodyPr wrap="square" lIns="0" tIns="0" rIns="0" bIns="0" rtlCol="0" anchor="ctr"/>
          <a:lstStyle/>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ENLR vs 1D CNN,</a:t>
            </a:r>
            <a:endParaRPr lang="en-US" sz="1300" dirty="0"/>
          </a:p>
          <a:p>
            <a:pPr marL="0" indent="0">
              <a:lnSpc>
                <a:spcPct val="115000"/>
              </a:lnSpc>
              <a:buNone/>
            </a:pPr>
            <a:r>
              <a:rPr lang="en-US" sz="1300" dirty="0">
                <a:solidFill>
                  <a:srgbClr val="1B2A30"/>
                </a:solidFill>
                <a:latin typeface="Calibri" pitchFamily="34" charset="0"/>
                <a:ea typeface="Calibri" pitchFamily="34" charset="-122"/>
                <a:cs typeface="Calibri" pitchFamily="34" charset="-120"/>
              </a:rPr>
              <a:t>leave-one-patient-out</a:t>
            </a:r>
            <a:endParaRPr lang="en-US" sz="1300" dirty="0"/>
          </a:p>
        </p:txBody>
      </p:sp>
      <p:sp>
        <p:nvSpPr>
          <p:cNvPr id="20" name="Text 18"/>
          <p:cNvSpPr txBox="1"/>
          <p:nvPr/>
        </p:nvSpPr>
        <p:spPr>
          <a:xfrm>
            <a:off x="640080" y="4343400"/>
            <a:ext cx="10881360" cy="365760"/>
          </a:xfrm>
          <a:prstGeom prst="rect">
            <a:avLst/>
          </a:prstGeom>
          <a:noFill/>
          <a:ln/>
        </p:spPr>
        <p:txBody>
          <a:bodyPr wrap="square" lIns="0" tIns="0" rIns="0" bIns="0" rtlCol="0" anchor="ctr"/>
          <a:lstStyle/>
          <a:p>
            <a:pPr marL="0" indent="0">
              <a:buNone/>
            </a:pPr>
            <a:r>
              <a:rPr lang="en-US" sz="1400" i="1" dirty="0">
                <a:solidFill>
                  <a:srgbClr val="5F7078"/>
                </a:solidFill>
                <a:latin typeface="Calibri" pitchFamily="34" charset="0"/>
                <a:ea typeface="Calibri" pitchFamily="34" charset="-122"/>
                <a:cs typeface="Calibri" pitchFamily="34" charset="-120"/>
              </a:rPr>
              <a:t>Windowing follows Varisco et al.; the control definition follows Zuzarte et al.</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ITERATION 1</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The first attempt failed</a:t>
            </a:r>
            <a:endParaRPr lang="en-US" sz="36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640080" y="1828800"/>
          <a:ext cx="6858000" cy="1950720"/>
        </p:xfrm>
        <a:graphic>
          <a:graphicData uri="http://schemas.openxmlformats.org/drawingml/2006/table">
            <a:tbl>
              <a:tblPr/>
              <a:tblGrid>
                <a:gridCol w="1714500">
                  <a:extLst>
                    <a:ext uri="{9D8B030D-6E8A-4147-A177-3AD203B41FA5}">
                      <a16:colId xmlns:a16="http://schemas.microsoft.com/office/drawing/2014/main" val="20000"/>
                    </a:ext>
                  </a:extLst>
                </a:gridCol>
                <a:gridCol w="1714500">
                  <a:extLst>
                    <a:ext uri="{9D8B030D-6E8A-4147-A177-3AD203B41FA5}">
                      <a16:colId xmlns:a16="http://schemas.microsoft.com/office/drawing/2014/main" val="20001"/>
                    </a:ext>
                  </a:extLst>
                </a:gridCol>
                <a:gridCol w="1714500">
                  <a:extLst>
                    <a:ext uri="{9D8B030D-6E8A-4147-A177-3AD203B41FA5}">
                      <a16:colId xmlns:a16="http://schemas.microsoft.com/office/drawing/2014/main" val="20002"/>
                    </a:ext>
                  </a:extLst>
                </a:gridCol>
                <a:gridCol w="1714500">
                  <a:extLst>
                    <a:ext uri="{9D8B030D-6E8A-4147-A177-3AD203B41FA5}">
                      <a16:colId xmlns:a16="http://schemas.microsoft.com/office/drawing/2014/main" val="20003"/>
                    </a:ext>
                  </a:extLst>
                </a:gridCol>
              </a:tblGrid>
              <a:tr h="457200">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Model</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1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3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5 min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Elastic-net logistic regression</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0.521</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0.514</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Random forest</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0.513</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1D convolutional network</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hape 2"/>
          <p:cNvSpPr/>
          <p:nvPr/>
        </p:nvSpPr>
        <p:spPr>
          <a:xfrm>
            <a:off x="7863840" y="1828800"/>
            <a:ext cx="3657600" cy="1828800"/>
          </a:xfrm>
          <a:prstGeom prst="roundRect">
            <a:avLst>
              <a:gd name="adj" fmla="val 6000"/>
            </a:avLst>
          </a:prstGeom>
          <a:solidFill>
            <a:srgbClr val="E76F51"/>
          </a:solidFill>
          <a:ln/>
        </p:spPr>
      </p:sp>
      <p:sp>
        <p:nvSpPr>
          <p:cNvPr id="6" name="Text 3"/>
          <p:cNvSpPr txBox="1"/>
          <p:nvPr/>
        </p:nvSpPr>
        <p:spPr>
          <a:xfrm>
            <a:off x="8092440" y="2011680"/>
            <a:ext cx="3200400" cy="1463040"/>
          </a:xfrm>
          <a:prstGeom prst="rect">
            <a:avLst/>
          </a:prstGeom>
          <a:noFill/>
          <a:ln/>
        </p:spPr>
        <p:txBody>
          <a:bodyPr wrap="square" lIns="0" tIns="0" rIns="0" bIns="0" rtlCol="0" anchor="ctr"/>
          <a:lstStyle/>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All at chance.</a:t>
            </a:r>
            <a:endParaRPr lang="en-US" sz="1400" dirty="0"/>
          </a:p>
          <a:p>
            <a:pPr marL="0" indent="0">
              <a:lnSpc>
                <a:spcPct val="120000"/>
              </a:lnSpc>
              <a:buNone/>
            </a:pPr>
            <a:endParaRPr lang="en-US" sz="1400" dirty="0"/>
          </a:p>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Three unrelated model families </a:t>
            </a:r>
            <a:endParaRPr lang="en-US" sz="1400" dirty="0"/>
          </a:p>
          <a:p>
            <a:pPr marL="0" indent="0">
              <a:lnSpc>
                <a:spcPct val="120000"/>
              </a:lnSpc>
              <a:buNone/>
            </a:pPr>
            <a:r>
              <a:rPr lang="en-US" sz="1400" b="1" dirty="0">
                <a:solidFill>
                  <a:srgbClr val="FFFFFF"/>
                </a:solidFill>
                <a:latin typeface="Calibri" pitchFamily="34" charset="0"/>
                <a:ea typeface="Calibri" pitchFamily="34" charset="-122"/>
                <a:cs typeface="Calibri" pitchFamily="34" charset="-120"/>
              </a:rPr>
              <a:t>so not a model-capacity problem.</a:t>
            </a:r>
            <a:endParaRPr lang="en-US" sz="1400" dirty="0"/>
          </a:p>
        </p:txBody>
      </p:sp>
      <p:sp>
        <p:nvSpPr>
          <p:cNvPr id="7" name="Text 4"/>
          <p:cNvSpPr txBox="1"/>
          <p:nvPr/>
        </p:nvSpPr>
        <p:spPr>
          <a:xfrm>
            <a:off x="640080" y="3977640"/>
            <a:ext cx="10881360" cy="365760"/>
          </a:xfrm>
          <a:prstGeom prst="rect">
            <a:avLst/>
          </a:prstGeom>
          <a:noFill/>
          <a:ln/>
        </p:spPr>
        <p:txBody>
          <a:bodyPr wrap="square" lIns="0" tIns="0" rIns="0" bIns="0" rtlCol="0" anchor="ctr"/>
          <a:lstStyle/>
          <a:p>
            <a:pPr marL="0" indent="0">
              <a:buNone/>
            </a:pPr>
            <a:r>
              <a:rPr lang="en-US" sz="1400" i="1" dirty="0">
                <a:solidFill>
                  <a:srgbClr val="5F7078"/>
                </a:solidFill>
                <a:latin typeface="Calibri" pitchFamily="34" charset="0"/>
                <a:ea typeface="Calibri" pitchFamily="34" charset="-122"/>
                <a:cs typeface="Calibri" pitchFamily="34" charset="-120"/>
              </a:rPr>
              <a:t>Mean AUROC, leave one patient out. This negative result is what motivated measuring the lead time directly.</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DIAGNOSTIC</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So I measured how quickly the signal decays</a:t>
            </a:r>
            <a:endParaRPr lang="en-US" sz="3600" dirty="0"/>
          </a:p>
        </p:txBody>
      </p:sp>
      <p:pic>
        <p:nvPicPr>
          <p:cNvPr id="4" name="Image 0" descr="/tmp/deck/leadtime.png"/>
          <p:cNvPicPr>
            <a:picLocks noChangeAspect="1"/>
          </p:cNvPicPr>
          <p:nvPr/>
        </p:nvPicPr>
        <p:blipFill>
          <a:blip r:embed="rId3"/>
          <a:srcRect/>
          <a:stretch/>
        </p:blipFill>
        <p:spPr>
          <a:xfrm>
            <a:off x="1371600" y="1691640"/>
            <a:ext cx="7498080" cy="4023360"/>
          </a:xfrm>
          <a:prstGeom prst="rect">
            <a:avLst/>
          </a:prstGeom>
        </p:spPr>
      </p:pic>
      <p:sp>
        <p:nvSpPr>
          <p:cNvPr id="5" name="Text 2"/>
          <p:cNvSpPr txBox="1"/>
          <p:nvPr/>
        </p:nvSpPr>
        <p:spPr>
          <a:xfrm>
            <a:off x="9235440" y="2651760"/>
            <a:ext cx="2377440" cy="1463040"/>
          </a:xfrm>
          <a:prstGeom prst="rect">
            <a:avLst/>
          </a:prstGeom>
          <a:noFill/>
          <a:ln/>
        </p:spPr>
        <p:txBody>
          <a:bodyPr wrap="square" lIns="0" tIns="0" rIns="0" bIns="0" rtlCol="0" anchor="ctr"/>
          <a:lstStyle/>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Information is</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concentrated in the</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final - 20 seconds</a:t>
            </a:r>
            <a:endParaRPr lang="en-US" sz="1600" dirty="0"/>
          </a:p>
          <a:p>
            <a:pPr marL="0" indent="0">
              <a:lnSpc>
                <a:spcPct val="120000"/>
              </a:lnSpc>
              <a:buNone/>
            </a:pPr>
            <a:r>
              <a:rPr lang="en-US" sz="1600" b="1" dirty="0">
                <a:solidFill>
                  <a:srgbClr val="028090"/>
                </a:solidFill>
                <a:latin typeface="Calibri" pitchFamily="34" charset="0"/>
                <a:ea typeface="Calibri" pitchFamily="34" charset="-122"/>
                <a:cs typeface="Calibri" pitchFamily="34" charset="-120"/>
              </a:rPr>
              <a:t>before onset.</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RESULTS</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Window-level performance</a:t>
            </a:r>
            <a:endParaRPr lang="en-US" sz="3600" dirty="0"/>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783080"/>
          <a:ext cx="7315200" cy="2414016"/>
        </p:xfrm>
        <a:graphic>
          <a:graphicData uri="http://schemas.openxmlformats.org/drawingml/2006/table">
            <a:tbl>
              <a:tblPr/>
              <a:tblGrid>
                <a:gridCol w="18288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4023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Lead (s)</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All features</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Respiration only</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Cardiac only</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0.922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0.821</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0.910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0.773</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b="1" dirty="0">
                          <a:solidFill>
                            <a:srgbClr val="028090"/>
                          </a:solidFill>
                          <a:latin typeface="Calibri" pitchFamily="34" charset="0"/>
                          <a:ea typeface="Calibri" pitchFamily="34" charset="-122"/>
                          <a:cs typeface="Calibri" pitchFamily="34" charset="-120"/>
                        </a:rPr>
                        <a:t>0.764</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0.619</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0.627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0.630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0.546</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15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0.537</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0.538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4"/>
                  </a:ext>
                </a:extLst>
              </a:tr>
              <a:tr h="402336">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20</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0.518</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0.525</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400" dirty="0">
                          <a:solidFill>
                            <a:srgbClr val="1B2A30"/>
                          </a:solidFill>
                          <a:latin typeface="Calibri" pitchFamily="34" charset="0"/>
                          <a:ea typeface="Calibri" pitchFamily="34" charset="-122"/>
                          <a:cs typeface="Calibri" pitchFamily="34" charset="-120"/>
                        </a:rPr>
                        <a:t>0.502</a:t>
                      </a:r>
                      <a:endParaRPr lang="en-US" sz="14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Text 2"/>
          <p:cNvSpPr txBox="1"/>
          <p:nvPr/>
        </p:nvSpPr>
        <p:spPr>
          <a:xfrm>
            <a:off x="8321040" y="2194560"/>
            <a:ext cx="3200400" cy="2011680"/>
          </a:xfrm>
          <a:prstGeom prst="rect">
            <a:avLst/>
          </a:prstGeom>
          <a:noFill/>
          <a:ln/>
        </p:spPr>
        <p:txBody>
          <a:bodyPr wrap="square" lIns="0" tIns="0" rIns="0" bIns="0" rtlCol="0" anchor="ctr"/>
          <a:lstStyle/>
          <a:p>
            <a:pPr marL="0" indent="0">
              <a:lnSpc>
                <a:spcPct val="120000"/>
              </a:lnSpc>
              <a:buNone/>
            </a:pPr>
            <a:r>
              <a:rPr lang="en-US" sz="1400" b="1" dirty="0">
                <a:solidFill>
                  <a:srgbClr val="1B2A30"/>
                </a:solidFill>
                <a:latin typeface="Calibri" pitchFamily="34" charset="0"/>
                <a:ea typeface="Calibri" pitchFamily="34" charset="-122"/>
                <a:cs typeface="Calibri" pitchFamily="34" charset="-120"/>
              </a:rPr>
              <a:t>Seconds, not minutes.</a:t>
            </a:r>
            <a:endParaRPr lang="en-US" sz="1400" dirty="0"/>
          </a:p>
          <a:p>
            <a:pPr marL="0" indent="0">
              <a:lnSpc>
                <a:spcPct val="120000"/>
              </a:lnSpc>
              <a:buNone/>
            </a:pPr>
            <a:endParaRPr lang="en-US" sz="1400" dirty="0"/>
          </a:p>
          <a:p>
            <a:pPr marL="0" indent="0">
              <a:lnSpc>
                <a:spcPct val="120000"/>
              </a:lnSpc>
              <a:buNone/>
            </a:pPr>
            <a:r>
              <a:rPr lang="en-US" sz="1400" dirty="0">
                <a:solidFill>
                  <a:srgbClr val="1B2A30"/>
                </a:solidFill>
                <a:latin typeface="Calibri" pitchFamily="34" charset="0"/>
                <a:ea typeface="Calibri" pitchFamily="34" charset="-122"/>
                <a:cs typeface="Calibri" pitchFamily="34" charset="-120"/>
              </a:rPr>
              <a:t>Consistent with the 18.4 s median lead time reported by Joshi et al. the only prior study to quantify one.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KEY FINDING</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Respiration beats heart rate</a:t>
            </a:r>
            <a:endParaRPr lang="en-US" sz="3600" dirty="0"/>
          </a:p>
        </p:txBody>
      </p:sp>
      <p:sp>
        <p:nvSpPr>
          <p:cNvPr id="4" name="Shape 2"/>
          <p:cNvSpPr/>
          <p:nvPr/>
        </p:nvSpPr>
        <p:spPr>
          <a:xfrm>
            <a:off x="640080" y="1783080"/>
            <a:ext cx="5212080" cy="1920240"/>
          </a:xfrm>
          <a:prstGeom prst="roundRect">
            <a:avLst>
              <a:gd name="adj" fmla="val 5714"/>
            </a:avLst>
          </a:prstGeom>
          <a:solidFill>
            <a:srgbClr val="028090"/>
          </a:solidFill>
          <a:ln/>
        </p:spPr>
      </p:sp>
      <p:sp>
        <p:nvSpPr>
          <p:cNvPr id="5" name="Text 3"/>
          <p:cNvSpPr txBox="1"/>
          <p:nvPr/>
        </p:nvSpPr>
        <p:spPr>
          <a:xfrm>
            <a:off x="640080" y="1965960"/>
            <a:ext cx="5212080" cy="822960"/>
          </a:xfrm>
          <a:prstGeom prst="rect">
            <a:avLst/>
          </a:prstGeom>
          <a:noFill/>
          <a:ln/>
        </p:spPr>
        <p:txBody>
          <a:bodyPr wrap="square" lIns="0" tIns="0" rIns="0" bIns="0" rtlCol="0" anchor="ctr"/>
          <a:lstStyle/>
          <a:p>
            <a:pPr marL="0" indent="0" algn="ctr">
              <a:buNone/>
            </a:pPr>
            <a:r>
              <a:rPr lang="en-US" sz="4800" b="1" dirty="0">
                <a:solidFill>
                  <a:srgbClr val="FFFFFF"/>
                </a:solidFill>
                <a:latin typeface="Cambria" pitchFamily="34" charset="0"/>
                <a:ea typeface="Cambria" pitchFamily="34" charset="-122"/>
                <a:cs typeface="Cambria" pitchFamily="34" charset="-120"/>
              </a:rPr>
              <a:t>0.764</a:t>
            </a:r>
            <a:endParaRPr lang="en-US" sz="4800" dirty="0"/>
          </a:p>
        </p:txBody>
      </p:sp>
      <p:sp>
        <p:nvSpPr>
          <p:cNvPr id="6" name="Text 4"/>
          <p:cNvSpPr txBox="1"/>
          <p:nvPr/>
        </p:nvSpPr>
        <p:spPr>
          <a:xfrm>
            <a:off x="640080" y="2834640"/>
            <a:ext cx="5212080" cy="365760"/>
          </a:xfrm>
          <a:prstGeom prst="rect">
            <a:avLst/>
          </a:prstGeom>
          <a:noFill/>
          <a:ln/>
        </p:spPr>
        <p:txBody>
          <a:bodyPr wrap="square" lIns="0" tIns="0" rIns="0" bIns="0" rtlCol="0" anchor="ctr"/>
          <a:lstStyle/>
          <a:p>
            <a:pPr marL="0" indent="0" algn="ctr">
              <a:buNone/>
            </a:pPr>
            <a:r>
              <a:rPr lang="en-US" sz="1500" dirty="0">
                <a:solidFill>
                  <a:srgbClr val="CFEDEF"/>
                </a:solidFill>
                <a:latin typeface="Calibri" pitchFamily="34" charset="0"/>
                <a:ea typeface="Calibri" pitchFamily="34" charset="-122"/>
                <a:cs typeface="Calibri" pitchFamily="34" charset="-120"/>
              </a:rPr>
              <a:t>Respiration derived features</a:t>
            </a:r>
            <a:endParaRPr lang="en-US" sz="1500" dirty="0"/>
          </a:p>
        </p:txBody>
      </p:sp>
      <p:sp>
        <p:nvSpPr>
          <p:cNvPr id="7" name="Shape 5"/>
          <p:cNvSpPr/>
          <p:nvPr/>
        </p:nvSpPr>
        <p:spPr>
          <a:xfrm>
            <a:off x="6309360" y="1783080"/>
            <a:ext cx="5212080" cy="1920240"/>
          </a:xfrm>
          <a:prstGeom prst="roundRect">
            <a:avLst>
              <a:gd name="adj" fmla="val 5714"/>
            </a:avLst>
          </a:prstGeom>
          <a:solidFill>
            <a:srgbClr val="F2F7F8"/>
          </a:solidFill>
          <a:ln/>
        </p:spPr>
      </p:sp>
      <p:sp>
        <p:nvSpPr>
          <p:cNvPr id="8" name="Text 6"/>
          <p:cNvSpPr txBox="1"/>
          <p:nvPr/>
        </p:nvSpPr>
        <p:spPr>
          <a:xfrm>
            <a:off x="6309360" y="1965960"/>
            <a:ext cx="5212080" cy="822960"/>
          </a:xfrm>
          <a:prstGeom prst="rect">
            <a:avLst/>
          </a:prstGeom>
          <a:noFill/>
          <a:ln/>
        </p:spPr>
        <p:txBody>
          <a:bodyPr wrap="square" lIns="0" tIns="0" rIns="0" bIns="0" rtlCol="0" anchor="ctr"/>
          <a:lstStyle/>
          <a:p>
            <a:pPr marL="0" indent="0" algn="ctr">
              <a:buNone/>
            </a:pPr>
            <a:r>
              <a:rPr lang="en-US" sz="4800" b="1" dirty="0">
                <a:solidFill>
                  <a:srgbClr val="5F7078"/>
                </a:solidFill>
                <a:latin typeface="Cambria" pitchFamily="34" charset="0"/>
                <a:ea typeface="Cambria" pitchFamily="34" charset="-122"/>
                <a:cs typeface="Cambria" pitchFamily="34" charset="-120"/>
              </a:rPr>
              <a:t>0.619</a:t>
            </a:r>
            <a:endParaRPr lang="en-US" sz="4800" dirty="0"/>
          </a:p>
        </p:txBody>
      </p:sp>
      <p:sp>
        <p:nvSpPr>
          <p:cNvPr id="9" name="Text 7"/>
          <p:cNvSpPr txBox="1"/>
          <p:nvPr/>
        </p:nvSpPr>
        <p:spPr>
          <a:xfrm>
            <a:off x="6309360" y="2834640"/>
            <a:ext cx="5212080" cy="365760"/>
          </a:xfrm>
          <a:prstGeom prst="rect">
            <a:avLst/>
          </a:prstGeom>
          <a:noFill/>
          <a:ln/>
        </p:spPr>
        <p:txBody>
          <a:bodyPr wrap="square" lIns="0" tIns="0" rIns="0" bIns="0" rtlCol="0" anchor="ctr"/>
          <a:lstStyle/>
          <a:p>
            <a:pPr marL="0" indent="0" algn="ctr">
              <a:buNone/>
            </a:pPr>
            <a:r>
              <a:rPr lang="en-US" sz="1500" dirty="0">
                <a:solidFill>
                  <a:srgbClr val="5F7078"/>
                </a:solidFill>
                <a:latin typeface="Calibri" pitchFamily="34" charset="0"/>
                <a:ea typeface="Calibri" pitchFamily="34" charset="-122"/>
                <a:cs typeface="Calibri" pitchFamily="34" charset="-120"/>
              </a:rPr>
              <a:t>Cardiac derived features</a:t>
            </a:r>
            <a:endParaRPr lang="en-US" sz="1500" dirty="0"/>
          </a:p>
        </p:txBody>
      </p:sp>
      <p:sp>
        <p:nvSpPr>
          <p:cNvPr id="10" name="Text 8"/>
          <p:cNvSpPr txBox="1"/>
          <p:nvPr/>
        </p:nvSpPr>
        <p:spPr>
          <a:xfrm>
            <a:off x="640080" y="397764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Since heart rate determines bradycardia, cardiac characteristics close to onset are partially circular.</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Since respiration is a separate channel, this outcome cannot be circular.</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The three most important characteristics are respiratory, and they are all change characteristics rather than absolute values.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MODEL COMPARISON</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Elastic-net vs convolutional network</a:t>
            </a:r>
            <a:endParaRPr lang="en-US" sz="36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640080" y="1828800"/>
          <a:ext cx="6035040" cy="1828800"/>
        </p:xfrm>
        <a:graphic>
          <a:graphicData uri="http://schemas.openxmlformats.org/drawingml/2006/table">
            <a:tbl>
              <a:tblPr/>
              <a:tblGrid>
                <a:gridCol w="2011680">
                  <a:extLst>
                    <a:ext uri="{9D8B030D-6E8A-4147-A177-3AD203B41FA5}">
                      <a16:colId xmlns:a16="http://schemas.microsoft.com/office/drawing/2014/main" val="20000"/>
                    </a:ext>
                  </a:extLst>
                </a:gridCol>
                <a:gridCol w="201168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tblGrid>
              <a:tr h="457200">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Lead (s)</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Elastic-net LR</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tc>
                  <a:txBody>
                    <a:bodyPr/>
                    <a:lstStyle/>
                    <a:p>
                      <a:pPr marL="0" indent="0" algn="ctr">
                        <a:buNone/>
                      </a:pPr>
                      <a:r>
                        <a:rPr lang="en-US" sz="1500" b="1" dirty="0">
                          <a:solidFill>
                            <a:srgbClr val="FFFFFF"/>
                          </a:solidFill>
                          <a:latin typeface="Calibri" pitchFamily="34" charset="0"/>
                          <a:ea typeface="Calibri" pitchFamily="34" charset="-122"/>
                          <a:cs typeface="Calibri" pitchFamily="34" charset="-120"/>
                        </a:rPr>
                        <a:t>1D CNN</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solidFill>
                      <a:srgbClr val="0B3C49"/>
                    </a:solidFill>
                  </a:tcPr>
                </a:tc>
                <a:extLst>
                  <a:ext uri="{0D108BD9-81ED-4DB2-BD59-A6C34878D82A}">
                    <a16:rowId xmlns:a16="http://schemas.microsoft.com/office/drawing/2014/main" val="10000"/>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0.922</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0.909</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5</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0.773</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0.705</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10</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b="1" dirty="0">
                          <a:solidFill>
                            <a:srgbClr val="028090"/>
                          </a:solidFill>
                          <a:latin typeface="Calibri" pitchFamily="34" charset="0"/>
                          <a:ea typeface="Calibri" pitchFamily="34" charset="-122"/>
                          <a:cs typeface="Calibri" pitchFamily="34" charset="-120"/>
                        </a:rPr>
                        <a:t>0.627</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tc>
                  <a:txBody>
                    <a:bodyPr/>
                    <a:lstStyle/>
                    <a:p>
                      <a:pPr marL="0" indent="0" algn="ctr">
                        <a:buNone/>
                      </a:pPr>
                      <a:r>
                        <a:rPr lang="en-US" sz="1500" dirty="0">
                          <a:solidFill>
                            <a:srgbClr val="1B2A30"/>
                          </a:solidFill>
                          <a:latin typeface="Calibri" pitchFamily="34" charset="0"/>
                          <a:ea typeface="Calibri" pitchFamily="34" charset="-122"/>
                          <a:cs typeface="Calibri" pitchFamily="34" charset="-120"/>
                        </a:rPr>
                        <a:t>0.569</a:t>
                      </a:r>
                      <a:endParaRPr lang="en-US" sz="1500" dirty="0">
                        <a:latin typeface="Calibri" charset="0"/>
                        <a:ea typeface="Calibri" charset="0"/>
                        <a:cs typeface="Calibri" charset="0"/>
                      </a:endParaRPr>
                    </a:p>
                  </a:txBody>
                  <a:tcPr anchor="ctr">
                    <a:lnL w="12700" cap="flat" cmpd="sng" algn="ctr">
                      <a:solidFill>
                        <a:srgbClr val="D8E3E6"/>
                      </a:solidFill>
                      <a:prstDash val="solid"/>
                      <a:round/>
                      <a:headEnd type="none" w="med" len="med"/>
                      <a:tailEnd type="none" w="med" len="med"/>
                    </a:lnL>
                    <a:lnR w="12700" cap="flat" cmpd="sng" algn="ctr">
                      <a:solidFill>
                        <a:srgbClr val="D8E3E6"/>
                      </a:solidFill>
                      <a:prstDash val="solid"/>
                      <a:round/>
                      <a:headEnd type="none" w="med" len="med"/>
                      <a:tailEnd type="none" w="med" len="med"/>
                    </a:lnR>
                    <a:lnT w="12700" cap="flat" cmpd="sng" algn="ctr">
                      <a:solidFill>
                        <a:srgbClr val="D8E3E6"/>
                      </a:solidFill>
                      <a:prstDash val="solid"/>
                      <a:round/>
                      <a:headEnd type="none" w="med" len="med"/>
                      <a:tailEnd type="none" w="med" len="med"/>
                    </a:lnT>
                    <a:lnB w="12700" cap="flat" cmpd="sng" algn="ctr">
                      <a:solidFill>
                        <a:srgbClr val="D8E3E6"/>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Text 2"/>
          <p:cNvSpPr txBox="1"/>
          <p:nvPr/>
        </p:nvSpPr>
        <p:spPr>
          <a:xfrm>
            <a:off x="7040880" y="1828800"/>
            <a:ext cx="4480560" cy="2286000"/>
          </a:xfrm>
          <a:prstGeom prst="rect">
            <a:avLst/>
          </a:prstGeom>
          <a:noFill/>
          <a:ln/>
        </p:spPr>
        <p:txBody>
          <a:bodyPr wrap="square" lIns="0" tIns="0" rIns="0" bIns="0" rtlCol="0" anchor="ctr"/>
          <a:lstStyle/>
          <a:p>
            <a:pPr marL="0" indent="0">
              <a:lnSpc>
                <a:spcPct val="120000"/>
              </a:lnSpc>
              <a:buNone/>
            </a:pPr>
            <a:r>
              <a:rPr lang="en-US" sz="1400" b="1" dirty="0">
                <a:solidFill>
                  <a:srgbClr val="1B2A30"/>
                </a:solidFill>
                <a:latin typeface="Calibri" pitchFamily="34" charset="0"/>
                <a:ea typeface="Calibri" pitchFamily="34" charset="-122"/>
                <a:cs typeface="Calibri" pitchFamily="34" charset="-120"/>
              </a:rPr>
              <a:t>The linear model wins.</a:t>
            </a:r>
            <a:endParaRPr lang="en-US" sz="1400" dirty="0"/>
          </a:p>
          <a:p>
            <a:pPr marL="0" indent="0">
              <a:lnSpc>
                <a:spcPct val="120000"/>
              </a:lnSpc>
              <a:buNone/>
            </a:pPr>
            <a:endParaRPr lang="en-US" sz="1400" dirty="0"/>
          </a:p>
          <a:p>
            <a:pPr>
              <a:lnSpc>
                <a:spcPct val="120000"/>
              </a:lnSpc>
            </a:pPr>
            <a:r>
              <a:rPr lang="en-US" sz="1400" dirty="0">
                <a:solidFill>
                  <a:srgbClr val="1B2A30"/>
                </a:solidFill>
                <a:latin typeface="Calibri" pitchFamily="34" charset="0"/>
                <a:ea typeface="Calibri" pitchFamily="34" charset="-122"/>
                <a:cs typeface="Calibri" pitchFamily="34" charset="-120"/>
              </a:rPr>
              <a:t>CNNs were found to be the best by Varisco et al. The most likely explanation is that this study has 622 events across two signals, whereas they had 951 events across three. A network requires less data to fit more parameters.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gradFill>
          <a:gsLst>
            <a:gs pos="0">
              <a:schemeClr val="accent1">
                <a:lumMod val="5000"/>
                <a:lumOff val="95000"/>
              </a:schemeClr>
            </a:gs>
            <a:gs pos="14000">
              <a:schemeClr val="accent1">
                <a:lumMod val="45000"/>
                <a:lumOff val="55000"/>
              </a:schemeClr>
            </a:gs>
            <a:gs pos="45000">
              <a:schemeClr val="accent1">
                <a:lumMod val="45000"/>
                <a:lumOff val="55000"/>
              </a:schemeClr>
            </a:gs>
            <a:gs pos="100000">
              <a:srgbClr val="0B3C49"/>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EVENT LEVEL</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The honest result</a:t>
            </a:r>
            <a:endParaRPr lang="en-US" sz="3600" dirty="0"/>
          </a:p>
        </p:txBody>
      </p:sp>
      <p:sp>
        <p:nvSpPr>
          <p:cNvPr id="4" name="Shape 2"/>
          <p:cNvSpPr/>
          <p:nvPr/>
        </p:nvSpPr>
        <p:spPr>
          <a:xfrm>
            <a:off x="640080" y="1783080"/>
            <a:ext cx="2377440" cy="1371600"/>
          </a:xfrm>
          <a:prstGeom prst="roundRect">
            <a:avLst>
              <a:gd name="adj" fmla="val 8000"/>
            </a:avLst>
          </a:prstGeom>
          <a:solidFill>
            <a:srgbClr val="F2F7F8"/>
          </a:solidFill>
          <a:ln w="12700">
            <a:solidFill>
              <a:srgbClr val="FFFFFF"/>
            </a:solidFill>
            <a:prstDash val="solid"/>
          </a:ln>
        </p:spPr>
      </p:sp>
      <p:sp>
        <p:nvSpPr>
          <p:cNvPr id="5" name="Text 3"/>
          <p:cNvSpPr txBox="1"/>
          <p:nvPr/>
        </p:nvSpPr>
        <p:spPr>
          <a:xfrm>
            <a:off x="64008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0.43</a:t>
            </a:r>
            <a:endParaRPr lang="en-US" sz="4000" dirty="0"/>
          </a:p>
        </p:txBody>
      </p:sp>
      <p:sp>
        <p:nvSpPr>
          <p:cNvPr id="6" name="Text 4"/>
          <p:cNvSpPr txBox="1"/>
          <p:nvPr/>
        </p:nvSpPr>
        <p:spPr>
          <a:xfrm>
            <a:off x="64008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Sensitivity</a:t>
            </a:r>
            <a:endParaRPr lang="en-US" sz="1200" dirty="0"/>
          </a:p>
        </p:txBody>
      </p:sp>
      <p:sp>
        <p:nvSpPr>
          <p:cNvPr id="7" name="Shape 5"/>
          <p:cNvSpPr/>
          <p:nvPr/>
        </p:nvSpPr>
        <p:spPr>
          <a:xfrm>
            <a:off x="3429000" y="1783080"/>
            <a:ext cx="2377440" cy="1371600"/>
          </a:xfrm>
          <a:prstGeom prst="roundRect">
            <a:avLst>
              <a:gd name="adj" fmla="val 8000"/>
            </a:avLst>
          </a:prstGeom>
          <a:solidFill>
            <a:srgbClr val="F2F7F8"/>
          </a:solidFill>
          <a:ln w="12700">
            <a:solidFill>
              <a:srgbClr val="FFFFFF"/>
            </a:solidFill>
            <a:prstDash val="solid"/>
          </a:ln>
        </p:spPr>
      </p:sp>
      <p:sp>
        <p:nvSpPr>
          <p:cNvPr id="8" name="Text 6"/>
          <p:cNvSpPr txBox="1"/>
          <p:nvPr/>
        </p:nvSpPr>
        <p:spPr>
          <a:xfrm>
            <a:off x="3429000" y="192938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0.12</a:t>
            </a:r>
            <a:endParaRPr lang="en-US" sz="4000" dirty="0"/>
          </a:p>
        </p:txBody>
      </p:sp>
      <p:sp>
        <p:nvSpPr>
          <p:cNvPr id="9" name="Text 7"/>
          <p:cNvSpPr txBox="1"/>
          <p:nvPr/>
        </p:nvSpPr>
        <p:spPr>
          <a:xfrm>
            <a:off x="342900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Precision</a:t>
            </a:r>
            <a:endParaRPr lang="en-US" sz="1200" dirty="0"/>
          </a:p>
        </p:txBody>
      </p:sp>
      <p:sp>
        <p:nvSpPr>
          <p:cNvPr id="10" name="Shape 8"/>
          <p:cNvSpPr/>
          <p:nvPr/>
        </p:nvSpPr>
        <p:spPr>
          <a:xfrm>
            <a:off x="6217920" y="1783080"/>
            <a:ext cx="2377440" cy="1371600"/>
          </a:xfrm>
          <a:prstGeom prst="roundRect">
            <a:avLst>
              <a:gd name="adj" fmla="val 8000"/>
            </a:avLst>
          </a:prstGeom>
          <a:solidFill>
            <a:srgbClr val="F2F7F8"/>
          </a:solidFill>
          <a:ln w="12700">
            <a:solidFill>
              <a:srgbClr val="FFFFFF"/>
            </a:solidFill>
            <a:prstDash val="solid"/>
          </a:ln>
        </p:spPr>
      </p:sp>
      <p:sp>
        <p:nvSpPr>
          <p:cNvPr id="11" name="Text 9"/>
          <p:cNvSpPr txBox="1"/>
          <p:nvPr/>
        </p:nvSpPr>
        <p:spPr>
          <a:xfrm>
            <a:off x="6217920" y="1929384"/>
            <a:ext cx="2377440" cy="685800"/>
          </a:xfrm>
          <a:prstGeom prst="rect">
            <a:avLst/>
          </a:prstGeom>
          <a:noFill/>
          <a:ln/>
        </p:spPr>
        <p:txBody>
          <a:bodyPr wrap="square" lIns="0" tIns="0" rIns="0" bIns="0" rtlCol="0" anchor="ctr"/>
          <a:lstStyle/>
          <a:p>
            <a:pPr marL="0" indent="0" algn="ctr">
              <a:buNone/>
            </a:pPr>
            <a:r>
              <a:rPr lang="en-US" sz="4000" b="1" dirty="0">
                <a:solidFill>
                  <a:srgbClr val="028090"/>
                </a:solidFill>
                <a:latin typeface="Cambria" pitchFamily="34" charset="0"/>
                <a:ea typeface="Cambria" pitchFamily="34" charset="-122"/>
                <a:cs typeface="Cambria" pitchFamily="34" charset="-120"/>
              </a:rPr>
              <a:t>5.35</a:t>
            </a:r>
            <a:endParaRPr lang="en-US" sz="4000" dirty="0"/>
          </a:p>
        </p:txBody>
      </p:sp>
      <p:sp>
        <p:nvSpPr>
          <p:cNvPr id="12" name="Text 10"/>
          <p:cNvSpPr txBox="1"/>
          <p:nvPr/>
        </p:nvSpPr>
        <p:spPr>
          <a:xfrm>
            <a:off x="621792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Alarms per hour</a:t>
            </a:r>
            <a:endParaRPr lang="en-US" sz="1200" dirty="0"/>
          </a:p>
        </p:txBody>
      </p:sp>
      <p:sp>
        <p:nvSpPr>
          <p:cNvPr id="13" name="Shape 11"/>
          <p:cNvSpPr/>
          <p:nvPr/>
        </p:nvSpPr>
        <p:spPr>
          <a:xfrm>
            <a:off x="9006840" y="1783080"/>
            <a:ext cx="2377440" cy="1371600"/>
          </a:xfrm>
          <a:prstGeom prst="roundRect">
            <a:avLst>
              <a:gd name="adj" fmla="val 8000"/>
            </a:avLst>
          </a:prstGeom>
          <a:solidFill>
            <a:srgbClr val="F2F7F8"/>
          </a:solidFill>
          <a:ln w="12700">
            <a:solidFill>
              <a:srgbClr val="FFFFFF"/>
            </a:solidFill>
            <a:prstDash val="solid"/>
          </a:ln>
        </p:spPr>
      </p:sp>
      <p:sp>
        <p:nvSpPr>
          <p:cNvPr id="14" name="Text 12"/>
          <p:cNvSpPr txBox="1"/>
          <p:nvPr/>
        </p:nvSpPr>
        <p:spPr>
          <a:xfrm>
            <a:off x="9006840" y="1929384"/>
            <a:ext cx="2377440" cy="685800"/>
          </a:xfrm>
          <a:prstGeom prst="rect">
            <a:avLst/>
          </a:prstGeom>
          <a:noFill/>
          <a:ln/>
        </p:spPr>
        <p:txBody>
          <a:bodyPr wrap="square" lIns="0" tIns="0" rIns="0" bIns="0" rtlCol="0" anchor="ctr"/>
          <a:lstStyle/>
          <a:p>
            <a:pPr marL="0" indent="0" algn="ctr">
              <a:buNone/>
            </a:pPr>
            <a:r>
              <a:rPr lang="en-US" sz="4000" b="1" dirty="0">
                <a:solidFill>
                  <a:srgbClr val="E76F51"/>
                </a:solidFill>
                <a:latin typeface="Cambria" pitchFamily="34" charset="0"/>
                <a:ea typeface="Cambria" pitchFamily="34" charset="-122"/>
                <a:cs typeface="Cambria" pitchFamily="34" charset="-120"/>
              </a:rPr>
              <a:t>7 in 8</a:t>
            </a:r>
            <a:endParaRPr lang="en-US" sz="4000" dirty="0"/>
          </a:p>
        </p:txBody>
      </p:sp>
      <p:sp>
        <p:nvSpPr>
          <p:cNvPr id="15" name="Text 13"/>
          <p:cNvSpPr txBox="1"/>
          <p:nvPr/>
        </p:nvSpPr>
        <p:spPr>
          <a:xfrm>
            <a:off x="9006840" y="2651760"/>
            <a:ext cx="2377440" cy="411480"/>
          </a:xfrm>
          <a:prstGeom prst="rect">
            <a:avLst/>
          </a:prstGeom>
          <a:noFill/>
          <a:ln/>
        </p:spPr>
        <p:txBody>
          <a:bodyPr wrap="square" lIns="0" tIns="0" rIns="0" bIns="0" rtlCol="0" anchor="ctr"/>
          <a:lstStyle/>
          <a:p>
            <a:pPr marL="0" indent="0" algn="ctr">
              <a:buNone/>
            </a:pPr>
            <a:r>
              <a:rPr lang="en-US" sz="1200" dirty="0">
                <a:solidFill>
                  <a:srgbClr val="5F7078"/>
                </a:solidFill>
                <a:latin typeface="Calibri" pitchFamily="34" charset="0"/>
                <a:ea typeface="Calibri" pitchFamily="34" charset="-122"/>
                <a:cs typeface="Calibri" pitchFamily="34" charset="-120"/>
              </a:rPr>
              <a:t>Alarms would be false</a:t>
            </a:r>
            <a:endParaRPr lang="en-US" sz="1200" dirty="0"/>
          </a:p>
        </p:txBody>
      </p:sp>
      <p:sp>
        <p:nvSpPr>
          <p:cNvPr id="16" name="Text 14"/>
          <p:cNvSpPr txBox="1"/>
          <p:nvPr/>
        </p:nvSpPr>
        <p:spPr>
          <a:xfrm>
            <a:off x="640080" y="347472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No operating point reached the 0.35 precision baseline that the proposal was intended to surpass.</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Infants alarm rates range from 1.88 to 10.32 per hour; a population threshold does not apply.</a:t>
            </a:r>
          </a:p>
          <a:p>
            <a:pPr marL="342900" indent="-342900">
              <a:lnSpc>
                <a:spcPct val="115000"/>
              </a:lnSpc>
              <a:spcAft>
                <a:spcPts val="1000"/>
              </a:spcAft>
              <a:buSzPct val="100000"/>
              <a:buChar char="•"/>
            </a:pPr>
            <a:r>
              <a:rPr lang="en-US" sz="1500" dirty="0">
                <a:solidFill>
                  <a:srgbClr val="1B2A30"/>
                </a:solidFill>
                <a:latin typeface="Calibri" pitchFamily="34" charset="0"/>
                <a:ea typeface="Calibri" pitchFamily="34" charset="-122"/>
                <a:cs typeface="Calibri" pitchFamily="34" charset="-120"/>
              </a:rPr>
              <a:t>Infants with more frequent events have higher precision, replicating a mechanism reported by Varisco et al.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ext 0"/>
          <p:cNvSpPr txBox="1"/>
          <p:nvPr/>
        </p:nvSpPr>
        <p:spPr>
          <a:xfrm>
            <a:off x="640080" y="384048"/>
            <a:ext cx="10881360" cy="274320"/>
          </a:xfrm>
          <a:prstGeom prst="rect">
            <a:avLst/>
          </a:prstGeom>
          <a:noFill/>
          <a:ln/>
        </p:spPr>
        <p:txBody>
          <a:bodyPr wrap="square" lIns="0" tIns="0" rIns="0" bIns="0" rtlCol="0" anchor="ctr"/>
          <a:lstStyle/>
          <a:p>
            <a:pPr marL="0" indent="0">
              <a:buNone/>
            </a:pPr>
            <a:r>
              <a:rPr lang="en-US" sz="1300" b="1" kern="0" spc="200" dirty="0">
                <a:solidFill>
                  <a:srgbClr val="028090"/>
                </a:solidFill>
                <a:latin typeface="Calibri" pitchFamily="34" charset="0"/>
                <a:ea typeface="Calibri" pitchFamily="34" charset="-122"/>
                <a:cs typeface="Calibri" pitchFamily="34" charset="-120"/>
              </a:rPr>
              <a:t>LIMITATIONS</a:t>
            </a:r>
            <a:endParaRPr lang="en-US" sz="1300" dirty="0"/>
          </a:p>
        </p:txBody>
      </p:sp>
      <p:sp>
        <p:nvSpPr>
          <p:cNvPr id="3" name="Text 1"/>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What this work does not establish</a:t>
            </a:r>
            <a:endParaRPr lang="en-US" sz="3600" dirty="0"/>
          </a:p>
        </p:txBody>
      </p:sp>
      <p:sp>
        <p:nvSpPr>
          <p:cNvPr id="4" name="Text 2"/>
          <p:cNvSpPr txBox="1"/>
          <p:nvPr/>
        </p:nvSpPr>
        <p:spPr>
          <a:xfrm>
            <a:off x="640080" y="1828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The most significant outstanding validation is that there is no permutation control on the event-level results.</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One database, ten infants, and no outside validation.</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Only onset annotations, without offsets; no SpO2 or movement channel.</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For cardiac features, results at zero lead are still somewhat circular.</a:t>
            </a:r>
          </a:p>
          <a:p>
            <a:pPr marL="342900" indent="-342900">
              <a:lnSpc>
                <a:spcPct val="115000"/>
              </a:lnSpc>
              <a:spcAft>
                <a:spcPts val="1000"/>
              </a:spcAft>
              <a:buSzPct val="100000"/>
              <a:buChar char="•"/>
            </a:pPr>
            <a:r>
              <a:rPr lang="en-US" sz="1600" dirty="0">
                <a:solidFill>
                  <a:srgbClr val="1B2A30"/>
                </a:solidFill>
                <a:latin typeface="Calibri" pitchFamily="34" charset="0"/>
                <a:ea typeface="Calibri" pitchFamily="34" charset="-122"/>
                <a:cs typeface="Calibri" pitchFamily="34" charset="-120"/>
              </a:rPr>
              <a:t>The gain cannot be attributed to any one of the three simultaneous differences between the first and final protocols.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3C49"/>
        </a:solidFill>
        <a:effectLst/>
      </p:bgPr>
    </p:bg>
    <p:spTree>
      <p:nvGrpSpPr>
        <p:cNvPr id="1" name=""/>
        <p:cNvGrpSpPr/>
        <p:nvPr/>
      </p:nvGrpSpPr>
      <p:grpSpPr>
        <a:xfrm>
          <a:off x="0" y="0"/>
          <a:ext cx="0" cy="0"/>
          <a:chOff x="0" y="0"/>
          <a:chExt cx="0" cy="0"/>
        </a:xfrm>
      </p:grpSpPr>
      <p:sp>
        <p:nvSpPr>
          <p:cNvPr id="2" name="Text 0"/>
          <p:cNvSpPr txBox="1"/>
          <p:nvPr/>
        </p:nvSpPr>
        <p:spPr>
          <a:xfrm>
            <a:off x="822960" y="685800"/>
            <a:ext cx="10515600" cy="320040"/>
          </a:xfrm>
          <a:prstGeom prst="rect">
            <a:avLst/>
          </a:prstGeom>
          <a:noFill/>
          <a:ln/>
        </p:spPr>
        <p:txBody>
          <a:bodyPr wrap="square" lIns="0" tIns="0" rIns="0" bIns="0" rtlCol="0" anchor="ctr"/>
          <a:lstStyle/>
          <a:p>
            <a:pPr marL="0" indent="0">
              <a:buNone/>
            </a:pPr>
            <a:r>
              <a:rPr lang="en-US" sz="1300" b="1" kern="0" spc="200" dirty="0">
                <a:solidFill>
                  <a:srgbClr val="02C39A"/>
                </a:solidFill>
                <a:latin typeface="Calibri" pitchFamily="34" charset="0"/>
                <a:ea typeface="Calibri" pitchFamily="34" charset="-122"/>
                <a:cs typeface="Calibri" pitchFamily="34" charset="-120"/>
              </a:rPr>
              <a:t>CONCLUSIONS</a:t>
            </a:r>
            <a:endParaRPr lang="en-US" sz="1300" dirty="0"/>
          </a:p>
        </p:txBody>
      </p:sp>
      <p:sp>
        <p:nvSpPr>
          <p:cNvPr id="3" name="Text 1"/>
          <p:cNvSpPr txBox="1"/>
          <p:nvPr/>
        </p:nvSpPr>
        <p:spPr>
          <a:xfrm>
            <a:off x="822960" y="1051560"/>
            <a:ext cx="10515600" cy="64008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What a reduced, public signal set can support</a:t>
            </a:r>
            <a:endParaRPr lang="en-US" sz="3200" dirty="0"/>
          </a:p>
        </p:txBody>
      </p:sp>
      <p:sp>
        <p:nvSpPr>
          <p:cNvPr id="4" name="Text 2"/>
          <p:cNvSpPr txBox="1"/>
          <p:nvPr/>
        </p:nvSpPr>
        <p:spPr>
          <a:xfrm>
            <a:off x="822960" y="2103120"/>
            <a:ext cx="10515600" cy="2743200"/>
          </a:xfrm>
          <a:prstGeom prst="rect">
            <a:avLst/>
          </a:prstGeom>
          <a:noFill/>
          <a:ln/>
        </p:spPr>
        <p:txBody>
          <a:bodyPr wrap="square" lIns="0" tIns="0" rIns="0" bIns="0" rtlCol="0" anchor="ctr"/>
          <a:lstStyle/>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Measured rather than assumed, predictive information is limited to the last 20 seconds or so prior to onset.</a:t>
            </a:r>
          </a:p>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Heart rate is less informative during that window than respiration timing, and the outcome is non-circular.</a:t>
            </a:r>
          </a:p>
          <a:p>
            <a:pPr marL="342900" indent="-342900">
              <a:lnSpc>
                <a:spcPct val="120000"/>
              </a:lnSpc>
              <a:spcAft>
                <a:spcPts val="1400"/>
              </a:spcAft>
              <a:buSzPct val="100000"/>
              <a:buChar char="•"/>
            </a:pPr>
            <a:r>
              <a:rPr lang="en-US" sz="1700" dirty="0">
                <a:solidFill>
                  <a:srgbClr val="FFFFFF"/>
                </a:solidFill>
                <a:latin typeface="Calibri" pitchFamily="34" charset="0"/>
                <a:ea typeface="Calibri" pitchFamily="34" charset="-122"/>
                <a:cs typeface="Calibri" pitchFamily="34" charset="-120"/>
              </a:rPr>
              <a:t>According to the ablation Zuzarte et al. report, the model does not achieve clinically useful precision.</a:t>
            </a:r>
          </a:p>
          <a:p>
            <a:pPr marL="342900" indent="-342900">
              <a:lnSpc>
                <a:spcPct val="120000"/>
              </a:lnSpc>
              <a:spcAft>
                <a:spcPts val="1400"/>
              </a:spcAft>
              <a:buSzPct val="100000"/>
              <a:buChar char="•"/>
            </a:pPr>
            <a:r>
              <a:rPr lang="en-US" sz="1700" dirty="0">
                <a:solidFill>
                  <a:srgbClr val="02C39A"/>
                </a:solidFill>
                <a:latin typeface="Calibri" pitchFamily="34" charset="0"/>
                <a:ea typeface="Calibri" pitchFamily="34" charset="-122"/>
                <a:cs typeface="Calibri" pitchFamily="34" charset="-120"/>
              </a:rPr>
              <a:t>Contribution: a numerical description of what this task permits on the sole publicly accessible dataset.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C0CBF-EBA9-F14A-21C8-96140F1342E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2816D5D-C4CA-9EFD-5AED-A7778021F6C7}"/>
              </a:ext>
            </a:extLst>
          </p:cNvPr>
          <p:cNvSpPr txBox="1"/>
          <p:nvPr/>
        </p:nvSpPr>
        <p:spPr>
          <a:xfrm>
            <a:off x="640080" y="384048"/>
            <a:ext cx="10881360" cy="274320"/>
          </a:xfrm>
          <a:prstGeom prst="rect">
            <a:avLst/>
          </a:prstGeom>
          <a:noFill/>
          <a:ln/>
        </p:spPr>
        <p:txBody>
          <a:bodyPr wrap="square" lIns="0" tIns="0" rIns="0" bIns="0" rtlCol="0" anchor="ctr"/>
          <a:lstStyle/>
          <a:p>
            <a:pPr marL="0" indent="0">
              <a:buNone/>
            </a:pPr>
            <a:endParaRPr lang="en-US" sz="1300" dirty="0"/>
          </a:p>
        </p:txBody>
      </p:sp>
      <p:sp>
        <p:nvSpPr>
          <p:cNvPr id="3" name="Text 1">
            <a:extLst>
              <a:ext uri="{FF2B5EF4-FFF2-40B4-BE49-F238E27FC236}">
                <a16:creationId xmlns:a16="http://schemas.microsoft.com/office/drawing/2014/main" id="{939CDF7A-54AB-7500-8575-64EEF03AF9F7}"/>
              </a:ext>
            </a:extLst>
          </p:cNvPr>
          <p:cNvSpPr txBox="1"/>
          <p:nvPr/>
        </p:nvSpPr>
        <p:spPr>
          <a:xfrm>
            <a:off x="640080" y="658368"/>
            <a:ext cx="10881360" cy="777240"/>
          </a:xfrm>
          <a:prstGeom prst="rect">
            <a:avLst/>
          </a:prstGeom>
          <a:noFill/>
          <a:ln/>
        </p:spPr>
        <p:txBody>
          <a:bodyPr wrap="square" lIns="0" tIns="0" rIns="0" bIns="0" rtlCol="0" anchor="ctr"/>
          <a:lstStyle/>
          <a:p>
            <a:pPr marL="0" indent="0">
              <a:buNone/>
            </a:pPr>
            <a:r>
              <a:rPr lang="en-US" sz="3600" b="1" dirty="0">
                <a:solidFill>
                  <a:srgbClr val="1B2A30"/>
                </a:solidFill>
                <a:latin typeface="Cambria" pitchFamily="34" charset="0"/>
                <a:ea typeface="Cambria" pitchFamily="34" charset="-122"/>
                <a:cs typeface="Cambria" pitchFamily="34" charset="-120"/>
              </a:rPr>
              <a:t>References</a:t>
            </a:r>
            <a:endParaRPr lang="en-US" sz="3600" dirty="0"/>
          </a:p>
        </p:txBody>
      </p:sp>
      <p:sp>
        <p:nvSpPr>
          <p:cNvPr id="4" name="Text 2">
            <a:extLst>
              <a:ext uri="{FF2B5EF4-FFF2-40B4-BE49-F238E27FC236}">
                <a16:creationId xmlns:a16="http://schemas.microsoft.com/office/drawing/2014/main" id="{97318376-C571-2DC6-9071-54F015EE24ED}"/>
              </a:ext>
            </a:extLst>
          </p:cNvPr>
          <p:cNvSpPr txBox="1"/>
          <p:nvPr/>
        </p:nvSpPr>
        <p:spPr>
          <a:xfrm>
            <a:off x="640080" y="1828800"/>
            <a:ext cx="10881360" cy="3291840"/>
          </a:xfrm>
          <a:prstGeom prst="rect">
            <a:avLst/>
          </a:prstGeom>
          <a:noFill/>
          <a:ln/>
        </p:spPr>
        <p:txBody>
          <a:bodyPr wrap="square" lIns="0" tIns="0" rIns="0" bIns="0" rtlCol="0" anchor="ctr"/>
          <a:lstStyle/>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G. Varisco, Z. Peng, H. </a:t>
            </a:r>
            <a:r>
              <a:rPr lang="en-US" sz="1600" dirty="0" err="1">
                <a:solidFill>
                  <a:srgbClr val="1B2A30"/>
                </a:solidFill>
                <a:latin typeface="Calibri" pitchFamily="34" charset="0"/>
                <a:ea typeface="Calibri" pitchFamily="34" charset="-122"/>
                <a:cs typeface="Calibri" pitchFamily="34" charset="-120"/>
              </a:rPr>
              <a:t>Niemarkt</a:t>
            </a:r>
            <a:r>
              <a:rPr lang="en-US" sz="1600" dirty="0">
                <a:solidFill>
                  <a:srgbClr val="1B2A30"/>
                </a:solidFill>
                <a:latin typeface="Calibri" pitchFamily="34" charset="0"/>
                <a:ea typeface="Calibri" pitchFamily="34" charset="-122"/>
                <a:cs typeface="Calibri" pitchFamily="34" charset="-120"/>
              </a:rPr>
              <a:t>, P. Andriessen, C. van Pul, and X. Long, “Improving central apnea detection in preterm infants: Neural network strategies and clinical impact,” Computer Methods and Programs in Biomedicine, vol. 272, p. 109038, Dec. 2025,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10.1016/j.cmpb.2025.109038.</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R. Joshi, Z. Peng, X. Long, L. </a:t>
            </a:r>
            <a:r>
              <a:rPr lang="en-US" sz="1600" dirty="0" err="1">
                <a:solidFill>
                  <a:srgbClr val="1B2A30"/>
                </a:solidFill>
                <a:latin typeface="Calibri" pitchFamily="34" charset="0"/>
                <a:ea typeface="Calibri" pitchFamily="34" charset="-122"/>
                <a:cs typeface="Calibri" pitchFamily="34" charset="-120"/>
              </a:rPr>
              <a:t>Feijs</a:t>
            </a:r>
            <a:r>
              <a:rPr lang="en-US" sz="1600" dirty="0">
                <a:solidFill>
                  <a:srgbClr val="1B2A30"/>
                </a:solidFill>
                <a:latin typeface="Calibri" pitchFamily="34" charset="0"/>
                <a:ea typeface="Calibri" pitchFamily="34" charset="-122"/>
                <a:cs typeface="Calibri" pitchFamily="34" charset="-120"/>
              </a:rPr>
              <a:t>, P. Andriessen, and C. Van Pul, “Predictive Monitoring of Critical Cardiorespiratory Alarms in Neonates Under Intensive Care,” IEEE Journal of Translational Engineering in Health and Medicine, vol. 7, pp. 1–10, 2019,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10.1109/JTEHM.2019.2953520.‌</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G. Varisco et al., “Central apnea detection in premature infants using machine learning,” Computer Methods and Programs in Biomedicine, vol. 226, p. 107155, Nov. 2022,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10.1016/j.cmpb.2022.107155.‌</a:t>
            </a:r>
          </a:p>
          <a:p>
            <a:pPr marL="342900" indent="-342900">
              <a:lnSpc>
                <a:spcPct val="115000"/>
              </a:lnSpc>
              <a:spcAft>
                <a:spcPts val="1000"/>
              </a:spcAft>
              <a:buSzPct val="100000"/>
              <a:buFont typeface="+mj-lt"/>
              <a:buAutoNum type="arabicPeriod"/>
            </a:pPr>
            <a:r>
              <a:rPr lang="en-US" sz="1600" dirty="0">
                <a:solidFill>
                  <a:srgbClr val="1B2A30"/>
                </a:solidFill>
                <a:latin typeface="Calibri" pitchFamily="34" charset="0"/>
                <a:ea typeface="Calibri" pitchFamily="34" charset="-122"/>
                <a:cs typeface="Calibri" pitchFamily="34" charset="-120"/>
              </a:rPr>
              <a:t>I. Zuzarte, D. Sternad, and D. </a:t>
            </a:r>
            <a:r>
              <a:rPr lang="en-US" sz="1600" dirty="0" err="1">
                <a:solidFill>
                  <a:srgbClr val="1B2A30"/>
                </a:solidFill>
                <a:latin typeface="Calibri" pitchFamily="34" charset="0"/>
                <a:ea typeface="Calibri" pitchFamily="34" charset="-122"/>
                <a:cs typeface="Calibri" pitchFamily="34" charset="-120"/>
              </a:rPr>
              <a:t>Paydarfar</a:t>
            </a:r>
            <a:r>
              <a:rPr lang="en-US" sz="1600" dirty="0">
                <a:solidFill>
                  <a:srgbClr val="1B2A30"/>
                </a:solidFill>
                <a:latin typeface="Calibri" pitchFamily="34" charset="0"/>
                <a:ea typeface="Calibri" pitchFamily="34" charset="-122"/>
                <a:cs typeface="Calibri" pitchFamily="34" charset="-120"/>
              </a:rPr>
              <a:t>, “Predicting apneic events in preterm infants using cardio-respiratory and movement features,” Computer Methods and Programs in Biomedicine, vol. 209, p. 106321, Sept. 2021, </a:t>
            </a:r>
            <a:r>
              <a:rPr lang="en-US" sz="1600" dirty="0" err="1">
                <a:solidFill>
                  <a:srgbClr val="1B2A30"/>
                </a:solidFill>
                <a:latin typeface="Calibri" pitchFamily="34" charset="0"/>
                <a:ea typeface="Calibri" pitchFamily="34" charset="-122"/>
                <a:cs typeface="Calibri" pitchFamily="34" charset="-120"/>
              </a:rPr>
              <a:t>doi</a:t>
            </a:r>
            <a:r>
              <a:rPr lang="en-US" sz="1600" dirty="0">
                <a:solidFill>
                  <a:srgbClr val="1B2A30"/>
                </a:solidFill>
                <a:latin typeface="Calibri" pitchFamily="34" charset="0"/>
                <a:ea typeface="Calibri" pitchFamily="34" charset="-122"/>
                <a:cs typeface="Calibri" pitchFamily="34" charset="-120"/>
              </a:rPr>
              <a:t>: 10.1016/j.cmpb.2021.106321.</a:t>
            </a:r>
          </a:p>
        </p:txBody>
      </p:sp>
    </p:spTree>
    <p:extLst>
      <p:ext uri="{BB962C8B-B14F-4D97-AF65-F5344CB8AC3E}">
        <p14:creationId xmlns:p14="http://schemas.microsoft.com/office/powerpoint/2010/main" val="3597358094"/>
      </p:ext>
    </p:extLst>
  </p:cSld>
  <p:clrMapOvr>
    <a:masterClrMapping/>
  </p:clrMapOvr>
</p:sld>
</file>

<file path=ppt/theme/theme1.xml><?xml version="1.0" encoding="utf-8"?>
<a:theme xmlns:a="http://schemas.openxmlformats.org/drawingml/2006/main" name="Office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1423</Words>
  <Application>Microsoft Office PowerPoint</Application>
  <PresentationFormat>Widescreen</PresentationFormat>
  <Paragraphs>205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mohammad lakhi</cp:lastModifiedBy>
  <cp:revision>2</cp:revision>
  <dcterms:created xsi:type="dcterms:W3CDTF">2026-08-28T01:24:01Z</dcterms:created>
  <dcterms:modified xsi:type="dcterms:W3CDTF">2026-08-28T01:52:21Z</dcterms:modified>
</cp:coreProperties>
</file>