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9"/>
  </p:notesMasterIdLst>
  <p:sldIdLst>
    <p:sldId id="256" r:id="rId5"/>
    <p:sldId id="279" r:id="rId6"/>
    <p:sldId id="280" r:id="rId7"/>
    <p:sldId id="303" r:id="rId8"/>
    <p:sldId id="453" r:id="rId9"/>
    <p:sldId id="455" r:id="rId10"/>
    <p:sldId id="451" r:id="rId11"/>
    <p:sldId id="260" r:id="rId12"/>
    <p:sldId id="444" r:id="rId13"/>
    <p:sldId id="443" r:id="rId14"/>
    <p:sldId id="311" r:id="rId15"/>
    <p:sldId id="263" r:id="rId16"/>
    <p:sldId id="261" r:id="rId17"/>
    <p:sldId id="445" r:id="rId18"/>
    <p:sldId id="467" r:id="rId19"/>
    <p:sldId id="376" r:id="rId20"/>
    <p:sldId id="341" r:id="rId21"/>
    <p:sldId id="363" r:id="rId22"/>
    <p:sldId id="458" r:id="rId23"/>
    <p:sldId id="266" r:id="rId24"/>
    <p:sldId id="267" r:id="rId25"/>
    <p:sldId id="464" r:id="rId26"/>
    <p:sldId id="465" r:id="rId27"/>
    <p:sldId id="265" r:id="rId28"/>
    <p:sldId id="456" r:id="rId29"/>
    <p:sldId id="336" r:id="rId30"/>
    <p:sldId id="369" r:id="rId31"/>
    <p:sldId id="462" r:id="rId32"/>
    <p:sldId id="463" r:id="rId33"/>
    <p:sldId id="372" r:id="rId34"/>
    <p:sldId id="373" r:id="rId35"/>
    <p:sldId id="374" r:id="rId36"/>
    <p:sldId id="457" r:id="rId37"/>
    <p:sldId id="446" r:id="rId38"/>
    <p:sldId id="269" r:id="rId39"/>
    <p:sldId id="459" r:id="rId40"/>
    <p:sldId id="264" r:id="rId41"/>
    <p:sldId id="286" r:id="rId42"/>
    <p:sldId id="273" r:id="rId43"/>
    <p:sldId id="460" r:id="rId44"/>
    <p:sldId id="448" r:id="rId45"/>
    <p:sldId id="323" r:id="rId46"/>
    <p:sldId id="259" r:id="rId47"/>
    <p:sldId id="322"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E19FCC-ECE9-4250-857E-3354204E743D}" v="11" dt="2024-11-07T17:15:41.0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6" d="100"/>
          <a:sy n="86" d="100"/>
        </p:scale>
        <p:origin x="105" y="42"/>
      </p:cViewPr>
      <p:guideLst>
        <p:guide orient="horz" pos="2160"/>
        <p:guide pos="3840"/>
      </p:guideLst>
    </p:cSldViewPr>
  </p:slideViewPr>
  <p:notesTextViewPr>
    <p:cViewPr>
      <p:scale>
        <a:sx n="1" d="1"/>
        <a:sy n="1" d="1"/>
      </p:scale>
      <p:origin x="0" y="0"/>
    </p:cViewPr>
  </p:notesTextViewPr>
  <p:sorterViewPr>
    <p:cViewPr>
      <p:scale>
        <a:sx n="100" d="100"/>
        <a:sy n="100" d="100"/>
      </p:scale>
      <p:origin x="0" y="-1308"/>
    </p:cViewPr>
  </p:sorter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 Ellis" userId="1e3b8b31-18a3-40b3-8e12-8230c5071370" providerId="ADAL" clId="{2AE19FCC-ECE9-4250-857E-3354204E743D}"/>
    <pc:docChg chg="custSel modSld sldOrd">
      <pc:chgData name="Lisa Ellis" userId="1e3b8b31-18a3-40b3-8e12-8230c5071370" providerId="ADAL" clId="{2AE19FCC-ECE9-4250-857E-3354204E743D}" dt="2024-11-07T17:16:21.177" v="207" actId="14100"/>
      <pc:docMkLst>
        <pc:docMk/>
      </pc:docMkLst>
      <pc:sldChg chg="modSp mod">
        <pc:chgData name="Lisa Ellis" userId="1e3b8b31-18a3-40b3-8e12-8230c5071370" providerId="ADAL" clId="{2AE19FCC-ECE9-4250-857E-3354204E743D}" dt="2024-11-07T15:14:53.768" v="78" actId="1076"/>
        <pc:sldMkLst>
          <pc:docMk/>
          <pc:sldMk cId="3799625505" sldId="256"/>
        </pc:sldMkLst>
        <pc:spChg chg="mod">
          <ac:chgData name="Lisa Ellis" userId="1e3b8b31-18a3-40b3-8e12-8230c5071370" providerId="ADAL" clId="{2AE19FCC-ECE9-4250-857E-3354204E743D}" dt="2024-11-07T15:14:16.747" v="25" actId="20577"/>
          <ac:spMkLst>
            <pc:docMk/>
            <pc:sldMk cId="3799625505" sldId="256"/>
            <ac:spMk id="3" creationId="{00000000-0000-0000-0000-000000000000}"/>
          </ac:spMkLst>
        </pc:spChg>
        <pc:spChg chg="mod">
          <ac:chgData name="Lisa Ellis" userId="1e3b8b31-18a3-40b3-8e12-8230c5071370" providerId="ADAL" clId="{2AE19FCC-ECE9-4250-857E-3354204E743D}" dt="2024-11-07T15:14:53.768" v="78" actId="1076"/>
          <ac:spMkLst>
            <pc:docMk/>
            <pc:sldMk cId="3799625505" sldId="256"/>
            <ac:spMk id="4" creationId="{00000000-0000-0000-0000-000000000000}"/>
          </ac:spMkLst>
        </pc:spChg>
      </pc:sldChg>
      <pc:sldChg chg="ord">
        <pc:chgData name="Lisa Ellis" userId="1e3b8b31-18a3-40b3-8e12-8230c5071370" providerId="ADAL" clId="{2AE19FCC-ECE9-4250-857E-3354204E743D}" dt="2024-11-07T15:25:55.054" v="104"/>
        <pc:sldMkLst>
          <pc:docMk/>
          <pc:sldMk cId="3612459316" sldId="260"/>
        </pc:sldMkLst>
      </pc:sldChg>
      <pc:sldChg chg="modSp mod">
        <pc:chgData name="Lisa Ellis" userId="1e3b8b31-18a3-40b3-8e12-8230c5071370" providerId="ADAL" clId="{2AE19FCC-ECE9-4250-857E-3354204E743D}" dt="2024-11-07T15:58:16.529" v="138" actId="5793"/>
        <pc:sldMkLst>
          <pc:docMk/>
          <pc:sldMk cId="4276117103" sldId="267"/>
        </pc:sldMkLst>
        <pc:spChg chg="mod">
          <ac:chgData name="Lisa Ellis" userId="1e3b8b31-18a3-40b3-8e12-8230c5071370" providerId="ADAL" clId="{2AE19FCC-ECE9-4250-857E-3354204E743D}" dt="2024-11-07T15:58:16.529" v="138" actId="5793"/>
          <ac:spMkLst>
            <pc:docMk/>
            <pc:sldMk cId="4276117103" sldId="267"/>
            <ac:spMk id="3" creationId="{DE20CD3F-7E6B-8405-B120-AFD2E7ACC9EE}"/>
          </ac:spMkLst>
        </pc:spChg>
      </pc:sldChg>
      <pc:sldChg chg="modSp mod">
        <pc:chgData name="Lisa Ellis" userId="1e3b8b31-18a3-40b3-8e12-8230c5071370" providerId="ADAL" clId="{2AE19FCC-ECE9-4250-857E-3354204E743D}" dt="2024-11-07T15:20:00.372" v="79" actId="20577"/>
        <pc:sldMkLst>
          <pc:docMk/>
          <pc:sldMk cId="838402584" sldId="280"/>
        </pc:sldMkLst>
        <pc:spChg chg="mod">
          <ac:chgData name="Lisa Ellis" userId="1e3b8b31-18a3-40b3-8e12-8230c5071370" providerId="ADAL" clId="{2AE19FCC-ECE9-4250-857E-3354204E743D}" dt="2024-11-07T15:20:00.372" v="79" actId="20577"/>
          <ac:spMkLst>
            <pc:docMk/>
            <pc:sldMk cId="838402584" sldId="280"/>
            <ac:spMk id="2" creationId="{3559F677-CD54-7F4F-9C56-3A74E5BF3327}"/>
          </ac:spMkLst>
        </pc:spChg>
      </pc:sldChg>
      <pc:sldChg chg="modSp mod">
        <pc:chgData name="Lisa Ellis" userId="1e3b8b31-18a3-40b3-8e12-8230c5071370" providerId="ADAL" clId="{2AE19FCC-ECE9-4250-857E-3354204E743D}" dt="2024-11-07T15:49:37.346" v="113" actId="1076"/>
        <pc:sldMkLst>
          <pc:docMk/>
          <pc:sldMk cId="393889268" sldId="341"/>
        </pc:sldMkLst>
        <pc:spChg chg="mod">
          <ac:chgData name="Lisa Ellis" userId="1e3b8b31-18a3-40b3-8e12-8230c5071370" providerId="ADAL" clId="{2AE19FCC-ECE9-4250-857E-3354204E743D}" dt="2024-11-07T15:49:37.346" v="113" actId="1076"/>
          <ac:spMkLst>
            <pc:docMk/>
            <pc:sldMk cId="393889268" sldId="341"/>
            <ac:spMk id="19" creationId="{01D6023B-215F-EA01-2921-C1209FFA6B86}"/>
          </ac:spMkLst>
        </pc:spChg>
      </pc:sldChg>
      <pc:sldChg chg="addSp delSp modSp mod">
        <pc:chgData name="Lisa Ellis" userId="1e3b8b31-18a3-40b3-8e12-8230c5071370" providerId="ADAL" clId="{2AE19FCC-ECE9-4250-857E-3354204E743D}" dt="2024-11-07T15:47:35.424" v="112" actId="1076"/>
        <pc:sldMkLst>
          <pc:docMk/>
          <pc:sldMk cId="3766868976" sldId="443"/>
        </pc:sldMkLst>
        <pc:spChg chg="mod ord">
          <ac:chgData name="Lisa Ellis" userId="1e3b8b31-18a3-40b3-8e12-8230c5071370" providerId="ADAL" clId="{2AE19FCC-ECE9-4250-857E-3354204E743D}" dt="2024-11-07T15:47:35.424" v="112" actId="1076"/>
          <ac:spMkLst>
            <pc:docMk/>
            <pc:sldMk cId="3766868976" sldId="443"/>
            <ac:spMk id="7" creationId="{8439A619-D705-2E83-DA38-A1D78A8A76D1}"/>
          </ac:spMkLst>
        </pc:spChg>
        <pc:picChg chg="add mod">
          <ac:chgData name="Lisa Ellis" userId="1e3b8b31-18a3-40b3-8e12-8230c5071370" providerId="ADAL" clId="{2AE19FCC-ECE9-4250-857E-3354204E743D}" dt="2024-11-07T15:47:26.420" v="110" actId="14100"/>
          <ac:picMkLst>
            <pc:docMk/>
            <pc:sldMk cId="3766868976" sldId="443"/>
            <ac:picMk id="4" creationId="{80AD73FF-FFCE-F0B8-7AB6-F244C79C65BF}"/>
          </ac:picMkLst>
        </pc:picChg>
        <pc:picChg chg="del">
          <ac:chgData name="Lisa Ellis" userId="1e3b8b31-18a3-40b3-8e12-8230c5071370" providerId="ADAL" clId="{2AE19FCC-ECE9-4250-857E-3354204E743D}" dt="2024-11-07T15:47:12.127" v="105" actId="478"/>
          <ac:picMkLst>
            <pc:docMk/>
            <pc:sldMk cId="3766868976" sldId="443"/>
            <ac:picMk id="5" creationId="{DBA2B576-96EB-D901-F1D2-051BE420620A}"/>
          </ac:picMkLst>
        </pc:picChg>
      </pc:sldChg>
      <pc:sldChg chg="addSp delSp modSp mod">
        <pc:chgData name="Lisa Ellis" userId="1e3b8b31-18a3-40b3-8e12-8230c5071370" providerId="ADAL" clId="{2AE19FCC-ECE9-4250-857E-3354204E743D}" dt="2024-11-07T17:16:21.177" v="207" actId="14100"/>
        <pc:sldMkLst>
          <pc:docMk/>
          <pc:sldMk cId="1167142021" sldId="456"/>
        </pc:sldMkLst>
        <pc:spChg chg="mod ord">
          <ac:chgData name="Lisa Ellis" userId="1e3b8b31-18a3-40b3-8e12-8230c5071370" providerId="ADAL" clId="{2AE19FCC-ECE9-4250-857E-3354204E743D}" dt="2024-11-07T17:16:21.177" v="207" actId="14100"/>
          <ac:spMkLst>
            <pc:docMk/>
            <pc:sldMk cId="1167142021" sldId="456"/>
            <ac:spMk id="6" creationId="{4D2DAE43-223C-9B42-8E61-ED7363202EC5}"/>
          </ac:spMkLst>
        </pc:spChg>
        <pc:spChg chg="mod ord">
          <ac:chgData name="Lisa Ellis" userId="1e3b8b31-18a3-40b3-8e12-8230c5071370" providerId="ADAL" clId="{2AE19FCC-ECE9-4250-857E-3354204E743D}" dt="2024-11-07T17:16:06.302" v="204" actId="14100"/>
          <ac:spMkLst>
            <pc:docMk/>
            <pc:sldMk cId="1167142021" sldId="456"/>
            <ac:spMk id="13" creationId="{28BD965B-D5E6-E877-C311-F33C16F6ECB2}"/>
          </ac:spMkLst>
        </pc:spChg>
        <pc:spChg chg="mod ord">
          <ac:chgData name="Lisa Ellis" userId="1e3b8b31-18a3-40b3-8e12-8230c5071370" providerId="ADAL" clId="{2AE19FCC-ECE9-4250-857E-3354204E743D}" dt="2024-11-07T17:16:17.488" v="206" actId="1076"/>
          <ac:spMkLst>
            <pc:docMk/>
            <pc:sldMk cId="1167142021" sldId="456"/>
            <ac:spMk id="14" creationId="{85E302C2-8B95-258A-1FA7-7EE50BDFF11F}"/>
          </ac:spMkLst>
        </pc:spChg>
        <pc:picChg chg="del">
          <ac:chgData name="Lisa Ellis" userId="1e3b8b31-18a3-40b3-8e12-8230c5071370" providerId="ADAL" clId="{2AE19FCC-ECE9-4250-857E-3354204E743D}" dt="2024-11-07T17:15:24.334" v="190" actId="478"/>
          <ac:picMkLst>
            <pc:docMk/>
            <pc:sldMk cId="1167142021" sldId="456"/>
            <ac:picMk id="4" creationId="{005F3C5A-1928-4F76-4AFB-1A890E339973}"/>
          </ac:picMkLst>
        </pc:picChg>
        <pc:picChg chg="add mod">
          <ac:chgData name="Lisa Ellis" userId="1e3b8b31-18a3-40b3-8e12-8230c5071370" providerId="ADAL" clId="{2AE19FCC-ECE9-4250-857E-3354204E743D}" dt="2024-11-07T17:15:41.055" v="197" actId="339"/>
          <ac:picMkLst>
            <pc:docMk/>
            <pc:sldMk cId="1167142021" sldId="456"/>
            <ac:picMk id="5" creationId="{207EBA6C-5B61-0C3F-DB9A-13E16A7BF877}"/>
          </ac:picMkLst>
        </pc:picChg>
      </pc:sldChg>
      <pc:sldChg chg="addSp delSp modSp mod">
        <pc:chgData name="Lisa Ellis" userId="1e3b8b31-18a3-40b3-8e12-8230c5071370" providerId="ADAL" clId="{2AE19FCC-ECE9-4250-857E-3354204E743D}" dt="2024-11-07T16:49:35.799" v="188" actId="20577"/>
        <pc:sldMkLst>
          <pc:docMk/>
          <pc:sldMk cId="536689185" sldId="457"/>
        </pc:sldMkLst>
        <pc:spChg chg="mod">
          <ac:chgData name="Lisa Ellis" userId="1e3b8b31-18a3-40b3-8e12-8230c5071370" providerId="ADAL" clId="{2AE19FCC-ECE9-4250-857E-3354204E743D}" dt="2024-11-07T16:48:45.062" v="174" actId="27636"/>
          <ac:spMkLst>
            <pc:docMk/>
            <pc:sldMk cId="536689185" sldId="457"/>
            <ac:spMk id="3" creationId="{8FCD4D14-10BC-283F-02B9-A968623E32CB}"/>
          </ac:spMkLst>
        </pc:spChg>
        <pc:spChg chg="del mod">
          <ac:chgData name="Lisa Ellis" userId="1e3b8b31-18a3-40b3-8e12-8230c5071370" providerId="ADAL" clId="{2AE19FCC-ECE9-4250-857E-3354204E743D}" dt="2024-11-07T16:45:49.485" v="147"/>
          <ac:spMkLst>
            <pc:docMk/>
            <pc:sldMk cId="536689185" sldId="457"/>
            <ac:spMk id="4" creationId="{93FCD148-7E27-9088-1216-DD8E4B356713}"/>
          </ac:spMkLst>
        </pc:spChg>
        <pc:spChg chg="add mod">
          <ac:chgData name="Lisa Ellis" userId="1e3b8b31-18a3-40b3-8e12-8230c5071370" providerId="ADAL" clId="{2AE19FCC-ECE9-4250-857E-3354204E743D}" dt="2024-11-07T16:49:35.799" v="188" actId="20577"/>
          <ac:spMkLst>
            <pc:docMk/>
            <pc:sldMk cId="536689185" sldId="457"/>
            <ac:spMk id="7" creationId="{FBE64EDF-0BF4-5081-6A85-6E0866B4F0F8}"/>
          </ac:spMkLst>
        </pc:spChg>
        <pc:picChg chg="del">
          <ac:chgData name="Lisa Ellis" userId="1e3b8b31-18a3-40b3-8e12-8230c5071370" providerId="ADAL" clId="{2AE19FCC-ECE9-4250-857E-3354204E743D}" dt="2024-11-07T16:45:19.964" v="140" actId="478"/>
          <ac:picMkLst>
            <pc:docMk/>
            <pc:sldMk cId="536689185" sldId="457"/>
            <ac:picMk id="1026" creationId="{C3009CAD-E72A-7C7F-FEF6-FB00716D496B}"/>
          </ac:picMkLst>
        </pc:picChg>
        <pc:cxnChg chg="mod">
          <ac:chgData name="Lisa Ellis" userId="1e3b8b31-18a3-40b3-8e12-8230c5071370" providerId="ADAL" clId="{2AE19FCC-ECE9-4250-857E-3354204E743D}" dt="2024-11-07T16:48:52.553" v="175" actId="1076"/>
          <ac:cxnSpMkLst>
            <pc:docMk/>
            <pc:sldMk cId="536689185" sldId="457"/>
            <ac:cxnSpMk id="6" creationId="{032ACC82-00AE-C710-03DB-3C84195EA169}"/>
          </ac:cxnSpMkLst>
        </pc:cxnChg>
      </pc:sldChg>
      <pc:sldChg chg="modSp mod">
        <pc:chgData name="Lisa Ellis" userId="1e3b8b31-18a3-40b3-8e12-8230c5071370" providerId="ADAL" clId="{2AE19FCC-ECE9-4250-857E-3354204E743D}" dt="2024-11-07T17:12:37.599" v="189" actId="3626"/>
        <pc:sldMkLst>
          <pc:docMk/>
          <pc:sldMk cId="2233925295" sldId="464"/>
        </pc:sldMkLst>
        <pc:spChg chg="mod">
          <ac:chgData name="Lisa Ellis" userId="1e3b8b31-18a3-40b3-8e12-8230c5071370" providerId="ADAL" clId="{2AE19FCC-ECE9-4250-857E-3354204E743D}" dt="2024-11-07T15:50:11.307" v="114" actId="14100"/>
          <ac:spMkLst>
            <pc:docMk/>
            <pc:sldMk cId="2233925295" sldId="464"/>
            <ac:spMk id="5" creationId="{02AC35B8-133C-9F05-11A1-D17764AD7C35}"/>
          </ac:spMkLst>
        </pc:spChg>
        <pc:spChg chg="mod">
          <ac:chgData name="Lisa Ellis" userId="1e3b8b31-18a3-40b3-8e12-8230c5071370" providerId="ADAL" clId="{2AE19FCC-ECE9-4250-857E-3354204E743D}" dt="2024-11-07T17:12:37.599" v="189" actId="3626"/>
          <ac:spMkLst>
            <pc:docMk/>
            <pc:sldMk cId="2233925295" sldId="464"/>
            <ac:spMk id="6" creationId="{42494351-7943-CE8D-592C-270581E8B40E}"/>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AFA20D9-83A1-42A1-A2FF-F3391756EFC4}"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A7AC73AC-2B1F-40FF-8594-C991D3227F13}">
      <dgm:prSet/>
      <dgm:spPr/>
      <dgm:t>
        <a:bodyPr/>
        <a:lstStyle/>
        <a:p>
          <a:r>
            <a:rPr lang="en-GB" dirty="0"/>
            <a:t>What do you already know?</a:t>
          </a:r>
          <a:endParaRPr lang="en-US" dirty="0"/>
        </a:p>
      </dgm:t>
    </dgm:pt>
    <dgm:pt modelId="{C9EBEA37-368E-4D65-85FC-B71C066A6791}" type="parTrans" cxnId="{7DF7262D-1ED5-4B9F-A780-45F16759B616}">
      <dgm:prSet/>
      <dgm:spPr/>
      <dgm:t>
        <a:bodyPr/>
        <a:lstStyle/>
        <a:p>
          <a:endParaRPr lang="en-US"/>
        </a:p>
      </dgm:t>
    </dgm:pt>
    <dgm:pt modelId="{5F9B6577-C045-4289-B3D3-96A39524B1E6}" type="sibTrans" cxnId="{7DF7262D-1ED5-4B9F-A780-45F16759B616}">
      <dgm:prSet/>
      <dgm:spPr/>
      <dgm:t>
        <a:bodyPr/>
        <a:lstStyle/>
        <a:p>
          <a:endParaRPr lang="en-US"/>
        </a:p>
      </dgm:t>
    </dgm:pt>
    <dgm:pt modelId="{04D0C509-44ED-437E-ACA2-418A8A083FD2}">
      <dgm:prSet/>
      <dgm:spPr/>
      <dgm:t>
        <a:bodyPr/>
        <a:lstStyle/>
        <a:p>
          <a:r>
            <a:rPr lang="en-GB" dirty="0"/>
            <a:t>What do you need to find out?</a:t>
          </a:r>
          <a:endParaRPr lang="en-US" dirty="0"/>
        </a:p>
      </dgm:t>
    </dgm:pt>
    <dgm:pt modelId="{142BAAA4-4624-42A3-8839-2D2A66187157}" type="parTrans" cxnId="{003F22CF-8876-443D-8E7D-BC89C5815CF9}">
      <dgm:prSet/>
      <dgm:spPr/>
      <dgm:t>
        <a:bodyPr/>
        <a:lstStyle/>
        <a:p>
          <a:endParaRPr lang="en-US"/>
        </a:p>
      </dgm:t>
    </dgm:pt>
    <dgm:pt modelId="{2ADB68F3-D7FE-46D5-B687-766E12A68AD6}" type="sibTrans" cxnId="{003F22CF-8876-443D-8E7D-BC89C5815CF9}">
      <dgm:prSet/>
      <dgm:spPr/>
      <dgm:t>
        <a:bodyPr/>
        <a:lstStyle/>
        <a:p>
          <a:endParaRPr lang="en-US"/>
        </a:p>
      </dgm:t>
    </dgm:pt>
    <dgm:pt modelId="{118E3159-5E15-46B7-96C7-3E5D388A72B5}">
      <dgm:prSet/>
      <dgm:spPr/>
      <dgm:t>
        <a:bodyPr/>
        <a:lstStyle/>
        <a:p>
          <a:r>
            <a:rPr lang="en-GB"/>
            <a:t>What are the main key concepts?</a:t>
          </a:r>
          <a:endParaRPr lang="en-US"/>
        </a:p>
      </dgm:t>
    </dgm:pt>
    <dgm:pt modelId="{5EF2FDAD-74AA-4781-9921-91B20F624EF4}" type="parTrans" cxnId="{D43BF2B1-86B0-4B70-843B-CC57E90F8123}">
      <dgm:prSet/>
      <dgm:spPr/>
      <dgm:t>
        <a:bodyPr/>
        <a:lstStyle/>
        <a:p>
          <a:endParaRPr lang="en-US"/>
        </a:p>
      </dgm:t>
    </dgm:pt>
    <dgm:pt modelId="{4B6B328A-889F-4164-A1C4-2BAA87E04922}" type="sibTrans" cxnId="{D43BF2B1-86B0-4B70-843B-CC57E90F8123}">
      <dgm:prSet/>
      <dgm:spPr/>
      <dgm:t>
        <a:bodyPr/>
        <a:lstStyle/>
        <a:p>
          <a:endParaRPr lang="en-US"/>
        </a:p>
      </dgm:t>
    </dgm:pt>
    <dgm:pt modelId="{7A913A2D-E28D-4B7F-9300-26D4AB12E919}">
      <dgm:prSet/>
      <dgm:spPr/>
      <dgm:t>
        <a:bodyPr/>
        <a:lstStyle/>
        <a:p>
          <a:r>
            <a:rPr lang="en-GB"/>
            <a:t>What key words will you use?</a:t>
          </a:r>
          <a:endParaRPr lang="en-US"/>
        </a:p>
      </dgm:t>
    </dgm:pt>
    <dgm:pt modelId="{98F3A7C6-C3B8-4FD5-9007-C36EAB0E0285}" type="parTrans" cxnId="{57C0EA83-3B07-44AB-B7F5-43DC1E8002DF}">
      <dgm:prSet/>
      <dgm:spPr/>
      <dgm:t>
        <a:bodyPr/>
        <a:lstStyle/>
        <a:p>
          <a:endParaRPr lang="en-US"/>
        </a:p>
      </dgm:t>
    </dgm:pt>
    <dgm:pt modelId="{4C6E5530-392C-4B11-AFF5-D496FF4B9A26}" type="sibTrans" cxnId="{57C0EA83-3B07-44AB-B7F5-43DC1E8002DF}">
      <dgm:prSet/>
      <dgm:spPr/>
      <dgm:t>
        <a:bodyPr/>
        <a:lstStyle/>
        <a:p>
          <a:endParaRPr lang="en-US"/>
        </a:p>
      </dgm:t>
    </dgm:pt>
    <dgm:pt modelId="{1CC4EBE2-8C45-47D9-AC87-A2A2A169EDB7}">
      <dgm:prSet/>
      <dgm:spPr/>
      <dgm:t>
        <a:bodyPr/>
        <a:lstStyle/>
        <a:p>
          <a:r>
            <a:rPr lang="en-GB"/>
            <a:t>How will you combine them?</a:t>
          </a:r>
          <a:endParaRPr lang="en-US"/>
        </a:p>
      </dgm:t>
    </dgm:pt>
    <dgm:pt modelId="{61BFEB68-0207-4655-9ABB-9B7E0514D4C5}" type="parTrans" cxnId="{739B2824-4E07-4E25-A10A-4F97FDEE2397}">
      <dgm:prSet/>
      <dgm:spPr/>
      <dgm:t>
        <a:bodyPr/>
        <a:lstStyle/>
        <a:p>
          <a:endParaRPr lang="en-US"/>
        </a:p>
      </dgm:t>
    </dgm:pt>
    <dgm:pt modelId="{B54BC6AC-7A02-4DFA-83A8-9468EBD85B4E}" type="sibTrans" cxnId="{739B2824-4E07-4E25-A10A-4F97FDEE2397}">
      <dgm:prSet/>
      <dgm:spPr/>
      <dgm:t>
        <a:bodyPr/>
        <a:lstStyle/>
        <a:p>
          <a:endParaRPr lang="en-US"/>
        </a:p>
      </dgm:t>
    </dgm:pt>
    <dgm:pt modelId="{662F9531-59BC-426F-9CA5-F3681DF798A3}" type="pres">
      <dgm:prSet presAssocID="{6AFA20D9-83A1-42A1-A2FF-F3391756EFC4}" presName="vert0" presStyleCnt="0">
        <dgm:presLayoutVars>
          <dgm:dir/>
          <dgm:animOne val="branch"/>
          <dgm:animLvl val="lvl"/>
        </dgm:presLayoutVars>
      </dgm:prSet>
      <dgm:spPr/>
    </dgm:pt>
    <dgm:pt modelId="{60290370-6AFC-4476-9A79-833EF0FD2277}" type="pres">
      <dgm:prSet presAssocID="{A7AC73AC-2B1F-40FF-8594-C991D3227F13}" presName="thickLine" presStyleLbl="alignNode1" presStyleIdx="0" presStyleCnt="5"/>
      <dgm:spPr/>
    </dgm:pt>
    <dgm:pt modelId="{1CA084A7-CF54-4ACD-9FD6-6F83E5FB51FD}" type="pres">
      <dgm:prSet presAssocID="{A7AC73AC-2B1F-40FF-8594-C991D3227F13}" presName="horz1" presStyleCnt="0"/>
      <dgm:spPr/>
    </dgm:pt>
    <dgm:pt modelId="{F35CF778-7EB2-47E0-B1FF-4C62EE86709E}" type="pres">
      <dgm:prSet presAssocID="{A7AC73AC-2B1F-40FF-8594-C991D3227F13}" presName="tx1" presStyleLbl="revTx" presStyleIdx="0" presStyleCnt="5"/>
      <dgm:spPr/>
    </dgm:pt>
    <dgm:pt modelId="{9117E518-4D2D-4425-8EF1-B2265F92AC43}" type="pres">
      <dgm:prSet presAssocID="{A7AC73AC-2B1F-40FF-8594-C991D3227F13}" presName="vert1" presStyleCnt="0"/>
      <dgm:spPr/>
    </dgm:pt>
    <dgm:pt modelId="{AA0859B4-6F96-4FF4-87AD-A95DA8116C70}" type="pres">
      <dgm:prSet presAssocID="{04D0C509-44ED-437E-ACA2-418A8A083FD2}" presName="thickLine" presStyleLbl="alignNode1" presStyleIdx="1" presStyleCnt="5"/>
      <dgm:spPr/>
    </dgm:pt>
    <dgm:pt modelId="{02A0BA3A-7FF7-42DF-B354-470FE7EC1C71}" type="pres">
      <dgm:prSet presAssocID="{04D0C509-44ED-437E-ACA2-418A8A083FD2}" presName="horz1" presStyleCnt="0"/>
      <dgm:spPr/>
    </dgm:pt>
    <dgm:pt modelId="{69B51D22-235A-418D-BBC1-B890ECFF2E8B}" type="pres">
      <dgm:prSet presAssocID="{04D0C509-44ED-437E-ACA2-418A8A083FD2}" presName="tx1" presStyleLbl="revTx" presStyleIdx="1" presStyleCnt="5"/>
      <dgm:spPr/>
    </dgm:pt>
    <dgm:pt modelId="{CC06291E-57FC-4DEB-AF59-FE18B09D054A}" type="pres">
      <dgm:prSet presAssocID="{04D0C509-44ED-437E-ACA2-418A8A083FD2}" presName="vert1" presStyleCnt="0"/>
      <dgm:spPr/>
    </dgm:pt>
    <dgm:pt modelId="{EA3FB3EE-58A6-4C71-A7C8-7F2842569FA7}" type="pres">
      <dgm:prSet presAssocID="{118E3159-5E15-46B7-96C7-3E5D388A72B5}" presName="thickLine" presStyleLbl="alignNode1" presStyleIdx="2" presStyleCnt="5"/>
      <dgm:spPr/>
    </dgm:pt>
    <dgm:pt modelId="{420F5E1E-D7DF-464F-9AFC-83D3CD801143}" type="pres">
      <dgm:prSet presAssocID="{118E3159-5E15-46B7-96C7-3E5D388A72B5}" presName="horz1" presStyleCnt="0"/>
      <dgm:spPr/>
    </dgm:pt>
    <dgm:pt modelId="{23D822FB-6181-4DB7-ADED-44D04488B219}" type="pres">
      <dgm:prSet presAssocID="{118E3159-5E15-46B7-96C7-3E5D388A72B5}" presName="tx1" presStyleLbl="revTx" presStyleIdx="2" presStyleCnt="5"/>
      <dgm:spPr/>
    </dgm:pt>
    <dgm:pt modelId="{39CE5F5B-B984-4E05-B55B-C7A70631EED7}" type="pres">
      <dgm:prSet presAssocID="{118E3159-5E15-46B7-96C7-3E5D388A72B5}" presName="vert1" presStyleCnt="0"/>
      <dgm:spPr/>
    </dgm:pt>
    <dgm:pt modelId="{FA37F1D6-60BE-47AD-8C92-30731AE6D79F}" type="pres">
      <dgm:prSet presAssocID="{7A913A2D-E28D-4B7F-9300-26D4AB12E919}" presName="thickLine" presStyleLbl="alignNode1" presStyleIdx="3" presStyleCnt="5"/>
      <dgm:spPr/>
    </dgm:pt>
    <dgm:pt modelId="{8E2A0CF9-9DA0-41B7-9FD8-99D50829D81A}" type="pres">
      <dgm:prSet presAssocID="{7A913A2D-E28D-4B7F-9300-26D4AB12E919}" presName="horz1" presStyleCnt="0"/>
      <dgm:spPr/>
    </dgm:pt>
    <dgm:pt modelId="{C5F561A0-9776-4CDF-81F2-FB8BEC96A3B7}" type="pres">
      <dgm:prSet presAssocID="{7A913A2D-E28D-4B7F-9300-26D4AB12E919}" presName="tx1" presStyleLbl="revTx" presStyleIdx="3" presStyleCnt="5"/>
      <dgm:spPr/>
    </dgm:pt>
    <dgm:pt modelId="{C084A5B0-904D-4702-8A8E-8A4A5C8586FD}" type="pres">
      <dgm:prSet presAssocID="{7A913A2D-E28D-4B7F-9300-26D4AB12E919}" presName="vert1" presStyleCnt="0"/>
      <dgm:spPr/>
    </dgm:pt>
    <dgm:pt modelId="{567F4110-C037-4FEE-B62C-791CC5BE2159}" type="pres">
      <dgm:prSet presAssocID="{1CC4EBE2-8C45-47D9-AC87-A2A2A169EDB7}" presName="thickLine" presStyleLbl="alignNode1" presStyleIdx="4" presStyleCnt="5"/>
      <dgm:spPr/>
    </dgm:pt>
    <dgm:pt modelId="{F099FD59-5989-46AE-9F8C-3B120B53E80B}" type="pres">
      <dgm:prSet presAssocID="{1CC4EBE2-8C45-47D9-AC87-A2A2A169EDB7}" presName="horz1" presStyleCnt="0"/>
      <dgm:spPr/>
    </dgm:pt>
    <dgm:pt modelId="{4EEFE0A5-4059-4E78-8B57-458BC38F6419}" type="pres">
      <dgm:prSet presAssocID="{1CC4EBE2-8C45-47D9-AC87-A2A2A169EDB7}" presName="tx1" presStyleLbl="revTx" presStyleIdx="4" presStyleCnt="5"/>
      <dgm:spPr/>
    </dgm:pt>
    <dgm:pt modelId="{3EF2215A-0790-4C38-BBD1-7E4315DB52C8}" type="pres">
      <dgm:prSet presAssocID="{1CC4EBE2-8C45-47D9-AC87-A2A2A169EDB7}" presName="vert1" presStyleCnt="0"/>
      <dgm:spPr/>
    </dgm:pt>
  </dgm:ptLst>
  <dgm:cxnLst>
    <dgm:cxn modelId="{80BA651B-6B93-4A32-A499-62399DE5292F}" type="presOf" srcId="{7A913A2D-E28D-4B7F-9300-26D4AB12E919}" destId="{C5F561A0-9776-4CDF-81F2-FB8BEC96A3B7}" srcOrd="0" destOrd="0" presId="urn:microsoft.com/office/officeart/2008/layout/LinedList"/>
    <dgm:cxn modelId="{739B2824-4E07-4E25-A10A-4F97FDEE2397}" srcId="{6AFA20D9-83A1-42A1-A2FF-F3391756EFC4}" destId="{1CC4EBE2-8C45-47D9-AC87-A2A2A169EDB7}" srcOrd="4" destOrd="0" parTransId="{61BFEB68-0207-4655-9ABB-9B7E0514D4C5}" sibTransId="{B54BC6AC-7A02-4DFA-83A8-9468EBD85B4E}"/>
    <dgm:cxn modelId="{7DF7262D-1ED5-4B9F-A780-45F16759B616}" srcId="{6AFA20D9-83A1-42A1-A2FF-F3391756EFC4}" destId="{A7AC73AC-2B1F-40FF-8594-C991D3227F13}" srcOrd="0" destOrd="0" parTransId="{C9EBEA37-368E-4D65-85FC-B71C066A6791}" sibTransId="{5F9B6577-C045-4289-B3D3-96A39524B1E6}"/>
    <dgm:cxn modelId="{AA697749-40C6-44A7-BB62-F6339CE92A2D}" type="presOf" srcId="{A7AC73AC-2B1F-40FF-8594-C991D3227F13}" destId="{F35CF778-7EB2-47E0-B1FF-4C62EE86709E}" srcOrd="0" destOrd="0" presId="urn:microsoft.com/office/officeart/2008/layout/LinedList"/>
    <dgm:cxn modelId="{41A2974C-4B9E-46D8-85BD-206F40013FB3}" type="presOf" srcId="{04D0C509-44ED-437E-ACA2-418A8A083FD2}" destId="{69B51D22-235A-418D-BBC1-B890ECFF2E8B}" srcOrd="0" destOrd="0" presId="urn:microsoft.com/office/officeart/2008/layout/LinedList"/>
    <dgm:cxn modelId="{3458AF57-526B-49A8-BE93-4C13EA74134B}" type="presOf" srcId="{118E3159-5E15-46B7-96C7-3E5D388A72B5}" destId="{23D822FB-6181-4DB7-ADED-44D04488B219}" srcOrd="0" destOrd="0" presId="urn:microsoft.com/office/officeart/2008/layout/LinedList"/>
    <dgm:cxn modelId="{57C0EA83-3B07-44AB-B7F5-43DC1E8002DF}" srcId="{6AFA20D9-83A1-42A1-A2FF-F3391756EFC4}" destId="{7A913A2D-E28D-4B7F-9300-26D4AB12E919}" srcOrd="3" destOrd="0" parTransId="{98F3A7C6-C3B8-4FD5-9007-C36EAB0E0285}" sibTransId="{4C6E5530-392C-4B11-AFF5-D496FF4B9A26}"/>
    <dgm:cxn modelId="{4F0306AF-8370-4C92-B2BD-30D151B191AE}" type="presOf" srcId="{6AFA20D9-83A1-42A1-A2FF-F3391756EFC4}" destId="{662F9531-59BC-426F-9CA5-F3681DF798A3}" srcOrd="0" destOrd="0" presId="urn:microsoft.com/office/officeart/2008/layout/LinedList"/>
    <dgm:cxn modelId="{D43BF2B1-86B0-4B70-843B-CC57E90F8123}" srcId="{6AFA20D9-83A1-42A1-A2FF-F3391756EFC4}" destId="{118E3159-5E15-46B7-96C7-3E5D388A72B5}" srcOrd="2" destOrd="0" parTransId="{5EF2FDAD-74AA-4781-9921-91B20F624EF4}" sibTransId="{4B6B328A-889F-4164-A1C4-2BAA87E04922}"/>
    <dgm:cxn modelId="{003F22CF-8876-443D-8E7D-BC89C5815CF9}" srcId="{6AFA20D9-83A1-42A1-A2FF-F3391756EFC4}" destId="{04D0C509-44ED-437E-ACA2-418A8A083FD2}" srcOrd="1" destOrd="0" parTransId="{142BAAA4-4624-42A3-8839-2D2A66187157}" sibTransId="{2ADB68F3-D7FE-46D5-B687-766E12A68AD6}"/>
    <dgm:cxn modelId="{1D0405EE-488D-4A40-9980-497D44C5CBCA}" type="presOf" srcId="{1CC4EBE2-8C45-47D9-AC87-A2A2A169EDB7}" destId="{4EEFE0A5-4059-4E78-8B57-458BC38F6419}" srcOrd="0" destOrd="0" presId="urn:microsoft.com/office/officeart/2008/layout/LinedList"/>
    <dgm:cxn modelId="{1793D9A6-2F5B-43C7-891D-CF9E7E688483}" type="presParOf" srcId="{662F9531-59BC-426F-9CA5-F3681DF798A3}" destId="{60290370-6AFC-4476-9A79-833EF0FD2277}" srcOrd="0" destOrd="0" presId="urn:microsoft.com/office/officeart/2008/layout/LinedList"/>
    <dgm:cxn modelId="{DB69D6E1-B32C-4C9F-B456-F67D8553A81F}" type="presParOf" srcId="{662F9531-59BC-426F-9CA5-F3681DF798A3}" destId="{1CA084A7-CF54-4ACD-9FD6-6F83E5FB51FD}" srcOrd="1" destOrd="0" presId="urn:microsoft.com/office/officeart/2008/layout/LinedList"/>
    <dgm:cxn modelId="{1D39E4A8-7F57-40EB-81E5-45C8B7251E79}" type="presParOf" srcId="{1CA084A7-CF54-4ACD-9FD6-6F83E5FB51FD}" destId="{F35CF778-7EB2-47E0-B1FF-4C62EE86709E}" srcOrd="0" destOrd="0" presId="urn:microsoft.com/office/officeart/2008/layout/LinedList"/>
    <dgm:cxn modelId="{41408536-AB06-4425-90E0-6683E9082885}" type="presParOf" srcId="{1CA084A7-CF54-4ACD-9FD6-6F83E5FB51FD}" destId="{9117E518-4D2D-4425-8EF1-B2265F92AC43}" srcOrd="1" destOrd="0" presId="urn:microsoft.com/office/officeart/2008/layout/LinedList"/>
    <dgm:cxn modelId="{3139383C-F228-420B-9C3F-655CC74CFDC3}" type="presParOf" srcId="{662F9531-59BC-426F-9CA5-F3681DF798A3}" destId="{AA0859B4-6F96-4FF4-87AD-A95DA8116C70}" srcOrd="2" destOrd="0" presId="urn:microsoft.com/office/officeart/2008/layout/LinedList"/>
    <dgm:cxn modelId="{2D6765A0-9276-4A17-A2C3-7734E2BE0F4F}" type="presParOf" srcId="{662F9531-59BC-426F-9CA5-F3681DF798A3}" destId="{02A0BA3A-7FF7-42DF-B354-470FE7EC1C71}" srcOrd="3" destOrd="0" presId="urn:microsoft.com/office/officeart/2008/layout/LinedList"/>
    <dgm:cxn modelId="{64A05B18-79AE-432C-B246-94F3AAABF0FC}" type="presParOf" srcId="{02A0BA3A-7FF7-42DF-B354-470FE7EC1C71}" destId="{69B51D22-235A-418D-BBC1-B890ECFF2E8B}" srcOrd="0" destOrd="0" presId="urn:microsoft.com/office/officeart/2008/layout/LinedList"/>
    <dgm:cxn modelId="{949C5A41-8EC8-4166-A467-9A4B0EEDA7CD}" type="presParOf" srcId="{02A0BA3A-7FF7-42DF-B354-470FE7EC1C71}" destId="{CC06291E-57FC-4DEB-AF59-FE18B09D054A}" srcOrd="1" destOrd="0" presId="urn:microsoft.com/office/officeart/2008/layout/LinedList"/>
    <dgm:cxn modelId="{5A5E6B2B-A8EA-4F71-A784-D1A427572B5C}" type="presParOf" srcId="{662F9531-59BC-426F-9CA5-F3681DF798A3}" destId="{EA3FB3EE-58A6-4C71-A7C8-7F2842569FA7}" srcOrd="4" destOrd="0" presId="urn:microsoft.com/office/officeart/2008/layout/LinedList"/>
    <dgm:cxn modelId="{E11BE68F-3AAB-495C-8ADA-148480DC0434}" type="presParOf" srcId="{662F9531-59BC-426F-9CA5-F3681DF798A3}" destId="{420F5E1E-D7DF-464F-9AFC-83D3CD801143}" srcOrd="5" destOrd="0" presId="urn:microsoft.com/office/officeart/2008/layout/LinedList"/>
    <dgm:cxn modelId="{7C36E167-64FB-4A9B-9D7A-91BE34CB5CDC}" type="presParOf" srcId="{420F5E1E-D7DF-464F-9AFC-83D3CD801143}" destId="{23D822FB-6181-4DB7-ADED-44D04488B219}" srcOrd="0" destOrd="0" presId="urn:microsoft.com/office/officeart/2008/layout/LinedList"/>
    <dgm:cxn modelId="{CB66529E-DB17-4CD6-BDEA-41C35F3419AC}" type="presParOf" srcId="{420F5E1E-D7DF-464F-9AFC-83D3CD801143}" destId="{39CE5F5B-B984-4E05-B55B-C7A70631EED7}" srcOrd="1" destOrd="0" presId="urn:microsoft.com/office/officeart/2008/layout/LinedList"/>
    <dgm:cxn modelId="{03CF4A4F-EB50-4018-B8E1-4F713EA271CB}" type="presParOf" srcId="{662F9531-59BC-426F-9CA5-F3681DF798A3}" destId="{FA37F1D6-60BE-47AD-8C92-30731AE6D79F}" srcOrd="6" destOrd="0" presId="urn:microsoft.com/office/officeart/2008/layout/LinedList"/>
    <dgm:cxn modelId="{9C6502D0-4B21-4649-9C25-3E802F516555}" type="presParOf" srcId="{662F9531-59BC-426F-9CA5-F3681DF798A3}" destId="{8E2A0CF9-9DA0-41B7-9FD8-99D50829D81A}" srcOrd="7" destOrd="0" presId="urn:microsoft.com/office/officeart/2008/layout/LinedList"/>
    <dgm:cxn modelId="{F1D4FE36-9BD1-46BA-970A-37ADF7A197D1}" type="presParOf" srcId="{8E2A0CF9-9DA0-41B7-9FD8-99D50829D81A}" destId="{C5F561A0-9776-4CDF-81F2-FB8BEC96A3B7}" srcOrd="0" destOrd="0" presId="urn:microsoft.com/office/officeart/2008/layout/LinedList"/>
    <dgm:cxn modelId="{DF1323A7-EC7C-4CAB-B74A-F68F743401F3}" type="presParOf" srcId="{8E2A0CF9-9DA0-41B7-9FD8-99D50829D81A}" destId="{C084A5B0-904D-4702-8A8E-8A4A5C8586FD}" srcOrd="1" destOrd="0" presId="urn:microsoft.com/office/officeart/2008/layout/LinedList"/>
    <dgm:cxn modelId="{A420BC5B-7891-480A-9E1F-A2DC31B886CC}" type="presParOf" srcId="{662F9531-59BC-426F-9CA5-F3681DF798A3}" destId="{567F4110-C037-4FEE-B62C-791CC5BE2159}" srcOrd="8" destOrd="0" presId="urn:microsoft.com/office/officeart/2008/layout/LinedList"/>
    <dgm:cxn modelId="{5C77665E-DEE0-4408-9FAA-A28424653224}" type="presParOf" srcId="{662F9531-59BC-426F-9CA5-F3681DF798A3}" destId="{F099FD59-5989-46AE-9F8C-3B120B53E80B}" srcOrd="9" destOrd="0" presId="urn:microsoft.com/office/officeart/2008/layout/LinedList"/>
    <dgm:cxn modelId="{DA16A3BE-EB24-45FB-8C5D-0535CBC39A9D}" type="presParOf" srcId="{F099FD59-5989-46AE-9F8C-3B120B53E80B}" destId="{4EEFE0A5-4059-4E78-8B57-458BC38F6419}" srcOrd="0" destOrd="0" presId="urn:microsoft.com/office/officeart/2008/layout/LinedList"/>
    <dgm:cxn modelId="{B1DBD1CC-BB38-4117-93B0-44AC94671ED6}" type="presParOf" srcId="{F099FD59-5989-46AE-9F8C-3B120B53E80B}" destId="{3EF2215A-0790-4C38-BBD1-7E4315DB52C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D9ECE8D-4792-4EEF-B294-B6F788482E2C}" type="doc">
      <dgm:prSet loTypeId="urn:microsoft.com/office/officeart/2009/3/layout/SubStepProcess" loCatId="process" qsTypeId="urn:microsoft.com/office/officeart/2005/8/quickstyle/3d2" qsCatId="3D" csTypeId="urn:microsoft.com/office/officeart/2005/8/colors/accent1_1" csCatId="accent1" phldr="1"/>
      <dgm:spPr/>
      <dgm:t>
        <a:bodyPr/>
        <a:lstStyle/>
        <a:p>
          <a:endParaRPr lang="en-GB"/>
        </a:p>
      </dgm:t>
    </dgm:pt>
    <dgm:pt modelId="{8A258F8A-D880-4653-9CEF-1C1B3432D47C}">
      <dgm:prSet phldrT="[Text]" custT="1"/>
      <dgm:spPr/>
      <dgm:t>
        <a:bodyPr/>
        <a:lstStyle/>
        <a:p>
          <a:r>
            <a:rPr lang="en-GB" sz="2400">
              <a:latin typeface="Calibri" panose="020F0502020204030204" pitchFamily="34" charset="0"/>
              <a:cs typeface="Calibri" panose="020F0502020204030204" pitchFamily="34" charset="0"/>
            </a:rPr>
            <a:t>Books &amp;</a:t>
          </a:r>
        </a:p>
        <a:p>
          <a:r>
            <a:rPr lang="en-GB" sz="2400">
              <a:latin typeface="Calibri" panose="020F0502020204030204" pitchFamily="34" charset="0"/>
              <a:cs typeface="Calibri" panose="020F0502020204030204" pitchFamily="34" charset="0"/>
            </a:rPr>
            <a:t>Ebooks</a:t>
          </a:r>
        </a:p>
      </dgm:t>
    </dgm:pt>
    <dgm:pt modelId="{CDA9629F-2E9C-49A8-A484-97E5C63A3276}" type="parTrans" cxnId="{92BD2A97-1754-4822-9439-847162E6EF3F}">
      <dgm:prSet/>
      <dgm:spPr/>
      <dgm:t>
        <a:bodyPr/>
        <a:lstStyle/>
        <a:p>
          <a:endParaRPr lang="en-GB"/>
        </a:p>
      </dgm:t>
    </dgm:pt>
    <dgm:pt modelId="{23D807B9-FB37-4BBB-BFCF-CEF8F68EDBF5}" type="sibTrans" cxnId="{92BD2A97-1754-4822-9439-847162E6EF3F}">
      <dgm:prSet/>
      <dgm:spPr/>
      <dgm:t>
        <a:bodyPr/>
        <a:lstStyle/>
        <a:p>
          <a:endParaRPr lang="en-GB"/>
        </a:p>
      </dgm:t>
    </dgm:pt>
    <dgm:pt modelId="{7A0E852D-4AB9-4380-9DD9-05FFFCE3852D}">
      <dgm:prSet phldrT="[Text]" custT="1"/>
      <dgm:spPr/>
      <dgm:t>
        <a:bodyPr/>
        <a:lstStyle/>
        <a:p>
          <a:pPr marL="0" lvl="0" algn="ctr" defTabSz="1111250">
            <a:lnSpc>
              <a:spcPct val="90000"/>
            </a:lnSpc>
            <a:spcBef>
              <a:spcPct val="0"/>
            </a:spcBef>
            <a:spcAft>
              <a:spcPct val="35000"/>
            </a:spcAft>
            <a:buNone/>
          </a:pPr>
          <a:r>
            <a:rPr lang="en-GB" sz="2400" kern="1200">
              <a:solidFill>
                <a:prstClr val="black">
                  <a:hueOff val="0"/>
                  <a:satOff val="0"/>
                  <a:lumOff val="0"/>
                  <a:alphaOff val="0"/>
                </a:prstClr>
              </a:solidFill>
              <a:latin typeface="Calibri" panose="020F0502020204030204" pitchFamily="34" charset="0"/>
              <a:ea typeface="+mn-ea"/>
              <a:cs typeface="Calibri" panose="020F0502020204030204" pitchFamily="34" charset="0"/>
            </a:rPr>
            <a:t>Peer reviewed Journals</a:t>
          </a:r>
        </a:p>
      </dgm:t>
    </dgm:pt>
    <dgm:pt modelId="{8C3B89FA-3C78-41A3-A784-F3A6685CE4AF}" type="parTrans" cxnId="{EDAB9CEB-17CC-4506-8077-D19B2114B987}">
      <dgm:prSet/>
      <dgm:spPr/>
      <dgm:t>
        <a:bodyPr/>
        <a:lstStyle/>
        <a:p>
          <a:endParaRPr lang="en-GB"/>
        </a:p>
      </dgm:t>
    </dgm:pt>
    <dgm:pt modelId="{21121EA1-4DA2-4A1D-A997-5BF55583D9E7}" type="sibTrans" cxnId="{EDAB9CEB-17CC-4506-8077-D19B2114B987}">
      <dgm:prSet/>
      <dgm:spPr/>
      <dgm:t>
        <a:bodyPr/>
        <a:lstStyle/>
        <a:p>
          <a:endParaRPr lang="en-GB"/>
        </a:p>
      </dgm:t>
    </dgm:pt>
    <dgm:pt modelId="{0B900B15-EF89-4FF1-A032-FD679E195D85}">
      <dgm:prSet phldrT="[Text]" custT="1"/>
      <dgm:spPr/>
      <dgm:t>
        <a:bodyPr/>
        <a:lstStyle/>
        <a:p>
          <a:pPr marL="0" lvl="0" indent="0" algn="ctr" defTabSz="1111250">
            <a:lnSpc>
              <a:spcPct val="90000"/>
            </a:lnSpc>
            <a:spcBef>
              <a:spcPct val="0"/>
            </a:spcBef>
            <a:spcAft>
              <a:spcPct val="35000"/>
            </a:spcAft>
            <a:buNone/>
          </a:pPr>
          <a:r>
            <a:rPr lang="en-GB" sz="2400" kern="1200">
              <a:solidFill>
                <a:prstClr val="black">
                  <a:hueOff val="0"/>
                  <a:satOff val="0"/>
                  <a:lumOff val="0"/>
                  <a:alphaOff val="0"/>
                </a:prstClr>
              </a:solidFill>
              <a:latin typeface="Calibri" panose="020F0502020204030204" pitchFamily="34" charset="0"/>
              <a:ea typeface="+mn-ea"/>
              <a:cs typeface="Calibri" panose="020F0502020204030204" pitchFamily="34" charset="0"/>
            </a:rPr>
            <a:t>Legal information</a:t>
          </a:r>
        </a:p>
      </dgm:t>
    </dgm:pt>
    <dgm:pt modelId="{580E5D49-D26F-4492-BDB7-4A4BC053BB52}" type="parTrans" cxnId="{40347ADD-D780-4737-BFA4-4DE04FB49181}">
      <dgm:prSet/>
      <dgm:spPr/>
      <dgm:t>
        <a:bodyPr/>
        <a:lstStyle/>
        <a:p>
          <a:endParaRPr lang="en-GB"/>
        </a:p>
      </dgm:t>
    </dgm:pt>
    <dgm:pt modelId="{D08DCC46-9E8C-4144-A2FD-4328BC7E943E}" type="sibTrans" cxnId="{40347ADD-D780-4737-BFA4-4DE04FB49181}">
      <dgm:prSet/>
      <dgm:spPr/>
      <dgm:t>
        <a:bodyPr/>
        <a:lstStyle/>
        <a:p>
          <a:endParaRPr lang="en-GB"/>
        </a:p>
      </dgm:t>
    </dgm:pt>
    <dgm:pt modelId="{246D93B6-CFE7-435A-B47F-3B32A5C69F88}">
      <dgm:prSet custT="1"/>
      <dgm:spPr/>
      <dgm:t>
        <a:bodyPr/>
        <a:lstStyle/>
        <a:p>
          <a:pPr marL="0" lvl="0" indent="0" algn="ctr" defTabSz="1111250">
            <a:lnSpc>
              <a:spcPct val="90000"/>
            </a:lnSpc>
            <a:spcBef>
              <a:spcPct val="0"/>
            </a:spcBef>
            <a:spcAft>
              <a:spcPct val="35000"/>
            </a:spcAft>
            <a:buNone/>
          </a:pPr>
          <a:r>
            <a:rPr lang="en-GB" sz="2400" kern="1200">
              <a:solidFill>
                <a:prstClr val="black">
                  <a:hueOff val="0"/>
                  <a:satOff val="0"/>
                  <a:lumOff val="0"/>
                  <a:alphaOff val="0"/>
                </a:prstClr>
              </a:solidFill>
              <a:latin typeface="Calibri" panose="020F0502020204030204" pitchFamily="34" charset="0"/>
              <a:ea typeface="+mn-ea"/>
              <a:cs typeface="Calibri" panose="020F0502020204030204" pitchFamily="34" charset="0"/>
            </a:rPr>
            <a:t>Film, TV, &amp; Video</a:t>
          </a:r>
        </a:p>
      </dgm:t>
    </dgm:pt>
    <dgm:pt modelId="{686F09D7-64B4-420F-A352-B22E66927D8C}" type="parTrans" cxnId="{C6EEE4AF-6B71-4272-B37B-AA61F7F16564}">
      <dgm:prSet/>
      <dgm:spPr/>
      <dgm:t>
        <a:bodyPr/>
        <a:lstStyle/>
        <a:p>
          <a:endParaRPr lang="en-GB"/>
        </a:p>
      </dgm:t>
    </dgm:pt>
    <dgm:pt modelId="{EAFE3990-C2FF-4040-9696-4D5CB08734E9}" type="sibTrans" cxnId="{C6EEE4AF-6B71-4272-B37B-AA61F7F16564}">
      <dgm:prSet/>
      <dgm:spPr/>
      <dgm:t>
        <a:bodyPr/>
        <a:lstStyle/>
        <a:p>
          <a:endParaRPr lang="en-GB"/>
        </a:p>
      </dgm:t>
    </dgm:pt>
    <dgm:pt modelId="{C263A446-4616-4FF7-B382-B4C7CC248AA2}">
      <dgm:prSet custT="1"/>
      <dgm:spPr/>
      <dgm:t>
        <a:bodyPr/>
        <a:lstStyle/>
        <a:p>
          <a:pPr marL="0" lvl="0" indent="0" algn="ctr" defTabSz="1111250">
            <a:lnSpc>
              <a:spcPct val="90000"/>
            </a:lnSpc>
            <a:spcBef>
              <a:spcPct val="0"/>
            </a:spcBef>
            <a:spcAft>
              <a:spcPct val="35000"/>
            </a:spcAft>
            <a:buNone/>
          </a:pPr>
          <a:r>
            <a:rPr lang="en-GB" sz="2400" kern="1200">
              <a:solidFill>
                <a:prstClr val="black">
                  <a:hueOff val="0"/>
                  <a:satOff val="0"/>
                  <a:lumOff val="0"/>
                  <a:alphaOff val="0"/>
                </a:prstClr>
              </a:solidFill>
              <a:latin typeface="Calibri" panose="020F0502020204030204" pitchFamily="34" charset="0"/>
              <a:ea typeface="+mn-ea"/>
              <a:cs typeface="Calibri" panose="020F0502020204030204" pitchFamily="34" charset="0"/>
            </a:rPr>
            <a:t>Statistical data</a:t>
          </a:r>
        </a:p>
      </dgm:t>
    </dgm:pt>
    <dgm:pt modelId="{08A4A35D-72E8-4141-AF48-08A755A52EDD}" type="parTrans" cxnId="{BA334EA0-C687-440A-9314-352A406B1484}">
      <dgm:prSet/>
      <dgm:spPr/>
      <dgm:t>
        <a:bodyPr/>
        <a:lstStyle/>
        <a:p>
          <a:endParaRPr lang="en-GB"/>
        </a:p>
      </dgm:t>
    </dgm:pt>
    <dgm:pt modelId="{6B1A77FC-5F7D-453E-B242-4FB3C3241BC0}" type="sibTrans" cxnId="{BA334EA0-C687-440A-9314-352A406B1484}">
      <dgm:prSet/>
      <dgm:spPr/>
      <dgm:t>
        <a:bodyPr/>
        <a:lstStyle/>
        <a:p>
          <a:endParaRPr lang="en-GB"/>
        </a:p>
      </dgm:t>
    </dgm:pt>
    <dgm:pt modelId="{527C241E-02FC-4AD0-9120-A08B240F6FE5}" type="pres">
      <dgm:prSet presAssocID="{4D9ECE8D-4792-4EEF-B294-B6F788482E2C}" presName="Name0" presStyleCnt="0">
        <dgm:presLayoutVars>
          <dgm:chMax val="7"/>
          <dgm:dir/>
          <dgm:animOne val="branch"/>
        </dgm:presLayoutVars>
      </dgm:prSet>
      <dgm:spPr/>
    </dgm:pt>
    <dgm:pt modelId="{B567F842-FBB9-4CDE-84CF-410FB160243E}" type="pres">
      <dgm:prSet presAssocID="{8A258F8A-D880-4653-9CEF-1C1B3432D47C}" presName="parTx1" presStyleLbl="node1" presStyleIdx="0" presStyleCnt="5"/>
      <dgm:spPr/>
    </dgm:pt>
    <dgm:pt modelId="{A96B0F53-E589-409F-BDF5-29B4407ABD0F}" type="pres">
      <dgm:prSet presAssocID="{7A0E852D-4AB9-4380-9DD9-05FFFCE3852D}" presName="parTx2" presStyleLbl="node1" presStyleIdx="1" presStyleCnt="5"/>
      <dgm:spPr/>
    </dgm:pt>
    <dgm:pt modelId="{7A1329A3-40D4-4C2B-9DC7-A56688BC2B68}" type="pres">
      <dgm:prSet presAssocID="{0B900B15-EF89-4FF1-A032-FD679E195D85}" presName="parTx3" presStyleLbl="node1" presStyleIdx="2" presStyleCnt="5"/>
      <dgm:spPr/>
    </dgm:pt>
    <dgm:pt modelId="{0F99F438-F4D8-4F2F-B39A-77170A582CA8}" type="pres">
      <dgm:prSet presAssocID="{246D93B6-CFE7-435A-B47F-3B32A5C69F88}" presName="parTx4" presStyleLbl="node1" presStyleIdx="3" presStyleCnt="5"/>
      <dgm:spPr/>
    </dgm:pt>
    <dgm:pt modelId="{42AF0823-CDCD-4B4A-94E1-B580A8DFC05C}" type="pres">
      <dgm:prSet presAssocID="{C263A446-4616-4FF7-B382-B4C7CC248AA2}" presName="parTx5" presStyleLbl="node1" presStyleIdx="4" presStyleCnt="5"/>
      <dgm:spPr/>
    </dgm:pt>
  </dgm:ptLst>
  <dgm:cxnLst>
    <dgm:cxn modelId="{B7A74408-C992-4BF5-9641-535B113390CC}" type="presOf" srcId="{8A258F8A-D880-4653-9CEF-1C1B3432D47C}" destId="{B567F842-FBB9-4CDE-84CF-410FB160243E}" srcOrd="0" destOrd="0" presId="urn:microsoft.com/office/officeart/2009/3/layout/SubStepProcess"/>
    <dgm:cxn modelId="{DA7A0954-E1E0-4B8B-B949-29D892FBCB33}" type="presOf" srcId="{246D93B6-CFE7-435A-B47F-3B32A5C69F88}" destId="{0F99F438-F4D8-4F2F-B39A-77170A582CA8}" srcOrd="0" destOrd="0" presId="urn:microsoft.com/office/officeart/2009/3/layout/SubStepProcess"/>
    <dgm:cxn modelId="{8E6C8A7E-59D2-4C8A-B187-93EBFA733845}" type="presOf" srcId="{4D9ECE8D-4792-4EEF-B294-B6F788482E2C}" destId="{527C241E-02FC-4AD0-9120-A08B240F6FE5}" srcOrd="0" destOrd="0" presId="urn:microsoft.com/office/officeart/2009/3/layout/SubStepProcess"/>
    <dgm:cxn modelId="{92BD2A97-1754-4822-9439-847162E6EF3F}" srcId="{4D9ECE8D-4792-4EEF-B294-B6F788482E2C}" destId="{8A258F8A-D880-4653-9CEF-1C1B3432D47C}" srcOrd="0" destOrd="0" parTransId="{CDA9629F-2E9C-49A8-A484-97E5C63A3276}" sibTransId="{23D807B9-FB37-4BBB-BFCF-CEF8F68EDBF5}"/>
    <dgm:cxn modelId="{BA334EA0-C687-440A-9314-352A406B1484}" srcId="{4D9ECE8D-4792-4EEF-B294-B6F788482E2C}" destId="{C263A446-4616-4FF7-B382-B4C7CC248AA2}" srcOrd="4" destOrd="0" parTransId="{08A4A35D-72E8-4141-AF48-08A755A52EDD}" sibTransId="{6B1A77FC-5F7D-453E-B242-4FB3C3241BC0}"/>
    <dgm:cxn modelId="{850948A5-698C-49C1-9C42-E714F4260D2F}" type="presOf" srcId="{0B900B15-EF89-4FF1-A032-FD679E195D85}" destId="{7A1329A3-40D4-4C2B-9DC7-A56688BC2B68}" srcOrd="0" destOrd="0" presId="urn:microsoft.com/office/officeart/2009/3/layout/SubStepProcess"/>
    <dgm:cxn modelId="{C6EEE4AF-6B71-4272-B37B-AA61F7F16564}" srcId="{4D9ECE8D-4792-4EEF-B294-B6F788482E2C}" destId="{246D93B6-CFE7-435A-B47F-3B32A5C69F88}" srcOrd="3" destOrd="0" parTransId="{686F09D7-64B4-420F-A352-B22E66927D8C}" sibTransId="{EAFE3990-C2FF-4040-9696-4D5CB08734E9}"/>
    <dgm:cxn modelId="{D5EF19B5-CA27-46B3-AF0B-B7F090C16EB4}" type="presOf" srcId="{C263A446-4616-4FF7-B382-B4C7CC248AA2}" destId="{42AF0823-CDCD-4B4A-94E1-B580A8DFC05C}" srcOrd="0" destOrd="0" presId="urn:microsoft.com/office/officeart/2009/3/layout/SubStepProcess"/>
    <dgm:cxn modelId="{C9C7AFCB-6DB0-47A8-8501-0AA15A9EB22F}" type="presOf" srcId="{7A0E852D-4AB9-4380-9DD9-05FFFCE3852D}" destId="{A96B0F53-E589-409F-BDF5-29B4407ABD0F}" srcOrd="0" destOrd="0" presId="urn:microsoft.com/office/officeart/2009/3/layout/SubStepProcess"/>
    <dgm:cxn modelId="{40347ADD-D780-4737-BFA4-4DE04FB49181}" srcId="{4D9ECE8D-4792-4EEF-B294-B6F788482E2C}" destId="{0B900B15-EF89-4FF1-A032-FD679E195D85}" srcOrd="2" destOrd="0" parTransId="{580E5D49-D26F-4492-BDB7-4A4BC053BB52}" sibTransId="{D08DCC46-9E8C-4144-A2FD-4328BC7E943E}"/>
    <dgm:cxn modelId="{EDAB9CEB-17CC-4506-8077-D19B2114B987}" srcId="{4D9ECE8D-4792-4EEF-B294-B6F788482E2C}" destId="{7A0E852D-4AB9-4380-9DD9-05FFFCE3852D}" srcOrd="1" destOrd="0" parTransId="{8C3B89FA-3C78-41A3-A784-F3A6685CE4AF}" sibTransId="{21121EA1-4DA2-4A1D-A997-5BF55583D9E7}"/>
    <dgm:cxn modelId="{B2495B39-3AAC-4F4B-A7AF-FC25E873EBA3}" type="presParOf" srcId="{527C241E-02FC-4AD0-9120-A08B240F6FE5}" destId="{B567F842-FBB9-4CDE-84CF-410FB160243E}" srcOrd="0" destOrd="0" presId="urn:microsoft.com/office/officeart/2009/3/layout/SubStepProcess"/>
    <dgm:cxn modelId="{92D956C2-644C-4568-B259-F3734763B3D8}" type="presParOf" srcId="{527C241E-02FC-4AD0-9120-A08B240F6FE5}" destId="{A96B0F53-E589-409F-BDF5-29B4407ABD0F}" srcOrd="1" destOrd="0" presId="urn:microsoft.com/office/officeart/2009/3/layout/SubStepProcess"/>
    <dgm:cxn modelId="{AC9C9C3F-E7F8-4B94-A867-25080E0C1004}" type="presParOf" srcId="{527C241E-02FC-4AD0-9120-A08B240F6FE5}" destId="{7A1329A3-40D4-4C2B-9DC7-A56688BC2B68}" srcOrd="2" destOrd="0" presId="urn:microsoft.com/office/officeart/2009/3/layout/SubStepProcess"/>
    <dgm:cxn modelId="{053C7958-C89B-44C6-8C95-E1EC9803A040}" type="presParOf" srcId="{527C241E-02FC-4AD0-9120-A08B240F6FE5}" destId="{0F99F438-F4D8-4F2F-B39A-77170A582CA8}" srcOrd="3" destOrd="0" presId="urn:microsoft.com/office/officeart/2009/3/layout/SubStepProcess"/>
    <dgm:cxn modelId="{DF245810-D925-4FF4-8776-17FA31B79EBD}" type="presParOf" srcId="{527C241E-02FC-4AD0-9120-A08B240F6FE5}" destId="{42AF0823-CDCD-4B4A-94E1-B580A8DFC05C}" srcOrd="4" destOrd="0" presId="urn:microsoft.com/office/officeart/2009/3/layout/SubStepProcess"/>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2508718-90E1-4ED9-925C-8998C3B68294}" type="doc">
      <dgm:prSet loTypeId="urn:microsoft.com/office/officeart/2005/8/layout/cycle2" loCatId="cycle" qsTypeId="urn:microsoft.com/office/officeart/2005/8/quickstyle/simple2" qsCatId="simple" csTypeId="urn:microsoft.com/office/officeart/2005/8/colors/colorful2" csCatId="colorful" phldr="1"/>
      <dgm:spPr/>
      <dgm:t>
        <a:bodyPr/>
        <a:lstStyle/>
        <a:p>
          <a:endParaRPr lang="en-GB"/>
        </a:p>
      </dgm:t>
    </dgm:pt>
    <dgm:pt modelId="{6E1D9316-16ED-42E7-9311-775D5C4927BA}">
      <dgm:prSet phldrT="[Text]"/>
      <dgm:spPr/>
      <dgm:t>
        <a:bodyPr/>
        <a:lstStyle/>
        <a:p>
          <a:r>
            <a:rPr lang="en-GB" b="1"/>
            <a:t>Identify key concepts and words</a:t>
          </a:r>
        </a:p>
      </dgm:t>
    </dgm:pt>
    <dgm:pt modelId="{38125229-A515-4B0D-8A3A-3C6318456683}" type="parTrans" cxnId="{F7A0F090-2458-416B-BEB9-E8CF36AB6366}">
      <dgm:prSet/>
      <dgm:spPr/>
      <dgm:t>
        <a:bodyPr/>
        <a:lstStyle/>
        <a:p>
          <a:endParaRPr lang="en-GB"/>
        </a:p>
      </dgm:t>
    </dgm:pt>
    <dgm:pt modelId="{E8EB5639-7F40-468F-8AE3-3BAEE3D13D04}" type="sibTrans" cxnId="{F7A0F090-2458-416B-BEB9-E8CF36AB6366}">
      <dgm:prSet/>
      <dgm:spPr/>
      <dgm:t>
        <a:bodyPr/>
        <a:lstStyle/>
        <a:p>
          <a:endParaRPr lang="en-GB"/>
        </a:p>
      </dgm:t>
    </dgm:pt>
    <dgm:pt modelId="{6471E2C6-5BBE-4D37-A058-5AB2826EFCF3}">
      <dgm:prSet phldrT="[Text]"/>
      <dgm:spPr/>
      <dgm:t>
        <a:bodyPr/>
        <a:lstStyle/>
        <a:p>
          <a:pPr rtl="0"/>
          <a:r>
            <a:rPr lang="en-GB" b="1"/>
            <a:t>Select</a:t>
          </a:r>
          <a:r>
            <a:rPr lang="en-GB" b="1">
              <a:latin typeface="Lucida Sans"/>
            </a:rPr>
            <a:t> </a:t>
          </a:r>
          <a:r>
            <a:rPr lang="en-GB" b="1"/>
            <a:t> suitable resources and databases</a:t>
          </a:r>
        </a:p>
      </dgm:t>
    </dgm:pt>
    <dgm:pt modelId="{FA3E9FE5-9E07-4B5E-AD94-C7A128C946FF}" type="parTrans" cxnId="{8FC7F41E-1D09-46FB-AE56-6ACC826420B2}">
      <dgm:prSet/>
      <dgm:spPr/>
      <dgm:t>
        <a:bodyPr/>
        <a:lstStyle/>
        <a:p>
          <a:endParaRPr lang="en-GB"/>
        </a:p>
      </dgm:t>
    </dgm:pt>
    <dgm:pt modelId="{5410508E-48BC-4141-9201-5E4F352778A1}" type="sibTrans" cxnId="{8FC7F41E-1D09-46FB-AE56-6ACC826420B2}">
      <dgm:prSet/>
      <dgm:spPr/>
      <dgm:t>
        <a:bodyPr/>
        <a:lstStyle/>
        <a:p>
          <a:endParaRPr lang="en-GB"/>
        </a:p>
      </dgm:t>
    </dgm:pt>
    <dgm:pt modelId="{539B5808-C185-460D-9A34-27A9A10E7317}">
      <dgm:prSet phldrT="[Text]"/>
      <dgm:spPr/>
      <dgm:t>
        <a:bodyPr/>
        <a:lstStyle/>
        <a:p>
          <a:r>
            <a:rPr lang="en-GB" b="1"/>
            <a:t>Combine with Boolean Operators</a:t>
          </a:r>
        </a:p>
      </dgm:t>
    </dgm:pt>
    <dgm:pt modelId="{4B4339BF-4884-4E80-A432-BBBFBF8561D6}" type="parTrans" cxnId="{E2D5D963-05A7-4AE6-9174-BB14C5520092}">
      <dgm:prSet/>
      <dgm:spPr/>
      <dgm:t>
        <a:bodyPr/>
        <a:lstStyle/>
        <a:p>
          <a:endParaRPr lang="en-GB"/>
        </a:p>
      </dgm:t>
    </dgm:pt>
    <dgm:pt modelId="{E8224E5E-40F7-4DDC-AEC8-47D072586039}" type="sibTrans" cxnId="{E2D5D963-05A7-4AE6-9174-BB14C5520092}">
      <dgm:prSet/>
      <dgm:spPr/>
      <dgm:t>
        <a:bodyPr/>
        <a:lstStyle/>
        <a:p>
          <a:endParaRPr lang="en-GB"/>
        </a:p>
      </dgm:t>
    </dgm:pt>
    <dgm:pt modelId="{A316F4A6-4F3F-4D46-8351-3AA41B0FCEE7}">
      <dgm:prSet phldrT="[Text]"/>
      <dgm:spPr/>
      <dgm:t>
        <a:bodyPr/>
        <a:lstStyle/>
        <a:p>
          <a:r>
            <a:rPr lang="en-GB" b="1"/>
            <a:t>Run searches &amp; save your search for future use</a:t>
          </a:r>
        </a:p>
      </dgm:t>
    </dgm:pt>
    <dgm:pt modelId="{392ADB3D-C497-41E5-BAA2-83539FF92F72}" type="parTrans" cxnId="{4E794B45-E349-4ED0-AB4F-E16F38D21237}">
      <dgm:prSet/>
      <dgm:spPr/>
      <dgm:t>
        <a:bodyPr/>
        <a:lstStyle/>
        <a:p>
          <a:endParaRPr lang="en-GB"/>
        </a:p>
      </dgm:t>
    </dgm:pt>
    <dgm:pt modelId="{052A3397-B7D3-49B3-86D2-D4827831E20E}" type="sibTrans" cxnId="{4E794B45-E349-4ED0-AB4F-E16F38D21237}">
      <dgm:prSet/>
      <dgm:spPr/>
      <dgm:t>
        <a:bodyPr/>
        <a:lstStyle/>
        <a:p>
          <a:endParaRPr lang="en-GB"/>
        </a:p>
      </dgm:t>
    </dgm:pt>
    <dgm:pt modelId="{CEBDD742-CE92-4555-B471-675DB32DE3B5}">
      <dgm:prSet phldrT="[Text]"/>
      <dgm:spPr/>
      <dgm:t>
        <a:bodyPr/>
        <a:lstStyle/>
        <a:p>
          <a:pPr rtl="0"/>
          <a:r>
            <a:rPr lang="en-GB" b="1"/>
            <a:t>Review, refine and repeat as necessary</a:t>
          </a:r>
          <a:r>
            <a:rPr lang="en-GB" b="1">
              <a:latin typeface="Lucida Sans"/>
            </a:rPr>
            <a:t> </a:t>
          </a:r>
          <a:endParaRPr lang="en-GB" b="1"/>
        </a:p>
      </dgm:t>
    </dgm:pt>
    <dgm:pt modelId="{2A98C0AA-DF89-4886-8FE3-EA9578E19CA4}" type="parTrans" cxnId="{C28B13F3-993F-4F44-BE3C-1839161CE9D0}">
      <dgm:prSet/>
      <dgm:spPr/>
      <dgm:t>
        <a:bodyPr/>
        <a:lstStyle/>
        <a:p>
          <a:endParaRPr lang="en-GB"/>
        </a:p>
      </dgm:t>
    </dgm:pt>
    <dgm:pt modelId="{C210B5C5-C12F-40C2-BCFA-050DEA21FC85}" type="sibTrans" cxnId="{C28B13F3-993F-4F44-BE3C-1839161CE9D0}">
      <dgm:prSet/>
      <dgm:spPr/>
      <dgm:t>
        <a:bodyPr/>
        <a:lstStyle/>
        <a:p>
          <a:endParaRPr lang="en-GB"/>
        </a:p>
      </dgm:t>
    </dgm:pt>
    <dgm:pt modelId="{FD2CFAB7-1A06-4A4D-8E55-1C7AFF642131}" type="pres">
      <dgm:prSet presAssocID="{F2508718-90E1-4ED9-925C-8998C3B68294}" presName="cycle" presStyleCnt="0">
        <dgm:presLayoutVars>
          <dgm:dir/>
          <dgm:resizeHandles val="exact"/>
        </dgm:presLayoutVars>
      </dgm:prSet>
      <dgm:spPr/>
    </dgm:pt>
    <dgm:pt modelId="{3A018EEA-0841-4520-836E-4479AF976646}" type="pres">
      <dgm:prSet presAssocID="{6E1D9316-16ED-42E7-9311-775D5C4927BA}" presName="node" presStyleLbl="node1" presStyleIdx="0" presStyleCnt="5">
        <dgm:presLayoutVars>
          <dgm:bulletEnabled val="1"/>
        </dgm:presLayoutVars>
      </dgm:prSet>
      <dgm:spPr/>
    </dgm:pt>
    <dgm:pt modelId="{584299EB-E2AF-42E9-ACFA-7C6FE400A0C5}" type="pres">
      <dgm:prSet presAssocID="{E8EB5639-7F40-468F-8AE3-3BAEE3D13D04}" presName="sibTrans" presStyleLbl="sibTrans2D1" presStyleIdx="0" presStyleCnt="5"/>
      <dgm:spPr/>
    </dgm:pt>
    <dgm:pt modelId="{D866A503-4EAD-44A7-969E-A9E653EBB70E}" type="pres">
      <dgm:prSet presAssocID="{E8EB5639-7F40-468F-8AE3-3BAEE3D13D04}" presName="connectorText" presStyleLbl="sibTrans2D1" presStyleIdx="0" presStyleCnt="5"/>
      <dgm:spPr/>
    </dgm:pt>
    <dgm:pt modelId="{8C43E2FC-BFA0-4461-978C-7D3E34A298B1}" type="pres">
      <dgm:prSet presAssocID="{6471E2C6-5BBE-4D37-A058-5AB2826EFCF3}" presName="node" presStyleLbl="node1" presStyleIdx="1" presStyleCnt="5">
        <dgm:presLayoutVars>
          <dgm:bulletEnabled val="1"/>
        </dgm:presLayoutVars>
      </dgm:prSet>
      <dgm:spPr/>
    </dgm:pt>
    <dgm:pt modelId="{F051C518-67DD-4314-9092-D7C7DFE95A83}" type="pres">
      <dgm:prSet presAssocID="{5410508E-48BC-4141-9201-5E4F352778A1}" presName="sibTrans" presStyleLbl="sibTrans2D1" presStyleIdx="1" presStyleCnt="5"/>
      <dgm:spPr/>
    </dgm:pt>
    <dgm:pt modelId="{90264603-A15A-4030-AED5-012190747BE5}" type="pres">
      <dgm:prSet presAssocID="{5410508E-48BC-4141-9201-5E4F352778A1}" presName="connectorText" presStyleLbl="sibTrans2D1" presStyleIdx="1" presStyleCnt="5"/>
      <dgm:spPr/>
    </dgm:pt>
    <dgm:pt modelId="{EECE3BA0-B6EA-4531-92CD-7792308634FD}" type="pres">
      <dgm:prSet presAssocID="{539B5808-C185-460D-9A34-27A9A10E7317}" presName="node" presStyleLbl="node1" presStyleIdx="2" presStyleCnt="5">
        <dgm:presLayoutVars>
          <dgm:bulletEnabled val="1"/>
        </dgm:presLayoutVars>
      </dgm:prSet>
      <dgm:spPr/>
    </dgm:pt>
    <dgm:pt modelId="{6A15F62C-15D0-4EA0-9397-B2C53B9B3FC5}" type="pres">
      <dgm:prSet presAssocID="{E8224E5E-40F7-4DDC-AEC8-47D072586039}" presName="sibTrans" presStyleLbl="sibTrans2D1" presStyleIdx="2" presStyleCnt="5"/>
      <dgm:spPr/>
    </dgm:pt>
    <dgm:pt modelId="{F0DCF26B-B311-45EE-BC98-6D527F069259}" type="pres">
      <dgm:prSet presAssocID="{E8224E5E-40F7-4DDC-AEC8-47D072586039}" presName="connectorText" presStyleLbl="sibTrans2D1" presStyleIdx="2" presStyleCnt="5"/>
      <dgm:spPr/>
    </dgm:pt>
    <dgm:pt modelId="{CE5B2320-9E19-4614-A5C2-35BF4B03C454}" type="pres">
      <dgm:prSet presAssocID="{A316F4A6-4F3F-4D46-8351-3AA41B0FCEE7}" presName="node" presStyleLbl="node1" presStyleIdx="3" presStyleCnt="5">
        <dgm:presLayoutVars>
          <dgm:bulletEnabled val="1"/>
        </dgm:presLayoutVars>
      </dgm:prSet>
      <dgm:spPr/>
    </dgm:pt>
    <dgm:pt modelId="{7209A71D-6CF6-40FA-BD2F-083314F056C1}" type="pres">
      <dgm:prSet presAssocID="{052A3397-B7D3-49B3-86D2-D4827831E20E}" presName="sibTrans" presStyleLbl="sibTrans2D1" presStyleIdx="3" presStyleCnt="5"/>
      <dgm:spPr/>
    </dgm:pt>
    <dgm:pt modelId="{36EAC430-BE57-4ECF-A3C3-37C185DC5844}" type="pres">
      <dgm:prSet presAssocID="{052A3397-B7D3-49B3-86D2-D4827831E20E}" presName="connectorText" presStyleLbl="sibTrans2D1" presStyleIdx="3" presStyleCnt="5"/>
      <dgm:spPr/>
    </dgm:pt>
    <dgm:pt modelId="{2668E688-3ADF-46C3-B628-9584A6829926}" type="pres">
      <dgm:prSet presAssocID="{CEBDD742-CE92-4555-B471-675DB32DE3B5}" presName="node" presStyleLbl="node1" presStyleIdx="4" presStyleCnt="5">
        <dgm:presLayoutVars>
          <dgm:bulletEnabled val="1"/>
        </dgm:presLayoutVars>
      </dgm:prSet>
      <dgm:spPr/>
    </dgm:pt>
    <dgm:pt modelId="{78395BFA-C05C-481E-9739-2862B15BEDB5}" type="pres">
      <dgm:prSet presAssocID="{C210B5C5-C12F-40C2-BCFA-050DEA21FC85}" presName="sibTrans" presStyleLbl="sibTrans2D1" presStyleIdx="4" presStyleCnt="5"/>
      <dgm:spPr/>
    </dgm:pt>
    <dgm:pt modelId="{1B7D5D9B-0F0C-45E8-960F-25A78F10F04F}" type="pres">
      <dgm:prSet presAssocID="{C210B5C5-C12F-40C2-BCFA-050DEA21FC85}" presName="connectorText" presStyleLbl="sibTrans2D1" presStyleIdx="4" presStyleCnt="5"/>
      <dgm:spPr/>
    </dgm:pt>
  </dgm:ptLst>
  <dgm:cxnLst>
    <dgm:cxn modelId="{49DCFC02-A4B1-4CDC-AD17-D1178610E31C}" type="presOf" srcId="{E8EB5639-7F40-468F-8AE3-3BAEE3D13D04}" destId="{D866A503-4EAD-44A7-969E-A9E653EBB70E}" srcOrd="1" destOrd="0" presId="urn:microsoft.com/office/officeart/2005/8/layout/cycle2"/>
    <dgm:cxn modelId="{B9E02F0C-7DAB-4326-8C03-CC27709E177F}" type="presOf" srcId="{052A3397-B7D3-49B3-86D2-D4827831E20E}" destId="{7209A71D-6CF6-40FA-BD2F-083314F056C1}" srcOrd="0" destOrd="0" presId="urn:microsoft.com/office/officeart/2005/8/layout/cycle2"/>
    <dgm:cxn modelId="{CABE6716-0700-411E-A2E5-14BCC8D61AB1}" type="presOf" srcId="{5410508E-48BC-4141-9201-5E4F352778A1}" destId="{F051C518-67DD-4314-9092-D7C7DFE95A83}" srcOrd="0" destOrd="0" presId="urn:microsoft.com/office/officeart/2005/8/layout/cycle2"/>
    <dgm:cxn modelId="{8FC7F41E-1D09-46FB-AE56-6ACC826420B2}" srcId="{F2508718-90E1-4ED9-925C-8998C3B68294}" destId="{6471E2C6-5BBE-4D37-A058-5AB2826EFCF3}" srcOrd="1" destOrd="0" parTransId="{FA3E9FE5-9E07-4B5E-AD94-C7A128C946FF}" sibTransId="{5410508E-48BC-4141-9201-5E4F352778A1}"/>
    <dgm:cxn modelId="{43465F26-24F9-4893-8886-4AA378E975FE}" type="presOf" srcId="{E8EB5639-7F40-468F-8AE3-3BAEE3D13D04}" destId="{584299EB-E2AF-42E9-ACFA-7C6FE400A0C5}" srcOrd="0" destOrd="0" presId="urn:microsoft.com/office/officeart/2005/8/layout/cycle2"/>
    <dgm:cxn modelId="{02071338-2CC3-45EE-86E0-3C13870E2FF2}" type="presOf" srcId="{6471E2C6-5BBE-4D37-A058-5AB2826EFCF3}" destId="{8C43E2FC-BFA0-4461-978C-7D3E34A298B1}" srcOrd="0" destOrd="0" presId="urn:microsoft.com/office/officeart/2005/8/layout/cycle2"/>
    <dgm:cxn modelId="{E2D5D963-05A7-4AE6-9174-BB14C5520092}" srcId="{F2508718-90E1-4ED9-925C-8998C3B68294}" destId="{539B5808-C185-460D-9A34-27A9A10E7317}" srcOrd="2" destOrd="0" parTransId="{4B4339BF-4884-4E80-A432-BBBFBF8561D6}" sibTransId="{E8224E5E-40F7-4DDC-AEC8-47D072586039}"/>
    <dgm:cxn modelId="{4E794B45-E349-4ED0-AB4F-E16F38D21237}" srcId="{F2508718-90E1-4ED9-925C-8998C3B68294}" destId="{A316F4A6-4F3F-4D46-8351-3AA41B0FCEE7}" srcOrd="3" destOrd="0" parTransId="{392ADB3D-C497-41E5-BAA2-83539FF92F72}" sibTransId="{052A3397-B7D3-49B3-86D2-D4827831E20E}"/>
    <dgm:cxn modelId="{7946406F-2D14-4769-9B89-6CFF3D8EEB3F}" type="presOf" srcId="{052A3397-B7D3-49B3-86D2-D4827831E20E}" destId="{36EAC430-BE57-4ECF-A3C3-37C185DC5844}" srcOrd="1" destOrd="0" presId="urn:microsoft.com/office/officeart/2005/8/layout/cycle2"/>
    <dgm:cxn modelId="{3B90BA6F-3895-452C-96E9-886CA568366E}" type="presOf" srcId="{CEBDD742-CE92-4555-B471-675DB32DE3B5}" destId="{2668E688-3ADF-46C3-B628-9584A6829926}" srcOrd="0" destOrd="0" presId="urn:microsoft.com/office/officeart/2005/8/layout/cycle2"/>
    <dgm:cxn modelId="{6F60688B-6992-4086-B7D4-4189646AB0AD}" type="presOf" srcId="{539B5808-C185-460D-9A34-27A9A10E7317}" destId="{EECE3BA0-B6EA-4531-92CD-7792308634FD}" srcOrd="0" destOrd="0" presId="urn:microsoft.com/office/officeart/2005/8/layout/cycle2"/>
    <dgm:cxn modelId="{F97C918D-BB57-4C06-8593-586395C33EBC}" type="presOf" srcId="{E8224E5E-40F7-4DDC-AEC8-47D072586039}" destId="{6A15F62C-15D0-4EA0-9397-B2C53B9B3FC5}" srcOrd="0" destOrd="0" presId="urn:microsoft.com/office/officeart/2005/8/layout/cycle2"/>
    <dgm:cxn modelId="{F7A0F090-2458-416B-BEB9-E8CF36AB6366}" srcId="{F2508718-90E1-4ED9-925C-8998C3B68294}" destId="{6E1D9316-16ED-42E7-9311-775D5C4927BA}" srcOrd="0" destOrd="0" parTransId="{38125229-A515-4B0D-8A3A-3C6318456683}" sibTransId="{E8EB5639-7F40-468F-8AE3-3BAEE3D13D04}"/>
    <dgm:cxn modelId="{599F19A0-21AE-480F-BA96-C6AF0DC17762}" type="presOf" srcId="{C210B5C5-C12F-40C2-BCFA-050DEA21FC85}" destId="{78395BFA-C05C-481E-9739-2862B15BEDB5}" srcOrd="0" destOrd="0" presId="urn:microsoft.com/office/officeart/2005/8/layout/cycle2"/>
    <dgm:cxn modelId="{230188C9-7D22-40F0-AB17-3AD094B8F3DE}" type="presOf" srcId="{E8224E5E-40F7-4DDC-AEC8-47D072586039}" destId="{F0DCF26B-B311-45EE-BC98-6D527F069259}" srcOrd="1" destOrd="0" presId="urn:microsoft.com/office/officeart/2005/8/layout/cycle2"/>
    <dgm:cxn modelId="{79B3A4D0-A00A-4B16-BC3F-2406DF296817}" type="presOf" srcId="{F2508718-90E1-4ED9-925C-8998C3B68294}" destId="{FD2CFAB7-1A06-4A4D-8E55-1C7AFF642131}" srcOrd="0" destOrd="0" presId="urn:microsoft.com/office/officeart/2005/8/layout/cycle2"/>
    <dgm:cxn modelId="{11F903D4-4095-4A02-8A08-8D87BFB55A26}" type="presOf" srcId="{C210B5C5-C12F-40C2-BCFA-050DEA21FC85}" destId="{1B7D5D9B-0F0C-45E8-960F-25A78F10F04F}" srcOrd="1" destOrd="0" presId="urn:microsoft.com/office/officeart/2005/8/layout/cycle2"/>
    <dgm:cxn modelId="{350DF7DF-DFFC-4214-A956-335FBE6E49C2}" type="presOf" srcId="{A316F4A6-4F3F-4D46-8351-3AA41B0FCEE7}" destId="{CE5B2320-9E19-4614-A5C2-35BF4B03C454}" srcOrd="0" destOrd="0" presId="urn:microsoft.com/office/officeart/2005/8/layout/cycle2"/>
    <dgm:cxn modelId="{179035E7-0E25-4302-95B0-8AB59597DB8B}" type="presOf" srcId="{6E1D9316-16ED-42E7-9311-775D5C4927BA}" destId="{3A018EEA-0841-4520-836E-4479AF976646}" srcOrd="0" destOrd="0" presId="urn:microsoft.com/office/officeart/2005/8/layout/cycle2"/>
    <dgm:cxn modelId="{C28B13F3-993F-4F44-BE3C-1839161CE9D0}" srcId="{F2508718-90E1-4ED9-925C-8998C3B68294}" destId="{CEBDD742-CE92-4555-B471-675DB32DE3B5}" srcOrd="4" destOrd="0" parTransId="{2A98C0AA-DF89-4886-8FE3-EA9578E19CA4}" sibTransId="{C210B5C5-C12F-40C2-BCFA-050DEA21FC85}"/>
    <dgm:cxn modelId="{58409BFE-5959-4A45-8D16-C3284F527606}" type="presOf" srcId="{5410508E-48BC-4141-9201-5E4F352778A1}" destId="{90264603-A15A-4030-AED5-012190747BE5}" srcOrd="1" destOrd="0" presId="urn:microsoft.com/office/officeart/2005/8/layout/cycle2"/>
    <dgm:cxn modelId="{1D9B0052-483D-468B-B8B0-DADE184E15C9}" type="presParOf" srcId="{FD2CFAB7-1A06-4A4D-8E55-1C7AFF642131}" destId="{3A018EEA-0841-4520-836E-4479AF976646}" srcOrd="0" destOrd="0" presId="urn:microsoft.com/office/officeart/2005/8/layout/cycle2"/>
    <dgm:cxn modelId="{80F1CD1B-B1A0-4EFB-825C-E056EDDBB4A1}" type="presParOf" srcId="{FD2CFAB7-1A06-4A4D-8E55-1C7AFF642131}" destId="{584299EB-E2AF-42E9-ACFA-7C6FE400A0C5}" srcOrd="1" destOrd="0" presId="urn:microsoft.com/office/officeart/2005/8/layout/cycle2"/>
    <dgm:cxn modelId="{1C8D1607-5F31-40FD-869B-5A44DE28E527}" type="presParOf" srcId="{584299EB-E2AF-42E9-ACFA-7C6FE400A0C5}" destId="{D866A503-4EAD-44A7-969E-A9E653EBB70E}" srcOrd="0" destOrd="0" presId="urn:microsoft.com/office/officeart/2005/8/layout/cycle2"/>
    <dgm:cxn modelId="{534E9BC4-0AA4-45BB-8097-21F8EC639864}" type="presParOf" srcId="{FD2CFAB7-1A06-4A4D-8E55-1C7AFF642131}" destId="{8C43E2FC-BFA0-4461-978C-7D3E34A298B1}" srcOrd="2" destOrd="0" presId="urn:microsoft.com/office/officeart/2005/8/layout/cycle2"/>
    <dgm:cxn modelId="{99AE3DE2-5204-48F8-938F-880072806417}" type="presParOf" srcId="{FD2CFAB7-1A06-4A4D-8E55-1C7AFF642131}" destId="{F051C518-67DD-4314-9092-D7C7DFE95A83}" srcOrd="3" destOrd="0" presId="urn:microsoft.com/office/officeart/2005/8/layout/cycle2"/>
    <dgm:cxn modelId="{04FA6A7E-165C-4DA6-8153-BED6098E3559}" type="presParOf" srcId="{F051C518-67DD-4314-9092-D7C7DFE95A83}" destId="{90264603-A15A-4030-AED5-012190747BE5}" srcOrd="0" destOrd="0" presId="urn:microsoft.com/office/officeart/2005/8/layout/cycle2"/>
    <dgm:cxn modelId="{531C9833-624F-4E03-BA3D-8C8232047D3E}" type="presParOf" srcId="{FD2CFAB7-1A06-4A4D-8E55-1C7AFF642131}" destId="{EECE3BA0-B6EA-4531-92CD-7792308634FD}" srcOrd="4" destOrd="0" presId="urn:microsoft.com/office/officeart/2005/8/layout/cycle2"/>
    <dgm:cxn modelId="{6F26CF61-DA21-452D-9A27-E26F5AB8E6C9}" type="presParOf" srcId="{FD2CFAB7-1A06-4A4D-8E55-1C7AFF642131}" destId="{6A15F62C-15D0-4EA0-9397-B2C53B9B3FC5}" srcOrd="5" destOrd="0" presId="urn:microsoft.com/office/officeart/2005/8/layout/cycle2"/>
    <dgm:cxn modelId="{1555A640-7E99-4D5B-A6D0-C7723D8F520C}" type="presParOf" srcId="{6A15F62C-15D0-4EA0-9397-B2C53B9B3FC5}" destId="{F0DCF26B-B311-45EE-BC98-6D527F069259}" srcOrd="0" destOrd="0" presId="urn:microsoft.com/office/officeart/2005/8/layout/cycle2"/>
    <dgm:cxn modelId="{0FBA4C8C-50CE-4A1E-861A-06DA524B02C4}" type="presParOf" srcId="{FD2CFAB7-1A06-4A4D-8E55-1C7AFF642131}" destId="{CE5B2320-9E19-4614-A5C2-35BF4B03C454}" srcOrd="6" destOrd="0" presId="urn:microsoft.com/office/officeart/2005/8/layout/cycle2"/>
    <dgm:cxn modelId="{F2384109-44A6-40AD-B6B3-3A68E2E8307F}" type="presParOf" srcId="{FD2CFAB7-1A06-4A4D-8E55-1C7AFF642131}" destId="{7209A71D-6CF6-40FA-BD2F-083314F056C1}" srcOrd="7" destOrd="0" presId="urn:microsoft.com/office/officeart/2005/8/layout/cycle2"/>
    <dgm:cxn modelId="{2846182F-36CE-4F0E-AA11-BF6C40AC82A0}" type="presParOf" srcId="{7209A71D-6CF6-40FA-BD2F-083314F056C1}" destId="{36EAC430-BE57-4ECF-A3C3-37C185DC5844}" srcOrd="0" destOrd="0" presId="urn:microsoft.com/office/officeart/2005/8/layout/cycle2"/>
    <dgm:cxn modelId="{95F0CFA5-7BA2-455F-B20D-864333E63C73}" type="presParOf" srcId="{FD2CFAB7-1A06-4A4D-8E55-1C7AFF642131}" destId="{2668E688-3ADF-46C3-B628-9584A6829926}" srcOrd="8" destOrd="0" presId="urn:microsoft.com/office/officeart/2005/8/layout/cycle2"/>
    <dgm:cxn modelId="{DA639959-8CD4-4166-915F-1473534A196F}" type="presParOf" srcId="{FD2CFAB7-1A06-4A4D-8E55-1C7AFF642131}" destId="{78395BFA-C05C-481E-9739-2862B15BEDB5}" srcOrd="9" destOrd="0" presId="urn:microsoft.com/office/officeart/2005/8/layout/cycle2"/>
    <dgm:cxn modelId="{DB1B584A-8D3D-4911-BA81-5BA34A95751C}" type="presParOf" srcId="{78395BFA-C05C-481E-9739-2862B15BEDB5}" destId="{1B7D5D9B-0F0C-45E8-960F-25A78F10F04F}"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290370-6AFC-4476-9A79-833EF0FD2277}">
      <dsp:nvSpPr>
        <dsp:cNvPr id="0" name=""/>
        <dsp:cNvSpPr/>
      </dsp:nvSpPr>
      <dsp:spPr>
        <a:xfrm>
          <a:off x="0" y="495"/>
          <a:ext cx="527526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5CF778-7EB2-47E0-B1FF-4C62EE86709E}">
      <dsp:nvSpPr>
        <dsp:cNvPr id="0" name=""/>
        <dsp:cNvSpPr/>
      </dsp:nvSpPr>
      <dsp:spPr>
        <a:xfrm>
          <a:off x="0" y="495"/>
          <a:ext cx="5275261" cy="8118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dirty="0"/>
            <a:t>What do you already know?</a:t>
          </a:r>
          <a:endParaRPr lang="en-US" sz="2900" kern="1200" dirty="0"/>
        </a:p>
      </dsp:txBody>
      <dsp:txXfrm>
        <a:off x="0" y="495"/>
        <a:ext cx="5275261" cy="811898"/>
      </dsp:txXfrm>
    </dsp:sp>
    <dsp:sp modelId="{AA0859B4-6F96-4FF4-87AD-A95DA8116C70}">
      <dsp:nvSpPr>
        <dsp:cNvPr id="0" name=""/>
        <dsp:cNvSpPr/>
      </dsp:nvSpPr>
      <dsp:spPr>
        <a:xfrm>
          <a:off x="0" y="812393"/>
          <a:ext cx="527526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B51D22-235A-418D-BBC1-B890ECFF2E8B}">
      <dsp:nvSpPr>
        <dsp:cNvPr id="0" name=""/>
        <dsp:cNvSpPr/>
      </dsp:nvSpPr>
      <dsp:spPr>
        <a:xfrm>
          <a:off x="0" y="812393"/>
          <a:ext cx="5275261" cy="8118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dirty="0"/>
            <a:t>What do you need to find out?</a:t>
          </a:r>
          <a:endParaRPr lang="en-US" sz="2900" kern="1200" dirty="0"/>
        </a:p>
      </dsp:txBody>
      <dsp:txXfrm>
        <a:off x="0" y="812393"/>
        <a:ext cx="5275261" cy="811898"/>
      </dsp:txXfrm>
    </dsp:sp>
    <dsp:sp modelId="{EA3FB3EE-58A6-4C71-A7C8-7F2842569FA7}">
      <dsp:nvSpPr>
        <dsp:cNvPr id="0" name=""/>
        <dsp:cNvSpPr/>
      </dsp:nvSpPr>
      <dsp:spPr>
        <a:xfrm>
          <a:off x="0" y="1624292"/>
          <a:ext cx="527526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D822FB-6181-4DB7-ADED-44D04488B219}">
      <dsp:nvSpPr>
        <dsp:cNvPr id="0" name=""/>
        <dsp:cNvSpPr/>
      </dsp:nvSpPr>
      <dsp:spPr>
        <a:xfrm>
          <a:off x="0" y="1624292"/>
          <a:ext cx="5275261" cy="8118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What are the main key concepts?</a:t>
          </a:r>
          <a:endParaRPr lang="en-US" sz="2900" kern="1200"/>
        </a:p>
      </dsp:txBody>
      <dsp:txXfrm>
        <a:off x="0" y="1624292"/>
        <a:ext cx="5275261" cy="811898"/>
      </dsp:txXfrm>
    </dsp:sp>
    <dsp:sp modelId="{FA37F1D6-60BE-47AD-8C92-30731AE6D79F}">
      <dsp:nvSpPr>
        <dsp:cNvPr id="0" name=""/>
        <dsp:cNvSpPr/>
      </dsp:nvSpPr>
      <dsp:spPr>
        <a:xfrm>
          <a:off x="0" y="2436190"/>
          <a:ext cx="527526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F561A0-9776-4CDF-81F2-FB8BEC96A3B7}">
      <dsp:nvSpPr>
        <dsp:cNvPr id="0" name=""/>
        <dsp:cNvSpPr/>
      </dsp:nvSpPr>
      <dsp:spPr>
        <a:xfrm>
          <a:off x="0" y="2436190"/>
          <a:ext cx="5275261" cy="8118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What key words will you use?</a:t>
          </a:r>
          <a:endParaRPr lang="en-US" sz="2900" kern="1200"/>
        </a:p>
      </dsp:txBody>
      <dsp:txXfrm>
        <a:off x="0" y="2436190"/>
        <a:ext cx="5275261" cy="811898"/>
      </dsp:txXfrm>
    </dsp:sp>
    <dsp:sp modelId="{567F4110-C037-4FEE-B62C-791CC5BE2159}">
      <dsp:nvSpPr>
        <dsp:cNvPr id="0" name=""/>
        <dsp:cNvSpPr/>
      </dsp:nvSpPr>
      <dsp:spPr>
        <a:xfrm>
          <a:off x="0" y="3248089"/>
          <a:ext cx="527526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EFE0A5-4059-4E78-8B57-458BC38F6419}">
      <dsp:nvSpPr>
        <dsp:cNvPr id="0" name=""/>
        <dsp:cNvSpPr/>
      </dsp:nvSpPr>
      <dsp:spPr>
        <a:xfrm>
          <a:off x="0" y="3248089"/>
          <a:ext cx="5275261" cy="8118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How will you combine them?</a:t>
          </a:r>
          <a:endParaRPr lang="en-US" sz="2900" kern="1200"/>
        </a:p>
      </dsp:txBody>
      <dsp:txXfrm>
        <a:off x="0" y="3248089"/>
        <a:ext cx="5275261" cy="81189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67F842-FBB9-4CDE-84CF-410FB160243E}">
      <dsp:nvSpPr>
        <dsp:cNvPr id="0" name=""/>
        <dsp:cNvSpPr/>
      </dsp:nvSpPr>
      <dsp:spPr>
        <a:xfrm>
          <a:off x="1402" y="579140"/>
          <a:ext cx="2297221" cy="2297221"/>
        </a:xfrm>
        <a:prstGeom prst="ellips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kern="1200">
              <a:latin typeface="Calibri" panose="020F0502020204030204" pitchFamily="34" charset="0"/>
              <a:cs typeface="Calibri" panose="020F0502020204030204" pitchFamily="34" charset="0"/>
            </a:rPr>
            <a:t>Books &amp;</a:t>
          </a:r>
        </a:p>
        <a:p>
          <a:pPr marL="0" lvl="0" indent="0" algn="ctr" defTabSz="1066800">
            <a:lnSpc>
              <a:spcPct val="90000"/>
            </a:lnSpc>
            <a:spcBef>
              <a:spcPct val="0"/>
            </a:spcBef>
            <a:spcAft>
              <a:spcPct val="35000"/>
            </a:spcAft>
            <a:buNone/>
          </a:pPr>
          <a:r>
            <a:rPr lang="en-GB" sz="2400" kern="1200">
              <a:latin typeface="Calibri" panose="020F0502020204030204" pitchFamily="34" charset="0"/>
              <a:cs typeface="Calibri" panose="020F0502020204030204" pitchFamily="34" charset="0"/>
            </a:rPr>
            <a:t>Ebooks</a:t>
          </a:r>
        </a:p>
      </dsp:txBody>
      <dsp:txXfrm>
        <a:off x="337822" y="915560"/>
        <a:ext cx="1624381" cy="1624381"/>
      </dsp:txXfrm>
    </dsp:sp>
    <dsp:sp modelId="{A96B0F53-E589-409F-BDF5-29B4407ABD0F}">
      <dsp:nvSpPr>
        <dsp:cNvPr id="0" name=""/>
        <dsp:cNvSpPr/>
      </dsp:nvSpPr>
      <dsp:spPr>
        <a:xfrm>
          <a:off x="2298624" y="579140"/>
          <a:ext cx="2297221" cy="2297221"/>
        </a:xfrm>
        <a:prstGeom prst="ellips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GB" sz="2400" kern="1200">
              <a:solidFill>
                <a:prstClr val="black">
                  <a:hueOff val="0"/>
                  <a:satOff val="0"/>
                  <a:lumOff val="0"/>
                  <a:alphaOff val="0"/>
                </a:prstClr>
              </a:solidFill>
              <a:latin typeface="Calibri" panose="020F0502020204030204" pitchFamily="34" charset="0"/>
              <a:ea typeface="+mn-ea"/>
              <a:cs typeface="Calibri" panose="020F0502020204030204" pitchFamily="34" charset="0"/>
            </a:rPr>
            <a:t>Peer reviewed Journals</a:t>
          </a:r>
        </a:p>
      </dsp:txBody>
      <dsp:txXfrm>
        <a:off x="2635044" y="915560"/>
        <a:ext cx="1624381" cy="1624381"/>
      </dsp:txXfrm>
    </dsp:sp>
    <dsp:sp modelId="{7A1329A3-40D4-4C2B-9DC7-A56688BC2B68}">
      <dsp:nvSpPr>
        <dsp:cNvPr id="0" name=""/>
        <dsp:cNvSpPr/>
      </dsp:nvSpPr>
      <dsp:spPr>
        <a:xfrm>
          <a:off x="4595845" y="579140"/>
          <a:ext cx="2297221" cy="2297221"/>
        </a:xfrm>
        <a:prstGeom prst="ellips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GB" sz="2400" kern="1200">
              <a:solidFill>
                <a:prstClr val="black">
                  <a:hueOff val="0"/>
                  <a:satOff val="0"/>
                  <a:lumOff val="0"/>
                  <a:alphaOff val="0"/>
                </a:prstClr>
              </a:solidFill>
              <a:latin typeface="Calibri" panose="020F0502020204030204" pitchFamily="34" charset="0"/>
              <a:ea typeface="+mn-ea"/>
              <a:cs typeface="Calibri" panose="020F0502020204030204" pitchFamily="34" charset="0"/>
            </a:rPr>
            <a:t>Legal information</a:t>
          </a:r>
        </a:p>
      </dsp:txBody>
      <dsp:txXfrm>
        <a:off x="4932265" y="915560"/>
        <a:ext cx="1624381" cy="1624381"/>
      </dsp:txXfrm>
    </dsp:sp>
    <dsp:sp modelId="{0F99F438-F4D8-4F2F-B39A-77170A582CA8}">
      <dsp:nvSpPr>
        <dsp:cNvPr id="0" name=""/>
        <dsp:cNvSpPr/>
      </dsp:nvSpPr>
      <dsp:spPr>
        <a:xfrm>
          <a:off x="6893067" y="579140"/>
          <a:ext cx="2297221" cy="2297221"/>
        </a:xfrm>
        <a:prstGeom prst="ellips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GB" sz="2400" kern="1200">
              <a:solidFill>
                <a:prstClr val="black">
                  <a:hueOff val="0"/>
                  <a:satOff val="0"/>
                  <a:lumOff val="0"/>
                  <a:alphaOff val="0"/>
                </a:prstClr>
              </a:solidFill>
              <a:latin typeface="Calibri" panose="020F0502020204030204" pitchFamily="34" charset="0"/>
              <a:ea typeface="+mn-ea"/>
              <a:cs typeface="Calibri" panose="020F0502020204030204" pitchFamily="34" charset="0"/>
            </a:rPr>
            <a:t>Film, TV, &amp; Video</a:t>
          </a:r>
        </a:p>
      </dsp:txBody>
      <dsp:txXfrm>
        <a:off x="7229487" y="915560"/>
        <a:ext cx="1624381" cy="1624381"/>
      </dsp:txXfrm>
    </dsp:sp>
    <dsp:sp modelId="{42AF0823-CDCD-4B4A-94E1-B580A8DFC05C}">
      <dsp:nvSpPr>
        <dsp:cNvPr id="0" name=""/>
        <dsp:cNvSpPr/>
      </dsp:nvSpPr>
      <dsp:spPr>
        <a:xfrm>
          <a:off x="9190288" y="579140"/>
          <a:ext cx="2297221" cy="2297221"/>
        </a:xfrm>
        <a:prstGeom prst="ellips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GB" sz="2400" kern="1200">
              <a:solidFill>
                <a:prstClr val="black">
                  <a:hueOff val="0"/>
                  <a:satOff val="0"/>
                  <a:lumOff val="0"/>
                  <a:alphaOff val="0"/>
                </a:prstClr>
              </a:solidFill>
              <a:latin typeface="Calibri" panose="020F0502020204030204" pitchFamily="34" charset="0"/>
              <a:ea typeface="+mn-ea"/>
              <a:cs typeface="Calibri" panose="020F0502020204030204" pitchFamily="34" charset="0"/>
            </a:rPr>
            <a:t>Statistical data</a:t>
          </a:r>
        </a:p>
      </dsp:txBody>
      <dsp:txXfrm>
        <a:off x="9526708" y="915560"/>
        <a:ext cx="1624381" cy="162438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018EEA-0841-4520-836E-4479AF976646}">
      <dsp:nvSpPr>
        <dsp:cNvPr id="0" name=""/>
        <dsp:cNvSpPr/>
      </dsp:nvSpPr>
      <dsp:spPr>
        <a:xfrm>
          <a:off x="3664978" y="435"/>
          <a:ext cx="1459124" cy="1459124"/>
        </a:xfrm>
        <a:prstGeom prst="ellipse">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t>Identify key concepts and words</a:t>
          </a:r>
        </a:p>
      </dsp:txBody>
      <dsp:txXfrm>
        <a:off x="3878662" y="214119"/>
        <a:ext cx="1031756" cy="1031756"/>
      </dsp:txXfrm>
    </dsp:sp>
    <dsp:sp modelId="{584299EB-E2AF-42E9-ACFA-7C6FE400A0C5}">
      <dsp:nvSpPr>
        <dsp:cNvPr id="0" name=""/>
        <dsp:cNvSpPr/>
      </dsp:nvSpPr>
      <dsp:spPr>
        <a:xfrm rot="2160000">
          <a:off x="5078315" y="1121963"/>
          <a:ext cx="389246" cy="49245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5089466" y="1186135"/>
        <a:ext cx="272472" cy="295472"/>
      </dsp:txXfrm>
    </dsp:sp>
    <dsp:sp modelId="{8C43E2FC-BFA0-4461-978C-7D3E34A298B1}">
      <dsp:nvSpPr>
        <dsp:cNvPr id="0" name=""/>
        <dsp:cNvSpPr/>
      </dsp:nvSpPr>
      <dsp:spPr>
        <a:xfrm>
          <a:off x="5439599" y="1289772"/>
          <a:ext cx="1459124" cy="1459124"/>
        </a:xfrm>
        <a:prstGeom prst="ellipse">
          <a:avLst/>
        </a:prstGeom>
        <a:solidFill>
          <a:schemeClr val="accent2">
            <a:hueOff val="-4288656"/>
            <a:satOff val="1043"/>
            <a:lumOff val="588"/>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GB" sz="1300" b="1" kern="1200"/>
            <a:t>Select</a:t>
          </a:r>
          <a:r>
            <a:rPr lang="en-GB" sz="1300" b="1" kern="1200">
              <a:latin typeface="Lucida Sans"/>
            </a:rPr>
            <a:t> </a:t>
          </a:r>
          <a:r>
            <a:rPr lang="en-GB" sz="1300" b="1" kern="1200"/>
            <a:t> suitable resources and databases</a:t>
          </a:r>
        </a:p>
      </dsp:txBody>
      <dsp:txXfrm>
        <a:off x="5653283" y="1503456"/>
        <a:ext cx="1031756" cy="1031756"/>
      </dsp:txXfrm>
    </dsp:sp>
    <dsp:sp modelId="{F051C518-67DD-4314-9092-D7C7DFE95A83}">
      <dsp:nvSpPr>
        <dsp:cNvPr id="0" name=""/>
        <dsp:cNvSpPr/>
      </dsp:nvSpPr>
      <dsp:spPr>
        <a:xfrm rot="6480000">
          <a:off x="5639020" y="2805726"/>
          <a:ext cx="389246" cy="492454"/>
        </a:xfrm>
        <a:prstGeom prst="rightArrow">
          <a:avLst>
            <a:gd name="adj1" fmla="val 60000"/>
            <a:gd name="adj2" fmla="val 50000"/>
          </a:avLst>
        </a:prstGeom>
        <a:solidFill>
          <a:schemeClr val="accent2">
            <a:hueOff val="-4288656"/>
            <a:satOff val="1043"/>
            <a:lumOff val="588"/>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5715450" y="2848688"/>
        <a:ext cx="272472" cy="295472"/>
      </dsp:txXfrm>
    </dsp:sp>
    <dsp:sp modelId="{EECE3BA0-B6EA-4531-92CD-7792308634FD}">
      <dsp:nvSpPr>
        <dsp:cNvPr id="0" name=""/>
        <dsp:cNvSpPr/>
      </dsp:nvSpPr>
      <dsp:spPr>
        <a:xfrm>
          <a:off x="4761754" y="3375965"/>
          <a:ext cx="1459124" cy="1459124"/>
        </a:xfrm>
        <a:prstGeom prst="ellipse">
          <a:avLst/>
        </a:prstGeom>
        <a:solidFill>
          <a:schemeClr val="accent2">
            <a:hueOff val="-8577312"/>
            <a:satOff val="2086"/>
            <a:lumOff val="1177"/>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t>Combine with Boolean Operators</a:t>
          </a:r>
        </a:p>
      </dsp:txBody>
      <dsp:txXfrm>
        <a:off x="4975438" y="3589649"/>
        <a:ext cx="1031756" cy="1031756"/>
      </dsp:txXfrm>
    </dsp:sp>
    <dsp:sp modelId="{6A15F62C-15D0-4EA0-9397-B2C53B9B3FC5}">
      <dsp:nvSpPr>
        <dsp:cNvPr id="0" name=""/>
        <dsp:cNvSpPr/>
      </dsp:nvSpPr>
      <dsp:spPr>
        <a:xfrm rot="10800000">
          <a:off x="4210933" y="3859300"/>
          <a:ext cx="389246" cy="492454"/>
        </a:xfrm>
        <a:prstGeom prst="rightArrow">
          <a:avLst>
            <a:gd name="adj1" fmla="val 60000"/>
            <a:gd name="adj2" fmla="val 50000"/>
          </a:avLst>
        </a:prstGeom>
        <a:solidFill>
          <a:schemeClr val="accent2">
            <a:hueOff val="-8577312"/>
            <a:satOff val="2086"/>
            <a:lumOff val="1177"/>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4327707" y="3957791"/>
        <a:ext cx="272472" cy="295472"/>
      </dsp:txXfrm>
    </dsp:sp>
    <dsp:sp modelId="{CE5B2320-9E19-4614-A5C2-35BF4B03C454}">
      <dsp:nvSpPr>
        <dsp:cNvPr id="0" name=""/>
        <dsp:cNvSpPr/>
      </dsp:nvSpPr>
      <dsp:spPr>
        <a:xfrm>
          <a:off x="2568201" y="3375965"/>
          <a:ext cx="1459124" cy="1459124"/>
        </a:xfrm>
        <a:prstGeom prst="ellipse">
          <a:avLst/>
        </a:prstGeom>
        <a:solidFill>
          <a:schemeClr val="accent2">
            <a:hueOff val="-12865968"/>
            <a:satOff val="3129"/>
            <a:lumOff val="1765"/>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t>Run searches &amp; save your search for future use</a:t>
          </a:r>
        </a:p>
      </dsp:txBody>
      <dsp:txXfrm>
        <a:off x="2781885" y="3589649"/>
        <a:ext cx="1031756" cy="1031756"/>
      </dsp:txXfrm>
    </dsp:sp>
    <dsp:sp modelId="{7209A71D-6CF6-40FA-BD2F-083314F056C1}">
      <dsp:nvSpPr>
        <dsp:cNvPr id="0" name=""/>
        <dsp:cNvSpPr/>
      </dsp:nvSpPr>
      <dsp:spPr>
        <a:xfrm rot="15120000">
          <a:off x="2767622" y="2826681"/>
          <a:ext cx="389246" cy="492454"/>
        </a:xfrm>
        <a:prstGeom prst="rightArrow">
          <a:avLst>
            <a:gd name="adj1" fmla="val 60000"/>
            <a:gd name="adj2" fmla="val 50000"/>
          </a:avLst>
        </a:prstGeom>
        <a:solidFill>
          <a:schemeClr val="accent2">
            <a:hueOff val="-12865968"/>
            <a:satOff val="3129"/>
            <a:lumOff val="1765"/>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2844052" y="2980701"/>
        <a:ext cx="272472" cy="295472"/>
      </dsp:txXfrm>
    </dsp:sp>
    <dsp:sp modelId="{2668E688-3ADF-46C3-B628-9584A6829926}">
      <dsp:nvSpPr>
        <dsp:cNvPr id="0" name=""/>
        <dsp:cNvSpPr/>
      </dsp:nvSpPr>
      <dsp:spPr>
        <a:xfrm>
          <a:off x="1890356" y="1289772"/>
          <a:ext cx="1459124" cy="1459124"/>
        </a:xfrm>
        <a:prstGeom prst="ellipse">
          <a:avLst/>
        </a:prstGeom>
        <a:solidFill>
          <a:schemeClr val="accent2">
            <a:hueOff val="-17154624"/>
            <a:satOff val="4172"/>
            <a:lumOff val="2353"/>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GB" sz="1300" b="1" kern="1200"/>
            <a:t>Review, refine and repeat as necessary</a:t>
          </a:r>
          <a:r>
            <a:rPr lang="en-GB" sz="1300" b="1" kern="1200">
              <a:latin typeface="Lucida Sans"/>
            </a:rPr>
            <a:t> </a:t>
          </a:r>
          <a:endParaRPr lang="en-GB" sz="1300" b="1" kern="1200"/>
        </a:p>
      </dsp:txBody>
      <dsp:txXfrm>
        <a:off x="2104040" y="1503456"/>
        <a:ext cx="1031756" cy="1031756"/>
      </dsp:txXfrm>
    </dsp:sp>
    <dsp:sp modelId="{78395BFA-C05C-481E-9739-2862B15BEDB5}">
      <dsp:nvSpPr>
        <dsp:cNvPr id="0" name=""/>
        <dsp:cNvSpPr/>
      </dsp:nvSpPr>
      <dsp:spPr>
        <a:xfrm rot="19440000">
          <a:off x="3303694" y="1134914"/>
          <a:ext cx="389246" cy="492454"/>
        </a:xfrm>
        <a:prstGeom prst="rightArrow">
          <a:avLst>
            <a:gd name="adj1" fmla="val 60000"/>
            <a:gd name="adj2" fmla="val 50000"/>
          </a:avLst>
        </a:prstGeom>
        <a:solidFill>
          <a:schemeClr val="accent2">
            <a:hueOff val="-17154624"/>
            <a:satOff val="4172"/>
            <a:lumOff val="2353"/>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3314845" y="1267724"/>
        <a:ext cx="272472" cy="29547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9/3/layout/SubStepProcess">
  <dgm:title val=""/>
  <dgm:desc val=""/>
  <dgm:catLst>
    <dgm:cat type="process" pri="12250"/>
  </dgm:catLst>
  <dgm:sampData>
    <dgm:dataModel>
      <dgm:ptLst>
        <dgm:pt modelId="0" type="doc"/>
        <dgm:pt modelId="1">
          <dgm:prSet phldr="1"/>
        </dgm:pt>
        <dgm:pt modelId="11">
          <dgm:prSet phldr="1"/>
        </dgm:pt>
        <dgm:pt modelId="12">
          <dgm:prSet phldr="1"/>
        </dgm:pt>
        <dgm:pt modelId="2">
          <dgm:prSet phldr="1"/>
        </dgm:pt>
        <dgm:pt modelId="3">
          <dgm:prSet phldr="1"/>
        </dgm:pt>
      </dgm:ptLst>
      <dgm:cxnLst>
        <dgm:cxn modelId="6" srcId="0" destId="1" srcOrd="0" destOrd="0"/>
        <dgm:cxn modelId="61" srcId="1" destId="11" srcOrd="0" destOrd="0"/>
        <dgm:cxn modelId="62" srcId="1" destId="12" srcOrd="1" destOrd="0"/>
        <dgm:cxn modelId="7" srcId="0" destId="2" srcOrd="0" destOrd="0"/>
        <dgm:cxn modelId="8" srcId="0" destId="3" srcOrd="0" destOrd="0"/>
      </dgm:cxnLst>
      <dgm:bg/>
      <dgm:whole/>
    </dgm:dataModel>
  </dgm:sampData>
  <dgm:styleData>
    <dgm:dataModel>
      <dgm:ptLst>
        <dgm:pt modelId="0" type="doc"/>
        <dgm:pt modelId="1">
          <dgm:prSet phldr="1"/>
        </dgm:pt>
        <dgm:pt modelId="11">
          <dgm:prSet phldr="1"/>
        </dgm:pt>
        <dgm:pt modelId="12">
          <dgm:prSet phldr="1"/>
        </dgm:pt>
        <dgm:pt modelId="2">
          <dgm:prSet phldr="1"/>
        </dgm:pt>
      </dgm:ptLst>
      <dgm:cxnLst>
        <dgm:cxn modelId="4" srcId="0" destId="1" srcOrd="0" destOrd="0"/>
        <dgm:cxn modelId="41" srcId="1" destId="11" srcOrd="0" destOrd="0"/>
        <dgm:cxn modelId="42" srcId="1" destId="12" srcOrd="1" destOrd="0"/>
        <dgm:cxn modelId="5" srcId="0" destId="2" srcOrd="0" destOrd="0"/>
      </dgm:cxnLst>
      <dgm:bg/>
      <dgm:whole/>
    </dgm:dataModel>
  </dgm:styleData>
  <dgm:clrData>
    <dgm:dataModel>
      <dgm:ptLst>
        <dgm:pt modelId="0" type="doc"/>
        <dgm:pt modelId="1">
          <dgm:prSet phldr="1"/>
        </dgm:pt>
        <dgm:pt modelId="11">
          <dgm:prSet phldr="1"/>
        </dgm:pt>
        <dgm:pt modelId="12">
          <dgm:prSet phldr="1"/>
        </dgm:pt>
        <dgm:pt modelId="2">
          <dgm:prSet phldr="1"/>
        </dgm:pt>
        <dgm:pt modelId="3">
          <dgm:prSet phldr="1"/>
        </dgm:pt>
        <dgm:pt modelId="4">
          <dgm:prSet phldr="1"/>
        </dgm:pt>
      </dgm:ptLst>
      <dgm:cxnLst>
        <dgm:cxn modelId="8" srcId="0" destId="1" srcOrd="0" destOrd="0"/>
        <dgm:cxn modelId="81" srcId="1" destId="11" srcOrd="0" destOrd="0"/>
        <dgm:cxn modelId="82" srcId="1" destId="12" srcOrd="1" destOrd="0"/>
        <dgm:cxn modelId="9" srcId="0" destId="2" srcOrd="0" destOrd="0"/>
        <dgm:cxn modelId="10" srcId="0" destId="3" srcOrd="0" destOrd="0"/>
        <dgm:cxn modelId="11" srcId="0" destId="4" srcOrd="0" destOrd="0"/>
      </dgm:cxnLst>
      <dgm:bg/>
      <dgm:whole/>
    </dgm:dataModel>
  </dgm:clrData>
  <dgm:layoutNode name="Name0">
    <dgm:varLst>
      <dgm:chMax val="7"/>
      <dgm:dir/>
      <dgm:animOne val="branch"/>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parTx1" refType="w"/>
      <dgm:constr type="w" for="ch" forName="chLin1" refType="w" refFor="ch" refForName="parTx1" fact="1.38"/>
      <dgm:constr type="h" for="ch" forName="chLin1" refType="h"/>
      <dgm:constr type="w" for="ch" forName="spPre1" refType="w" fact="0.27"/>
      <dgm:constr type="w" for="ch" forName="spPost1" refType="w" fact="0.27"/>
      <dgm:constr type="h" for="ch" forName="spPre1" refType="h"/>
      <dgm:constr type="h" for="ch" forName="spPost1" refType="h"/>
      <dgm:constr type="primFontSz" for="ch" forName="parTx1" val="65"/>
      <dgm:constr type="primFontSz" for="des" forName="desTx1" refType="primFontSz" refFor="ch" refForName="parTx1" fact="0.78"/>
      <dgm:constr type="primFontSz" for="des" forName="desTx1" op="equ"/>
      <dgm:constr type="w" for="ch" forName="parTx2" refType="w"/>
      <dgm:constr type="w" for="ch" forName="chLin2" refType="w" refFor="ch" refForName="parTx2" fact="1.38"/>
      <dgm:constr type="h" for="ch" forName="chLin2" refType="h"/>
      <dgm:constr type="w" for="ch" forName="spPre2" refType="w" fact="0.54"/>
      <dgm:constr type="w" for="ch" forName="spPost2" refType="w" fact="0.54"/>
      <dgm:constr type="h" for="ch" forName="spPre2" refType="h"/>
      <dgm:constr type="h" for="ch" forName="spPost2" refType="h"/>
      <dgm:constr type="primFontSz" for="ch" forName="parTx2" refType="primFontSz" refFor="ch" refForName="parTx1" op="equ"/>
      <dgm:constr type="primFontSz" for="des" forName="desTx2" refType="primFontSz" refFor="des" refForName="desTx1" op="equ"/>
      <dgm:constr type="w" for="ch" forName="parTx3" refType="w"/>
      <dgm:constr type="w" for="ch" forName="chLin3" refType="w" refFor="ch" refForName="parTx3" fact="1.38"/>
      <dgm:constr type="h" for="ch" forName="chLin3" refType="h"/>
      <dgm:constr type="w" for="ch" forName="spPre3" refType="w" fact="0.54"/>
      <dgm:constr type="w" for="ch" forName="spPost3" refType="w" fact="0.54"/>
      <dgm:constr type="h" for="ch" forName="spPre3" refType="h"/>
      <dgm:constr type="h" for="ch" forName="spPost3" refType="h"/>
      <dgm:constr type="primFontSz" for="ch" forName="parTx3" refType="primFontSz" refFor="ch" refForName="parTx1" op="equ"/>
      <dgm:constr type="primFontSz" for="des" forName="desTx3" refType="primFontSz" refFor="des" refForName="desTx1" op="equ"/>
      <dgm:constr type="w" for="ch" forName="parTx4" refType="w"/>
      <dgm:constr type="w" for="ch" forName="chLin4" refType="w" refFor="ch" refForName="parTx4" fact="1.38"/>
      <dgm:constr type="h" for="ch" forName="chLin4" refType="h"/>
      <dgm:constr type="w" for="ch" forName="spPre4" refType="w" fact="0.54"/>
      <dgm:constr type="w" for="ch" forName="spPost4" refType="w" fact="0.54"/>
      <dgm:constr type="h" for="ch" forName="spPre4" refType="h"/>
      <dgm:constr type="h" for="ch" forName="spPost4" refType="h"/>
      <dgm:constr type="primFontSz" for="ch" forName="parTx4" refType="primFontSz" refFor="ch" refForName="parTx1" op="equ"/>
      <dgm:constr type="primFontSz" for="des" forName="desTx4" refType="primFontSz" refFor="des" refForName="desTx1" op="equ"/>
      <dgm:constr type="w" for="ch" forName="parTx5" refType="w"/>
      <dgm:constr type="w" for="ch" forName="chLin5" refType="w" refFor="ch" refForName="parTx5" fact="1.38"/>
      <dgm:constr type="h" for="ch" forName="chLin5" refType="h"/>
      <dgm:constr type="w" for="ch" forName="spPre5" refType="w" fact="0.54"/>
      <dgm:constr type="w" for="ch" forName="spPost5" refType="w" fact="0.54"/>
      <dgm:constr type="h" for="ch" forName="spPre5" refType="h"/>
      <dgm:constr type="h" for="ch" forName="spPost5" refType="h"/>
      <dgm:constr type="primFontSz" for="ch" forName="parTx5" refType="primFontSz" refFor="ch" refForName="parTx1" op="equ"/>
      <dgm:constr type="primFontSz" for="des" forName="desTx5" refType="primFontSz" refFor="des" refForName="desTx1" op="equ"/>
      <dgm:constr type="w" for="ch" forName="parTx6" refType="w"/>
      <dgm:constr type="w" for="ch" forName="chLin6" refType="w" refFor="ch" refForName="parTx6" fact="1.38"/>
      <dgm:constr type="h" for="ch" forName="chLin6" refType="h"/>
      <dgm:constr type="w" for="ch" forName="spPre6" refType="w" fact="0.54"/>
      <dgm:constr type="w" for="ch" forName="spPost6" refType="w" fact="0.54"/>
      <dgm:constr type="h" for="ch" forName="spPre6" refType="h"/>
      <dgm:constr type="h" for="ch" forName="spPost6" refType="h"/>
      <dgm:constr type="primFontSz" for="ch" forName="parTx6" refType="primFontSz" refFor="ch" refForName="parTx1" op="equ"/>
      <dgm:constr type="primFontSz" for="des" forName="desTx6" refType="primFontSz" refFor="des" refForName="desTx1" op="equ"/>
      <dgm:constr type="w" for="ch" forName="parTx7" refType="w"/>
      <dgm:constr type="w" for="ch" forName="chLin7" refType="w" refFor="ch" refForName="parTx7" fact="1.38"/>
      <dgm:constr type="h" for="ch" forName="chLin7" refType="h"/>
      <dgm:constr type="w" for="ch" forName="spPre7" refType="w" fact="0.54"/>
      <dgm:constr type="w" for="ch" forName="spPost7" refType="w" fact="0.54"/>
      <dgm:constr type="h" for="ch" forName="spPre7" refType="h"/>
      <dgm:constr type="h" for="ch" forName="spPost7" refType="h"/>
      <dgm:constr type="primFontSz" for="ch" forName="parTx7" refType="primFontSz" refFor="ch" refForName="parTx1" op="equ"/>
      <dgm:constr type="primFontSz" for="des" forName="desTx7" refType="primFontSz" refFor="des" refForName="desTx1" op="equ"/>
    </dgm:constrLst>
    <dgm:forEach name="Name4" axis="ch" ptType="node">
      <dgm:choose name="Name5">
        <dgm:if name="Name6" axis="self" ptType="node" func="pos" op="equ" val="1">
          <dgm:layoutNode name="parTx1"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
            <dgm:if name="Name8" axis="ch" ptType="node" func="cnt" op="gte" val="1">
              <dgm:layoutNode name="spPre1">
                <dgm:alg type="sp"/>
                <dgm:shape xmlns:r="http://schemas.openxmlformats.org/officeDocument/2006/relationships" r:blip="">
                  <dgm:adjLst/>
                </dgm:shape>
              </dgm:layoutNode>
              <dgm:layoutNode name="chLin1">
                <dgm:alg type="lin">
                  <dgm:param type="linDir" val="fromT"/>
                </dgm:alg>
                <dgm:shape xmlns:r="http://schemas.openxmlformats.org/officeDocument/2006/relationships" r:blip="">
                  <dgm:adjLst/>
                </dgm:shape>
                <dgm:presOf/>
                <dgm:constrLst>
                  <dgm:constr type="w" for="ch" forName="txAndLines1" refType="w" fact="0.77"/>
                  <dgm:constr type="w" for="ch" forName="top1" refType="w" refFor="ch" refForName="txAndLines1" fact="0.78"/>
                </dgm:constrLst>
                <dgm:forEach name="Name9" axis="ch">
                  <dgm:forEach name="Name10" axis="self" ptType="parTrans">
                    <dgm:layoutNode name="Name11" styleLbl="parChTrans1D1">
                      <dgm:choose name="Name12">
                        <dgm:if name="Name13" func="var" arg="dir" op="equ" val="norm">
                          <dgm:alg type="conn">
                            <dgm:param type="dim" val="1D"/>
                            <dgm:param type="begPts" val="midR"/>
                            <dgm:param type="endSty" val="noArr"/>
                            <dgm:param type="dstNode" val="anchor1"/>
                          </dgm:alg>
                        </dgm:if>
                        <dgm:else name="Name14">
                          <dgm:alg type="conn">
                            <dgm:param type="dim" val="1D"/>
                            <dgm:param type="begPts" val="midL"/>
                            <dgm:param type="endSty" val="noArr"/>
                            <dgm:param type="srcNode" val="parTx1"/>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 axis="self" ptType="node">
                    <dgm:choose name="Name16">
                      <dgm:if name="Name17" axis="par ch" ptType="node node" func="cnt" op="equ" val="1">
                        <dgm:layoutNode name="top1">
                          <dgm:alg type="sp"/>
                          <dgm:shape xmlns:r="http://schemas.openxmlformats.org/officeDocument/2006/relationships" r:blip="">
                            <dgm:adjLst/>
                          </dgm:shape>
                          <dgm:constrLst>
                            <dgm:constr type="h" refType="w" fact="0.6"/>
                          </dgm:constrLst>
                        </dgm:layoutNode>
                      </dgm:if>
                      <dgm:else name="Name18"/>
                    </dgm:choose>
                    <dgm:layoutNode name="txAndLines1">
                      <dgm:choose name="Name19">
                        <dgm:if name="Name20" func="var" arg="dir" op="equ" val="norm">
                          <dgm:alg type="lin"/>
                        </dgm:if>
                        <dgm:else name="Name21">
                          <dgm:alg type="lin">
                            <dgm:param type="linDir" val="fromR"/>
                          </dgm:alg>
                        </dgm:else>
                      </dgm:choose>
                      <dgm:shape xmlns:r="http://schemas.openxmlformats.org/officeDocument/2006/relationships" r:blip="">
                        <dgm:adjLst/>
                      </dgm:shape>
                      <dgm:presOf/>
                      <dgm:choose name="Name22">
                        <dgm:if name="Name23" axis="root ch" ptType="all node" func="cnt" op="gte" val="2">
                          <dgm:constrLst>
                            <dgm:constr type="w" for="ch" forName="anchor1" refType="w"/>
                            <dgm:constr type="w" for="ch" forName="backup1" refType="w" fact="-1"/>
                            <dgm:constr type="w" for="ch" forName="preLine1" refType="w" fact="0.11"/>
                            <dgm:constr type="w" for="ch" forName="desTx1" refType="w" fact="0.78"/>
                            <dgm:constr type="w" for="ch" forName="postLine1" refType="w" fact="0.11"/>
                          </dgm:constrLst>
                        </dgm:if>
                        <dgm:else name="Name24">
                          <dgm:constrLst>
                            <dgm:constr type="w" for="ch" forName="anchor1" refType="w" fact="0.89"/>
                            <dgm:constr type="w" for="ch" forName="backup1" refType="w" fact="-0.89"/>
                            <dgm:constr type="w" for="ch" forName="preLine1" refType="w" fact="0.11"/>
                            <dgm:constr type="w" for="ch" forName="desTx1" refType="w" fact="0.78"/>
                          </dgm:constrLst>
                        </dgm:else>
                      </dgm:choose>
                      <dgm:layoutNode name="anchor1" moveWith="desTx1">
                        <dgm:alg type="sp"/>
                        <dgm:shape xmlns:r="http://schemas.openxmlformats.org/officeDocument/2006/relationships" r:blip="">
                          <dgm:adjLst/>
                        </dgm:shape>
                      </dgm:layoutNode>
                      <dgm:layoutNode name="backup1" moveWith="desTx1">
                        <dgm:alg type="sp"/>
                        <dgm:shape xmlns:r="http://schemas.openxmlformats.org/officeDocument/2006/relationships" r:blip="">
                          <dgm:adjLst/>
                        </dgm:shape>
                      </dgm:layoutNode>
                      <dgm:layoutNode name="preLine1" styleLbl="parChTrans1D1" moveWith="desTx1">
                        <dgm:alg type="sp"/>
                        <dgm:shape xmlns:r="http://schemas.openxmlformats.org/officeDocument/2006/relationships" type="line" r:blip="">
                          <dgm:adjLst/>
                        </dgm:shape>
                        <dgm:presOf/>
                      </dgm:layoutNode>
                      <dgm:layoutNode name="desTx1"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25">
                        <dgm:if name="Name26" axis="root ch" ptType="all node" func="cnt" op="gte" val="2">
                          <dgm:layoutNode name="postLine1" styleLbl="parChTrans1D1" moveWith="desTx1">
                            <dgm:alg type="sp"/>
                            <dgm:shape xmlns:r="http://schemas.openxmlformats.org/officeDocument/2006/relationships" type="line" r:blip="">
                              <dgm:adjLst/>
                            </dgm:shape>
                            <dgm:presOf/>
                          </dgm:layoutNode>
                        </dgm:if>
                        <dgm:else name="Name27"/>
                      </dgm:choose>
                    </dgm:layoutNode>
                  </dgm:forEach>
                  <dgm:choose name="Name28">
                    <dgm:if name="Name29" axis="root ch" ptType="all node" func="cnt" op="gte" val="2">
                      <dgm:forEach name="Name30" axis="self" ptType="parTrans">
                        <dgm:layoutNode name="Name31" styleLbl="parChTrans1D1">
                          <dgm:choose name="Name32">
                            <dgm:if name="Name33" func="var" arg="dir" op="equ" val="norm">
                              <dgm:alg type="conn">
                                <dgm:param type="dim" val="1D"/>
                                <dgm:param type="begPts" val="midL"/>
                                <dgm:param type="srcNode" val="parTx2"/>
                                <dgm:param type="endSty" val="noArr"/>
                                <dgm:param type="dstNode" val="anchor1"/>
                              </dgm:alg>
                            </dgm:if>
                            <dgm:else name="Name34">
                              <dgm:alg type="conn">
                                <dgm:param type="dim" val="1D"/>
                                <dgm:param type="begPts" val="midR"/>
                                <dgm:param type="endSty" val="noArr"/>
                                <dgm:param type="srcNode" val="parTx2"/>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35"/>
                  </dgm:choose>
                </dgm:forEach>
              </dgm:layoutNode>
              <dgm:choose name="Name36">
                <dgm:if name="Name37" axis="root ch" ptType="all node" func="cnt" op="gte" val="2">
                  <dgm:layoutNode name="spPost1">
                    <dgm:alg type="sp"/>
                    <dgm:shape xmlns:r="http://schemas.openxmlformats.org/officeDocument/2006/relationships" r:blip="">
                      <dgm:adjLst/>
                    </dgm:shape>
                  </dgm:layoutNode>
                </dgm:if>
                <dgm:else name="Name38"/>
              </dgm:choose>
            </dgm:if>
            <dgm:else name="Name39"/>
          </dgm:choose>
        </dgm:if>
        <dgm:if name="Name40" axis="self" ptType="node" func="pos" op="equ" val="2">
          <dgm:layoutNode name="parTx2"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41">
            <dgm:if name="Name42" axis="ch" ptType="node" func="cnt" op="gte" val="1">
              <dgm:layoutNode name="spPre2">
                <dgm:alg type="sp"/>
                <dgm:shape xmlns:r="http://schemas.openxmlformats.org/officeDocument/2006/relationships" r:blip="">
                  <dgm:adjLst/>
                </dgm:shape>
              </dgm:layoutNode>
              <dgm:layoutNode name="chLin2">
                <dgm:alg type="lin">
                  <dgm:param type="linDir" val="fromT"/>
                </dgm:alg>
                <dgm:shape xmlns:r="http://schemas.openxmlformats.org/officeDocument/2006/relationships" r:blip="">
                  <dgm:adjLst/>
                </dgm:shape>
                <dgm:presOf/>
                <dgm:constrLst>
                  <dgm:constr type="w" for="ch" forName="txAndLines2" refType="w" fact="0.77"/>
                  <dgm:constr type="w" for="ch" forName="top2" refType="w" refFor="ch" refForName="txAndLines2" fact="0.78"/>
                </dgm:constrLst>
                <dgm:forEach name="Name43" axis="ch">
                  <dgm:forEach name="Name44" axis="self" ptType="parTrans">
                    <dgm:layoutNode name="Name45" styleLbl="parChTrans1D1">
                      <dgm:choose name="Name46">
                        <dgm:if name="Name47" func="var" arg="dir" op="equ" val="norm">
                          <dgm:alg type="conn">
                            <dgm:param type="dim" val="1D"/>
                            <dgm:param type="begPts" val="midR"/>
                            <dgm:param type="endSty" val="noArr"/>
                            <dgm:param type="dstNode" val="anchor2"/>
                          </dgm:alg>
                        </dgm:if>
                        <dgm:else name="Name48">
                          <dgm:alg type="conn">
                            <dgm:param type="dim" val="1D"/>
                            <dgm:param type="begPts" val="midL"/>
                            <dgm:param type="endSty" val="noArr"/>
                            <dgm:param type="srcNode" val="parTx2"/>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49" axis="self" ptType="node">
                    <dgm:choose name="Name50">
                      <dgm:if name="Name51" axis="par ch" ptType="node node" func="cnt" op="equ" val="1">
                        <dgm:layoutNode name="top2">
                          <dgm:alg type="sp"/>
                          <dgm:shape xmlns:r="http://schemas.openxmlformats.org/officeDocument/2006/relationships" r:blip="">
                            <dgm:adjLst/>
                          </dgm:shape>
                          <dgm:constrLst>
                            <dgm:constr type="h" refType="w" fact="0.6"/>
                          </dgm:constrLst>
                        </dgm:layoutNode>
                      </dgm:if>
                      <dgm:else name="Name52"/>
                    </dgm:choose>
                    <dgm:layoutNode name="txAndLines2">
                      <dgm:choose name="Name53">
                        <dgm:if name="Name54" func="var" arg="dir" op="equ" val="norm">
                          <dgm:alg type="lin"/>
                        </dgm:if>
                        <dgm:else name="Name55">
                          <dgm:alg type="lin">
                            <dgm:param type="linDir" val="fromR"/>
                          </dgm:alg>
                        </dgm:else>
                      </dgm:choose>
                      <dgm:shape xmlns:r="http://schemas.openxmlformats.org/officeDocument/2006/relationships" r:blip="">
                        <dgm:adjLst/>
                      </dgm:shape>
                      <dgm:presOf/>
                      <dgm:choose name="Name56">
                        <dgm:if name="Name57" axis="root ch" ptType="all node" func="cnt" op="gte" val="3">
                          <dgm:constrLst>
                            <dgm:constr type="w" for="ch" forName="anchor2" refType="w"/>
                            <dgm:constr type="w" for="ch" forName="backup2" refType="w" fact="-1"/>
                            <dgm:constr type="w" for="ch" forName="preLine2" refType="w" fact="0.11"/>
                            <dgm:constr type="w" for="ch" forName="desTx2" refType="w" fact="0.78"/>
                            <dgm:constr type="w" for="ch" forName="postLine2" refType="w" fact="0.11"/>
                          </dgm:constrLst>
                        </dgm:if>
                        <dgm:else name="Name58">
                          <dgm:constrLst>
                            <dgm:constr type="w" for="ch" forName="anchor2" refType="w" fact="0.89"/>
                            <dgm:constr type="w" for="ch" forName="backup2" refType="w" fact="-0.89"/>
                            <dgm:constr type="w" for="ch" forName="preLine2" refType="w" fact="0.11"/>
                            <dgm:constr type="w" for="ch" forName="desTx2" refType="w" fact="0.78"/>
                          </dgm:constrLst>
                        </dgm:else>
                      </dgm:choose>
                      <dgm:layoutNode name="anchor2" moveWith="desTx2">
                        <dgm:alg type="sp"/>
                        <dgm:shape xmlns:r="http://schemas.openxmlformats.org/officeDocument/2006/relationships" r:blip="">
                          <dgm:adjLst/>
                        </dgm:shape>
                      </dgm:layoutNode>
                      <dgm:layoutNode name="backup2" moveWith="desTx2">
                        <dgm:alg type="sp"/>
                        <dgm:shape xmlns:r="http://schemas.openxmlformats.org/officeDocument/2006/relationships" r:blip="">
                          <dgm:adjLst/>
                        </dgm:shape>
                      </dgm:layoutNode>
                      <dgm:layoutNode name="preLine2" styleLbl="parChTrans1D1" moveWith="desTx2">
                        <dgm:alg type="sp"/>
                        <dgm:shape xmlns:r="http://schemas.openxmlformats.org/officeDocument/2006/relationships" type="line" r:blip="">
                          <dgm:adjLst/>
                        </dgm:shape>
                        <dgm:presOf/>
                      </dgm:layoutNode>
                      <dgm:layoutNode name="desTx2"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59">
                        <dgm:if name="Name60" axis="root ch" ptType="all node" func="cnt" op="gte" val="3">
                          <dgm:layoutNode name="postLine2" styleLbl="parChTrans1D1" moveWith="desTx2">
                            <dgm:alg type="sp"/>
                            <dgm:shape xmlns:r="http://schemas.openxmlformats.org/officeDocument/2006/relationships" type="line" r:blip="">
                              <dgm:adjLst/>
                            </dgm:shape>
                            <dgm:presOf/>
                          </dgm:layoutNode>
                        </dgm:if>
                        <dgm:else name="Name61"/>
                      </dgm:choose>
                    </dgm:layoutNode>
                  </dgm:forEach>
                  <dgm:choose name="Name62">
                    <dgm:if name="Name63" axis="root ch" ptType="all node" func="cnt" op="gte" val="3">
                      <dgm:forEach name="Name64" axis="self" ptType="parTrans">
                        <dgm:layoutNode name="Name65" styleLbl="parChTrans1D1">
                          <dgm:choose name="Name66">
                            <dgm:if name="Name67" func="var" arg="dir" op="equ" val="norm">
                              <dgm:alg type="conn">
                                <dgm:param type="dim" val="1D"/>
                                <dgm:param type="begPts" val="midL"/>
                                <dgm:param type="srcNode" val="parTx3"/>
                                <dgm:param type="endSty" val="noArr"/>
                                <dgm:param type="dstNode" val="anchor2"/>
                              </dgm:alg>
                            </dgm:if>
                            <dgm:else name="Name68">
                              <dgm:alg type="conn">
                                <dgm:param type="dim" val="1D"/>
                                <dgm:param type="begPts" val="midR"/>
                                <dgm:param type="endSty" val="noArr"/>
                                <dgm:param type="srcNode" val="parTx3"/>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69"/>
                  </dgm:choose>
                </dgm:forEach>
              </dgm:layoutNode>
              <dgm:choose name="Name70">
                <dgm:if name="Name71" axis="root ch" ptType="all node" func="cnt" op="gte" val="3">
                  <dgm:layoutNode name="spPost2">
                    <dgm:alg type="sp"/>
                    <dgm:shape xmlns:r="http://schemas.openxmlformats.org/officeDocument/2006/relationships" r:blip="">
                      <dgm:adjLst/>
                    </dgm:shape>
                  </dgm:layoutNode>
                </dgm:if>
                <dgm:else name="Name72"/>
              </dgm:choose>
            </dgm:if>
            <dgm:else name="Name73"/>
          </dgm:choose>
        </dgm:if>
        <dgm:if name="Name74" axis="self" ptType="node" func="pos" op="equ" val="3">
          <dgm:layoutNode name="parTx3"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5">
            <dgm:if name="Name76" axis="ch" ptType="node" func="cnt" op="gte" val="1">
              <dgm:layoutNode name="spPre3">
                <dgm:alg type="sp"/>
                <dgm:shape xmlns:r="http://schemas.openxmlformats.org/officeDocument/2006/relationships" r:blip="">
                  <dgm:adjLst/>
                </dgm:shape>
              </dgm:layoutNode>
              <dgm:layoutNode name="chLin3">
                <dgm:alg type="lin">
                  <dgm:param type="linDir" val="fromT"/>
                </dgm:alg>
                <dgm:shape xmlns:r="http://schemas.openxmlformats.org/officeDocument/2006/relationships" r:blip="">
                  <dgm:adjLst/>
                </dgm:shape>
                <dgm:presOf/>
                <dgm:constrLst>
                  <dgm:constr type="w" for="ch" forName="txAndLines3" refType="w" fact="0.77"/>
                  <dgm:constr type="w" for="ch" forName="top3" refType="w" refFor="ch" refForName="txAndLines3" fact="0.78"/>
                </dgm:constrLst>
                <dgm:forEach name="Name77" axis="ch">
                  <dgm:forEach name="Name78" axis="self" ptType="parTrans">
                    <dgm:layoutNode name="Name79" styleLbl="parChTrans1D1">
                      <dgm:choose name="Name80">
                        <dgm:if name="Name81" func="var" arg="dir" op="equ" val="norm">
                          <dgm:alg type="conn">
                            <dgm:param type="dim" val="1D"/>
                            <dgm:param type="begPts" val="midR"/>
                            <dgm:param type="endSty" val="noArr"/>
                            <dgm:param type="dstNode" val="anchor3"/>
                          </dgm:alg>
                        </dgm:if>
                        <dgm:else name="Name82">
                          <dgm:alg type="conn">
                            <dgm:param type="dim" val="1D"/>
                            <dgm:param type="begPts" val="midL"/>
                            <dgm:param type="endSty" val="noArr"/>
                            <dgm:param type="srcNode" val="parTx3"/>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83" axis="self" ptType="node">
                    <dgm:choose name="Name84">
                      <dgm:if name="Name85" axis="par ch" ptType="node node" func="cnt" op="equ" val="1">
                        <dgm:layoutNode name="top3">
                          <dgm:alg type="sp"/>
                          <dgm:shape xmlns:r="http://schemas.openxmlformats.org/officeDocument/2006/relationships" r:blip="">
                            <dgm:adjLst/>
                          </dgm:shape>
                          <dgm:constrLst>
                            <dgm:constr type="h" refType="w" fact="0.6"/>
                          </dgm:constrLst>
                        </dgm:layoutNode>
                      </dgm:if>
                      <dgm:else name="Name86"/>
                    </dgm:choose>
                    <dgm:layoutNode name="txAndLines3">
                      <dgm:choose name="Name87">
                        <dgm:if name="Name88" func="var" arg="dir" op="equ" val="norm">
                          <dgm:alg type="lin"/>
                        </dgm:if>
                        <dgm:else name="Name89">
                          <dgm:alg type="lin">
                            <dgm:param type="linDir" val="fromR"/>
                          </dgm:alg>
                        </dgm:else>
                      </dgm:choose>
                      <dgm:shape xmlns:r="http://schemas.openxmlformats.org/officeDocument/2006/relationships" r:blip="">
                        <dgm:adjLst/>
                      </dgm:shape>
                      <dgm:presOf/>
                      <dgm:choose name="Name90">
                        <dgm:if name="Name91" axis="root ch" ptType="all node" func="cnt" op="gte" val="4">
                          <dgm:constrLst>
                            <dgm:constr type="w" for="ch" forName="anchor3" refType="w"/>
                            <dgm:constr type="w" for="ch" forName="backup3" refType="w" fact="-1"/>
                            <dgm:constr type="w" for="ch" forName="preLine3" refType="w" fact="0.11"/>
                            <dgm:constr type="w" for="ch" forName="desTx3" refType="w" fact="0.78"/>
                            <dgm:constr type="w" for="ch" forName="postLine3" refType="w" fact="0.11"/>
                          </dgm:constrLst>
                        </dgm:if>
                        <dgm:else name="Name92">
                          <dgm:constrLst>
                            <dgm:constr type="w" for="ch" forName="anchor3" refType="w" fact="0.89"/>
                            <dgm:constr type="w" for="ch" forName="backup3" refType="w" fact="-0.89"/>
                            <dgm:constr type="w" for="ch" forName="preLine3" refType="w" fact="0.11"/>
                            <dgm:constr type="w" for="ch" forName="desTx3" refType="w" fact="0.78"/>
                          </dgm:constrLst>
                        </dgm:else>
                      </dgm:choose>
                      <dgm:layoutNode name="anchor3" moveWith="desTx3">
                        <dgm:alg type="sp"/>
                        <dgm:shape xmlns:r="http://schemas.openxmlformats.org/officeDocument/2006/relationships" r:blip="">
                          <dgm:adjLst/>
                        </dgm:shape>
                      </dgm:layoutNode>
                      <dgm:layoutNode name="backup3" moveWith="desTx3">
                        <dgm:alg type="sp"/>
                        <dgm:shape xmlns:r="http://schemas.openxmlformats.org/officeDocument/2006/relationships" r:blip="">
                          <dgm:adjLst/>
                        </dgm:shape>
                      </dgm:layoutNode>
                      <dgm:layoutNode name="preLine3" styleLbl="parChTrans1D1" moveWith="desTx3">
                        <dgm:alg type="sp"/>
                        <dgm:shape xmlns:r="http://schemas.openxmlformats.org/officeDocument/2006/relationships" type="line" r:blip="">
                          <dgm:adjLst/>
                        </dgm:shape>
                        <dgm:presOf/>
                      </dgm:layoutNode>
                      <dgm:layoutNode name="desTx3"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93">
                        <dgm:if name="Name94" axis="root ch" ptType="all node" func="cnt" op="gte" val="4">
                          <dgm:layoutNode name="postLine3" styleLbl="parChTrans1D1" moveWith="desTx3">
                            <dgm:alg type="sp"/>
                            <dgm:shape xmlns:r="http://schemas.openxmlformats.org/officeDocument/2006/relationships" type="line" r:blip="">
                              <dgm:adjLst/>
                            </dgm:shape>
                            <dgm:presOf/>
                          </dgm:layoutNode>
                        </dgm:if>
                        <dgm:else name="Name95"/>
                      </dgm:choose>
                    </dgm:layoutNode>
                  </dgm:forEach>
                  <dgm:choose name="Name96">
                    <dgm:if name="Name97" axis="root ch" ptType="all node" func="cnt" op="gte" val="4">
                      <dgm:forEach name="Name98" axis="self" ptType="parTrans">
                        <dgm:layoutNode name="Name99" styleLbl="parChTrans1D1">
                          <dgm:choose name="Name100">
                            <dgm:if name="Name101" func="var" arg="dir" op="equ" val="norm">
                              <dgm:alg type="conn">
                                <dgm:param type="dim" val="1D"/>
                                <dgm:param type="begPts" val="midL"/>
                                <dgm:param type="srcNode" val="parTx4"/>
                                <dgm:param type="endSty" val="noArr"/>
                                <dgm:param type="dstNode" val="anchor3"/>
                              </dgm:alg>
                            </dgm:if>
                            <dgm:else name="Name102">
                              <dgm:alg type="conn">
                                <dgm:param type="dim" val="1D"/>
                                <dgm:param type="begPts" val="midR"/>
                                <dgm:param type="endSty" val="noArr"/>
                                <dgm:param type="srcNode" val="parTx4"/>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03"/>
                  </dgm:choose>
                </dgm:forEach>
              </dgm:layoutNode>
              <dgm:choose name="Name104">
                <dgm:if name="Name105" axis="root ch" ptType="all node" func="cnt" op="gte" val="4">
                  <dgm:layoutNode name="spPost3">
                    <dgm:alg type="sp"/>
                    <dgm:shape xmlns:r="http://schemas.openxmlformats.org/officeDocument/2006/relationships" r:blip="">
                      <dgm:adjLst/>
                    </dgm:shape>
                  </dgm:layoutNode>
                </dgm:if>
                <dgm:else name="Name106"/>
              </dgm:choose>
            </dgm:if>
            <dgm:else name="Name107"/>
          </dgm:choose>
        </dgm:if>
        <dgm:if name="Name108" axis="self" ptType="node" func="pos" op="equ" val="4">
          <dgm:layoutNode name="parTx4"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09">
            <dgm:if name="Name110" axis="ch" ptType="node" func="cnt" op="gte" val="1">
              <dgm:layoutNode name="spPre4">
                <dgm:alg type="sp"/>
                <dgm:shape xmlns:r="http://schemas.openxmlformats.org/officeDocument/2006/relationships" r:blip="">
                  <dgm:adjLst/>
                </dgm:shape>
              </dgm:layoutNode>
              <dgm:layoutNode name="chLin4">
                <dgm:alg type="lin">
                  <dgm:param type="linDir" val="fromT"/>
                </dgm:alg>
                <dgm:shape xmlns:r="http://schemas.openxmlformats.org/officeDocument/2006/relationships" r:blip="">
                  <dgm:adjLst/>
                </dgm:shape>
                <dgm:presOf/>
                <dgm:constrLst>
                  <dgm:constr type="w" for="ch" forName="txAndLines4" refType="w" fact="0.77"/>
                  <dgm:constr type="w" for="ch" forName="top4" refType="w" refFor="ch" refForName="txAndLines4" fact="0.78"/>
                </dgm:constrLst>
                <dgm:forEach name="Name111" axis="ch">
                  <dgm:forEach name="Name112" axis="self" ptType="parTrans">
                    <dgm:layoutNode name="Name113" styleLbl="parChTrans1D1">
                      <dgm:choose name="Name114">
                        <dgm:if name="Name115" func="var" arg="dir" op="equ" val="norm">
                          <dgm:alg type="conn">
                            <dgm:param type="dim" val="1D"/>
                            <dgm:param type="begPts" val="midR"/>
                            <dgm:param type="endSty" val="noArr"/>
                            <dgm:param type="dstNode" val="anchor4"/>
                          </dgm:alg>
                        </dgm:if>
                        <dgm:else name="Name116">
                          <dgm:alg type="conn">
                            <dgm:param type="dim" val="1D"/>
                            <dgm:param type="begPts" val="midL"/>
                            <dgm:param type="endSty" val="noArr"/>
                            <dgm:param type="srcNode" val="parTx4"/>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17" axis="self" ptType="node">
                    <dgm:choose name="Name118">
                      <dgm:if name="Name119" axis="par ch" ptType="node node" func="cnt" op="equ" val="1">
                        <dgm:layoutNode name="top4">
                          <dgm:alg type="sp"/>
                          <dgm:shape xmlns:r="http://schemas.openxmlformats.org/officeDocument/2006/relationships" r:blip="">
                            <dgm:adjLst/>
                          </dgm:shape>
                          <dgm:constrLst>
                            <dgm:constr type="h" refType="w" fact="0.6"/>
                          </dgm:constrLst>
                        </dgm:layoutNode>
                      </dgm:if>
                      <dgm:else name="Name120"/>
                    </dgm:choose>
                    <dgm:layoutNode name="txAndLines4">
                      <dgm:choose name="Name121">
                        <dgm:if name="Name122" func="var" arg="dir" op="equ" val="norm">
                          <dgm:alg type="lin"/>
                        </dgm:if>
                        <dgm:else name="Name123">
                          <dgm:alg type="lin">
                            <dgm:param type="linDir" val="fromR"/>
                          </dgm:alg>
                        </dgm:else>
                      </dgm:choose>
                      <dgm:shape xmlns:r="http://schemas.openxmlformats.org/officeDocument/2006/relationships" r:blip="">
                        <dgm:adjLst/>
                      </dgm:shape>
                      <dgm:presOf/>
                      <dgm:choose name="Name124">
                        <dgm:if name="Name125" axis="root ch" ptType="all node" func="cnt" op="gte" val="5">
                          <dgm:constrLst>
                            <dgm:constr type="w" for="ch" forName="anchor4" refType="w"/>
                            <dgm:constr type="w" for="ch" forName="backup4" refType="w" fact="-1"/>
                            <dgm:constr type="w" for="ch" forName="preLine4" refType="w" fact="0.11"/>
                            <dgm:constr type="w" for="ch" forName="desTx4" refType="w" fact="0.78"/>
                            <dgm:constr type="w" for="ch" forName="postLine4" refType="w" fact="0.11"/>
                          </dgm:constrLst>
                        </dgm:if>
                        <dgm:else name="Name126">
                          <dgm:constrLst>
                            <dgm:constr type="w" for="ch" forName="anchor4" refType="w" fact="0.89"/>
                            <dgm:constr type="w" for="ch" forName="backup4" refType="w" fact="-0.89"/>
                            <dgm:constr type="w" for="ch" forName="preLine4" refType="w" fact="0.11"/>
                            <dgm:constr type="w" for="ch" forName="desTx4" refType="w" fact="0.78"/>
                          </dgm:constrLst>
                        </dgm:else>
                      </dgm:choose>
                      <dgm:layoutNode name="anchor4" moveWith="desTx4">
                        <dgm:alg type="sp"/>
                        <dgm:shape xmlns:r="http://schemas.openxmlformats.org/officeDocument/2006/relationships" r:blip="">
                          <dgm:adjLst/>
                        </dgm:shape>
                      </dgm:layoutNode>
                      <dgm:layoutNode name="backup4" moveWith="desTx4">
                        <dgm:alg type="sp"/>
                        <dgm:shape xmlns:r="http://schemas.openxmlformats.org/officeDocument/2006/relationships" r:blip="">
                          <dgm:adjLst/>
                        </dgm:shape>
                      </dgm:layoutNode>
                      <dgm:layoutNode name="preLine4" styleLbl="parChTrans1D1" moveWith="desTx4">
                        <dgm:alg type="sp"/>
                        <dgm:shape xmlns:r="http://schemas.openxmlformats.org/officeDocument/2006/relationships" type="line" r:blip="">
                          <dgm:adjLst/>
                        </dgm:shape>
                        <dgm:presOf/>
                      </dgm:layoutNode>
                      <dgm:layoutNode name="desTx4"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27">
                        <dgm:if name="Name128" axis="root ch" ptType="all node" func="cnt" op="gte" val="5">
                          <dgm:layoutNode name="postLine4" styleLbl="parChTrans1D1" moveWith="desTx4">
                            <dgm:alg type="sp"/>
                            <dgm:shape xmlns:r="http://schemas.openxmlformats.org/officeDocument/2006/relationships" type="line" r:blip="">
                              <dgm:adjLst/>
                            </dgm:shape>
                            <dgm:presOf/>
                          </dgm:layoutNode>
                        </dgm:if>
                        <dgm:else name="Name129"/>
                      </dgm:choose>
                    </dgm:layoutNode>
                  </dgm:forEach>
                  <dgm:choose name="Name130">
                    <dgm:if name="Name131" axis="root ch" ptType="all node" func="cnt" op="gte" val="5">
                      <dgm:forEach name="Name132" axis="self" ptType="parTrans">
                        <dgm:layoutNode name="Name133" styleLbl="parChTrans1D1">
                          <dgm:choose name="Name134">
                            <dgm:if name="Name135" func="var" arg="dir" op="equ" val="norm">
                              <dgm:alg type="conn">
                                <dgm:param type="dim" val="1D"/>
                                <dgm:param type="begPts" val="midL"/>
                                <dgm:param type="srcNode" val="parTx5"/>
                                <dgm:param type="endSty" val="noArr"/>
                                <dgm:param type="dstNode" val="anchor4"/>
                              </dgm:alg>
                            </dgm:if>
                            <dgm:else name="Name136">
                              <dgm:alg type="conn">
                                <dgm:param type="dim" val="1D"/>
                                <dgm:param type="begPts" val="midR"/>
                                <dgm:param type="endSty" val="noArr"/>
                                <dgm:param type="srcNode" val="parTx5"/>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37"/>
                  </dgm:choose>
                </dgm:forEach>
              </dgm:layoutNode>
              <dgm:choose name="Name138">
                <dgm:if name="Name139" axis="root ch" ptType="all node" func="cnt" op="gte" val="5">
                  <dgm:layoutNode name="spPost4">
                    <dgm:alg type="sp"/>
                    <dgm:shape xmlns:r="http://schemas.openxmlformats.org/officeDocument/2006/relationships" r:blip="">
                      <dgm:adjLst/>
                    </dgm:shape>
                  </dgm:layoutNode>
                </dgm:if>
                <dgm:else name="Name140"/>
              </dgm:choose>
            </dgm:if>
            <dgm:else name="Name141"/>
          </dgm:choose>
        </dgm:if>
        <dgm:if name="Name142" axis="self" ptType="node" func="pos" op="equ" val="5">
          <dgm:layoutNode name="parTx5"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43">
            <dgm:if name="Name144" axis="ch" ptType="node" func="cnt" op="gte" val="1">
              <dgm:layoutNode name="spPre5">
                <dgm:alg type="sp"/>
                <dgm:shape xmlns:r="http://schemas.openxmlformats.org/officeDocument/2006/relationships" r:blip="">
                  <dgm:adjLst/>
                </dgm:shape>
              </dgm:layoutNode>
              <dgm:layoutNode name="chLin5">
                <dgm:alg type="lin">
                  <dgm:param type="linDir" val="fromT"/>
                </dgm:alg>
                <dgm:shape xmlns:r="http://schemas.openxmlformats.org/officeDocument/2006/relationships" r:blip="">
                  <dgm:adjLst/>
                </dgm:shape>
                <dgm:presOf/>
                <dgm:constrLst>
                  <dgm:constr type="w" for="ch" forName="txAndLines5" refType="w" fact="0.77"/>
                  <dgm:constr type="w" for="ch" forName="top5" refType="w" refFor="ch" refForName="txAndLines5" fact="0.78"/>
                </dgm:constrLst>
                <dgm:forEach name="Name145" axis="ch">
                  <dgm:forEach name="Name146" axis="self" ptType="parTrans">
                    <dgm:layoutNode name="Name147" styleLbl="parChTrans1D1">
                      <dgm:choose name="Name148">
                        <dgm:if name="Name149" func="var" arg="dir" op="equ" val="norm">
                          <dgm:alg type="conn">
                            <dgm:param type="dim" val="1D"/>
                            <dgm:param type="begPts" val="midR"/>
                            <dgm:param type="endSty" val="noArr"/>
                            <dgm:param type="dstNode" val="anchor5"/>
                          </dgm:alg>
                        </dgm:if>
                        <dgm:else name="Name150">
                          <dgm:alg type="conn">
                            <dgm:param type="dim" val="1D"/>
                            <dgm:param type="begPts" val="midL"/>
                            <dgm:param type="endSty" val="noArr"/>
                            <dgm:param type="srcNode" val="parTx5"/>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1" axis="self" ptType="node">
                    <dgm:choose name="Name152">
                      <dgm:if name="Name153" axis="par ch" ptType="node node" func="cnt" op="equ" val="1">
                        <dgm:layoutNode name="top5">
                          <dgm:alg type="sp"/>
                          <dgm:shape xmlns:r="http://schemas.openxmlformats.org/officeDocument/2006/relationships" r:blip="">
                            <dgm:adjLst/>
                          </dgm:shape>
                          <dgm:constrLst>
                            <dgm:constr type="h" refType="w" fact="0.6"/>
                          </dgm:constrLst>
                        </dgm:layoutNode>
                      </dgm:if>
                      <dgm:else name="Name154"/>
                    </dgm:choose>
                    <dgm:layoutNode name="txAndLines5">
                      <dgm:choose name="Name155">
                        <dgm:if name="Name156" func="var" arg="dir" op="equ" val="norm">
                          <dgm:alg type="lin"/>
                        </dgm:if>
                        <dgm:else name="Name157">
                          <dgm:alg type="lin">
                            <dgm:param type="linDir" val="fromR"/>
                          </dgm:alg>
                        </dgm:else>
                      </dgm:choose>
                      <dgm:shape xmlns:r="http://schemas.openxmlformats.org/officeDocument/2006/relationships" r:blip="">
                        <dgm:adjLst/>
                      </dgm:shape>
                      <dgm:presOf/>
                      <dgm:choose name="Name158">
                        <dgm:if name="Name159" axis="root ch" ptType="all node" func="cnt" op="gte" val="6">
                          <dgm:constrLst>
                            <dgm:constr type="w" for="ch" forName="anchor5" refType="w"/>
                            <dgm:constr type="w" for="ch" forName="backup5" refType="w" fact="-1"/>
                            <dgm:constr type="w" for="ch" forName="preLine5" refType="w" fact="0.11"/>
                            <dgm:constr type="w" for="ch" forName="desTx5" refType="w" fact="0.78"/>
                            <dgm:constr type="w" for="ch" forName="postLine5" refType="w" fact="0.11"/>
                          </dgm:constrLst>
                        </dgm:if>
                        <dgm:else name="Name160">
                          <dgm:constrLst>
                            <dgm:constr type="w" for="ch" forName="anchor5" refType="w" fact="0.89"/>
                            <dgm:constr type="w" for="ch" forName="backup5" refType="w" fact="-0.89"/>
                            <dgm:constr type="w" for="ch" forName="preLine5" refType="w" fact="0.11"/>
                            <dgm:constr type="w" for="ch" forName="desTx5" refType="w" fact="0.78"/>
                          </dgm:constrLst>
                        </dgm:else>
                      </dgm:choose>
                      <dgm:layoutNode name="anchor5" moveWith="desTx5">
                        <dgm:alg type="sp"/>
                        <dgm:shape xmlns:r="http://schemas.openxmlformats.org/officeDocument/2006/relationships" r:blip="">
                          <dgm:adjLst/>
                        </dgm:shape>
                      </dgm:layoutNode>
                      <dgm:layoutNode name="backup5" moveWith="desTx5">
                        <dgm:alg type="sp"/>
                        <dgm:shape xmlns:r="http://schemas.openxmlformats.org/officeDocument/2006/relationships" r:blip="">
                          <dgm:adjLst/>
                        </dgm:shape>
                      </dgm:layoutNode>
                      <dgm:layoutNode name="preLine5" styleLbl="parChTrans1D1" moveWith="desTx5">
                        <dgm:alg type="sp"/>
                        <dgm:shape xmlns:r="http://schemas.openxmlformats.org/officeDocument/2006/relationships" type="line" r:blip="">
                          <dgm:adjLst/>
                        </dgm:shape>
                        <dgm:presOf/>
                      </dgm:layoutNode>
                      <dgm:layoutNode name="desTx5"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61">
                        <dgm:if name="Name162" axis="root ch" ptType="all node" func="cnt" op="gte" val="6">
                          <dgm:layoutNode name="postLine5" styleLbl="parChTrans1D1" moveWith="desTx5">
                            <dgm:alg type="sp"/>
                            <dgm:shape xmlns:r="http://schemas.openxmlformats.org/officeDocument/2006/relationships" type="line" r:blip="">
                              <dgm:adjLst/>
                            </dgm:shape>
                            <dgm:presOf/>
                          </dgm:layoutNode>
                        </dgm:if>
                        <dgm:else name="Name163"/>
                      </dgm:choose>
                    </dgm:layoutNode>
                  </dgm:forEach>
                  <dgm:choose name="Name164">
                    <dgm:if name="Name165" axis="root ch" ptType="all node" func="cnt" op="gte" val="6">
                      <dgm:forEach name="Name166" axis="self" ptType="parTrans">
                        <dgm:layoutNode name="Name167" styleLbl="parChTrans1D1">
                          <dgm:choose name="Name168">
                            <dgm:if name="Name169" func="var" arg="dir" op="equ" val="norm">
                              <dgm:alg type="conn">
                                <dgm:param type="dim" val="1D"/>
                                <dgm:param type="begPts" val="midL"/>
                                <dgm:param type="srcNode" val="parTx6"/>
                                <dgm:param type="endSty" val="noArr"/>
                                <dgm:param type="dstNode" val="anchor5"/>
                              </dgm:alg>
                            </dgm:if>
                            <dgm:else name="Name170">
                              <dgm:alg type="conn">
                                <dgm:param type="dim" val="1D"/>
                                <dgm:param type="begPts" val="midR"/>
                                <dgm:param type="endSty" val="noArr"/>
                                <dgm:param type="srcNode" val="parTx6"/>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71"/>
                  </dgm:choose>
                </dgm:forEach>
              </dgm:layoutNode>
              <dgm:choose name="Name172">
                <dgm:if name="Name173" axis="root ch" ptType="all node" func="cnt" op="gte" val="6">
                  <dgm:layoutNode name="spPost5">
                    <dgm:alg type="sp"/>
                    <dgm:shape xmlns:r="http://schemas.openxmlformats.org/officeDocument/2006/relationships" r:blip="">
                      <dgm:adjLst/>
                    </dgm:shape>
                  </dgm:layoutNode>
                </dgm:if>
                <dgm:else name="Name174"/>
              </dgm:choose>
            </dgm:if>
            <dgm:else name="Name175"/>
          </dgm:choose>
        </dgm:if>
        <dgm:if name="Name176" axis="self" ptType="node" func="pos" op="equ" val="6">
          <dgm:layoutNode name="parTx6"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77">
            <dgm:if name="Name178" axis="ch" ptType="node" func="cnt" op="gte" val="1">
              <dgm:layoutNode name="spPre6">
                <dgm:alg type="sp"/>
                <dgm:shape xmlns:r="http://schemas.openxmlformats.org/officeDocument/2006/relationships" r:blip="">
                  <dgm:adjLst/>
                </dgm:shape>
              </dgm:layoutNode>
              <dgm:layoutNode name="chLin6">
                <dgm:alg type="lin">
                  <dgm:param type="linDir" val="fromT"/>
                </dgm:alg>
                <dgm:shape xmlns:r="http://schemas.openxmlformats.org/officeDocument/2006/relationships" r:blip="">
                  <dgm:adjLst/>
                </dgm:shape>
                <dgm:presOf/>
                <dgm:constrLst>
                  <dgm:constr type="w" for="ch" forName="txAndLines6" refType="w" fact="0.77"/>
                  <dgm:constr type="w" for="ch" forName="top6" refType="w" refFor="ch" refForName="txAndLines6" fact="0.78"/>
                </dgm:constrLst>
                <dgm:forEach name="Name179" axis="ch">
                  <dgm:forEach name="Name180" axis="self" ptType="parTrans">
                    <dgm:layoutNode name="Name181" styleLbl="parChTrans1D1">
                      <dgm:choose name="Name182">
                        <dgm:if name="Name183" func="var" arg="dir" op="equ" val="norm">
                          <dgm:alg type="conn">
                            <dgm:param type="dim" val="1D"/>
                            <dgm:param type="begPts" val="midR"/>
                            <dgm:param type="endSty" val="noArr"/>
                            <dgm:param type="dstNode" val="anchor6"/>
                          </dgm:alg>
                        </dgm:if>
                        <dgm:else name="Name184">
                          <dgm:alg type="conn">
                            <dgm:param type="dim" val="1D"/>
                            <dgm:param type="begPts" val="midL"/>
                            <dgm:param type="endSty" val="noArr"/>
                            <dgm:param type="srcNode" val="parTx6"/>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85" axis="self" ptType="node">
                    <dgm:choose name="Name186">
                      <dgm:if name="Name187" axis="par ch" ptType="node node" func="cnt" op="equ" val="1">
                        <dgm:layoutNode name="top6">
                          <dgm:alg type="sp"/>
                          <dgm:shape xmlns:r="http://schemas.openxmlformats.org/officeDocument/2006/relationships" r:blip="">
                            <dgm:adjLst/>
                          </dgm:shape>
                          <dgm:constrLst>
                            <dgm:constr type="h" refType="w" fact="0.6"/>
                          </dgm:constrLst>
                        </dgm:layoutNode>
                      </dgm:if>
                      <dgm:else name="Name188"/>
                    </dgm:choose>
                    <dgm:layoutNode name="txAndLines6">
                      <dgm:choose name="Name189">
                        <dgm:if name="Name190" func="var" arg="dir" op="equ" val="norm">
                          <dgm:alg type="lin"/>
                        </dgm:if>
                        <dgm:else name="Name191">
                          <dgm:alg type="lin">
                            <dgm:param type="linDir" val="fromR"/>
                          </dgm:alg>
                        </dgm:else>
                      </dgm:choose>
                      <dgm:shape xmlns:r="http://schemas.openxmlformats.org/officeDocument/2006/relationships" r:blip="">
                        <dgm:adjLst/>
                      </dgm:shape>
                      <dgm:presOf/>
                      <dgm:choose name="Name192">
                        <dgm:if name="Name193" axis="root ch" ptType="all node" func="cnt" op="gte" val="7">
                          <dgm:constrLst>
                            <dgm:constr type="w" for="ch" forName="anchor6" refType="w"/>
                            <dgm:constr type="w" for="ch" forName="backup6" refType="w" fact="-1"/>
                            <dgm:constr type="w" for="ch" forName="preLine6" refType="w" fact="0.11"/>
                            <dgm:constr type="w" for="ch" forName="desTx6" refType="w" fact="0.78"/>
                            <dgm:constr type="w" for="ch" forName="postLine6" refType="w" fact="0.11"/>
                          </dgm:constrLst>
                        </dgm:if>
                        <dgm:else name="Name194">
                          <dgm:constrLst>
                            <dgm:constr type="w" for="ch" forName="anchor6" refType="w" fact="0.89"/>
                            <dgm:constr type="w" for="ch" forName="backup6" refType="w" fact="-0.89"/>
                            <dgm:constr type="w" for="ch" forName="preLine6" refType="w" fact="0.11"/>
                            <dgm:constr type="w" for="ch" forName="desTx6" refType="w" fact="0.78"/>
                          </dgm:constrLst>
                        </dgm:else>
                      </dgm:choose>
                      <dgm:layoutNode name="anchor6" moveWith="desTx6">
                        <dgm:alg type="sp"/>
                        <dgm:shape xmlns:r="http://schemas.openxmlformats.org/officeDocument/2006/relationships" r:blip="">
                          <dgm:adjLst/>
                        </dgm:shape>
                      </dgm:layoutNode>
                      <dgm:layoutNode name="backup6" moveWith="desTx6">
                        <dgm:alg type="sp"/>
                        <dgm:shape xmlns:r="http://schemas.openxmlformats.org/officeDocument/2006/relationships" r:blip="">
                          <dgm:adjLst/>
                        </dgm:shape>
                      </dgm:layoutNode>
                      <dgm:layoutNode name="preLine6" styleLbl="parChTrans1D1" moveWith="desTx6">
                        <dgm:alg type="sp"/>
                        <dgm:shape xmlns:r="http://schemas.openxmlformats.org/officeDocument/2006/relationships" type="line" r:blip="">
                          <dgm:adjLst/>
                        </dgm:shape>
                        <dgm:presOf/>
                      </dgm:layoutNode>
                      <dgm:layoutNode name="desTx6"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95">
                        <dgm:if name="Name196" axis="root ch" ptType="all node" func="cnt" op="gte" val="7">
                          <dgm:layoutNode name="postLine6" styleLbl="parChTrans1D1" moveWith="desTx6">
                            <dgm:alg type="sp"/>
                            <dgm:shape xmlns:r="http://schemas.openxmlformats.org/officeDocument/2006/relationships" type="line" r:blip="">
                              <dgm:adjLst/>
                            </dgm:shape>
                            <dgm:presOf/>
                          </dgm:layoutNode>
                        </dgm:if>
                        <dgm:else name="Name197"/>
                      </dgm:choose>
                    </dgm:layoutNode>
                  </dgm:forEach>
                  <dgm:choose name="Name198">
                    <dgm:if name="Name199" axis="root ch" ptType="all node" func="cnt" op="gte" val="7">
                      <dgm:forEach name="Name200" axis="self" ptType="parTrans">
                        <dgm:layoutNode name="Name201" styleLbl="parChTrans1D1">
                          <dgm:choose name="Name202">
                            <dgm:if name="Name203" func="var" arg="dir" op="equ" val="norm">
                              <dgm:alg type="conn">
                                <dgm:param type="dim" val="1D"/>
                                <dgm:param type="begPts" val="midL"/>
                                <dgm:param type="srcNode" val="parTx7"/>
                                <dgm:param type="endSty" val="noArr"/>
                                <dgm:param type="dstNode" val="anchor6"/>
                              </dgm:alg>
                            </dgm:if>
                            <dgm:else name="Name204">
                              <dgm:alg type="conn">
                                <dgm:param type="dim" val="1D"/>
                                <dgm:param type="begPts" val="midR"/>
                                <dgm:param type="endSty" val="noArr"/>
                                <dgm:param type="srcNode" val="parTx7"/>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205"/>
                  </dgm:choose>
                </dgm:forEach>
              </dgm:layoutNode>
              <dgm:choose name="Name206">
                <dgm:if name="Name207" axis="root ch" ptType="all node" func="cnt" op="gte" val="7">
                  <dgm:layoutNode name="spPost6">
                    <dgm:alg type="sp"/>
                    <dgm:shape xmlns:r="http://schemas.openxmlformats.org/officeDocument/2006/relationships" r:blip="">
                      <dgm:adjLst/>
                    </dgm:shape>
                  </dgm:layoutNode>
                </dgm:if>
                <dgm:else name="Name208"/>
              </dgm:choose>
            </dgm:if>
            <dgm:else name="Name209"/>
          </dgm:choose>
        </dgm:if>
        <dgm:if name="Name210" axis="self" ptType="node" func="pos" op="equ" val="7">
          <dgm:layoutNode name="parTx7"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211">
            <dgm:if name="Name212" axis="ch" ptType="node" func="cnt" op="gte" val="1">
              <dgm:layoutNode name="spPre7">
                <dgm:alg type="sp"/>
                <dgm:shape xmlns:r="http://schemas.openxmlformats.org/officeDocument/2006/relationships" r:blip="">
                  <dgm:adjLst/>
                </dgm:shape>
              </dgm:layoutNode>
              <dgm:layoutNode name="chLin7">
                <dgm:alg type="lin">
                  <dgm:param type="linDir" val="fromT"/>
                </dgm:alg>
                <dgm:shape xmlns:r="http://schemas.openxmlformats.org/officeDocument/2006/relationships" r:blip="">
                  <dgm:adjLst/>
                </dgm:shape>
                <dgm:presOf/>
                <dgm:constrLst>
                  <dgm:constr type="w" for="ch" forName="txAndLines7" refType="w" fact="0.77"/>
                  <dgm:constr type="w" for="ch" forName="top7" refType="w" refFor="ch" refForName="txAndLines7" fact="0.78"/>
                </dgm:constrLst>
                <dgm:forEach name="Name213" axis="ch">
                  <dgm:forEach name="Name214" axis="self" ptType="parTrans">
                    <dgm:layoutNode name="Name215" styleLbl="parChTrans1D1">
                      <dgm:choose name="Name216">
                        <dgm:if name="Name217" func="var" arg="dir" op="equ" val="norm">
                          <dgm:alg type="conn">
                            <dgm:param type="dim" val="1D"/>
                            <dgm:param type="begPts" val="midR"/>
                            <dgm:param type="endSty" val="noArr"/>
                            <dgm:param type="dstNode" val="anchor7"/>
                          </dgm:alg>
                        </dgm:if>
                        <dgm:else name="Name218">
                          <dgm:alg type="conn">
                            <dgm:param type="dim" val="1D"/>
                            <dgm:param type="begPts" val="midL"/>
                            <dgm:param type="endSty" val="noArr"/>
                            <dgm:param type="srcNode" val="parTx7"/>
                            <dgm:param type="dstNode" val="anchor7"/>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219" axis="self" ptType="node">
                    <dgm:choose name="Name220">
                      <dgm:if name="Name221" axis="par ch" ptType="node node" func="cnt" op="equ" val="1">
                        <dgm:layoutNode name="top7">
                          <dgm:alg type="sp"/>
                          <dgm:shape xmlns:r="http://schemas.openxmlformats.org/officeDocument/2006/relationships" r:blip="">
                            <dgm:adjLst/>
                          </dgm:shape>
                          <dgm:constrLst>
                            <dgm:constr type="h" refType="w" fact="0.6"/>
                          </dgm:constrLst>
                        </dgm:layoutNode>
                      </dgm:if>
                      <dgm:else name="Name222"/>
                    </dgm:choose>
                    <dgm:layoutNode name="txAndLines7">
                      <dgm:choose name="Name223">
                        <dgm:if name="Name224" func="var" arg="dir" op="equ" val="norm">
                          <dgm:alg type="lin"/>
                        </dgm:if>
                        <dgm:else name="Name225">
                          <dgm:alg type="lin">
                            <dgm:param type="linDir" val="fromR"/>
                          </dgm:alg>
                        </dgm:else>
                      </dgm:choose>
                      <dgm:shape xmlns:r="http://schemas.openxmlformats.org/officeDocument/2006/relationships" r:blip="">
                        <dgm:adjLst/>
                      </dgm:shape>
                      <dgm:presOf/>
                      <dgm:constrLst>
                        <dgm:constr type="w" for="ch" forName="anchor7" refType="w" fact="0.89"/>
                        <dgm:constr type="w" for="ch" forName="backup7" refType="w" fact="-0.89"/>
                        <dgm:constr type="w" for="ch" forName="preLine7" refType="w" fact="0.11"/>
                        <dgm:constr type="w" for="ch" forName="desTx7" refType="w" fact="0.78"/>
                      </dgm:constrLst>
                      <dgm:layoutNode name="anchor7" moveWith="desTx7">
                        <dgm:alg type="sp"/>
                        <dgm:shape xmlns:r="http://schemas.openxmlformats.org/officeDocument/2006/relationships" r:blip="">
                          <dgm:adjLst/>
                        </dgm:shape>
                      </dgm:layoutNode>
                      <dgm:layoutNode name="backup7" moveWith="desTx7">
                        <dgm:alg type="sp"/>
                        <dgm:shape xmlns:r="http://schemas.openxmlformats.org/officeDocument/2006/relationships" r:blip="">
                          <dgm:adjLst/>
                        </dgm:shape>
                      </dgm:layoutNode>
                      <dgm:layoutNode name="preLine7" styleLbl="parChTrans1D1" moveWith="desTx7">
                        <dgm:alg type="sp"/>
                        <dgm:shape xmlns:r="http://schemas.openxmlformats.org/officeDocument/2006/relationships" type="line" r:blip="">
                          <dgm:adjLst/>
                        </dgm:shape>
                        <dgm:presOf/>
                      </dgm:layoutNode>
                      <dgm:layoutNode name="desTx7"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layoutNode>
                  </dgm:forEach>
                </dgm:forEach>
              </dgm:layoutNode>
            </dgm:if>
            <dgm:else name="Name226"/>
          </dgm:choose>
        </dgm:if>
        <dgm:else name="Name227"/>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07/11/2024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9</a:t>
            </a:fld>
            <a:endParaRPr lang="en-GB"/>
          </a:p>
        </p:txBody>
      </p:sp>
    </p:spTree>
    <p:extLst>
      <p:ext uri="{BB962C8B-B14F-4D97-AF65-F5344CB8AC3E}">
        <p14:creationId xmlns:p14="http://schemas.microsoft.com/office/powerpoint/2010/main" val="37183926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18</a:t>
            </a:fld>
            <a:endParaRPr lang="en-GB"/>
          </a:p>
        </p:txBody>
      </p:sp>
    </p:spTree>
    <p:extLst>
      <p:ext uri="{BB962C8B-B14F-4D97-AF65-F5344CB8AC3E}">
        <p14:creationId xmlns:p14="http://schemas.microsoft.com/office/powerpoint/2010/main" val="31474844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20</a:t>
            </a:fld>
            <a:endParaRPr lang="en-GB"/>
          </a:p>
        </p:txBody>
      </p:sp>
    </p:spTree>
    <p:extLst>
      <p:ext uri="{BB962C8B-B14F-4D97-AF65-F5344CB8AC3E}">
        <p14:creationId xmlns:p14="http://schemas.microsoft.com/office/powerpoint/2010/main" val="2246347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21</a:t>
            </a:fld>
            <a:endParaRPr lang="en-GB"/>
          </a:p>
        </p:txBody>
      </p:sp>
    </p:spTree>
    <p:extLst>
      <p:ext uri="{BB962C8B-B14F-4D97-AF65-F5344CB8AC3E}">
        <p14:creationId xmlns:p14="http://schemas.microsoft.com/office/powerpoint/2010/main" val="15124789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22</a:t>
            </a:fld>
            <a:endParaRPr lang="en-GB"/>
          </a:p>
        </p:txBody>
      </p:sp>
    </p:spTree>
    <p:extLst>
      <p:ext uri="{BB962C8B-B14F-4D97-AF65-F5344CB8AC3E}">
        <p14:creationId xmlns:p14="http://schemas.microsoft.com/office/powerpoint/2010/main" val="24393420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use AI to improve grammar, style, and clarity in writing.</a:t>
            </a:r>
          </a:p>
          <a:p>
            <a:r>
              <a:rPr lang="en-GB"/>
              <a:t>AI tools like </a:t>
            </a:r>
            <a:r>
              <a:rPr lang="en-GB" b="1"/>
              <a:t>ChatGPT</a:t>
            </a:r>
            <a:r>
              <a:rPr lang="en-GB"/>
              <a:t> can assist in generating ideas, drafting outlines, and providing writing prompts.</a:t>
            </a:r>
          </a:p>
          <a:p>
            <a:r>
              <a:rPr lang="en-GB" b="1"/>
              <a:t>There are Ethical Considerations to bear in mind: </a:t>
            </a:r>
          </a:p>
          <a:p>
            <a:pPr>
              <a:buFont typeface="Arial" panose="020B0604020202020204" pitchFamily="34" charset="0"/>
              <a:buChar char="•"/>
            </a:pPr>
            <a:r>
              <a:rPr lang="en-GB" b="1" strike="sngStrike"/>
              <a:t>Academic Integrity</a:t>
            </a:r>
            <a:r>
              <a:rPr lang="en-GB"/>
              <a:t>: Ensure the responsible use of AI, particularly in writing and research, to maintain academic honesty.</a:t>
            </a:r>
          </a:p>
          <a:p>
            <a:pPr>
              <a:buFont typeface="Arial" panose="020B0604020202020204" pitchFamily="34" charset="0"/>
              <a:buChar char="•"/>
            </a:pPr>
            <a:r>
              <a:rPr lang="en-GB" b="1" strike="sngStrike"/>
              <a:t>Critical Evaluation</a:t>
            </a:r>
            <a:r>
              <a:rPr lang="en-GB"/>
              <a:t>: Understand that AI suggestions should be critically evaluated rather than accepted at face value.</a:t>
            </a:r>
          </a:p>
          <a:p>
            <a:pPr>
              <a:buFont typeface="Arial" panose="020B0604020202020204" pitchFamily="34" charset="0"/>
              <a:buChar char="•"/>
            </a:pPr>
            <a:r>
              <a:rPr lang="en-GB"/>
              <a:t>                                  utilise AI tools effectively, critically, and ethically, adhering to good academic practices</a:t>
            </a:r>
          </a:p>
          <a:p>
            <a:pPr>
              <a:buFont typeface="Arial" panose="020B0604020202020204" pitchFamily="34" charset="0"/>
              <a:buChar char="•"/>
            </a:pPr>
            <a:r>
              <a:rPr lang="en-GB"/>
              <a:t>                                  Be mindful of AI’s limitations, including issues of accountability, potential inaccuracies, biases, unintentional plagiarism, and over-reliance on AI. </a:t>
            </a:r>
          </a:p>
          <a:p>
            <a:pPr>
              <a:buFont typeface="Arial" panose="020B0604020202020204" pitchFamily="34" charset="0"/>
              <a:buChar char="•"/>
            </a:pPr>
            <a:r>
              <a:rPr lang="en-GB"/>
              <a:t>                                   properly acknowledge any content generated by AI, using correct citations</a:t>
            </a:r>
          </a:p>
          <a:p>
            <a:pPr>
              <a:buFont typeface="Arial" panose="020B0604020202020204" pitchFamily="34" charset="0"/>
              <a:buChar char="•"/>
            </a:pPr>
            <a:r>
              <a:rPr lang="en-GB" b="1" strike="sngStrike"/>
              <a:t>Check Permission </a:t>
            </a:r>
            <a:r>
              <a:rPr lang="en-GB"/>
              <a:t>– confirm with your tutor or assignment brief if AI G. AI use is allowed.</a:t>
            </a:r>
          </a:p>
          <a:p>
            <a:pPr>
              <a:buFont typeface="Arial" panose="020B0604020202020204" pitchFamily="34" charset="0"/>
              <a:buChar char="•"/>
            </a:pPr>
            <a:endParaRPr lang="en-GB"/>
          </a:p>
          <a:p>
            <a:pPr>
              <a:buFont typeface="Arial" panose="020B0604020202020204" pitchFamily="34" charset="0"/>
              <a:buChar char="•"/>
            </a:pPr>
            <a:r>
              <a:rPr lang="en-GB" strike="sngStrike"/>
              <a:t>Effective Use – utilise AI tools effectively, critically, and ethically, adhering to good academic practices</a:t>
            </a:r>
          </a:p>
          <a:p>
            <a:pPr>
              <a:buFont typeface="Arial" panose="020B0604020202020204" pitchFamily="34" charset="0"/>
              <a:buChar char="•"/>
            </a:pPr>
            <a:r>
              <a:rPr lang="en-GB" strike="sngStrike"/>
              <a:t>Benefits – AI can assist with summaries, idea generation, feedback, improving grammar and style, and enhancing accessibility.</a:t>
            </a:r>
          </a:p>
          <a:p>
            <a:pPr>
              <a:buFont typeface="Arial" panose="020B0604020202020204" pitchFamily="34" charset="0"/>
              <a:buChar char="•"/>
            </a:pPr>
            <a:r>
              <a:rPr lang="en-GB" strike="sngStrike"/>
              <a:t>Limitations – Be mindful of AI’s limitations, including issues of accountability, potential inaccuracies, biases, unintentional plagiarism, and over-reliance on AI. </a:t>
            </a:r>
          </a:p>
          <a:p>
            <a:pPr>
              <a:buFont typeface="Arial" panose="020B0604020202020204" pitchFamily="34" charset="0"/>
              <a:buChar char="•"/>
            </a:pPr>
            <a:r>
              <a:rPr lang="en-GB" strike="sngStrike"/>
              <a:t>Acknowledge AI Contributions – properly acknowledge any content generated by AI, using correct citations.</a:t>
            </a:r>
          </a:p>
          <a:p>
            <a:pPr>
              <a:buFont typeface="Arial" panose="020B0604020202020204" pitchFamily="34" charset="0"/>
              <a:buChar char="•"/>
            </a:pPr>
            <a:endParaRPr lang="en-GB"/>
          </a:p>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26</a:t>
            </a:fld>
            <a:endParaRPr lang="en-GB"/>
          </a:p>
        </p:txBody>
      </p:sp>
    </p:spTree>
    <p:extLst>
      <p:ext uri="{BB962C8B-B14F-4D97-AF65-F5344CB8AC3E}">
        <p14:creationId xmlns:p14="http://schemas.microsoft.com/office/powerpoint/2010/main" val="9262203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37</a:t>
            </a:fld>
            <a:endParaRPr lang="en-GB"/>
          </a:p>
        </p:txBody>
      </p:sp>
    </p:spTree>
    <p:extLst>
      <p:ext uri="{BB962C8B-B14F-4D97-AF65-F5344CB8AC3E}">
        <p14:creationId xmlns:p14="http://schemas.microsoft.com/office/powerpoint/2010/main" val="39582181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5425" y="793750"/>
            <a:ext cx="7061200" cy="3971925"/>
          </a:xfrm>
        </p:spPr>
      </p:sp>
      <p:sp>
        <p:nvSpPr>
          <p:cNvPr id="3" name="Notes Placeholder 2"/>
          <p:cNvSpPr>
            <a:spLocks noGrp="1"/>
          </p:cNvSpPr>
          <p:nvPr>
            <p:ph type="body" idx="1"/>
          </p:nvPr>
        </p:nvSpPr>
        <p:spPr/>
        <p:txBody>
          <a:bodyPr/>
          <a:lstStyle/>
          <a:p>
            <a:r>
              <a:rPr lang="en-GB"/>
              <a:t>The search strategy is not linear. You may go through this cycle a few times, before you are happy with your research title and resources. Your title may change as you find new, more interesting angles or topics as you progress in your research.</a:t>
            </a:r>
          </a:p>
        </p:txBody>
      </p:sp>
      <p:sp>
        <p:nvSpPr>
          <p:cNvPr id="4" name="Slide Number Placeholder 3"/>
          <p:cNvSpPr>
            <a:spLocks noGrp="1"/>
          </p:cNvSpPr>
          <p:nvPr>
            <p:ph type="sldNum" sz="quarter" idx="10"/>
          </p:nvPr>
        </p:nvSpPr>
        <p:spPr/>
        <p:txBody>
          <a:bodyPr/>
          <a:lstStyle/>
          <a:p>
            <a:fld id="{425850BE-6689-4D53-874E-7DBEB2EDD547}" type="slidenum">
              <a:rPr lang="en-GB" smtClean="0"/>
              <a:pPr/>
              <a:t>38</a:t>
            </a:fld>
            <a:endParaRPr lang="en-GB"/>
          </a:p>
        </p:txBody>
      </p:sp>
    </p:spTree>
    <p:extLst>
      <p:ext uri="{BB962C8B-B14F-4D97-AF65-F5344CB8AC3E}">
        <p14:creationId xmlns:p14="http://schemas.microsoft.com/office/powerpoint/2010/main" val="9362688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39</a:t>
            </a:fld>
            <a:endParaRPr lang="en-GB"/>
          </a:p>
        </p:txBody>
      </p:sp>
    </p:spTree>
    <p:extLst>
      <p:ext uri="{BB962C8B-B14F-4D97-AF65-F5344CB8AC3E}">
        <p14:creationId xmlns:p14="http://schemas.microsoft.com/office/powerpoint/2010/main" val="27342785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40</a:t>
            </a:fld>
            <a:endParaRPr lang="en-GB"/>
          </a:p>
        </p:txBody>
      </p:sp>
    </p:spTree>
    <p:extLst>
      <p:ext uri="{BB962C8B-B14F-4D97-AF65-F5344CB8AC3E}">
        <p14:creationId xmlns:p14="http://schemas.microsoft.com/office/powerpoint/2010/main" val="16720336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Questions</a:t>
            </a: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44</a:t>
            </a:fld>
            <a:endParaRPr lang="en-GB"/>
          </a:p>
        </p:txBody>
      </p:sp>
    </p:spTree>
    <p:extLst>
      <p:ext uri="{BB962C8B-B14F-4D97-AF65-F5344CB8AC3E}">
        <p14:creationId xmlns:p14="http://schemas.microsoft.com/office/powerpoint/2010/main" val="221533274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8.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a:p>
        </p:txBody>
      </p:sp>
      <p:pic>
        <p:nvPicPr>
          <p:cNvPr id="5" name="Picture 4" descr="A black and white logo&#10;&#10;Description automatically generated">
            <a:extLst>
              <a:ext uri="{FF2B5EF4-FFF2-40B4-BE49-F238E27FC236}">
                <a16:creationId xmlns:a16="http://schemas.microsoft.com/office/drawing/2014/main" id="{31902595-C364-A4B2-515E-5E10574F8B3A}"/>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19418" y="6433496"/>
            <a:ext cx="1642943" cy="279994"/>
          </a:xfrm>
          <a:prstGeom prst="rect">
            <a:avLst/>
          </a:prstGeom>
        </p:spPr>
      </p:pic>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cademic &amp; Digital Skills Staff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If you have 5 minutes, please scan the QR code and fill out our feedback form.</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a:t>Let us know how we did.</a:t>
            </a:r>
            <a:endParaRPr lang="en-GB"/>
          </a:p>
        </p:txBody>
      </p:sp>
      <p:pic>
        <p:nvPicPr>
          <p:cNvPr id="5" name="Picture 4" descr="A black and white logo&#10;&#10;Description automatically generated">
            <a:extLst>
              <a:ext uri="{FF2B5EF4-FFF2-40B4-BE49-F238E27FC236}">
                <a16:creationId xmlns:a16="http://schemas.microsoft.com/office/drawing/2014/main" id="{31902595-C364-A4B2-515E-5E10574F8B3A}"/>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19418" y="6433496"/>
            <a:ext cx="1642943" cy="279994"/>
          </a:xfrm>
          <a:prstGeom prst="rect">
            <a:avLst/>
          </a:prstGeom>
        </p:spPr>
      </p:pic>
      <p:pic>
        <p:nvPicPr>
          <p:cNvPr id="2" name="Picture 1">
            <a:extLst>
              <a:ext uri="{FF2B5EF4-FFF2-40B4-BE49-F238E27FC236}">
                <a16:creationId xmlns:a16="http://schemas.microsoft.com/office/drawing/2014/main" id="{E72279F1-D9AF-8330-23A0-0B7F6D6F37F8}"/>
              </a:ext>
            </a:extLst>
          </p:cNvPr>
          <p:cNvPicPr>
            <a:picLocks noChangeAspect="1"/>
          </p:cNvPicPr>
          <p:nvPr userDrawn="1"/>
        </p:nvPicPr>
        <p:blipFill>
          <a:blip r:embed="rId7"/>
          <a:stretch>
            <a:fillRect/>
          </a:stretch>
        </p:blipFill>
        <p:spPr>
          <a:xfrm>
            <a:off x="629067" y="1143000"/>
            <a:ext cx="4749196" cy="4749196"/>
          </a:xfrm>
          <a:prstGeom prst="rect">
            <a:avLst/>
          </a:prstGeom>
        </p:spPr>
      </p:pic>
    </p:spTree>
    <p:extLst>
      <p:ext uri="{BB962C8B-B14F-4D97-AF65-F5344CB8AC3E}">
        <p14:creationId xmlns:p14="http://schemas.microsoft.com/office/powerpoint/2010/main" val="38778647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Academic &amp; Info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If you have 5 minutes, please scan the QR code and fill out our feedback form.</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a:t>Let us know how we did.</a:t>
            </a:r>
            <a:endParaRPr lang="en-GB"/>
          </a:p>
        </p:txBody>
      </p:sp>
      <p:pic>
        <p:nvPicPr>
          <p:cNvPr id="5" name="Picture 4" descr="A black and white logo&#10;&#10;Description automatically generated">
            <a:extLst>
              <a:ext uri="{FF2B5EF4-FFF2-40B4-BE49-F238E27FC236}">
                <a16:creationId xmlns:a16="http://schemas.microsoft.com/office/drawing/2014/main" id="{31902595-C364-A4B2-515E-5E10574F8B3A}"/>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19418" y="6433496"/>
            <a:ext cx="1642943" cy="279994"/>
          </a:xfrm>
          <a:prstGeom prst="rect">
            <a:avLst/>
          </a:prstGeom>
        </p:spPr>
      </p:pic>
      <p:pic>
        <p:nvPicPr>
          <p:cNvPr id="2" name="Picture 1" descr="A qr code on a white background&#10;&#10;Description automatically generated">
            <a:extLst>
              <a:ext uri="{FF2B5EF4-FFF2-40B4-BE49-F238E27FC236}">
                <a16:creationId xmlns:a16="http://schemas.microsoft.com/office/drawing/2014/main" id="{EE56C175-BBBE-0BAE-C02E-78ED3D5ADC1E}"/>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560310" y="1027238"/>
            <a:ext cx="4803524" cy="4803524"/>
          </a:xfrm>
          <a:prstGeom prst="rect">
            <a:avLst/>
          </a:prstGeom>
        </p:spPr>
      </p:pic>
    </p:spTree>
    <p:extLst>
      <p:ext uri="{BB962C8B-B14F-4D97-AF65-F5344CB8AC3E}">
        <p14:creationId xmlns:p14="http://schemas.microsoft.com/office/powerpoint/2010/main" val="37612037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Digital 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If you have 5 minutes, please scan the QR code and fill out our feedback form.</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a:t>Let us know how we did.</a:t>
            </a:r>
            <a:endParaRPr lang="en-GB"/>
          </a:p>
        </p:txBody>
      </p:sp>
      <p:pic>
        <p:nvPicPr>
          <p:cNvPr id="5" name="Picture 4" descr="A black and white logo&#10;&#10;Description automatically generated">
            <a:extLst>
              <a:ext uri="{FF2B5EF4-FFF2-40B4-BE49-F238E27FC236}">
                <a16:creationId xmlns:a16="http://schemas.microsoft.com/office/drawing/2014/main" id="{31902595-C364-A4B2-515E-5E10574F8B3A}"/>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19418" y="6433496"/>
            <a:ext cx="1642943" cy="279994"/>
          </a:xfrm>
          <a:prstGeom prst="rect">
            <a:avLst/>
          </a:prstGeom>
        </p:spPr>
      </p:pic>
      <p:pic>
        <p:nvPicPr>
          <p:cNvPr id="2" name="Picture 1" descr="A qr code on a white background&#10;&#10;Description automatically generated">
            <a:extLst>
              <a:ext uri="{FF2B5EF4-FFF2-40B4-BE49-F238E27FC236}">
                <a16:creationId xmlns:a16="http://schemas.microsoft.com/office/drawing/2014/main" id="{45FC1B08-1DA5-0BBC-025B-C52B2715E9F3}"/>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562047" y="997647"/>
            <a:ext cx="4862705" cy="4862705"/>
          </a:xfrm>
          <a:prstGeom prst="rect">
            <a:avLst/>
          </a:prstGeom>
        </p:spPr>
      </p:pic>
    </p:spTree>
    <p:extLst>
      <p:ext uri="{BB962C8B-B14F-4D97-AF65-F5344CB8AC3E}">
        <p14:creationId xmlns:p14="http://schemas.microsoft.com/office/powerpoint/2010/main" val="25537753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userDrawn="1"/>
        </p:nvSpPr>
        <p:spPr>
          <a:xfrm>
            <a:off x="0" y="0"/>
            <a:ext cx="4315626"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751120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1725538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ac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baseline="0"/>
            </a:lvl1pPr>
          </a:lstStyle>
          <a:p>
            <a:r>
              <a:rPr lang="en-US"/>
              <a:t>For more information please contact:</a:t>
            </a:r>
            <a:endParaRPr lang="en-GB"/>
          </a:p>
        </p:txBody>
      </p:sp>
      <p:sp>
        <p:nvSpPr>
          <p:cNvPr id="4" name="Picture Placeholder 3"/>
          <p:cNvSpPr>
            <a:spLocks noGrp="1"/>
          </p:cNvSpPr>
          <p:nvPr>
            <p:ph type="pic" sz="quarter" idx="10"/>
          </p:nvPr>
        </p:nvSpPr>
        <p:spPr>
          <a:xfrm>
            <a:off x="6254750" y="1592263"/>
            <a:ext cx="5238750" cy="4573587"/>
          </a:xfrm>
        </p:spPr>
        <p:txBody>
          <a:bodyPr/>
          <a:lstStyle/>
          <a:p>
            <a:r>
              <a:rPr lang="en-US"/>
              <a:t>Click icon to add picture</a:t>
            </a:r>
            <a:endParaRPr lang="en-GB"/>
          </a:p>
        </p:txBody>
      </p:sp>
      <p:sp>
        <p:nvSpPr>
          <p:cNvPr id="6" name="Text Placeholder 5"/>
          <p:cNvSpPr>
            <a:spLocks noGrp="1"/>
          </p:cNvSpPr>
          <p:nvPr>
            <p:ph type="body" sz="quarter" idx="11"/>
          </p:nvPr>
        </p:nvSpPr>
        <p:spPr>
          <a:xfrm>
            <a:off x="698500" y="1592263"/>
            <a:ext cx="5253038" cy="457358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10858099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Social media">
    <p:spTree>
      <p:nvGrpSpPr>
        <p:cNvPr id="1" name=""/>
        <p:cNvGrpSpPr/>
        <p:nvPr/>
      </p:nvGrpSpPr>
      <p:grpSpPr>
        <a:xfrm>
          <a:off x="0" y="0"/>
          <a:ext cx="0" cy="0"/>
          <a:chOff x="0" y="0"/>
          <a:chExt cx="0" cy="0"/>
        </a:xfrm>
      </p:grpSpPr>
      <p:pic>
        <p:nvPicPr>
          <p:cNvPr id="5" name="Picture Placeholder 24"/>
          <p:cNvPicPr>
            <a:picLocks noChangeAspect="1"/>
          </p:cNvPicPr>
          <p:nvPr userDrawn="1"/>
        </p:nvPicPr>
        <p:blipFill>
          <a:blip r:embed="rId2"/>
          <a:srcRect t="6165" b="6165"/>
          <a:stretch>
            <a:fillRect/>
          </a:stretch>
        </p:blipFill>
        <p:spPr>
          <a:xfrm>
            <a:off x="6254749" y="1600201"/>
            <a:ext cx="5239011" cy="4565650"/>
          </a:xfrm>
          <a:prstGeom prst="rect">
            <a:avLst/>
          </a:prstGeom>
        </p:spPr>
      </p:pic>
      <p:sp>
        <p:nvSpPr>
          <p:cNvPr id="6" name="TextBox 5"/>
          <p:cNvSpPr txBox="1"/>
          <p:nvPr userDrawn="1"/>
        </p:nvSpPr>
        <p:spPr>
          <a:xfrm>
            <a:off x="582170" y="1600201"/>
            <a:ext cx="5253296" cy="4298613"/>
          </a:xfrm>
          <a:prstGeom prst="rect">
            <a:avLst/>
          </a:prstGeom>
          <a:noFill/>
        </p:spPr>
        <p:txBody>
          <a:bodyPr wrap="square" rtlCol="0">
            <a:spAutoFit/>
          </a:bodyPr>
          <a:lstStyle/>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We are on </a:t>
            </a:r>
            <a:r>
              <a:rPr kumimoji="0" lang="en-GB" sz="2800" b="1" i="0" u="none" strike="noStrike" kern="1200" cap="none" spc="0" normalizeH="0" baseline="0" noProof="0">
                <a:ln>
                  <a:noFill/>
                </a:ln>
                <a:solidFill>
                  <a:prstClr val="black"/>
                </a:solidFill>
                <a:effectLst/>
                <a:uLnTx/>
                <a:uFillTx/>
                <a:latin typeface="+mn-lt"/>
                <a:ea typeface="+mn-ea"/>
                <a:cs typeface="+mn-cs"/>
              </a:rPr>
              <a:t>Facebook</a:t>
            </a:r>
            <a:r>
              <a:rPr kumimoji="0" lang="en-GB" sz="2800" b="0" i="0" u="none" strike="noStrike" kern="1200" cap="none" spc="0" normalizeH="0" baseline="0" noProof="0">
                <a:ln>
                  <a:noFill/>
                </a:ln>
                <a:solidFill>
                  <a:prstClr val="black"/>
                </a:solidFill>
                <a:effectLst/>
                <a:uLnTx/>
                <a:uFillTx/>
                <a:latin typeface="+mn-lt"/>
                <a:ea typeface="+mn-ea"/>
                <a:cs typeface="+mn-cs"/>
              </a:rPr>
              <a:t>, </a:t>
            </a:r>
            <a:r>
              <a:rPr kumimoji="0" lang="en-GB" sz="2800" b="1" i="0" u="none" strike="noStrike" kern="1200" cap="none" spc="0" normalizeH="0" baseline="0" noProof="0">
                <a:ln>
                  <a:noFill/>
                </a:ln>
                <a:solidFill>
                  <a:prstClr val="black"/>
                </a:solidFill>
                <a:effectLst/>
                <a:uLnTx/>
                <a:uFillTx/>
                <a:latin typeface="+mn-lt"/>
                <a:ea typeface="+mn-ea"/>
                <a:cs typeface="+mn-cs"/>
              </a:rPr>
              <a:t>X</a:t>
            </a:r>
            <a:r>
              <a:rPr kumimoji="0" lang="en-GB" sz="2800" b="0" i="0" u="none" strike="noStrike" kern="1200" cap="none" spc="0" normalizeH="0" baseline="0" noProof="0">
                <a:ln>
                  <a:noFill/>
                </a:ln>
                <a:solidFill>
                  <a:prstClr val="black"/>
                </a:solidFill>
                <a:effectLst/>
                <a:uLnTx/>
                <a:uFillTx/>
                <a:latin typeface="+mn-lt"/>
                <a:ea typeface="+mn-ea"/>
                <a:cs typeface="+mn-cs"/>
              </a:rPr>
              <a:t> and </a:t>
            </a:r>
            <a:r>
              <a:rPr kumimoji="0" lang="en-GB" sz="2800" b="1" i="0" u="none" strike="noStrike" kern="1200" cap="none" spc="0" normalizeH="0" baseline="0" noProof="0">
                <a:ln>
                  <a:noFill/>
                </a:ln>
                <a:solidFill>
                  <a:prstClr val="black"/>
                </a:solidFill>
                <a:effectLst/>
                <a:uLnTx/>
                <a:uFillTx/>
                <a:latin typeface="+mn-lt"/>
                <a:ea typeface="+mn-ea"/>
                <a:cs typeface="+mn-cs"/>
              </a:rPr>
              <a:t>Instagram</a:t>
            </a:r>
            <a:r>
              <a:rPr kumimoji="0" lang="en-GB" sz="2800" b="0" i="0" u="none" strike="noStrike" kern="1200" cap="none" spc="0" normalizeH="0" baseline="0" noProof="0">
                <a:ln>
                  <a:noFill/>
                </a:ln>
                <a:solidFill>
                  <a:prstClr val="black"/>
                </a:solidFill>
                <a:effectLst/>
                <a:uLnTx/>
                <a:uFillTx/>
                <a:latin typeface="+mn-lt"/>
                <a:ea typeface="+mn-ea"/>
                <a:cs typeface="+mn-cs"/>
              </a:rPr>
              <a:t>!</a:t>
            </a: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2800" b="0" i="0" u="none" strike="noStrike" kern="1200" cap="none" spc="0" normalizeH="0" baseline="0" noProof="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800" b="0" i="0" u="none" strike="noStrike" kern="1200" cap="none" spc="0" normalizeH="0" baseline="0" noProof="0">
              <a:ln>
                <a:noFill/>
              </a:ln>
              <a:solidFill>
                <a:prstClr val="black"/>
              </a:solidFill>
              <a:effectLst/>
              <a:uLnTx/>
              <a:uFillTx/>
              <a:latin typeface="+mn-lt"/>
              <a:ea typeface="+mn-ea"/>
              <a:cs typeface="+mn-cs"/>
            </a:endParaRP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Follow us to find out what’s new!</a:t>
            </a: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Share what you’re reading! </a:t>
            </a:r>
          </a:p>
          <a:p>
            <a:endParaRPr lang="en-GB"/>
          </a:p>
        </p:txBody>
      </p:sp>
      <p:sp>
        <p:nvSpPr>
          <p:cNvPr id="7" name="TextBox 6"/>
          <p:cNvSpPr txBox="1"/>
          <p:nvPr userDrawn="1"/>
        </p:nvSpPr>
        <p:spPr>
          <a:xfrm>
            <a:off x="698242" y="486759"/>
            <a:ext cx="10795518" cy="769441"/>
          </a:xfrm>
          <a:prstGeom prst="rect">
            <a:avLst/>
          </a:prstGeom>
          <a:noFill/>
        </p:spPr>
        <p:txBody>
          <a:bodyPr wrap="square" rtlCol="0" anchor="b">
            <a:spAutoFit/>
          </a:bodyPr>
          <a:lstStyle/>
          <a:p>
            <a:r>
              <a:rPr kumimoji="0" lang="en-US" sz="4400" b="0" i="0" u="none" strike="noStrike" kern="1200" cap="none" spc="0" normalizeH="0" baseline="0" noProof="0">
                <a:ln>
                  <a:noFill/>
                </a:ln>
                <a:solidFill>
                  <a:prstClr val="white"/>
                </a:solidFill>
                <a:effectLst/>
                <a:uLnTx/>
                <a:uFillTx/>
                <a:latin typeface="Lucida Sans"/>
                <a:ea typeface="+mj-ea"/>
                <a:cs typeface="+mj-cs"/>
              </a:rPr>
              <a:t>Find us on social media!</a:t>
            </a:r>
            <a:endParaRPr lang="en-GB"/>
          </a:p>
        </p:txBody>
      </p:sp>
      <p:pic>
        <p:nvPicPr>
          <p:cNvPr id="3" name="Picture 2" descr="A black square with a circle&#10;&#10;Description automatically generated">
            <a:extLst>
              <a:ext uri="{FF2B5EF4-FFF2-40B4-BE49-F238E27FC236}">
                <a16:creationId xmlns:a16="http://schemas.microsoft.com/office/drawing/2014/main" id="{5D10D20E-4B4F-AF9F-E78C-014AB9C4FE09}"/>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531985" y="3042458"/>
            <a:ext cx="5353667" cy="917480"/>
          </a:xfrm>
          <a:prstGeom prst="rect">
            <a:avLst/>
          </a:prstGeom>
        </p:spPr>
      </p:pic>
    </p:spTree>
    <p:extLst>
      <p:ext uri="{BB962C8B-B14F-4D97-AF65-F5344CB8AC3E}">
        <p14:creationId xmlns:p14="http://schemas.microsoft.com/office/powerpoint/2010/main" val="21185367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userDrawn="1"/>
        </p:nvPicPr>
        <p:blipFill>
          <a:blip r:embed="rId19"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2" name="Picture 11"/>
          <p:cNvPicPr>
            <a:picLocks noChangeAspect="1"/>
          </p:cNvPicPr>
          <p:nvPr userDrawn="1"/>
        </p:nvPicPr>
        <p:blipFill>
          <a:blip r:embed="rId20"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pic>
        <p:nvPicPr>
          <p:cNvPr id="5" name="Picture 4" descr="A black and white logo&#10;&#10;Description automatically generated">
            <a:extLst>
              <a:ext uri="{FF2B5EF4-FFF2-40B4-BE49-F238E27FC236}">
                <a16:creationId xmlns:a16="http://schemas.microsoft.com/office/drawing/2014/main" id="{E6E452A8-F88C-79F2-3345-4C7087F16F0F}"/>
              </a:ext>
            </a:extLst>
          </p:cNvPr>
          <p:cNvPicPr>
            <a:picLocks noChangeAspect="1"/>
          </p:cNvPicPr>
          <p:nvPr userDrawn="1"/>
        </p:nvPicPr>
        <p:blipFill>
          <a:blip r:embed="rId21" cstate="print">
            <a:extLst>
              <a:ext uri="{28A0092B-C50C-407E-A947-70E740481C1C}">
                <a14:useLocalDpi xmlns:a14="http://schemas.microsoft.com/office/drawing/2010/main" val="0"/>
              </a:ext>
            </a:extLst>
          </a:blip>
          <a:stretch>
            <a:fillRect/>
          </a:stretch>
        </p:blipFill>
        <p:spPr>
          <a:xfrm>
            <a:off x="5187418" y="6440136"/>
            <a:ext cx="1655344" cy="282107"/>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7" r:id="rId2"/>
    <p:sldLayoutId id="2147483668" r:id="rId3"/>
    <p:sldLayoutId id="2147483669" r:id="rId4"/>
    <p:sldLayoutId id="2147483660" r:id="rId5"/>
    <p:sldLayoutId id="2147483658" r:id="rId6"/>
    <p:sldLayoutId id="2147483652" r:id="rId7"/>
    <p:sldLayoutId id="2147483661" r:id="rId8"/>
    <p:sldLayoutId id="2147483653" r:id="rId9"/>
    <p:sldLayoutId id="2147483650" r:id="rId10"/>
    <p:sldLayoutId id="2147483662" r:id="rId11"/>
    <p:sldLayoutId id="2147483651" r:id="rId12"/>
    <p:sldLayoutId id="2147483654" r:id="rId13"/>
    <p:sldLayoutId id="2147483655" r:id="rId14"/>
    <p:sldLayoutId id="2147483665" r:id="rId15"/>
    <p:sldLayoutId id="2147483666" r:id="rId16"/>
    <p:sldLayoutId id="2147483663" r:id="rId17"/>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mailto:l.ellis@uwtsd.ac.uk" TargetMode="External"/><Relationship Id="rId2" Type="http://schemas.openxmlformats.org/officeDocument/2006/relationships/image" Target="../media/image14.png"/><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10.xml"/><Relationship Id="rId4" Type="http://schemas.openxmlformats.org/officeDocument/2006/relationships/hyperlink" Target="https://www.uwtsd.ac.uk/library"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intranet.uwtsd.ac.uk/departments/library-and-learning-resources" TargetMode="External"/><Relationship Id="rId2" Type="http://schemas.openxmlformats.org/officeDocument/2006/relationships/image" Target="../media/image17.png"/><Relationship Id="rId1" Type="http://schemas.openxmlformats.org/officeDocument/2006/relationships/slideLayout" Target="../slideLayouts/slideLayout13.xml"/><Relationship Id="rId4" Type="http://schemas.openxmlformats.org/officeDocument/2006/relationships/image" Target="../media/image18.png"/></Relationships>
</file>

<file path=ppt/slides/_rels/slide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10.xml"/><Relationship Id="rId4" Type="http://schemas.openxmlformats.org/officeDocument/2006/relationships/image" Target="../media/image21.png"/></Relationships>
</file>

<file path=ppt/slides/_rels/slide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hyperlink" Target="https://moodle.uwtsd.ac.uk/course/view.php?id=11455&amp;section=2" TargetMode="External"/><Relationship Id="rId1" Type="http://schemas.openxmlformats.org/officeDocument/2006/relationships/slideLayout" Target="../slideLayouts/slideLayout13.xml"/><Relationship Id="rId4" Type="http://schemas.openxmlformats.org/officeDocument/2006/relationships/hyperlink" Target="https://new.express.adobe.com/webpage/Hq1eFsKTCVmWS"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press.rebus.community/literaturereviewsedunursing/chapter/chapter-1/" TargetMode="External"/><Relationship Id="rId2" Type="http://schemas.openxmlformats.org/officeDocument/2006/relationships/image" Target="../media/image23.jpeg"/><Relationship Id="rId1" Type="http://schemas.openxmlformats.org/officeDocument/2006/relationships/slideLayout" Target="../slideLayouts/slideLayout10.xml"/><Relationship Id="rId4" Type="http://schemas.openxmlformats.org/officeDocument/2006/relationships/hyperlink" Target="https://creativecommons.org/licenses/by/3.0/"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s://moodle.uwtsd.ac.uk/course/view.php?id=7308" TargetMode="Externa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7.jpeg"/><Relationship Id="rId1" Type="http://schemas.openxmlformats.org/officeDocument/2006/relationships/slideLayout" Target="../slideLayouts/slideLayout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3" Type="http://schemas.openxmlformats.org/officeDocument/2006/relationships/hyperlink" Target="https://moodle.uwtsd.ac.uk/course/view.php?id=11455&amp;section=1" TargetMode="External"/><Relationship Id="rId2" Type="http://schemas.openxmlformats.org/officeDocument/2006/relationships/hyperlink" Target="https://moodle.uwtsd.ac.uk/mod/page/view.php?id=475601" TargetMode="External"/><Relationship Id="rId1" Type="http://schemas.openxmlformats.org/officeDocument/2006/relationships/slideLayout" Target="../slideLayouts/slideLayout7.xml"/><Relationship Id="rId5" Type="http://schemas.openxmlformats.org/officeDocument/2006/relationships/image" Target="../media/image28.png"/><Relationship Id="rId4" Type="http://schemas.openxmlformats.org/officeDocument/2006/relationships/hyperlink" Target="https://moodle.uwtsd.ac.uk/course/view.php?id=11455"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hyperlink" Target="https://librarysearch.uwtsd.ac.uk/discovery/search?vid=44WHELF_UWTSD:44WHELF_UWTSD_VU1&amp;lang=en" TargetMode="External"/><Relationship Id="rId2" Type="http://schemas.openxmlformats.org/officeDocument/2006/relationships/image" Target="../media/image30.png"/><Relationship Id="rId1" Type="http://schemas.openxmlformats.org/officeDocument/2006/relationships/slideLayout" Target="../slideLayouts/slideLayout10.xml"/><Relationship Id="rId4" Type="http://schemas.openxmlformats.org/officeDocument/2006/relationships/hyperlink" Target="https://www.uwtsd.ac.uk/library"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librarysearch.uwtsd.ac.uk/discovery/search?vid=44WHELF_UWTSD:44WHELF_UWTSD_VU1&amp;lang=en" TargetMode="External"/><Relationship Id="rId3" Type="http://schemas.openxmlformats.org/officeDocument/2006/relationships/diagramLayout" Target="../diagrams/layout2.xml"/><Relationship Id="rId7" Type="http://schemas.openxmlformats.org/officeDocument/2006/relationships/image" Target="../media/image31.png"/><Relationship Id="rId2" Type="http://schemas.openxmlformats.org/officeDocument/2006/relationships/diagramData" Target="../diagrams/data2.xml"/><Relationship Id="rId1" Type="http://schemas.openxmlformats.org/officeDocument/2006/relationships/slideLayout" Target="../slideLayouts/slideLayout10.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13.xml"/><Relationship Id="rId4" Type="http://schemas.openxmlformats.org/officeDocument/2006/relationships/hyperlink" Target="https://librarysearch.uwtsd.ac.uk/discovery/search?vid=44WHELF_UWTSD:44WHELF_UWTSD_VU1&amp;lang=en"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librarysearch.uwtsd.ac.uk/permalink/44WHELF_UWTSD/1pbrh66/alma99100269655902421" TargetMode="External"/><Relationship Id="rId2" Type="http://schemas.openxmlformats.org/officeDocument/2006/relationships/notesSlide" Target="../notesSlides/notesSlide2.xml"/><Relationship Id="rId1" Type="http://schemas.openxmlformats.org/officeDocument/2006/relationships/slideLayout" Target="../slideLayouts/slideLayout9.xml"/><Relationship Id="rId5" Type="http://schemas.openxmlformats.org/officeDocument/2006/relationships/image" Target="../media/image35.png"/><Relationship Id="rId4" Type="http://schemas.openxmlformats.org/officeDocument/2006/relationships/image" Target="../media/image34.png"/></Relationships>
</file>

<file path=ppt/slides/_rels/slide19.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xml"/><Relationship Id="rId1" Type="http://schemas.openxmlformats.org/officeDocument/2006/relationships/slideLayout" Target="../slideLayouts/slideLayout10.xml"/><Relationship Id="rId4" Type="http://schemas.openxmlformats.org/officeDocument/2006/relationships/image" Target="../media/image38.svg"/></Relationships>
</file>

<file path=ppt/slides/_rels/slide21.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4.xml"/><Relationship Id="rId1" Type="http://schemas.openxmlformats.org/officeDocument/2006/relationships/slideLayout" Target="../slideLayouts/slideLayout10.xml"/><Relationship Id="rId4" Type="http://schemas.openxmlformats.org/officeDocument/2006/relationships/image" Target="../media/image40.svg"/></Relationships>
</file>

<file path=ppt/slides/_rels/slide22.xml.rels><?xml version="1.0" encoding="UTF-8" standalone="yes"?>
<Relationships xmlns="http://schemas.openxmlformats.org/package/2006/relationships"><Relationship Id="rId3" Type="http://schemas.openxmlformats.org/officeDocument/2006/relationships/hyperlink" Target="https://moodle.uwtsd.ac.uk/mod/scorm/player.php?a=7714&amp;currentorg=articulate_rise&amp;scoid=16961&amp;sesskey=oX2GOodlen&amp;display=popup&amp;mode=normal" TargetMode="External"/><Relationship Id="rId2" Type="http://schemas.openxmlformats.org/officeDocument/2006/relationships/notesSlide" Target="../notesSlides/notesSlide5.xml"/><Relationship Id="rId1" Type="http://schemas.openxmlformats.org/officeDocument/2006/relationships/slideLayout" Target="../slideLayouts/slideLayout13.xml"/><Relationship Id="rId5" Type="http://schemas.openxmlformats.org/officeDocument/2006/relationships/image" Target="../media/image41.png"/><Relationship Id="rId4" Type="http://schemas.openxmlformats.org/officeDocument/2006/relationships/hyperlink" Target="https://librarysearch.uwtsd.ac.uk/discovery/search?query=any,contains,%22coercive%20control%22%20OR%20%22domestic%20abuse%22%20OR%20%22family%20violence%22,AND&amp;query=any,contains,%22childhood%20adversity%22,AND&amp;query=any,contains,UK%20OR%20%22United%20Kingdom%22%20OR%20England%20OR%20Wales%20OR%20Scotland,AND&amp;tab=Everything&amp;search_scope=Search_ELEC&amp;vid=44WHELF_UWTSD:44WHELF_UWTSD_VU1&amp;lang=en&amp;mode=advanced&amp;offset=0" TargetMode="External"/></Relationships>
</file>

<file path=ppt/slides/_rels/slide23.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hyperlink" Target="https://browzine.com/libraries/1422/subjects" TargetMode="External"/><Relationship Id="rId1" Type="http://schemas.openxmlformats.org/officeDocument/2006/relationships/slideLayout" Target="../slideLayouts/slideLayout10.xml"/></Relationships>
</file>

<file path=ppt/slides/_rels/slide26.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6.xml"/><Relationship Id="rId1" Type="http://schemas.openxmlformats.org/officeDocument/2006/relationships/slideLayout" Target="../slideLayouts/slideLayout10.xml"/><Relationship Id="rId4" Type="http://schemas.openxmlformats.org/officeDocument/2006/relationships/hyperlink" Target="https://moodle.uwtsd.ac.uk/mod/page/view.php?id=475601"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intranet.uwtsd.ac.uk/departments/library-and-learning-resources" TargetMode="External"/><Relationship Id="rId7" Type="http://schemas.openxmlformats.org/officeDocument/2006/relationships/image" Target="../media/image49.png"/><Relationship Id="rId2" Type="http://schemas.openxmlformats.org/officeDocument/2006/relationships/image" Target="../media/image46.png"/><Relationship Id="rId1" Type="http://schemas.openxmlformats.org/officeDocument/2006/relationships/slideLayout" Target="../slideLayouts/slideLayout13.xml"/><Relationship Id="rId6" Type="http://schemas.openxmlformats.org/officeDocument/2006/relationships/image" Target="../media/image48.png"/><Relationship Id="rId5" Type="http://schemas.openxmlformats.org/officeDocument/2006/relationships/image" Target="../media/image47.png"/><Relationship Id="rId4" Type="http://schemas.openxmlformats.org/officeDocument/2006/relationships/hyperlink" Target="https://librarysearch.uwtsd.ac.uk/discovery/search?query=any,contains,(strategies%20to%20combat%20human%20trafficking)%20OR%20(prevention%20methods%20for%20modern%20slavery)%20OR%20(effective%20measures%20against%20human%20trafficking)%20OR%20(strategies%20for%20preventing%20modern%20slavery)%20OR%20(human%20trafficking%20prevention%20tactics)%20OR%20(Strategies%20to%20combat%20contemporary%20slavery%20and%20human%20trafficking)%20OR%20(Preventive%20measures%20against%20modern%20slavery%20and%20human%20trafficking)%20OR%20(Effective%20ways%20to%20stop%20human%20trafficking%20and%20modern%20slavery)%20OR%20(Prevention%20tactics%20for%20combating%20human%20trafficking%20and%20modern%20slavery)%20OR%20(Strategies%20for%20ending%20modern%20slavery%20and%20human%20trafficking)%20OR%20(Effective%20strategies%20for%20preventing%20modern%20slavery%20and%20human%20trafficking)&amp;tab=Everything&amp;search_scope=Search_ELEC&amp;vid=44WHELF_UWTSD:44WHELF_UWTSD_VU1&amp;lang=en&amp;offset=0&amp;pcAvailability=true" TargetMode="External"/></Relationships>
</file>

<file path=ppt/slides/_rels/slide28.xml.rels><?xml version="1.0" encoding="UTF-8" standalone="yes"?>
<Relationships xmlns="http://schemas.openxmlformats.org/package/2006/relationships"><Relationship Id="rId8" Type="http://schemas.openxmlformats.org/officeDocument/2006/relationships/image" Target="../media/image56.png"/><Relationship Id="rId3" Type="http://schemas.openxmlformats.org/officeDocument/2006/relationships/image" Target="../media/image51.svg"/><Relationship Id="rId7" Type="http://schemas.openxmlformats.org/officeDocument/2006/relationships/image" Target="../media/image55.svg"/><Relationship Id="rId2" Type="http://schemas.openxmlformats.org/officeDocument/2006/relationships/image" Target="../media/image50.png"/><Relationship Id="rId1" Type="http://schemas.openxmlformats.org/officeDocument/2006/relationships/slideLayout" Target="../slideLayouts/slideLayout10.xml"/><Relationship Id="rId6" Type="http://schemas.openxmlformats.org/officeDocument/2006/relationships/image" Target="../media/image54.png"/><Relationship Id="rId11" Type="http://schemas.openxmlformats.org/officeDocument/2006/relationships/image" Target="../media/image59.svg"/><Relationship Id="rId5" Type="http://schemas.openxmlformats.org/officeDocument/2006/relationships/image" Target="../media/image53.svg"/><Relationship Id="rId10" Type="http://schemas.openxmlformats.org/officeDocument/2006/relationships/image" Target="../media/image58.png"/><Relationship Id="rId4" Type="http://schemas.openxmlformats.org/officeDocument/2006/relationships/image" Target="../media/image52.png"/><Relationship Id="rId9" Type="http://schemas.openxmlformats.org/officeDocument/2006/relationships/image" Target="../media/image57.sv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0.xml.rels><?xml version="1.0" encoding="UTF-8" standalone="yes"?>
<Relationships xmlns="http://schemas.openxmlformats.org/package/2006/relationships"><Relationship Id="rId2" Type="http://schemas.openxmlformats.org/officeDocument/2006/relationships/hyperlink" Target="https://librarysearch.uwtsd.ac.uk/discovery/search?query=any,contains,(strategies%20to%20prevent%20human%20trafficking%20in%20the%20UK)%20OR%20(modern%20slavery%20prevention%20methods%20in%20the%20United%20Kingdom)%20OR%20(effective%20measures%20to%20combat%20human%20trafficking%20in%20Britain)%20OR%20(preventing%20modern%20slavery%20in%20the%20UK:%20best%20practices)%20OR%20(strategies%20for%20tackling%20human%20trafficking%20in%20the%20United%20Kingdom)%20OR%20(Strategies%20to%20combat%20modern%20slavery%20and%20human%20trafficking%20in%20the%20UK)%20OR%20(Preventive%20measures%20against%20human%20trafficking%20and%20modern%20slavery%20in%20the%20United%20Kingdom)%20OR%20(Effective%20ways%20to%20stop%20modern%20slavery%20and%20human%20trafficking%20in%20the%20UK)%20OR%20(Prevention%20tactics%20for%20human%20trafficking%20and%20modern%20slavery%20in%20the%20UK)%20OR%20(Measures%20to%20address%20modern%20slavery%20and%20human%20trafficking%20in%20the%20United%20Kingdom)%20OR%20(Effective%20strategies%20for%20preventing%20modern%20slavery%20and%20human%20trafficking%20in%20the%20UK%3F)&amp;tab=Everything&amp;search_scope=MyInst_and_CI&amp;vid=44WHELF_UWTSD:44WHELF_UWTSD_VU1&amp;lang=en&amp;offset=0" TargetMode="Externa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hyperlink" Target="https://librarysearch.uwtsd.ac.uk/discovery/search?query=any,contains,(strategies%20to%20combat%20human%20trafficking)%20OR%20(prevention%20methods%20for%20modern%20slavery)%20OR%20(effective%20measures%20against%20human%20trafficking)%20OR%20(strategies%20for%20preventing%20modern%20slavery)%20OR%20(human%20trafficking%20prevention%20tactics)%20OR%20(Strategies%20to%20combat%20contemporary%20slavery%20and%20human%20trafficking)%20OR%20(Preventive%20measures%20against%20modern%20slavery%20and%20human%20trafficking)%20OR%20(Effective%20ways%20to%20stop%20human%20trafficking%20and%20modern%20slavery)%20OR%20(Prevention%20tactics%20for%20combating%20human%20trafficking%20and%20modern%20slavery)%20OR%20(Strategies%20for%20ending%20modern%20slavery%20and%20human%20trafficking)%20OR%20(Effective%20strategies%20for%20preventing%20modern%20slavery%20and%20human%20trafficking),AND&amp;query=any,contains,UK%20OR%20%22United%20Kingdom%22%20OR%20England%20OR%20Wales%20OR%20Scotland,AND&amp;tab=Everything&amp;search_scope=Search_ELEC&amp;sortby=rank&amp;vid=44WHELF_UWTSD:44WHELF_UWTSD_VU1&amp;facet=searchcreationdate,include,2014%7C,%7C2024,lk&amp;lang=en&amp;mode=advanced&amp;offset=0&amp;pcAvailability=true" TargetMode="Externa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hyperlink" Target="https://librarysearch.uwtsd.ac.uk/discovery/search?query=title,contains,Strategies%20OR%20Framework%20OR%20prevent*%20OR%20suggest*%20OR%20recommend*%20%20OR%20measure%20OR%20facilitat*%20OR%20barrier%20OR%20approac*%20OR%20impact,AND&amp;query=sub,contains,%22human%20trafficking%22%20OR%20%22modern%20slavery%22%20OR%20%22human%20smuggling%22%20OR%20labour%20%20trafficking%22%20OR%20anti-trafficking%22,AND&amp;tab=Everything&amp;search_scope=Search_ELEC&amp;vid=44WHELF_UWTSD:44WHELF_UWTSD_VU1&amp;lang=en&amp;mode=advanced&amp;offset=0" TargetMode="Externa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8" Type="http://schemas.openxmlformats.org/officeDocument/2006/relationships/hyperlink" Target="https://librarysearch.uwtsd.ac.uk/permalink/44WHELF_UWTSD/ra52dq/alma99100361956202421" TargetMode="External"/><Relationship Id="rId13" Type="http://schemas.openxmlformats.org/officeDocument/2006/relationships/hyperlink" Target="https://data.police.uk/" TargetMode="External"/><Relationship Id="rId3" Type="http://schemas.openxmlformats.org/officeDocument/2006/relationships/hyperlink" Target="https://librarysearch.uwtsd.ac.uk/permalink/44WHELF_UWTSD/ra52dq/alma99100115364102421" TargetMode="External"/><Relationship Id="rId7" Type="http://schemas.openxmlformats.org/officeDocument/2006/relationships/hyperlink" Target="https://librarysearch.uwtsd.ac.uk/permalink/44WHELF_UWTSD/ra52dq/alma99100475802402421" TargetMode="External"/><Relationship Id="rId12" Type="http://schemas.openxmlformats.org/officeDocument/2006/relationships/hyperlink" Target="https://ukdataservice.ac.uk/find-data/browse/crime/" TargetMode="External"/><Relationship Id="rId2" Type="http://schemas.openxmlformats.org/officeDocument/2006/relationships/hyperlink" Target="https://librarysearch.uwtsd.ac.uk/permalink/44WHELF_UWTSD/ra52dq/alma99100115361302421" TargetMode="External"/><Relationship Id="rId1" Type="http://schemas.openxmlformats.org/officeDocument/2006/relationships/slideLayout" Target="../slideLayouts/slideLayout10.xml"/><Relationship Id="rId6" Type="http://schemas.openxmlformats.org/officeDocument/2006/relationships/hyperlink" Target="https://librarysearch.uwtsd.ac.uk/permalink/44WHELF_UWTSD/ra52dq/alma99100162659402421" TargetMode="External"/><Relationship Id="rId11" Type="http://schemas.openxmlformats.org/officeDocument/2006/relationships/hyperlink" Target="https://www.ons.gov.uk/peoplepopulationandcommunity/crimeandjustice" TargetMode="External"/><Relationship Id="rId5" Type="http://schemas.openxmlformats.org/officeDocument/2006/relationships/hyperlink" Target="https://librarysearch.uwtsd.ac.uk/permalink/44WHELF_UWTSD/ra52dq/alma9925947402421" TargetMode="External"/><Relationship Id="rId15" Type="http://schemas.openxmlformats.org/officeDocument/2006/relationships/hyperlink" Target="https://www.college.police.uk/" TargetMode="External"/><Relationship Id="rId10" Type="http://schemas.openxmlformats.org/officeDocument/2006/relationships/hyperlink" Target="https://librarysearch.uwtsd.ac.uk/permalink/44WHELF_UWTSD/ra52dq/alma99100436002502421" TargetMode="External"/><Relationship Id="rId4" Type="http://schemas.openxmlformats.org/officeDocument/2006/relationships/hyperlink" Target="https://librarysearch.uwtsd.ac.uk/permalink/44WHELF_UWTSD/ra52dq/alma99100224559102421" TargetMode="External"/><Relationship Id="rId9" Type="http://schemas.openxmlformats.org/officeDocument/2006/relationships/hyperlink" Target="https://librarysearch.uwtsd.ac.uk/permalink/44WHELF_UWTSD/11c0l68/alma99100478702502421" TargetMode="External"/><Relationship Id="rId14" Type="http://schemas.openxmlformats.org/officeDocument/2006/relationships/hyperlink" Target="https://www.police.uk/"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slideLayout" Target="../slideLayouts/slideLayout10.xml"/><Relationship Id="rId1" Type="http://schemas.openxmlformats.org/officeDocument/2006/relationships/video" Target="https://www.youtube.com/embed/2WJN-U4j2_A?feature=oembed" TargetMode="External"/><Relationship Id="rId4" Type="http://schemas.openxmlformats.org/officeDocument/2006/relationships/hyperlink" Target="https://moodle.uwtsd.ac.uk/mod/page/view.php?id=475602" TargetMode="External"/></Relationships>
</file>

<file path=ppt/slides/_rels/slide35.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10.xml"/></Relationships>
</file>

<file path=ppt/slides/_rels/slide36.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hyperlink" Target="https://www.uwtsd.ac.uk/library/using-our-libraries/online-library/resources-for-research/" TargetMode="External"/><Relationship Id="rId1" Type="http://schemas.openxmlformats.org/officeDocument/2006/relationships/slideLayout" Target="../slideLayouts/slideLayout10.xml"/><Relationship Id="rId4" Type="http://schemas.openxmlformats.org/officeDocument/2006/relationships/hyperlink" Target="https://intranet.uwtsd.ac.uk/departments/library-and-learning-resources/academic-and-infoskills/resources-research"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9.xml.rels><?xml version="1.0" encoding="UTF-8" standalone="yes"?>
<Relationships xmlns="http://schemas.openxmlformats.org/package/2006/relationships"><Relationship Id="rId3" Type="http://schemas.openxmlformats.org/officeDocument/2006/relationships/hyperlink" Target="https://uwtsd.ac.uk/library/contact-us/" TargetMode="External"/><Relationship Id="rId7" Type="http://schemas.openxmlformats.org/officeDocument/2006/relationships/image" Target="../media/image66.jpeg"/><Relationship Id="rId2" Type="http://schemas.openxmlformats.org/officeDocument/2006/relationships/notesSlide" Target="../notesSlides/notesSlide9.xml"/><Relationship Id="rId1" Type="http://schemas.openxmlformats.org/officeDocument/2006/relationships/slideLayout" Target="../slideLayouts/slideLayout13.xml"/><Relationship Id="rId6" Type="http://schemas.openxmlformats.org/officeDocument/2006/relationships/hyperlink" Target="https://uwtsd.ac.uk/library/help-and-support/accessing-libraries-outside-uwtsd/" TargetMode="External"/><Relationship Id="rId5" Type="http://schemas.openxmlformats.org/officeDocument/2006/relationships/hyperlink" Target="https://access.sconul.ac.uk/sconul-access" TargetMode="External"/><Relationship Id="rId4" Type="http://schemas.openxmlformats.org/officeDocument/2006/relationships/hyperlink" Target="https://uwtsd.ac.uk/library/need-more/" TargetMode="External"/></Relationships>
</file>

<file path=ppt/slides/_rels/slide40.xml.rels><?xml version="1.0" encoding="UTF-8" standalone="yes"?>
<Relationships xmlns="http://schemas.openxmlformats.org/package/2006/relationships"><Relationship Id="rId3" Type="http://schemas.openxmlformats.org/officeDocument/2006/relationships/hyperlink" Target="https://librarysearch.uwtsd.ac.uk/permalink/44WHELF_UWTSD/upgrip/alma99100436002502421" TargetMode="External"/><Relationship Id="rId2" Type="http://schemas.openxmlformats.org/officeDocument/2006/relationships/notesSlide" Target="../notesSlides/notesSlide10.xml"/><Relationship Id="rId1" Type="http://schemas.openxmlformats.org/officeDocument/2006/relationships/slideLayout" Target="../slideLayouts/slideLayout10.xml"/><Relationship Id="rId6" Type="http://schemas.openxmlformats.org/officeDocument/2006/relationships/image" Target="../media/image67.png"/><Relationship Id="rId5" Type="http://schemas.openxmlformats.org/officeDocument/2006/relationships/hyperlink" Target="https://moodle.uwtsd.ac.uk/course/view.php?id=11455" TargetMode="External"/><Relationship Id="rId4" Type="http://schemas.openxmlformats.org/officeDocument/2006/relationships/hyperlink" Target="https://www.uwtsd.ac.uk/library/infoskills/" TargetMode="External"/></Relationships>
</file>

<file path=ppt/slides/_rels/slide41.xml.rels><?xml version="1.0" encoding="UTF-8" standalone="yes"?>
<Relationships xmlns="http://schemas.openxmlformats.org/package/2006/relationships"><Relationship Id="rId3" Type="http://schemas.openxmlformats.org/officeDocument/2006/relationships/hyperlink" Target="https://moodle.uwtsd.ac.uk/mod/page/view.php?id=475600" TargetMode="External"/><Relationship Id="rId2" Type="http://schemas.openxmlformats.org/officeDocument/2006/relationships/hyperlink" Target="https://moodle.uwtsd.ac.uk/course/view.php?id=11455&amp;section=1" TargetMode="External"/><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hyperlink" Target="https://moodle.uwtsd.ac.uk/mod/page/view.php?id=475602" TargetMode="External"/><Relationship Id="rId4" Type="http://schemas.openxmlformats.org/officeDocument/2006/relationships/hyperlink" Target="https://moodle.uwtsd.ac.uk/mod/page/view.php?id=475601" TargetMode="External"/></Relationships>
</file>

<file path=ppt/slides/_rels/slide42.xml.rels><?xml version="1.0" encoding="UTF-8" standalone="yes"?>
<Relationships xmlns="http://schemas.openxmlformats.org/package/2006/relationships"><Relationship Id="rId3" Type="http://schemas.openxmlformats.org/officeDocument/2006/relationships/image" Target="../media/image69.svg"/><Relationship Id="rId2" Type="http://schemas.openxmlformats.org/officeDocument/2006/relationships/image" Target="../media/image68.png"/><Relationship Id="rId1" Type="http://schemas.openxmlformats.org/officeDocument/2006/relationships/slideLayout" Target="../slideLayouts/slideLayout15.xml"/><Relationship Id="rId6" Type="http://schemas.openxmlformats.org/officeDocument/2006/relationships/hyperlink" Target="https://whelf-uwtsd.alma.exlibrisgroup.com/leganto/public/44WHELF_UWTSD/lists/7517844970002421?auth=SAML" TargetMode="External"/><Relationship Id="rId5" Type="http://schemas.openxmlformats.org/officeDocument/2006/relationships/hyperlink" Target="https://www.youtube.com/playlist?list=PL8VCrbt1ecOQowwz2oxP4SmV0q3gWXw04" TargetMode="External"/><Relationship Id="rId4" Type="http://schemas.openxmlformats.org/officeDocument/2006/relationships/hyperlink" Target="https://moodle.uwtsd.ac.uk/course/view.php?id=11455" TargetMode="Externa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4.xml.rels><?xml version="1.0" encoding="UTF-8" standalone="yes"?>
<Relationships xmlns="http://schemas.openxmlformats.org/package/2006/relationships"><Relationship Id="rId3" Type="http://schemas.openxmlformats.org/officeDocument/2006/relationships/hyperlink" Target="mailto:l.ellis@uwtsd.ac.uk" TargetMode="External"/><Relationship Id="rId7" Type="http://schemas.openxmlformats.org/officeDocument/2006/relationships/image" Target="../media/image70.jpe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hyperlink" Target="mailto:infoskills@uwtsd.ac.uk" TargetMode="External"/><Relationship Id="rId5" Type="http://schemas.openxmlformats.org/officeDocument/2006/relationships/hyperlink" Target="mailto:library@uwtsd.ac.uk" TargetMode="External"/><Relationship Id="rId4" Type="http://schemas.openxmlformats.org/officeDocument/2006/relationships/hyperlink" Target="Image%20by%20%3ca%20href=%22https:/pixabay.com/users/geralt-9301/?utm_source=link-attribution&amp;utm_medium=referral&amp;utm_campaign=image&amp;utm_content=1699948%22%3eGerd%20Altmann%3c/a%3e%20from%20%3ca%20href=%22https://pixabay.com//?utm_source=link-attribution&amp;utm_medium=referral&amp;utm_campaign=image&amp;utm_content=1699948%22%3ePixabay%3c/a%3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445428" y="4823942"/>
            <a:ext cx="5435249" cy="1046857"/>
          </a:xfrm>
        </p:spPr>
        <p:txBody>
          <a:bodyPr vert="horz" lIns="91440" tIns="45720" rIns="91440" bIns="45720" rtlCol="0" anchor="t">
            <a:normAutofit fontScale="85000" lnSpcReduction="20000"/>
          </a:bodyPr>
          <a:lstStyle/>
          <a:p>
            <a:r>
              <a:rPr lang="en-GB" dirty="0">
                <a:latin typeface="Calibri"/>
                <a:ea typeface="Calibri"/>
                <a:cs typeface="Calibri"/>
              </a:rPr>
              <a:t>MSc Policing</a:t>
            </a:r>
          </a:p>
          <a:p>
            <a:r>
              <a:rPr lang="en-GB" dirty="0">
                <a:latin typeface="Calibri"/>
                <a:ea typeface="Calibri"/>
                <a:cs typeface="Calibri"/>
              </a:rPr>
              <a:t>Lisa Ellis (IMH Librarian)</a:t>
            </a:r>
            <a:endParaRPr lang="en-US" dirty="0">
              <a:ea typeface="Calibri Light"/>
              <a:cs typeface="Calibri Light"/>
            </a:endParaRPr>
          </a:p>
          <a:p>
            <a:r>
              <a:rPr lang="en-GB" dirty="0">
                <a:latin typeface="Calibri"/>
                <a:ea typeface="Calibri"/>
                <a:cs typeface="Calibri"/>
              </a:rPr>
              <a:t>2024</a:t>
            </a:r>
          </a:p>
        </p:txBody>
      </p:sp>
      <p:sp>
        <p:nvSpPr>
          <p:cNvPr id="4" name="Title 3"/>
          <p:cNvSpPr>
            <a:spLocks noGrp="1"/>
          </p:cNvSpPr>
          <p:nvPr>
            <p:ph type="title"/>
          </p:nvPr>
        </p:nvSpPr>
        <p:spPr>
          <a:xfrm>
            <a:off x="6349870" y="1808851"/>
            <a:ext cx="5446198" cy="2225400"/>
          </a:xfrm>
        </p:spPr>
        <p:txBody>
          <a:bodyPr>
            <a:normAutofit/>
          </a:bodyPr>
          <a:lstStyle/>
          <a:p>
            <a:r>
              <a:rPr lang="en-GB" dirty="0"/>
              <a:t>UWTSD Library:</a:t>
            </a:r>
            <a:br>
              <a:rPr lang="en-GB" dirty="0"/>
            </a:br>
            <a:r>
              <a:rPr lang="en-GB" dirty="0"/>
              <a:t>Finding &amp; Using Information </a:t>
            </a:r>
          </a:p>
        </p:txBody>
      </p:sp>
      <p:pic>
        <p:nvPicPr>
          <p:cNvPr id="10" name="Picture Placeholder 9" descr="A library with tables and chairs">
            <a:extLst>
              <a:ext uri="{FF2B5EF4-FFF2-40B4-BE49-F238E27FC236}">
                <a16:creationId xmlns:a16="http://schemas.microsoft.com/office/drawing/2014/main" id="{1DC3134F-7F12-F649-7986-59D16D98D45D}"/>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t="7" b="7"/>
          <a:stretch>
            <a:fillRect/>
          </a:stretch>
        </p:blipFill>
        <p:spPr>
          <a:xfrm>
            <a:off x="-10297" y="0"/>
            <a:ext cx="6102350" cy="6858000"/>
          </a:xfrm>
        </p:spPr>
      </p:pic>
    </p:spTree>
    <p:extLst>
      <p:ext uri="{BB962C8B-B14F-4D97-AF65-F5344CB8AC3E}">
        <p14:creationId xmlns:p14="http://schemas.microsoft.com/office/powerpoint/2010/main" val="3799625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50385-681D-4C58-B214-B7B0A67A34A9}"/>
              </a:ext>
            </a:extLst>
          </p:cNvPr>
          <p:cNvSpPr>
            <a:spLocks noGrp="1"/>
          </p:cNvSpPr>
          <p:nvPr>
            <p:ph type="title"/>
          </p:nvPr>
        </p:nvSpPr>
        <p:spPr/>
        <p:txBody>
          <a:bodyPr/>
          <a:lstStyle/>
          <a:p>
            <a:r>
              <a:rPr lang="en-GB"/>
              <a:t>Academic Liaison Librarian</a:t>
            </a:r>
          </a:p>
        </p:txBody>
      </p:sp>
      <p:pic>
        <p:nvPicPr>
          <p:cNvPr id="4" name="Picture 4" descr="A picture containing wall, indoor, posing&#10;&#10;Description automatically generated">
            <a:extLst>
              <a:ext uri="{FF2B5EF4-FFF2-40B4-BE49-F238E27FC236}">
                <a16:creationId xmlns:a16="http://schemas.microsoft.com/office/drawing/2014/main" id="{708ADCEF-FBB6-4D0C-B5EE-B0E19377A3A0}"/>
              </a:ext>
            </a:extLst>
          </p:cNvPr>
          <p:cNvPicPr>
            <a:picLocks noGrp="1" noChangeAspect="1"/>
          </p:cNvPicPr>
          <p:nvPr>
            <p:ph sz="quarter" idx="10"/>
          </p:nvPr>
        </p:nvPicPr>
        <p:blipFill>
          <a:blip r:embed="rId2"/>
          <a:stretch>
            <a:fillRect/>
          </a:stretch>
        </p:blipFill>
        <p:spPr>
          <a:xfrm>
            <a:off x="8256215" y="1653878"/>
            <a:ext cx="3779423" cy="3889521"/>
          </a:xfrm>
          <a:prstGeom prst="ellipse">
            <a:avLst/>
          </a:prstGeom>
          <a:ln>
            <a:noFill/>
          </a:ln>
          <a:effectLst>
            <a:softEdge rad="112500"/>
          </a:effectLst>
        </p:spPr>
      </p:pic>
      <p:sp>
        <p:nvSpPr>
          <p:cNvPr id="5" name="TextBox 4">
            <a:extLst>
              <a:ext uri="{FF2B5EF4-FFF2-40B4-BE49-F238E27FC236}">
                <a16:creationId xmlns:a16="http://schemas.microsoft.com/office/drawing/2014/main" id="{B966D30F-0DEA-47A8-BA92-C17EFEBAEB1E}"/>
              </a:ext>
            </a:extLst>
          </p:cNvPr>
          <p:cNvSpPr txBox="1"/>
          <p:nvPr/>
        </p:nvSpPr>
        <p:spPr>
          <a:xfrm>
            <a:off x="355700" y="1442604"/>
            <a:ext cx="5548403" cy="1323439"/>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solidFill>
                  <a:schemeClr val="accent2"/>
                </a:solidFill>
                <a:latin typeface="Calibri"/>
                <a:cs typeface="Arial"/>
              </a:rPr>
              <a:t>Lisa Ellis </a:t>
            </a:r>
          </a:p>
          <a:p>
            <a:r>
              <a:rPr lang="en-GB" sz="2400">
                <a:latin typeface="Calibri"/>
                <a:cs typeface="Arial"/>
              </a:rPr>
              <a:t>Institute of Management &amp; Health (IMH)</a:t>
            </a:r>
          </a:p>
          <a:p>
            <a:r>
              <a:rPr lang="en-GB" sz="2400" b="1">
                <a:latin typeface="Calibri"/>
                <a:cs typeface="Arial"/>
              </a:rPr>
              <a:t>Email:  </a:t>
            </a:r>
            <a:r>
              <a:rPr lang="en-GB" sz="2400">
                <a:latin typeface="Calibri"/>
                <a:cs typeface="Arial"/>
                <a:hlinkClick r:id="rId3">
                  <a:extLst>
                    <a:ext uri="{A12FA001-AC4F-418D-AE19-62706E023703}">
                      <ahyp:hlinkClr xmlns:ahyp="http://schemas.microsoft.com/office/drawing/2018/hyperlinkcolor" val="tx"/>
                    </a:ext>
                  </a:extLst>
                </a:hlinkClick>
              </a:rPr>
              <a:t>l.ellis@uwtsd.ac.uk</a:t>
            </a:r>
            <a:endParaRPr lang="en-GB" sz="2400">
              <a:latin typeface="Calibri"/>
              <a:cs typeface="Arial"/>
            </a:endParaRPr>
          </a:p>
        </p:txBody>
      </p:sp>
      <p:sp>
        <p:nvSpPr>
          <p:cNvPr id="6" name="TextBox 5">
            <a:extLst>
              <a:ext uri="{FF2B5EF4-FFF2-40B4-BE49-F238E27FC236}">
                <a16:creationId xmlns:a16="http://schemas.microsoft.com/office/drawing/2014/main" id="{D69E8C04-E35C-40C5-81B5-0458F5634362}"/>
              </a:ext>
            </a:extLst>
          </p:cNvPr>
          <p:cNvSpPr txBox="1"/>
          <p:nvPr/>
        </p:nvSpPr>
        <p:spPr>
          <a:xfrm>
            <a:off x="355700" y="3755652"/>
            <a:ext cx="7573530" cy="2215991"/>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accent2"/>
                </a:solidFill>
                <a:latin typeface="Calibri"/>
                <a:ea typeface="+mn-lt"/>
                <a:cs typeface="+mn-lt"/>
              </a:rPr>
              <a:t>ONSITE: </a:t>
            </a:r>
            <a:r>
              <a:rPr lang="en-GB" sz="2400" b="1">
                <a:latin typeface="Calibri"/>
                <a:ea typeface="+mn-lt"/>
                <a:cs typeface="+mn-lt"/>
              </a:rPr>
              <a:t>Swansea Business Centre (SBC) / SA1 (Y </a:t>
            </a:r>
            <a:r>
              <a:rPr lang="en-GB" sz="2400" b="1" err="1">
                <a:latin typeface="Calibri"/>
                <a:ea typeface="+mn-lt"/>
                <a:cs typeface="+mn-lt"/>
              </a:rPr>
              <a:t>Fforwm</a:t>
            </a:r>
            <a:r>
              <a:rPr lang="en-GB" sz="2400" b="1">
                <a:latin typeface="Calibri"/>
                <a:ea typeface="+mn-lt"/>
                <a:cs typeface="+mn-lt"/>
              </a:rPr>
              <a:t>)</a:t>
            </a:r>
            <a:endParaRPr lang="en-US" err="1">
              <a:latin typeface="Calibri"/>
              <a:cs typeface="Calibri Light"/>
            </a:endParaRPr>
          </a:p>
          <a:p>
            <a:r>
              <a:rPr lang="en-US" sz="2400">
                <a:latin typeface="Calibri"/>
                <a:ea typeface="Calibri"/>
                <a:cs typeface="Calibri"/>
              </a:rPr>
              <a:t>          Monday (8:30-5)</a:t>
            </a:r>
            <a:endParaRPr lang="en-GB" sz="2400">
              <a:latin typeface="Calibri"/>
              <a:ea typeface="Calibri"/>
              <a:cs typeface="Calibri"/>
            </a:endParaRPr>
          </a:p>
          <a:p>
            <a:pPr lvl="3"/>
            <a:r>
              <a:rPr lang="en-GB" sz="2400">
                <a:latin typeface="Calibri"/>
                <a:cs typeface="Calibri Light"/>
              </a:rPr>
              <a:t>Tuesday (8:30 -5)</a:t>
            </a:r>
            <a:endParaRPr lang="en-GB" sz="2400">
              <a:latin typeface="Calibri"/>
              <a:ea typeface="Calibri"/>
              <a:cs typeface="Calibri Light"/>
            </a:endParaRPr>
          </a:p>
          <a:p>
            <a:pPr lvl="3"/>
            <a:r>
              <a:rPr lang="en-GB" sz="2400">
                <a:latin typeface="Calibri"/>
                <a:cs typeface="Calibri Light"/>
              </a:rPr>
              <a:t>Wednesday (8:30 -5)</a:t>
            </a:r>
            <a:endParaRPr lang="en-GB" sz="2400">
              <a:latin typeface="Calibri"/>
              <a:ea typeface="Calibri"/>
              <a:cs typeface="Calibri Light"/>
            </a:endParaRPr>
          </a:p>
          <a:p>
            <a:pPr lvl="3"/>
            <a:endParaRPr lang="en-GB">
              <a:cs typeface="Calibri Light"/>
            </a:endParaRPr>
          </a:p>
          <a:p>
            <a:r>
              <a:rPr lang="en-GB" sz="2400" b="1">
                <a:solidFill>
                  <a:schemeClr val="accent2"/>
                </a:solidFill>
                <a:latin typeface="Calibri"/>
                <a:cs typeface="Calibri Light"/>
              </a:rPr>
              <a:t>ONLINE:</a:t>
            </a:r>
            <a:r>
              <a:rPr lang="en-GB" sz="2400" b="1">
                <a:latin typeface="Calibri"/>
                <a:cs typeface="Calibri Light"/>
              </a:rPr>
              <a:t> </a:t>
            </a:r>
            <a:r>
              <a:rPr lang="en-GB" sz="2400">
                <a:latin typeface="Calibri"/>
                <a:cs typeface="Calibri Light"/>
              </a:rPr>
              <a:t>Monday to Friday, 9am - 4:30pm</a:t>
            </a:r>
            <a:endParaRPr lang="en-GB" sz="2400">
              <a:latin typeface="Calibri"/>
              <a:ea typeface="Calibri"/>
              <a:cs typeface="Calibri Light"/>
            </a:endParaRPr>
          </a:p>
        </p:txBody>
      </p:sp>
      <p:cxnSp>
        <p:nvCxnSpPr>
          <p:cNvPr id="7" name="Straight Connector 6">
            <a:extLst>
              <a:ext uri="{FF2B5EF4-FFF2-40B4-BE49-F238E27FC236}">
                <a16:creationId xmlns:a16="http://schemas.microsoft.com/office/drawing/2014/main" id="{D795FB47-D6E2-7C50-8EDC-662BDFCF2546}"/>
              </a:ext>
            </a:extLst>
          </p:cNvPr>
          <p:cNvCxnSpPr/>
          <p:nvPr/>
        </p:nvCxnSpPr>
        <p:spPr>
          <a:xfrm>
            <a:off x="355700" y="3429000"/>
            <a:ext cx="7194944" cy="0"/>
          </a:xfrm>
          <a:prstGeom prst="line">
            <a:avLst/>
          </a:prstGeom>
          <a:ln w="28575"/>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45528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F70EB62-181A-55E8-9F4D-4EF506F3F0D4}"/>
              </a:ext>
            </a:extLst>
          </p:cNvPr>
          <p:cNvSpPr>
            <a:spLocks noGrp="1"/>
          </p:cNvSpPr>
          <p:nvPr>
            <p:ph type="title"/>
          </p:nvPr>
        </p:nvSpPr>
        <p:spPr/>
        <p:txBody>
          <a:bodyPr/>
          <a:lstStyle/>
          <a:p>
            <a:r>
              <a:rPr lang="en-GB"/>
              <a:t>Content</a:t>
            </a:r>
          </a:p>
        </p:txBody>
      </p:sp>
      <p:sp>
        <p:nvSpPr>
          <p:cNvPr id="2" name="Content Placeholder 1">
            <a:extLst>
              <a:ext uri="{FF2B5EF4-FFF2-40B4-BE49-F238E27FC236}">
                <a16:creationId xmlns:a16="http://schemas.microsoft.com/office/drawing/2014/main" id="{3559F677-CD54-7F4F-9C56-3A74E5BF3327}"/>
              </a:ext>
            </a:extLst>
          </p:cNvPr>
          <p:cNvSpPr>
            <a:spLocks noGrp="1"/>
          </p:cNvSpPr>
          <p:nvPr>
            <p:ph sz="quarter" idx="10"/>
          </p:nvPr>
        </p:nvSpPr>
        <p:spPr/>
        <p:txBody>
          <a:bodyPr vert="horz" lIns="91440" tIns="45720" rIns="91440" bIns="45720" rtlCol="0" anchor="t">
            <a:normAutofit/>
          </a:bodyPr>
          <a:lstStyle/>
          <a:p>
            <a:pPr>
              <a:buFont typeface="Arial" panose="05000000000000000000" pitchFamily="2" charset="2"/>
              <a:buChar char="•"/>
            </a:pPr>
            <a:r>
              <a:rPr lang="en-GB" dirty="0">
                <a:latin typeface="Calibri "/>
                <a:cs typeface="Calibri Light"/>
              </a:rPr>
              <a:t>Where to start?</a:t>
            </a:r>
          </a:p>
          <a:p>
            <a:pPr>
              <a:buFont typeface="Arial" panose="05000000000000000000" pitchFamily="2" charset="2"/>
              <a:buChar char="•"/>
            </a:pPr>
            <a:r>
              <a:rPr lang="en-GB" dirty="0">
                <a:latin typeface="Calibri "/>
                <a:cs typeface="Calibri Light"/>
              </a:rPr>
              <a:t>Overview of what library catalogue can offer.</a:t>
            </a:r>
          </a:p>
          <a:p>
            <a:pPr>
              <a:buFont typeface="Arial" panose="05000000000000000000" pitchFamily="2" charset="2"/>
              <a:buChar char="•"/>
            </a:pPr>
            <a:r>
              <a:rPr lang="en-GB" dirty="0">
                <a:latin typeface="Calibri "/>
                <a:cs typeface="Calibri Light"/>
              </a:rPr>
              <a:t>Tips when searching the catalogue.</a:t>
            </a:r>
          </a:p>
          <a:p>
            <a:pPr>
              <a:buFont typeface="Arial" panose="05000000000000000000" pitchFamily="2" charset="2"/>
              <a:buChar char="•"/>
            </a:pPr>
            <a:r>
              <a:rPr lang="en-GB" dirty="0">
                <a:latin typeface="Calibri "/>
                <a:cs typeface="Calibri Light"/>
              </a:rPr>
              <a:t>Search strategy.</a:t>
            </a:r>
          </a:p>
          <a:p>
            <a:pPr>
              <a:buFont typeface="Arial" panose="05000000000000000000" pitchFamily="2" charset="2"/>
              <a:buChar char="•"/>
            </a:pPr>
            <a:r>
              <a:rPr lang="en-GB" dirty="0">
                <a:latin typeface="Calibri "/>
                <a:cs typeface="Calibri Light"/>
              </a:rPr>
              <a:t>Databases.</a:t>
            </a:r>
          </a:p>
          <a:p>
            <a:pPr>
              <a:buFont typeface="Arial" panose="05000000000000000000" pitchFamily="2" charset="2"/>
              <a:buChar char="•"/>
            </a:pPr>
            <a:r>
              <a:rPr lang="en-GB" dirty="0">
                <a:latin typeface="Calibri "/>
                <a:cs typeface="Calibri Light"/>
              </a:rPr>
              <a:t>Combining searches.</a:t>
            </a:r>
          </a:p>
          <a:p>
            <a:pPr>
              <a:buFont typeface="Arial" panose="05000000000000000000" pitchFamily="2" charset="2"/>
              <a:buChar char="•"/>
            </a:pPr>
            <a:r>
              <a:rPr lang="en-GB" dirty="0">
                <a:latin typeface="Calibri "/>
                <a:cs typeface="Calibri Light"/>
              </a:rPr>
              <a:t>Wildcards and truncation.</a:t>
            </a:r>
          </a:p>
          <a:p>
            <a:pPr>
              <a:buFont typeface="Arial" panose="05000000000000000000" pitchFamily="2" charset="2"/>
              <a:buChar char="•"/>
            </a:pPr>
            <a:r>
              <a:rPr lang="en-GB" dirty="0">
                <a:latin typeface="Calibri "/>
                <a:cs typeface="Calibri Light"/>
              </a:rPr>
              <a:t>Further resources.</a:t>
            </a:r>
          </a:p>
          <a:p>
            <a:pPr>
              <a:buFont typeface="Arial" panose="05000000000000000000" pitchFamily="2" charset="2"/>
              <a:buChar char="•"/>
            </a:pPr>
            <a:endParaRPr lang="en-GB" dirty="0">
              <a:cs typeface="Calibri Light"/>
            </a:endParaRPr>
          </a:p>
          <a:p>
            <a:pPr>
              <a:buFont typeface="Arial" panose="05000000000000000000" pitchFamily="2" charset="2"/>
              <a:buChar char="•"/>
            </a:pPr>
            <a:endParaRPr lang="en-GB" dirty="0">
              <a:cs typeface="Calibri Light"/>
            </a:endParaRPr>
          </a:p>
        </p:txBody>
      </p:sp>
    </p:spTree>
    <p:extLst>
      <p:ext uri="{BB962C8B-B14F-4D97-AF65-F5344CB8AC3E}">
        <p14:creationId xmlns:p14="http://schemas.microsoft.com/office/powerpoint/2010/main" val="8384025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1">
            <a:extLst>
              <a:ext uri="{FF2B5EF4-FFF2-40B4-BE49-F238E27FC236}">
                <a16:creationId xmlns:a16="http://schemas.microsoft.com/office/drawing/2014/main" id="{38E6B22B-605B-4AFC-919E-D022D6B923C6}"/>
              </a:ext>
            </a:extLst>
          </p:cNvPr>
          <p:cNvSpPr>
            <a:spLocks noGrp="1"/>
          </p:cNvSpPr>
          <p:nvPr>
            <p:ph type="title"/>
          </p:nvPr>
        </p:nvSpPr>
        <p:spPr>
          <a:xfrm>
            <a:off x="698242" y="252284"/>
            <a:ext cx="10795518" cy="1003916"/>
          </a:xfrm>
        </p:spPr>
        <p:txBody>
          <a:bodyPr anchor="b">
            <a:normAutofit/>
          </a:bodyPr>
          <a:lstStyle/>
          <a:p>
            <a:r>
              <a:rPr lang="en-US"/>
              <a:t>Library Webpage</a:t>
            </a:r>
          </a:p>
        </p:txBody>
      </p:sp>
      <p:pic>
        <p:nvPicPr>
          <p:cNvPr id="3" name="Picture 2" descr="A screenshot of a website&#10;&#10;Description automatically generated">
            <a:extLst>
              <a:ext uri="{FF2B5EF4-FFF2-40B4-BE49-F238E27FC236}">
                <a16:creationId xmlns:a16="http://schemas.microsoft.com/office/drawing/2014/main" id="{4879F5A5-ABF6-53D0-B536-B2FF601F3354}"/>
              </a:ext>
            </a:extLst>
          </p:cNvPr>
          <p:cNvPicPr>
            <a:picLocks noChangeAspect="1"/>
          </p:cNvPicPr>
          <p:nvPr/>
        </p:nvPicPr>
        <p:blipFill rotWithShape="1">
          <a:blip r:embed="rId2"/>
          <a:srcRect t="5128" r="-1229" b="-1297"/>
          <a:stretch/>
        </p:blipFill>
        <p:spPr>
          <a:xfrm>
            <a:off x="6760322" y="2317436"/>
            <a:ext cx="4681597" cy="3945338"/>
          </a:xfrm>
          <a:prstGeom prst="roundRect">
            <a:avLst>
              <a:gd name="adj" fmla="val 16667"/>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2" name="Picture 1" descr="A person and person looking at a book&#10;&#10;Description automatically generated">
            <a:extLst>
              <a:ext uri="{FF2B5EF4-FFF2-40B4-BE49-F238E27FC236}">
                <a16:creationId xmlns:a16="http://schemas.microsoft.com/office/drawing/2014/main" id="{03C2D9C6-4E49-3935-1E90-F592B009233B}"/>
              </a:ext>
            </a:extLst>
          </p:cNvPr>
          <p:cNvPicPr>
            <a:picLocks noChangeAspect="1"/>
          </p:cNvPicPr>
          <p:nvPr/>
        </p:nvPicPr>
        <p:blipFill rotWithShape="1">
          <a:blip r:embed="rId3"/>
          <a:srcRect l="17546" r="23879" b="249"/>
          <a:stretch/>
        </p:blipFill>
        <p:spPr>
          <a:xfrm>
            <a:off x="1143084" y="1899697"/>
            <a:ext cx="4288596" cy="389451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8" name="TextBox 7">
            <a:extLst>
              <a:ext uri="{FF2B5EF4-FFF2-40B4-BE49-F238E27FC236}">
                <a16:creationId xmlns:a16="http://schemas.microsoft.com/office/drawing/2014/main" id="{5514DE67-4DC5-35C3-991A-E07B7161CC42}"/>
              </a:ext>
            </a:extLst>
          </p:cNvPr>
          <p:cNvSpPr txBox="1"/>
          <p:nvPr/>
        </p:nvSpPr>
        <p:spPr>
          <a:xfrm>
            <a:off x="8356074" y="1499587"/>
            <a:ext cx="149009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832104">
              <a:spcAft>
                <a:spcPts val="600"/>
              </a:spcAft>
            </a:pPr>
            <a:r>
              <a:rPr lang="en-GB" sz="2000" b="1">
                <a:latin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Web</a:t>
            </a:r>
            <a:r>
              <a:rPr lang="en-GB" sz="2000" b="1" kern="1200">
                <a:latin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 link</a:t>
            </a:r>
          </a:p>
        </p:txBody>
      </p:sp>
      <p:sp>
        <p:nvSpPr>
          <p:cNvPr id="4" name="Rectangle 3">
            <a:extLst>
              <a:ext uri="{FF2B5EF4-FFF2-40B4-BE49-F238E27FC236}">
                <a16:creationId xmlns:a16="http://schemas.microsoft.com/office/drawing/2014/main" id="{67CC7743-7CB6-7D88-3E10-9704EAA6306A}"/>
              </a:ext>
            </a:extLst>
          </p:cNvPr>
          <p:cNvSpPr/>
          <p:nvPr/>
        </p:nvSpPr>
        <p:spPr>
          <a:xfrm>
            <a:off x="6760322" y="2656961"/>
            <a:ext cx="4681597" cy="607775"/>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64967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1">
            <a:extLst>
              <a:ext uri="{FF2B5EF4-FFF2-40B4-BE49-F238E27FC236}">
                <a16:creationId xmlns:a16="http://schemas.microsoft.com/office/drawing/2014/main" id="{38E6B22B-605B-4AFC-919E-D022D6B923C6}"/>
              </a:ext>
            </a:extLst>
          </p:cNvPr>
          <p:cNvSpPr>
            <a:spLocks noGrp="1"/>
          </p:cNvSpPr>
          <p:nvPr>
            <p:ph type="title"/>
          </p:nvPr>
        </p:nvSpPr>
        <p:spPr>
          <a:xfrm>
            <a:off x="698242" y="252284"/>
            <a:ext cx="10795518" cy="1003916"/>
          </a:xfrm>
        </p:spPr>
        <p:txBody>
          <a:bodyPr anchor="ctr">
            <a:normAutofit/>
          </a:bodyPr>
          <a:lstStyle/>
          <a:p>
            <a:r>
              <a:rPr lang="en-US"/>
              <a:t>Library Intranet Homepage</a:t>
            </a:r>
          </a:p>
        </p:txBody>
      </p:sp>
      <p:pic>
        <p:nvPicPr>
          <p:cNvPr id="5" name="Picture 4" descr="A screenshot of a web page&#10;&#10;Description automatically generated">
            <a:extLst>
              <a:ext uri="{FF2B5EF4-FFF2-40B4-BE49-F238E27FC236}">
                <a16:creationId xmlns:a16="http://schemas.microsoft.com/office/drawing/2014/main" id="{93D85CA9-613F-1BBE-E945-49A3BA5D149E}"/>
              </a:ext>
            </a:extLst>
          </p:cNvPr>
          <p:cNvPicPr>
            <a:picLocks noChangeAspect="1"/>
          </p:cNvPicPr>
          <p:nvPr/>
        </p:nvPicPr>
        <p:blipFill rotWithShape="1">
          <a:blip r:embed="rId2"/>
          <a:srcRect r="-2" b="7247"/>
          <a:stretch/>
        </p:blipFill>
        <p:spPr>
          <a:xfrm>
            <a:off x="6160330" y="1505750"/>
            <a:ext cx="5861335" cy="4811254"/>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TextBox 7">
            <a:extLst>
              <a:ext uri="{FF2B5EF4-FFF2-40B4-BE49-F238E27FC236}">
                <a16:creationId xmlns:a16="http://schemas.microsoft.com/office/drawing/2014/main" id="{5514DE67-4DC5-35C3-991A-E07B7161CC42}"/>
              </a:ext>
            </a:extLst>
          </p:cNvPr>
          <p:cNvSpPr txBox="1"/>
          <p:nvPr/>
        </p:nvSpPr>
        <p:spPr>
          <a:xfrm>
            <a:off x="1643567" y="5664892"/>
            <a:ext cx="167228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latin typeface="Calibri "/>
                <a:ea typeface="Calibri Light"/>
                <a:cs typeface="Calibri Light"/>
                <a:hlinkClick r:id="rId3"/>
              </a:rPr>
              <a:t>Intranet link</a:t>
            </a:r>
            <a:endParaRPr lang="en-GB" sz="2000" b="1">
              <a:latin typeface="Calibri "/>
            </a:endParaRPr>
          </a:p>
        </p:txBody>
      </p:sp>
      <p:sp>
        <p:nvSpPr>
          <p:cNvPr id="2" name="TextBox 1">
            <a:extLst>
              <a:ext uri="{FF2B5EF4-FFF2-40B4-BE49-F238E27FC236}">
                <a16:creationId xmlns:a16="http://schemas.microsoft.com/office/drawing/2014/main" id="{23F28683-C399-C205-4335-DF0DF37755B0}"/>
              </a:ext>
            </a:extLst>
          </p:cNvPr>
          <p:cNvSpPr txBox="1"/>
          <p:nvPr/>
        </p:nvSpPr>
        <p:spPr>
          <a:xfrm>
            <a:off x="189963" y="1586678"/>
            <a:ext cx="3812589"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solidFill>
                  <a:schemeClr val="accent2"/>
                </a:solidFill>
                <a:latin typeface="Calibri "/>
                <a:cs typeface="Calibri Light"/>
              </a:rPr>
              <a:t>Links to support and further resources.</a:t>
            </a:r>
            <a:endParaRPr lang="en-GB" sz="3200" b="1">
              <a:solidFill>
                <a:schemeClr val="accent2"/>
              </a:solidFill>
              <a:latin typeface="Calibri "/>
            </a:endParaRPr>
          </a:p>
        </p:txBody>
      </p:sp>
      <p:sp>
        <p:nvSpPr>
          <p:cNvPr id="3" name="Rectangle 2">
            <a:extLst>
              <a:ext uri="{FF2B5EF4-FFF2-40B4-BE49-F238E27FC236}">
                <a16:creationId xmlns:a16="http://schemas.microsoft.com/office/drawing/2014/main" id="{82CED8A1-B2D0-45B9-87F5-7A625657DDE5}"/>
              </a:ext>
            </a:extLst>
          </p:cNvPr>
          <p:cNvSpPr/>
          <p:nvPr/>
        </p:nvSpPr>
        <p:spPr>
          <a:xfrm>
            <a:off x="9738360" y="1358537"/>
            <a:ext cx="2403565" cy="3174599"/>
          </a:xfrm>
          <a:prstGeom prst="rect">
            <a:avLst/>
          </a:prstGeom>
          <a:noFill/>
          <a:ln w="762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2ED32D27-8396-BABC-576E-B1EC2B8BF763}"/>
              </a:ext>
            </a:extLst>
          </p:cNvPr>
          <p:cNvSpPr/>
          <p:nvPr/>
        </p:nvSpPr>
        <p:spPr>
          <a:xfrm>
            <a:off x="6236537" y="5135970"/>
            <a:ext cx="5705417" cy="578201"/>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descr="A person and person standing next to a sign&#10;&#10;Description automatically generated">
            <a:extLst>
              <a:ext uri="{FF2B5EF4-FFF2-40B4-BE49-F238E27FC236}">
                <a16:creationId xmlns:a16="http://schemas.microsoft.com/office/drawing/2014/main" id="{ACFA6DF2-F673-C051-1A89-D0E34C04A8A9}"/>
              </a:ext>
            </a:extLst>
          </p:cNvPr>
          <p:cNvPicPr>
            <a:picLocks noChangeAspect="1"/>
          </p:cNvPicPr>
          <p:nvPr/>
        </p:nvPicPr>
        <p:blipFill rotWithShape="1">
          <a:blip r:embed="rId4"/>
          <a:srcRect l="8971" r="37122" b="1"/>
          <a:stretch/>
        </p:blipFill>
        <p:spPr>
          <a:xfrm>
            <a:off x="4568078" y="1586678"/>
            <a:ext cx="3691862" cy="3030451"/>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6" name="TextBox 5">
            <a:extLst>
              <a:ext uri="{FF2B5EF4-FFF2-40B4-BE49-F238E27FC236}">
                <a16:creationId xmlns:a16="http://schemas.microsoft.com/office/drawing/2014/main" id="{6C1F5E4D-96FA-2B82-CC0A-614ECCEEADC5}"/>
              </a:ext>
            </a:extLst>
          </p:cNvPr>
          <p:cNvSpPr txBox="1"/>
          <p:nvPr/>
        </p:nvSpPr>
        <p:spPr>
          <a:xfrm>
            <a:off x="420954" y="3564229"/>
            <a:ext cx="3758446" cy="1200329"/>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You must log in with your student credentials to access the intranet!</a:t>
            </a:r>
          </a:p>
        </p:txBody>
      </p:sp>
    </p:spTree>
    <p:extLst>
      <p:ext uri="{BB962C8B-B14F-4D97-AF65-F5344CB8AC3E}">
        <p14:creationId xmlns:p14="http://schemas.microsoft.com/office/powerpoint/2010/main" val="36211202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A3ACA-604E-7A2B-5DD7-F8500BEFE8B2}"/>
              </a:ext>
            </a:extLst>
          </p:cNvPr>
          <p:cNvSpPr>
            <a:spLocks noGrp="1"/>
          </p:cNvSpPr>
          <p:nvPr>
            <p:ph type="title"/>
          </p:nvPr>
        </p:nvSpPr>
        <p:spPr/>
        <p:txBody>
          <a:bodyPr/>
          <a:lstStyle/>
          <a:p>
            <a:r>
              <a:rPr lang="en-GB"/>
              <a:t>Sign in</a:t>
            </a:r>
          </a:p>
        </p:txBody>
      </p:sp>
      <p:pic>
        <p:nvPicPr>
          <p:cNvPr id="5" name="Content Placeholder 4">
            <a:extLst>
              <a:ext uri="{FF2B5EF4-FFF2-40B4-BE49-F238E27FC236}">
                <a16:creationId xmlns:a16="http://schemas.microsoft.com/office/drawing/2014/main" id="{7A5772D4-6B4A-9870-BA25-FDCC40B43F48}"/>
              </a:ext>
            </a:extLst>
          </p:cNvPr>
          <p:cNvPicPr>
            <a:picLocks noGrp="1" noChangeAspect="1"/>
          </p:cNvPicPr>
          <p:nvPr>
            <p:ph sz="quarter" idx="10"/>
          </p:nvPr>
        </p:nvPicPr>
        <p:blipFill>
          <a:blip r:embed="rId2"/>
          <a:stretch>
            <a:fillRect/>
          </a:stretch>
        </p:blipFill>
        <p:spPr>
          <a:xfrm>
            <a:off x="205451" y="1609254"/>
            <a:ext cx="10795000" cy="1068170"/>
          </a:xfrm>
        </p:spPr>
      </p:pic>
      <p:sp>
        <p:nvSpPr>
          <p:cNvPr id="6" name="Arrow: Left 5">
            <a:extLst>
              <a:ext uri="{FF2B5EF4-FFF2-40B4-BE49-F238E27FC236}">
                <a16:creationId xmlns:a16="http://schemas.microsoft.com/office/drawing/2014/main" id="{6344426C-BBD1-759B-7C42-8017E282B07B}"/>
              </a:ext>
            </a:extLst>
          </p:cNvPr>
          <p:cNvSpPr/>
          <p:nvPr/>
        </p:nvSpPr>
        <p:spPr>
          <a:xfrm>
            <a:off x="10382923" y="1507958"/>
            <a:ext cx="1483054" cy="596824"/>
          </a:xfrm>
          <a:prstGeom prst="leftArrow">
            <a:avLst/>
          </a:prstGeom>
          <a:solidFill>
            <a:schemeClr val="accent2"/>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a:extLst>
              <a:ext uri="{FF2B5EF4-FFF2-40B4-BE49-F238E27FC236}">
                <a16:creationId xmlns:a16="http://schemas.microsoft.com/office/drawing/2014/main" id="{0F7AB270-28F4-8A42-4FC8-8599ED893884}"/>
              </a:ext>
            </a:extLst>
          </p:cNvPr>
          <p:cNvPicPr>
            <a:picLocks noChangeAspect="1"/>
          </p:cNvPicPr>
          <p:nvPr/>
        </p:nvPicPr>
        <p:blipFill>
          <a:blip r:embed="rId3"/>
          <a:stretch>
            <a:fillRect/>
          </a:stretch>
        </p:blipFill>
        <p:spPr>
          <a:xfrm>
            <a:off x="460531" y="2886648"/>
            <a:ext cx="3437559" cy="3329460"/>
          </a:xfrm>
          <a:prstGeom prst="rect">
            <a:avLst/>
          </a:prstGeom>
        </p:spPr>
      </p:pic>
      <p:sp>
        <p:nvSpPr>
          <p:cNvPr id="9" name="Arrow: Left 8">
            <a:extLst>
              <a:ext uri="{FF2B5EF4-FFF2-40B4-BE49-F238E27FC236}">
                <a16:creationId xmlns:a16="http://schemas.microsoft.com/office/drawing/2014/main" id="{D129EE20-65C9-2546-B757-10B920A5E98B}"/>
              </a:ext>
            </a:extLst>
          </p:cNvPr>
          <p:cNvSpPr/>
          <p:nvPr/>
        </p:nvSpPr>
        <p:spPr>
          <a:xfrm flipH="1">
            <a:off x="205451" y="5566497"/>
            <a:ext cx="1527843" cy="767860"/>
          </a:xfrm>
          <a:prstGeom prst="leftArrow">
            <a:avLst/>
          </a:prstGeom>
          <a:solidFill>
            <a:schemeClr val="accent2"/>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a:extLst>
              <a:ext uri="{FF2B5EF4-FFF2-40B4-BE49-F238E27FC236}">
                <a16:creationId xmlns:a16="http://schemas.microsoft.com/office/drawing/2014/main" id="{338B5207-C203-38DC-A10C-64DAE5F355F1}"/>
              </a:ext>
            </a:extLst>
          </p:cNvPr>
          <p:cNvPicPr>
            <a:picLocks noChangeAspect="1"/>
          </p:cNvPicPr>
          <p:nvPr/>
        </p:nvPicPr>
        <p:blipFill>
          <a:blip r:embed="rId4"/>
          <a:stretch>
            <a:fillRect/>
          </a:stretch>
        </p:blipFill>
        <p:spPr>
          <a:xfrm>
            <a:off x="7817118" y="2886648"/>
            <a:ext cx="3822234" cy="332946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2" name="TextBox 11">
            <a:extLst>
              <a:ext uri="{FF2B5EF4-FFF2-40B4-BE49-F238E27FC236}">
                <a16:creationId xmlns:a16="http://schemas.microsoft.com/office/drawing/2014/main" id="{0E7D0ED2-D456-D39A-065B-DFD80ACD74BA}"/>
              </a:ext>
            </a:extLst>
          </p:cNvPr>
          <p:cNvSpPr txBox="1"/>
          <p:nvPr/>
        </p:nvSpPr>
        <p:spPr>
          <a:xfrm>
            <a:off x="4290333" y="3001440"/>
            <a:ext cx="3372163" cy="830997"/>
          </a:xfrm>
          <a:prstGeom prst="rect">
            <a:avLst/>
          </a:prstGeom>
          <a:noFill/>
        </p:spPr>
        <p:txBody>
          <a:bodyPr wrap="square" rtlCol="0">
            <a:spAutoFit/>
          </a:bodyPr>
          <a:lstStyle/>
          <a:p>
            <a:r>
              <a:rPr lang="en-GB" sz="2400" b="1">
                <a:latin typeface="Calibri" panose="020F0502020204030204" pitchFamily="34" charset="0"/>
                <a:cs typeface="Calibri" panose="020F0502020204030204" pitchFamily="34" charset="0"/>
              </a:rPr>
              <a:t>Click:</a:t>
            </a:r>
          </a:p>
          <a:p>
            <a:pPr marL="285750" indent="-285750">
              <a:buFont typeface="Arial" panose="020B0604020202020204" pitchFamily="34" charset="0"/>
              <a:buChar char="•"/>
            </a:pPr>
            <a:r>
              <a:rPr lang="en-GB" sz="2400">
                <a:latin typeface="Calibri" panose="020F0502020204030204" pitchFamily="34" charset="0"/>
                <a:cs typeface="Calibri" panose="020F0502020204030204" pitchFamily="34" charset="0"/>
              </a:rPr>
              <a:t>Current students.</a:t>
            </a:r>
          </a:p>
        </p:txBody>
      </p:sp>
      <p:sp>
        <p:nvSpPr>
          <p:cNvPr id="13" name="Arrow: Right 12">
            <a:extLst>
              <a:ext uri="{FF2B5EF4-FFF2-40B4-BE49-F238E27FC236}">
                <a16:creationId xmlns:a16="http://schemas.microsoft.com/office/drawing/2014/main" id="{B1517862-9969-5626-885A-AC868A29BB82}"/>
              </a:ext>
            </a:extLst>
          </p:cNvPr>
          <p:cNvSpPr/>
          <p:nvPr/>
        </p:nvSpPr>
        <p:spPr>
          <a:xfrm>
            <a:off x="6651879" y="5248746"/>
            <a:ext cx="1430916" cy="830997"/>
          </a:xfrm>
          <a:prstGeom prst="rightArrow">
            <a:avLst/>
          </a:prstGeom>
          <a:solidFill>
            <a:schemeClr val="accent2"/>
          </a:solidFill>
          <a:ln w="57150">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9644B89A-F60F-8A2E-F0C6-17E19A016591}"/>
              </a:ext>
            </a:extLst>
          </p:cNvPr>
          <p:cNvSpPr txBox="1"/>
          <p:nvPr/>
        </p:nvSpPr>
        <p:spPr>
          <a:xfrm>
            <a:off x="4312058" y="4953931"/>
            <a:ext cx="3195818" cy="830997"/>
          </a:xfrm>
          <a:prstGeom prst="rect">
            <a:avLst/>
          </a:prstGeom>
          <a:noFill/>
        </p:spPr>
        <p:txBody>
          <a:bodyPr wrap="square" rtlCol="0">
            <a:spAutoFit/>
          </a:bodyPr>
          <a:lstStyle/>
          <a:p>
            <a:pPr marL="285750" indent="-285750">
              <a:buFont typeface="Arial" panose="020B0604020202020204" pitchFamily="34" charset="0"/>
              <a:buChar char="•"/>
            </a:pPr>
            <a:r>
              <a:rPr lang="en-GB" sz="2400">
                <a:latin typeface="Calibri" panose="020F0502020204030204" pitchFamily="34" charset="0"/>
                <a:cs typeface="Calibri" panose="020F0502020204030204" pitchFamily="34" charset="0"/>
              </a:rPr>
              <a:t>Library and Learning Resources.</a:t>
            </a:r>
          </a:p>
        </p:txBody>
      </p:sp>
      <p:sp>
        <p:nvSpPr>
          <p:cNvPr id="15" name="TextBox 14">
            <a:extLst>
              <a:ext uri="{FF2B5EF4-FFF2-40B4-BE49-F238E27FC236}">
                <a16:creationId xmlns:a16="http://schemas.microsoft.com/office/drawing/2014/main" id="{0057A7D1-3E9A-C343-B62F-8F5786A97A8B}"/>
              </a:ext>
            </a:extLst>
          </p:cNvPr>
          <p:cNvSpPr txBox="1"/>
          <p:nvPr/>
        </p:nvSpPr>
        <p:spPr>
          <a:xfrm>
            <a:off x="4290334" y="3895830"/>
            <a:ext cx="3372163" cy="461665"/>
          </a:xfrm>
          <a:prstGeom prst="rect">
            <a:avLst/>
          </a:prstGeom>
          <a:noFill/>
        </p:spPr>
        <p:txBody>
          <a:bodyPr wrap="square" rtlCol="0">
            <a:spAutoFit/>
          </a:bodyPr>
          <a:lstStyle/>
          <a:p>
            <a:pPr marL="285750" indent="-285750">
              <a:buFont typeface="Arial" panose="020B0604020202020204" pitchFamily="34" charset="0"/>
              <a:buChar char="•"/>
            </a:pPr>
            <a:r>
              <a:rPr lang="en-GB" sz="2400">
                <a:latin typeface="Calibri" panose="020F0502020204030204" pitchFamily="34" charset="0"/>
                <a:cs typeface="Calibri" panose="020F0502020204030204" pitchFamily="34" charset="0"/>
              </a:rPr>
              <a:t>Student Intranet.</a:t>
            </a:r>
          </a:p>
        </p:txBody>
      </p:sp>
      <p:sp>
        <p:nvSpPr>
          <p:cNvPr id="16" name="TextBox 15">
            <a:extLst>
              <a:ext uri="{FF2B5EF4-FFF2-40B4-BE49-F238E27FC236}">
                <a16:creationId xmlns:a16="http://schemas.microsoft.com/office/drawing/2014/main" id="{C4B04DAA-268F-3BC2-6CDB-C5467EED2F29}"/>
              </a:ext>
            </a:extLst>
          </p:cNvPr>
          <p:cNvSpPr txBox="1"/>
          <p:nvPr/>
        </p:nvSpPr>
        <p:spPr>
          <a:xfrm>
            <a:off x="4312058" y="4415587"/>
            <a:ext cx="3372163" cy="461665"/>
          </a:xfrm>
          <a:prstGeom prst="rect">
            <a:avLst/>
          </a:prstGeom>
          <a:noFill/>
        </p:spPr>
        <p:txBody>
          <a:bodyPr wrap="square" rtlCol="0">
            <a:spAutoFit/>
          </a:bodyPr>
          <a:lstStyle/>
          <a:p>
            <a:pPr marL="285750" indent="-285750">
              <a:buFont typeface="Arial" panose="020B0604020202020204" pitchFamily="34" charset="0"/>
              <a:buChar char="•"/>
            </a:pPr>
            <a:r>
              <a:rPr lang="en-GB" sz="2400">
                <a:latin typeface="Calibri" panose="020F0502020204030204" pitchFamily="34" charset="0"/>
                <a:cs typeface="Calibri" panose="020F0502020204030204" pitchFamily="34" charset="0"/>
              </a:rPr>
              <a:t>Quick Links</a:t>
            </a:r>
          </a:p>
        </p:txBody>
      </p:sp>
    </p:spTree>
    <p:extLst>
      <p:ext uri="{BB962C8B-B14F-4D97-AF65-F5344CB8AC3E}">
        <p14:creationId xmlns:p14="http://schemas.microsoft.com/office/powerpoint/2010/main" val="1855543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F4AE6-8A15-1B68-F2F2-8929989FD22A}"/>
              </a:ext>
            </a:extLst>
          </p:cNvPr>
          <p:cNvSpPr>
            <a:spLocks noGrp="1"/>
          </p:cNvSpPr>
          <p:nvPr>
            <p:ph type="title"/>
          </p:nvPr>
        </p:nvSpPr>
        <p:spPr/>
        <p:txBody>
          <a:bodyPr/>
          <a:lstStyle/>
          <a:p>
            <a:r>
              <a:rPr lang="en-GB" err="1"/>
              <a:t>SIgn</a:t>
            </a:r>
            <a:r>
              <a:rPr lang="en-GB"/>
              <a:t> up to Online Infoskills</a:t>
            </a:r>
          </a:p>
        </p:txBody>
      </p:sp>
      <p:sp>
        <p:nvSpPr>
          <p:cNvPr id="4" name="TextBox 3">
            <a:extLst>
              <a:ext uri="{FF2B5EF4-FFF2-40B4-BE49-F238E27FC236}">
                <a16:creationId xmlns:a16="http://schemas.microsoft.com/office/drawing/2014/main" id="{FE1382BC-EB6A-FAD6-C1A8-F8AF5A78FC01}"/>
              </a:ext>
            </a:extLst>
          </p:cNvPr>
          <p:cNvSpPr txBox="1"/>
          <p:nvPr/>
        </p:nvSpPr>
        <p:spPr>
          <a:xfrm flipH="1">
            <a:off x="246392" y="1329392"/>
            <a:ext cx="11492969" cy="1938992"/>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Our </a:t>
            </a:r>
            <a:r>
              <a:rPr lang="en-GB" sz="2400" b="1">
                <a:solidFill>
                  <a:schemeClr val="accent2"/>
                </a:solidFill>
                <a:latin typeface="Calibri" panose="020F0502020204030204" pitchFamily="34" charset="0"/>
                <a:cs typeface="Calibri" panose="020F0502020204030204" pitchFamily="34" charset="0"/>
                <a:hlinkClick r:id="rId2"/>
              </a:rPr>
              <a:t>Online Infoskills</a:t>
            </a:r>
            <a:r>
              <a:rPr lang="en-GB" sz="2400">
                <a:solidFill>
                  <a:schemeClr val="accent2"/>
                </a:solidFill>
                <a:latin typeface="Calibri" panose="020F0502020204030204" pitchFamily="34" charset="0"/>
                <a:cs typeface="Calibri" panose="020F0502020204030204" pitchFamily="34" charset="0"/>
                <a:hlinkClick r:id="rId2"/>
              </a:rPr>
              <a:t> </a:t>
            </a:r>
            <a:r>
              <a:rPr lang="en-GB" sz="2400" b="1">
                <a:solidFill>
                  <a:schemeClr val="accent2"/>
                </a:solidFill>
                <a:latin typeface="Calibri" panose="020F0502020204030204" pitchFamily="34" charset="0"/>
                <a:cs typeface="Calibri" panose="020F0502020204030204" pitchFamily="34" charset="0"/>
                <a:hlinkClick r:id="rId2"/>
              </a:rPr>
              <a:t>Programme</a:t>
            </a:r>
            <a:r>
              <a:rPr lang="en-GB" sz="2400">
                <a:solidFill>
                  <a:schemeClr val="accent2"/>
                </a:solidFill>
                <a:latin typeface="Calibri" panose="020F0502020204030204" pitchFamily="34" charset="0"/>
                <a:cs typeface="Calibri" panose="020F0502020204030204" pitchFamily="34" charset="0"/>
                <a:hlinkClick r:id="rId2"/>
              </a:rPr>
              <a:t> </a:t>
            </a:r>
            <a:r>
              <a:rPr lang="en-GB" sz="2400">
                <a:latin typeface="Calibri" panose="020F0502020204030204" pitchFamily="34" charset="0"/>
                <a:cs typeface="Calibri" panose="020F0502020204030204" pitchFamily="34" charset="0"/>
              </a:rPr>
              <a:t>is designed to create opportunities for you to:</a:t>
            </a:r>
          </a:p>
          <a:p>
            <a:endParaRPr lang="en-GB" sz="240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GB" sz="2400">
                <a:latin typeface="Calibri" panose="020F0502020204030204" pitchFamily="34" charset="0"/>
                <a:cs typeface="Calibri" panose="020F0502020204030204" pitchFamily="34" charset="0"/>
              </a:rPr>
              <a:t>Develop your transferable academic and information skills.</a:t>
            </a:r>
          </a:p>
          <a:p>
            <a:endParaRPr lang="en-GB" sz="240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GB" sz="2400">
                <a:latin typeface="Calibri" panose="020F0502020204030204" pitchFamily="34" charset="0"/>
                <a:cs typeface="Calibri" panose="020F0502020204030204" pitchFamily="34" charset="0"/>
              </a:rPr>
              <a:t>Improve both your academic success and employability. </a:t>
            </a:r>
          </a:p>
        </p:txBody>
      </p:sp>
      <p:pic>
        <p:nvPicPr>
          <p:cNvPr id="1026" name="Picture 2" descr="A qr code on a white background&#10;&#10;Description automatically generated">
            <a:extLst>
              <a:ext uri="{FF2B5EF4-FFF2-40B4-BE49-F238E27FC236}">
                <a16:creationId xmlns:a16="http://schemas.microsoft.com/office/drawing/2014/main" id="{E4FC813A-9A01-0E6B-19BC-F33EFDCB54D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84819" y="2924313"/>
            <a:ext cx="3429000" cy="298132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4C3C304-80D1-9F49-8221-D414A9537F05}"/>
              </a:ext>
            </a:extLst>
          </p:cNvPr>
          <p:cNvSpPr txBox="1"/>
          <p:nvPr/>
        </p:nvSpPr>
        <p:spPr>
          <a:xfrm>
            <a:off x="1078084" y="3668494"/>
            <a:ext cx="7134513" cy="2308324"/>
          </a:xfrm>
          <a:prstGeom prst="rect">
            <a:avLst/>
          </a:prstGeom>
          <a:noFill/>
          <a:ln w="28575">
            <a:solidFill>
              <a:schemeClr val="accent2"/>
            </a:solidFill>
          </a:ln>
        </p:spPr>
        <p:txBody>
          <a:bodyPr wrap="square">
            <a:spAutoFit/>
          </a:bodyPr>
          <a:lstStyle/>
          <a:p>
            <a:pPr algn="l" rtl="0" fontAlgn="base"/>
            <a:r>
              <a:rPr lang="en-US" sz="2400" b="0" i="0" u="none" strike="noStrike">
                <a:solidFill>
                  <a:srgbClr val="000000"/>
                </a:solidFill>
                <a:effectLst/>
                <a:highlight>
                  <a:srgbClr val="F5F5F5"/>
                </a:highlight>
                <a:latin typeface="Calibri" panose="020F0502020204030204" pitchFamily="34" charset="0"/>
              </a:rPr>
              <a:t>Scan the code (using your camera on your phone) to find out more about:</a:t>
            </a:r>
            <a:r>
              <a:rPr lang="en-US" sz="2400" b="0" i="0">
                <a:solidFill>
                  <a:srgbClr val="000000"/>
                </a:solidFill>
                <a:effectLst/>
                <a:highlight>
                  <a:srgbClr val="F5F5F5"/>
                </a:highlight>
                <a:latin typeface="Calibri" panose="020F0502020204030204" pitchFamily="34" charset="0"/>
              </a:rPr>
              <a:t>​</a:t>
            </a:r>
            <a:endParaRPr lang="en-US" sz="2400" b="0" i="0">
              <a:solidFill>
                <a:srgbClr val="000000"/>
              </a:solidFill>
              <a:effectLst/>
              <a:highlight>
                <a:srgbClr val="F5F5F5"/>
              </a:highlight>
              <a:latin typeface="Arial" panose="020B0604020202020204" pitchFamily="34" charset="0"/>
            </a:endParaRPr>
          </a:p>
          <a:p>
            <a:pPr algn="l" rtl="0" fontAlgn="base"/>
            <a:r>
              <a:rPr lang="en-US" sz="2400" b="0" i="0">
                <a:solidFill>
                  <a:srgbClr val="000000"/>
                </a:solidFill>
                <a:effectLst/>
                <a:highlight>
                  <a:srgbClr val="F5F5F5"/>
                </a:highlight>
                <a:latin typeface="Calibri" panose="020F0502020204030204" pitchFamily="34" charset="0"/>
              </a:rPr>
              <a:t>​</a:t>
            </a:r>
            <a:endParaRPr lang="en-US" sz="2400" b="0" i="0">
              <a:solidFill>
                <a:srgbClr val="000000"/>
              </a:solidFill>
              <a:effectLst/>
              <a:highlight>
                <a:srgbClr val="F5F5F5"/>
              </a:highlight>
              <a:latin typeface="Arial" panose="020B0604020202020204" pitchFamily="34" charset="0"/>
            </a:endParaRPr>
          </a:p>
          <a:p>
            <a:pPr algn="l" rtl="0" fontAlgn="base">
              <a:buFont typeface="Arial" panose="020B0604020202020204" pitchFamily="34" charset="0"/>
              <a:buChar char="•"/>
            </a:pPr>
            <a:r>
              <a:rPr lang="en-US" sz="2400" b="0" i="0" u="none" strike="noStrike">
                <a:solidFill>
                  <a:srgbClr val="000000"/>
                </a:solidFill>
                <a:effectLst/>
                <a:highlight>
                  <a:srgbClr val="F5F5F5"/>
                </a:highlight>
                <a:latin typeface="Calibri" panose="020F0502020204030204" pitchFamily="34" charset="0"/>
              </a:rPr>
              <a:t>Why information literacy is important.</a:t>
            </a:r>
            <a:r>
              <a:rPr lang="en-US" sz="2400" b="0" i="0">
                <a:solidFill>
                  <a:srgbClr val="000000"/>
                </a:solidFill>
                <a:effectLst/>
                <a:highlight>
                  <a:srgbClr val="F5F5F5"/>
                </a:highlight>
                <a:latin typeface="Calibri" panose="020F0502020204030204" pitchFamily="34" charset="0"/>
              </a:rPr>
              <a:t>​</a:t>
            </a:r>
          </a:p>
          <a:p>
            <a:pPr algn="l" rtl="0" fontAlgn="base"/>
            <a:endParaRPr lang="en-US" sz="2400" b="0" i="0">
              <a:solidFill>
                <a:srgbClr val="000000"/>
              </a:solidFill>
              <a:effectLst/>
              <a:highlight>
                <a:srgbClr val="F5F5F5"/>
              </a:highlight>
              <a:latin typeface="Arial" panose="020B0604020202020204" pitchFamily="34" charset="0"/>
            </a:endParaRPr>
          </a:p>
          <a:p>
            <a:pPr algn="l" rtl="0" fontAlgn="base">
              <a:buFont typeface="Arial" panose="020B0604020202020204" pitchFamily="34" charset="0"/>
              <a:buChar char="•"/>
            </a:pPr>
            <a:r>
              <a:rPr lang="en-US" sz="2400" b="0" i="0" u="none" strike="noStrike">
                <a:solidFill>
                  <a:srgbClr val="000000"/>
                </a:solidFill>
                <a:effectLst/>
                <a:highlight>
                  <a:srgbClr val="F5F5F5"/>
                </a:highlight>
                <a:latin typeface="Calibri" panose="020F0502020204030204" pitchFamily="34" charset="0"/>
              </a:rPr>
              <a:t>How to access the relevant units. </a:t>
            </a:r>
            <a:r>
              <a:rPr lang="en-US" sz="2400" b="0" i="0">
                <a:solidFill>
                  <a:srgbClr val="000000"/>
                </a:solidFill>
                <a:effectLst/>
                <a:highlight>
                  <a:srgbClr val="F5F5F5"/>
                </a:highlight>
                <a:latin typeface="Calibri" panose="020F0502020204030204" pitchFamily="34" charset="0"/>
              </a:rPr>
              <a:t>​</a:t>
            </a:r>
            <a:endParaRPr lang="en-US" sz="2400" b="0" i="0">
              <a:solidFill>
                <a:srgbClr val="000000"/>
              </a:solidFill>
              <a:effectLst/>
              <a:highlight>
                <a:srgbClr val="F5F5F5"/>
              </a:highlight>
              <a:latin typeface="Arial" panose="020B0604020202020204" pitchFamily="34" charset="0"/>
            </a:endParaRPr>
          </a:p>
        </p:txBody>
      </p:sp>
      <p:sp>
        <p:nvSpPr>
          <p:cNvPr id="7" name="TextBox 6">
            <a:extLst>
              <a:ext uri="{FF2B5EF4-FFF2-40B4-BE49-F238E27FC236}">
                <a16:creationId xmlns:a16="http://schemas.microsoft.com/office/drawing/2014/main" id="{F27108FC-E973-71A9-3E73-0FDA272E4760}"/>
              </a:ext>
            </a:extLst>
          </p:cNvPr>
          <p:cNvSpPr txBox="1"/>
          <p:nvPr/>
        </p:nvSpPr>
        <p:spPr>
          <a:xfrm>
            <a:off x="9762726" y="5905638"/>
            <a:ext cx="1587880" cy="400110"/>
          </a:xfrm>
          <a:prstGeom prst="rect">
            <a:avLst/>
          </a:prstGeom>
          <a:noFill/>
        </p:spPr>
        <p:txBody>
          <a:bodyPr wrap="square" rtlCol="0">
            <a:spAutoFit/>
          </a:bodyPr>
          <a:lstStyle/>
          <a:p>
            <a:r>
              <a:rPr lang="en-GB" sz="2000">
                <a:latin typeface="Calibri" panose="020F0502020204030204" pitchFamily="34" charset="0"/>
                <a:cs typeface="Calibri" panose="020F0502020204030204" pitchFamily="34" charset="0"/>
                <a:hlinkClick r:id="rId4"/>
              </a:rPr>
              <a:t>Online Link</a:t>
            </a:r>
            <a:endParaRPr lang="en-GB" sz="200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2478812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6ABB45C2-163C-9C09-ACFF-D35A53106754}"/>
              </a:ext>
            </a:extLst>
          </p:cNvPr>
          <p:cNvSpPr>
            <a:spLocks noGrp="1"/>
          </p:cNvSpPr>
          <p:nvPr>
            <p:ph type="title"/>
          </p:nvPr>
        </p:nvSpPr>
        <p:spPr>
          <a:xfrm>
            <a:off x="698242" y="252284"/>
            <a:ext cx="10795518" cy="1003916"/>
          </a:xfrm>
        </p:spPr>
        <p:txBody>
          <a:bodyPr anchor="ctr">
            <a:normAutofit/>
          </a:bodyPr>
          <a:lstStyle/>
          <a:p>
            <a:r>
              <a:rPr lang="en-US"/>
              <a:t>Literature searching</a:t>
            </a:r>
          </a:p>
        </p:txBody>
      </p:sp>
      <p:sp>
        <p:nvSpPr>
          <p:cNvPr id="3" name="Content Placeholder 2">
            <a:extLst>
              <a:ext uri="{FF2B5EF4-FFF2-40B4-BE49-F238E27FC236}">
                <a16:creationId xmlns:a16="http://schemas.microsoft.com/office/drawing/2014/main" id="{DB2C4791-B586-0A20-7D27-FE83E49FFDED}"/>
              </a:ext>
            </a:extLst>
          </p:cNvPr>
          <p:cNvSpPr>
            <a:spLocks noGrp="1"/>
          </p:cNvSpPr>
          <p:nvPr>
            <p:ph sz="quarter" idx="10"/>
          </p:nvPr>
        </p:nvSpPr>
        <p:spPr>
          <a:xfrm>
            <a:off x="327182" y="1592263"/>
            <a:ext cx="5787180" cy="4574040"/>
          </a:xfrm>
        </p:spPr>
        <p:txBody>
          <a:bodyPr vert="horz" lIns="91440" tIns="45720" rIns="91440" bIns="45720" rtlCol="0" anchor="t">
            <a:normAutofit lnSpcReduction="10000"/>
          </a:bodyPr>
          <a:lstStyle/>
          <a:p>
            <a:pPr marL="0" indent="0">
              <a:buNone/>
            </a:pPr>
            <a:r>
              <a:rPr lang="en-GB" sz="2400" dirty="0">
                <a:latin typeface="Calibri"/>
                <a:cs typeface="Calibri"/>
              </a:rPr>
              <a:t>A literature review is a critical part of academic writing which involves surveying scholarly or academic sources on a specific topic.</a:t>
            </a:r>
            <a:endParaRPr lang="en-US" sz="2400" dirty="0">
              <a:latin typeface="Calibri"/>
              <a:ea typeface="Calibri"/>
              <a:cs typeface="Calibri"/>
            </a:endParaRPr>
          </a:p>
          <a:p>
            <a:pPr marL="0" indent="0">
              <a:buNone/>
            </a:pPr>
            <a:endParaRPr lang="en-GB" sz="2400">
              <a:latin typeface="Calibri"/>
              <a:cs typeface="Calibri"/>
            </a:endParaRPr>
          </a:p>
          <a:p>
            <a:pPr marL="0" indent="0">
              <a:buNone/>
            </a:pPr>
            <a:r>
              <a:rPr lang="en-GB" sz="2400" dirty="0">
                <a:latin typeface="Calibri"/>
                <a:cs typeface="Calibri"/>
              </a:rPr>
              <a:t>It provides an overview of current knowledge, allowing the identification of relevant theories, methods and gaps in the existing research. </a:t>
            </a:r>
            <a:endParaRPr lang="en-US" sz="2400" dirty="0">
              <a:latin typeface="Calibri"/>
              <a:ea typeface="Calibri"/>
              <a:cs typeface="Calibri"/>
            </a:endParaRPr>
          </a:p>
          <a:p>
            <a:pPr marL="0" indent="0">
              <a:buNone/>
            </a:pPr>
            <a:endParaRPr lang="en-GB" sz="2400" dirty="0">
              <a:latin typeface="Calibri"/>
              <a:cs typeface="Calibri"/>
            </a:endParaRPr>
          </a:p>
          <a:p>
            <a:pPr marL="0" indent="0">
              <a:buNone/>
            </a:pPr>
            <a:r>
              <a:rPr lang="en-GB" sz="2400" dirty="0">
                <a:latin typeface="Calibri"/>
                <a:cs typeface="Calibri"/>
              </a:rPr>
              <a:t>Even if you do not need to include a literature review in your work, you will still need to explore the literature on your topic. </a:t>
            </a:r>
          </a:p>
          <a:p>
            <a:pPr marL="0" indent="0">
              <a:buNone/>
            </a:pPr>
            <a:endParaRPr lang="en-GB">
              <a:latin typeface="Calibri"/>
              <a:cs typeface="Calibri"/>
            </a:endParaRPr>
          </a:p>
          <a:p>
            <a:pPr marL="0" indent="0">
              <a:buNone/>
            </a:pPr>
            <a:endParaRPr lang="en-US">
              <a:cs typeface="Calibri Light"/>
            </a:endParaRPr>
          </a:p>
        </p:txBody>
      </p:sp>
      <p:pic>
        <p:nvPicPr>
          <p:cNvPr id="5" name="Picture 4" descr="A wooden block with letters on it&#10;&#10;Description automatically generated">
            <a:extLst>
              <a:ext uri="{FF2B5EF4-FFF2-40B4-BE49-F238E27FC236}">
                <a16:creationId xmlns:a16="http://schemas.microsoft.com/office/drawing/2014/main" id="{41499F5B-FB44-95FA-7152-8D08D508074F}"/>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131" r="20488" b="-1"/>
          <a:stretch/>
        </p:blipFill>
        <p:spPr>
          <a:xfrm>
            <a:off x="6294225" y="1252452"/>
            <a:ext cx="5899751" cy="5058012"/>
          </a:xfrm>
          <a:prstGeom prst="rect">
            <a:avLst/>
          </a:prstGeom>
          <a:noFill/>
        </p:spPr>
      </p:pic>
      <p:sp>
        <p:nvSpPr>
          <p:cNvPr id="6" name="TextBox 5">
            <a:extLst>
              <a:ext uri="{FF2B5EF4-FFF2-40B4-BE49-F238E27FC236}">
                <a16:creationId xmlns:a16="http://schemas.microsoft.com/office/drawing/2014/main" id="{5E04F4C6-5497-E5B9-0389-2E9FCE2F1CE6}"/>
              </a:ext>
            </a:extLst>
          </p:cNvPr>
          <p:cNvSpPr txBox="1"/>
          <p:nvPr/>
        </p:nvSpPr>
        <p:spPr>
          <a:xfrm>
            <a:off x="9318164" y="5966248"/>
            <a:ext cx="2175596"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36124593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0839837-BECF-48BB-9213-2512B6E112EC}"/>
              </a:ext>
            </a:extLst>
          </p:cNvPr>
          <p:cNvSpPr>
            <a:spLocks noGrp="1"/>
          </p:cNvSpPr>
          <p:nvPr>
            <p:ph type="title"/>
          </p:nvPr>
        </p:nvSpPr>
        <p:spPr/>
        <p:txBody>
          <a:bodyPr>
            <a:normAutofit/>
          </a:bodyPr>
          <a:lstStyle/>
          <a:p>
            <a:r>
              <a:rPr lang="en-GB">
                <a:cs typeface="Calibri"/>
              </a:rPr>
              <a:t>Start with your Online Resource List…</a:t>
            </a:r>
          </a:p>
        </p:txBody>
      </p:sp>
      <p:sp>
        <p:nvSpPr>
          <p:cNvPr id="2" name="Content Placeholder 1">
            <a:extLst>
              <a:ext uri="{FF2B5EF4-FFF2-40B4-BE49-F238E27FC236}">
                <a16:creationId xmlns:a16="http://schemas.microsoft.com/office/drawing/2014/main" id="{0123D691-A79C-4B7D-8E88-8139EA5F4BC9}"/>
              </a:ext>
            </a:extLst>
          </p:cNvPr>
          <p:cNvSpPr>
            <a:spLocks noGrp="1"/>
          </p:cNvSpPr>
          <p:nvPr>
            <p:ph sz="quarter" idx="10"/>
          </p:nvPr>
        </p:nvSpPr>
        <p:spPr>
          <a:xfrm>
            <a:off x="142124" y="2044948"/>
            <a:ext cx="4982896" cy="3441452"/>
          </a:xfrm>
        </p:spPr>
        <p:txBody>
          <a:bodyPr vert="horz" lIns="91440" tIns="45720" rIns="91440" bIns="45720" rtlCol="0" anchor="t">
            <a:normAutofit/>
          </a:bodyPr>
          <a:lstStyle/>
          <a:p>
            <a:pPr marL="0" indent="0">
              <a:lnSpc>
                <a:spcPct val="100000"/>
              </a:lnSpc>
              <a:spcBef>
                <a:spcPts val="0"/>
              </a:spcBef>
              <a:buNone/>
            </a:pPr>
            <a:endParaRPr lang="en-GB" sz="2400">
              <a:latin typeface="Calibri" panose="020F0502020204030204" pitchFamily="34" charset="0"/>
              <a:cs typeface="Calibri" panose="020F0502020204030204" pitchFamily="34" charset="0"/>
            </a:endParaRPr>
          </a:p>
          <a:p>
            <a:pPr marL="457200" indent="-457200">
              <a:lnSpc>
                <a:spcPct val="100000"/>
              </a:lnSpc>
              <a:spcBef>
                <a:spcPts val="0"/>
              </a:spcBef>
              <a:buFont typeface="Arial" panose="05000000000000000000" pitchFamily="2" charset="2"/>
              <a:buChar char="•"/>
            </a:pPr>
            <a:r>
              <a:rPr lang="en-GB" sz="2600">
                <a:latin typeface="Calibri" panose="020F0502020204030204" pitchFamily="34" charset="0"/>
                <a:cs typeface="Calibri" panose="020F0502020204030204" pitchFamily="34" charset="0"/>
              </a:rPr>
              <a:t>Easy to use, direct links to live content or loan information.</a:t>
            </a:r>
          </a:p>
          <a:p>
            <a:pPr marL="457200" indent="-457200">
              <a:lnSpc>
                <a:spcPct val="100000"/>
              </a:lnSpc>
              <a:spcBef>
                <a:spcPts val="0"/>
              </a:spcBef>
              <a:buFont typeface="Arial" panose="05000000000000000000" pitchFamily="2" charset="2"/>
              <a:buChar char="•"/>
            </a:pPr>
            <a:endParaRPr lang="en-GB" sz="2600">
              <a:latin typeface="Calibri" panose="020F0502020204030204" pitchFamily="34" charset="0"/>
              <a:cs typeface="Calibri" panose="020F0502020204030204" pitchFamily="34" charset="0"/>
            </a:endParaRPr>
          </a:p>
          <a:p>
            <a:pPr marL="0" indent="0">
              <a:lnSpc>
                <a:spcPct val="100000"/>
              </a:lnSpc>
              <a:spcBef>
                <a:spcPts val="0"/>
              </a:spcBef>
              <a:buNone/>
            </a:pPr>
            <a:r>
              <a:rPr lang="en-GB" sz="2600" b="1">
                <a:latin typeface="Calibri" panose="020F0502020204030204" pitchFamily="34" charset="0"/>
                <a:ea typeface="+mn-lt"/>
                <a:cs typeface="Calibri" panose="020F0502020204030204" pitchFamily="34" charset="0"/>
              </a:rPr>
              <a:t>Create your own list of Favourites: </a:t>
            </a:r>
          </a:p>
          <a:p>
            <a:pPr marL="0" indent="0">
              <a:lnSpc>
                <a:spcPct val="100000"/>
              </a:lnSpc>
              <a:spcBef>
                <a:spcPts val="0"/>
              </a:spcBef>
              <a:buNone/>
            </a:pPr>
            <a:endParaRPr lang="en-GB" sz="2600" b="1">
              <a:latin typeface="Calibri" panose="020F0502020204030204" pitchFamily="34" charset="0"/>
              <a:ea typeface="+mn-lt"/>
              <a:cs typeface="Calibri" panose="020F0502020204030204" pitchFamily="34" charset="0"/>
            </a:endParaRPr>
          </a:p>
          <a:p>
            <a:pPr>
              <a:lnSpc>
                <a:spcPct val="100000"/>
              </a:lnSpc>
              <a:spcBef>
                <a:spcPts val="0"/>
              </a:spcBef>
              <a:buFont typeface="Arial" panose="020B0604020202020204" pitchFamily="34" charset="0"/>
              <a:buChar char="•"/>
            </a:pPr>
            <a:r>
              <a:rPr lang="en-GB" sz="2600">
                <a:latin typeface="Calibri" panose="020F0502020204030204" pitchFamily="34" charset="0"/>
                <a:ea typeface="+mn-lt"/>
                <a:cs typeface="Calibri" panose="020F0502020204030204" pitchFamily="34" charset="0"/>
              </a:rPr>
              <a:t>Organise your information and keep details for reference lists</a:t>
            </a:r>
            <a:r>
              <a:rPr lang="en-GB" sz="2600" b="1">
                <a:ea typeface="+mn-lt"/>
                <a:cs typeface="Calibri Light" panose="020F0302020204030204" pitchFamily="34" charset="0"/>
              </a:rPr>
              <a:t>.</a:t>
            </a:r>
            <a:endParaRPr lang="en-GB" sz="2500" b="1">
              <a:cs typeface="Calibri Light" panose="020F0302020204030204" pitchFamily="34" charset="0"/>
            </a:endParaRPr>
          </a:p>
          <a:p>
            <a:pPr marL="457200" indent="-457200">
              <a:lnSpc>
                <a:spcPct val="100000"/>
              </a:lnSpc>
              <a:spcBef>
                <a:spcPts val="0"/>
              </a:spcBef>
              <a:buFont typeface="Arial" panose="05000000000000000000" pitchFamily="2" charset="2"/>
              <a:buChar char="•"/>
            </a:pPr>
            <a:endParaRPr lang="en-GB" sz="2500">
              <a:latin typeface="Calibri"/>
              <a:cs typeface="Arial"/>
            </a:endParaRPr>
          </a:p>
          <a:p>
            <a:pPr marL="457200" indent="-457200">
              <a:lnSpc>
                <a:spcPct val="100000"/>
              </a:lnSpc>
              <a:spcBef>
                <a:spcPts val="0"/>
              </a:spcBef>
              <a:buFont typeface="Arial" panose="05000000000000000000" pitchFamily="2" charset="2"/>
              <a:buChar char="•"/>
            </a:pPr>
            <a:endParaRPr lang="en-GB" sz="2400">
              <a:latin typeface="Calibri"/>
              <a:cs typeface="Arial"/>
            </a:endParaRPr>
          </a:p>
          <a:p>
            <a:pPr marL="457200" indent="-457200">
              <a:lnSpc>
                <a:spcPct val="100000"/>
              </a:lnSpc>
              <a:spcBef>
                <a:spcPts val="0"/>
              </a:spcBef>
              <a:buFont typeface="Arial" panose="05000000000000000000" pitchFamily="2" charset="2"/>
              <a:buChar char="•"/>
            </a:pPr>
            <a:endParaRPr lang="en-GB" sz="2400">
              <a:latin typeface="Calibri"/>
              <a:cs typeface="Arial"/>
            </a:endParaRPr>
          </a:p>
          <a:p>
            <a:pPr marL="0" indent="0">
              <a:lnSpc>
                <a:spcPct val="100000"/>
              </a:lnSpc>
              <a:spcBef>
                <a:spcPts val="0"/>
              </a:spcBef>
              <a:buNone/>
            </a:pPr>
            <a:endParaRPr lang="en-GB" sz="2400">
              <a:latin typeface="Calibri"/>
              <a:ea typeface="+mn-lt"/>
              <a:cs typeface="Arial"/>
            </a:endParaRPr>
          </a:p>
          <a:p>
            <a:pPr marL="0" indent="0">
              <a:lnSpc>
                <a:spcPct val="100000"/>
              </a:lnSpc>
              <a:spcBef>
                <a:spcPts val="0"/>
              </a:spcBef>
              <a:buNone/>
            </a:pPr>
            <a:endParaRPr lang="en-GB" sz="2400">
              <a:latin typeface="Calibri"/>
              <a:cs typeface="Arial"/>
            </a:endParaRPr>
          </a:p>
          <a:p>
            <a:pPr marL="0" indent="0">
              <a:lnSpc>
                <a:spcPct val="100000"/>
              </a:lnSpc>
              <a:spcBef>
                <a:spcPts val="0"/>
              </a:spcBef>
              <a:buNone/>
            </a:pPr>
            <a:endParaRPr lang="en-GB" sz="2400">
              <a:latin typeface="Calibri"/>
              <a:cs typeface="Arial"/>
            </a:endParaRPr>
          </a:p>
          <a:p>
            <a:pPr marL="457200" indent="-457200">
              <a:lnSpc>
                <a:spcPct val="100000"/>
              </a:lnSpc>
              <a:spcBef>
                <a:spcPts val="0"/>
              </a:spcBef>
              <a:buFont typeface="Arial" panose="05000000000000000000" pitchFamily="2" charset="2"/>
              <a:buChar char="•"/>
            </a:pPr>
            <a:endParaRPr lang="en-GB" sz="2600">
              <a:latin typeface="Calibri"/>
              <a:cs typeface="Arial"/>
            </a:endParaRPr>
          </a:p>
          <a:p>
            <a:pPr marL="457200" indent="-457200">
              <a:lnSpc>
                <a:spcPct val="100000"/>
              </a:lnSpc>
              <a:spcBef>
                <a:spcPts val="0"/>
              </a:spcBef>
              <a:buFont typeface="Arial" panose="05000000000000000000" pitchFamily="2" charset="2"/>
              <a:buChar char="•"/>
            </a:pPr>
            <a:endParaRPr lang="en-GB" sz="2600">
              <a:latin typeface="Calibri"/>
              <a:cs typeface="Arial"/>
            </a:endParaRPr>
          </a:p>
          <a:p>
            <a:pPr marL="0" indent="0">
              <a:lnSpc>
                <a:spcPct val="100000"/>
              </a:lnSpc>
              <a:spcBef>
                <a:spcPts val="0"/>
              </a:spcBef>
              <a:buNone/>
            </a:pPr>
            <a:endParaRPr lang="en-GB" sz="2600">
              <a:latin typeface="Calibri"/>
              <a:cs typeface="Arial"/>
            </a:endParaRPr>
          </a:p>
          <a:p>
            <a:pPr marL="0" indent="0">
              <a:lnSpc>
                <a:spcPct val="100000"/>
              </a:lnSpc>
              <a:spcBef>
                <a:spcPts val="0"/>
              </a:spcBef>
              <a:buNone/>
            </a:pPr>
            <a:endParaRPr lang="en-GB" sz="2600">
              <a:latin typeface="Calibri"/>
              <a:cs typeface="Arial"/>
            </a:endParaRPr>
          </a:p>
          <a:p>
            <a:pPr marL="285750" indent="-285750">
              <a:lnSpc>
                <a:spcPct val="100000"/>
              </a:lnSpc>
              <a:spcBef>
                <a:spcPts val="0"/>
              </a:spcBef>
              <a:buFont typeface="Arial,Sans-Serif"/>
              <a:buChar char="•"/>
            </a:pPr>
            <a:endParaRPr lang="en-GB" sz="2600">
              <a:latin typeface="Calibri"/>
              <a:cs typeface="Arial"/>
            </a:endParaRPr>
          </a:p>
          <a:p>
            <a:pPr marL="0" indent="0">
              <a:lnSpc>
                <a:spcPct val="100000"/>
              </a:lnSpc>
              <a:spcBef>
                <a:spcPts val="0"/>
              </a:spcBef>
              <a:buNone/>
            </a:pPr>
            <a:endParaRPr lang="en-GB" sz="2600">
              <a:latin typeface="Calibri"/>
              <a:cs typeface="Arial"/>
            </a:endParaRPr>
          </a:p>
          <a:p>
            <a:pPr marL="285750" indent="-285750">
              <a:lnSpc>
                <a:spcPct val="100000"/>
              </a:lnSpc>
              <a:spcBef>
                <a:spcPts val="0"/>
              </a:spcBef>
              <a:buFont typeface="Arial,Sans-Serif"/>
              <a:buChar char="•"/>
            </a:pPr>
            <a:endParaRPr lang="en-GB" sz="2600">
              <a:latin typeface="Calibri"/>
              <a:cs typeface="Arial"/>
            </a:endParaRPr>
          </a:p>
          <a:p>
            <a:pPr marL="285750" indent="-285750">
              <a:lnSpc>
                <a:spcPct val="100000"/>
              </a:lnSpc>
              <a:spcBef>
                <a:spcPts val="0"/>
              </a:spcBef>
              <a:buFont typeface="Arial,Sans-Serif"/>
              <a:buChar char="•"/>
            </a:pPr>
            <a:endParaRPr lang="en-GB">
              <a:latin typeface="Calibri"/>
              <a:cs typeface="Arial"/>
            </a:endParaRPr>
          </a:p>
          <a:p>
            <a:pPr marL="0" indent="0">
              <a:lnSpc>
                <a:spcPct val="100000"/>
              </a:lnSpc>
              <a:spcBef>
                <a:spcPts val="0"/>
              </a:spcBef>
              <a:buNone/>
            </a:pPr>
            <a:endParaRPr lang="en-GB">
              <a:latin typeface="Calibri Light"/>
              <a:cs typeface="Calibri Light"/>
            </a:endParaRPr>
          </a:p>
          <a:p>
            <a:pPr marL="285750" indent="-285750">
              <a:lnSpc>
                <a:spcPct val="100000"/>
              </a:lnSpc>
              <a:spcBef>
                <a:spcPts val="0"/>
              </a:spcBef>
              <a:buFont typeface="Arial,Sans-Serif"/>
              <a:buChar char="•"/>
            </a:pPr>
            <a:endParaRPr lang="en-GB">
              <a:latin typeface="Calibri Light"/>
              <a:cs typeface="Calibri Light"/>
            </a:endParaRPr>
          </a:p>
          <a:p>
            <a:pPr marL="285750" indent="-285750">
              <a:lnSpc>
                <a:spcPct val="100000"/>
              </a:lnSpc>
              <a:spcBef>
                <a:spcPts val="0"/>
              </a:spcBef>
              <a:buFont typeface="Arial,Sans-Serif"/>
              <a:buChar char="•"/>
            </a:pPr>
            <a:endParaRPr lang="en-GB">
              <a:latin typeface="Calibri"/>
              <a:cs typeface="Calibri"/>
            </a:endParaRPr>
          </a:p>
          <a:p>
            <a:pPr marL="0" indent="0">
              <a:lnSpc>
                <a:spcPct val="100000"/>
              </a:lnSpc>
              <a:spcBef>
                <a:spcPts val="0"/>
              </a:spcBef>
              <a:buNone/>
            </a:pPr>
            <a:endParaRPr lang="en-GB">
              <a:latin typeface="Calibri Light"/>
              <a:cs typeface="Calibri Light"/>
            </a:endParaRPr>
          </a:p>
        </p:txBody>
      </p:sp>
      <p:sp>
        <p:nvSpPr>
          <p:cNvPr id="5" name="TextBox 4">
            <a:extLst>
              <a:ext uri="{FF2B5EF4-FFF2-40B4-BE49-F238E27FC236}">
                <a16:creationId xmlns:a16="http://schemas.microsoft.com/office/drawing/2014/main" id="{4AE86627-843E-B187-12F2-F970094A5ADA}"/>
              </a:ext>
            </a:extLst>
          </p:cNvPr>
          <p:cNvSpPr txBox="1"/>
          <p:nvPr/>
        </p:nvSpPr>
        <p:spPr>
          <a:xfrm>
            <a:off x="142124" y="1429821"/>
            <a:ext cx="11877938" cy="769441"/>
          </a:xfrm>
          <a:prstGeom prst="rect">
            <a:avLst/>
          </a:prstGeom>
          <a:noFill/>
        </p:spPr>
        <p:txBody>
          <a:bodyPr wrap="square" rtlCol="0">
            <a:spAutoFit/>
          </a:bodyPr>
          <a:lstStyle/>
          <a:p>
            <a:pPr>
              <a:lnSpc>
                <a:spcPct val="100000"/>
              </a:lnSpc>
              <a:spcBef>
                <a:spcPts val="0"/>
              </a:spcBef>
            </a:pPr>
            <a:r>
              <a:rPr lang="en-GB" sz="2600" b="1">
                <a:latin typeface="Calibri" panose="020F0502020204030204" pitchFamily="34" charset="0"/>
                <a:ea typeface="+mn-lt"/>
                <a:cs typeface="Calibri" panose="020F0502020204030204" pitchFamily="34" charset="0"/>
              </a:rPr>
              <a:t>Reading recommended by lecturers:    </a:t>
            </a:r>
          </a:p>
          <a:p>
            <a:endParaRPr lang="en-GB"/>
          </a:p>
        </p:txBody>
      </p:sp>
      <p:sp>
        <p:nvSpPr>
          <p:cNvPr id="7" name="TextBox 6">
            <a:extLst>
              <a:ext uri="{FF2B5EF4-FFF2-40B4-BE49-F238E27FC236}">
                <a16:creationId xmlns:a16="http://schemas.microsoft.com/office/drawing/2014/main" id="{B53EB27A-BA91-4378-14D7-82E0387F5368}"/>
              </a:ext>
            </a:extLst>
          </p:cNvPr>
          <p:cNvSpPr txBox="1"/>
          <p:nvPr/>
        </p:nvSpPr>
        <p:spPr>
          <a:xfrm>
            <a:off x="3224368" y="5708872"/>
            <a:ext cx="8967632" cy="769441"/>
          </a:xfrm>
          <a:prstGeom prst="rect">
            <a:avLst/>
          </a:prstGeom>
          <a:noFill/>
        </p:spPr>
        <p:txBody>
          <a:bodyPr wrap="square" rtlCol="0">
            <a:spAutoFit/>
          </a:bodyPr>
          <a:lstStyle/>
          <a:p>
            <a:r>
              <a:rPr lang="en-GB" sz="2600" b="1">
                <a:latin typeface="Calibri" panose="020F0502020204030204" pitchFamily="34" charset="0"/>
                <a:cs typeface="Calibri" panose="020F0502020204030204" pitchFamily="34" charset="0"/>
              </a:rPr>
              <a:t>Online resource lists are a starting point – do not limit yourself!</a:t>
            </a:r>
          </a:p>
          <a:p>
            <a:endParaRPr lang="en-GB"/>
          </a:p>
        </p:txBody>
      </p:sp>
      <p:pic>
        <p:nvPicPr>
          <p:cNvPr id="8" name="Picture 7">
            <a:extLst>
              <a:ext uri="{FF2B5EF4-FFF2-40B4-BE49-F238E27FC236}">
                <a16:creationId xmlns:a16="http://schemas.microsoft.com/office/drawing/2014/main" id="{58100674-DC30-B185-B4A1-067642E59B2B}"/>
              </a:ext>
            </a:extLst>
          </p:cNvPr>
          <p:cNvPicPr>
            <a:picLocks noChangeAspect="1"/>
          </p:cNvPicPr>
          <p:nvPr/>
        </p:nvPicPr>
        <p:blipFill>
          <a:blip r:embed="rId3"/>
          <a:stretch>
            <a:fillRect/>
          </a:stretch>
        </p:blipFill>
        <p:spPr>
          <a:xfrm>
            <a:off x="5563056" y="1875209"/>
            <a:ext cx="6486820" cy="356626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77727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t>Where to find your online resource list…</a:t>
            </a:r>
          </a:p>
        </p:txBody>
      </p:sp>
      <p:sp>
        <p:nvSpPr>
          <p:cNvPr id="8" name="Content Placeholder 7">
            <a:extLst>
              <a:ext uri="{FF2B5EF4-FFF2-40B4-BE49-F238E27FC236}">
                <a16:creationId xmlns:a16="http://schemas.microsoft.com/office/drawing/2014/main" id="{DE442600-79FE-4D35-3435-B4440D87EA16}"/>
              </a:ext>
            </a:extLst>
          </p:cNvPr>
          <p:cNvSpPr>
            <a:spLocks noGrp="1"/>
          </p:cNvSpPr>
          <p:nvPr>
            <p:ph sz="quarter" idx="10"/>
          </p:nvPr>
        </p:nvSpPr>
        <p:spPr>
          <a:xfrm>
            <a:off x="307486" y="1752588"/>
            <a:ext cx="3600652" cy="3801863"/>
          </a:xfrm>
        </p:spPr>
        <p:txBody>
          <a:bodyPr>
            <a:normAutofit/>
          </a:bodyPr>
          <a:lstStyle/>
          <a:p>
            <a:pPr marL="0" indent="0">
              <a:buNone/>
            </a:pPr>
            <a:r>
              <a:rPr lang="en-GB" sz="2400">
                <a:latin typeface="Calibri" panose="020F0502020204030204" pitchFamily="34" charset="0"/>
                <a:cs typeface="Calibri" panose="020F0502020204030204" pitchFamily="34" charset="0"/>
              </a:rPr>
              <a:t>Online resource lists are lists of print and electronic items recommended by lecturers and made accessible by the library. </a:t>
            </a:r>
          </a:p>
          <a:p>
            <a:pPr marL="0" indent="0">
              <a:buNone/>
            </a:pPr>
            <a:endParaRPr lang="en-GB" sz="2400">
              <a:latin typeface="Calibri" panose="020F0502020204030204" pitchFamily="34" charset="0"/>
              <a:cs typeface="Calibri" panose="020F0502020204030204" pitchFamily="34" charset="0"/>
            </a:endParaRPr>
          </a:p>
          <a:p>
            <a:pPr marL="0" indent="0">
              <a:buNone/>
            </a:pPr>
            <a:endParaRPr lang="en-GB" sz="2400">
              <a:latin typeface="Calibri" panose="020F0502020204030204" pitchFamily="34" charset="0"/>
              <a:cs typeface="Calibri" panose="020F0502020204030204" pitchFamily="34" charset="0"/>
            </a:endParaRPr>
          </a:p>
          <a:p>
            <a:pPr marL="0" indent="0">
              <a:buNone/>
            </a:pPr>
            <a:r>
              <a:rPr lang="en-GB" sz="2400">
                <a:latin typeface="Calibri" panose="020F0502020204030204" pitchFamily="34" charset="0"/>
                <a:cs typeface="Calibri" panose="020F0502020204030204" pitchFamily="34" charset="0"/>
              </a:rPr>
              <a:t>Find them in </a:t>
            </a:r>
            <a:r>
              <a:rPr lang="en-GB" sz="2400" b="1">
                <a:solidFill>
                  <a:schemeClr val="accent2"/>
                </a:solidFill>
                <a:latin typeface="Calibri" panose="020F0502020204030204" pitchFamily="34" charset="0"/>
                <a:cs typeface="Calibri" panose="020F0502020204030204" pitchFamily="34" charset="0"/>
              </a:rPr>
              <a:t>Moodle..</a:t>
            </a:r>
          </a:p>
          <a:p>
            <a:pPr marL="0" indent="0">
              <a:buNone/>
            </a:pPr>
            <a:endParaRPr lang="en-GB"/>
          </a:p>
        </p:txBody>
      </p:sp>
      <p:sp>
        <p:nvSpPr>
          <p:cNvPr id="9" name="TextBox 8">
            <a:extLst>
              <a:ext uri="{FF2B5EF4-FFF2-40B4-BE49-F238E27FC236}">
                <a16:creationId xmlns:a16="http://schemas.microsoft.com/office/drawing/2014/main" id="{2E46BCAE-3EB5-D342-D5EC-C9527748EF8E}"/>
              </a:ext>
            </a:extLst>
          </p:cNvPr>
          <p:cNvSpPr txBox="1"/>
          <p:nvPr/>
        </p:nvSpPr>
        <p:spPr>
          <a:xfrm>
            <a:off x="698242" y="5549477"/>
            <a:ext cx="1119682" cy="379629"/>
          </a:xfrm>
          <a:prstGeom prst="rect">
            <a:avLst/>
          </a:prstGeom>
          <a:noFill/>
        </p:spPr>
        <p:txBody>
          <a:bodyPr wrap="square" lIns="91440" tIns="45720" rIns="91440" bIns="45720" rtlCol="0" anchor="t">
            <a:spAutoFit/>
          </a:bodyPr>
          <a:lstStyle/>
          <a:p>
            <a:r>
              <a:rPr lang="en-GB" dirty="0">
                <a:hlinkClick r:id="rId2"/>
              </a:rPr>
              <a:t>Moodle</a:t>
            </a:r>
            <a:endParaRPr lang="en-US" dirty="0"/>
          </a:p>
        </p:txBody>
      </p:sp>
      <p:pic>
        <p:nvPicPr>
          <p:cNvPr id="4" name="Picture 3">
            <a:extLst>
              <a:ext uri="{FF2B5EF4-FFF2-40B4-BE49-F238E27FC236}">
                <a16:creationId xmlns:a16="http://schemas.microsoft.com/office/drawing/2014/main" id="{80AD73FF-FFCE-F0B8-7AB6-F244C79C65BF}"/>
              </a:ext>
            </a:extLst>
          </p:cNvPr>
          <p:cNvPicPr>
            <a:picLocks noChangeAspect="1"/>
          </p:cNvPicPr>
          <p:nvPr/>
        </p:nvPicPr>
        <p:blipFill>
          <a:blip r:embed="rId3"/>
          <a:stretch>
            <a:fillRect/>
          </a:stretch>
        </p:blipFill>
        <p:spPr>
          <a:xfrm>
            <a:off x="4246065" y="1995055"/>
            <a:ext cx="7724261" cy="3980404"/>
          </a:xfrm>
          <a:prstGeom prst="rect">
            <a:avLst/>
          </a:prstGeom>
        </p:spPr>
      </p:pic>
      <p:sp>
        <p:nvSpPr>
          <p:cNvPr id="7" name="Rectangle 6">
            <a:extLst>
              <a:ext uri="{FF2B5EF4-FFF2-40B4-BE49-F238E27FC236}">
                <a16:creationId xmlns:a16="http://schemas.microsoft.com/office/drawing/2014/main" id="{8439A619-D705-2E83-DA38-A1D78A8A76D1}"/>
              </a:ext>
            </a:extLst>
          </p:cNvPr>
          <p:cNvSpPr/>
          <p:nvPr/>
        </p:nvSpPr>
        <p:spPr>
          <a:xfrm>
            <a:off x="10131830" y="5054291"/>
            <a:ext cx="1838496" cy="1181633"/>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668689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A897B5-9372-1B05-87BD-8C93737BBDE6}"/>
              </a:ext>
            </a:extLst>
          </p:cNvPr>
          <p:cNvSpPr>
            <a:spLocks noGrp="1"/>
          </p:cNvSpPr>
          <p:nvPr>
            <p:ph type="body" idx="1"/>
          </p:nvPr>
        </p:nvSpPr>
        <p:spPr>
          <a:xfrm>
            <a:off x="698242" y="1592263"/>
            <a:ext cx="5253297" cy="494722"/>
          </a:xfrm>
        </p:spPr>
        <p:txBody>
          <a:bodyPr vert="horz" lIns="91440" tIns="45720" rIns="91440" bIns="45720" rtlCol="0" anchor="b">
            <a:normAutofit/>
          </a:bodyPr>
          <a:lstStyle/>
          <a:p>
            <a:endParaRPr lang="en-US" b="1" kern="1200">
              <a:latin typeface="+mn-lt"/>
              <a:ea typeface="+mn-ea"/>
              <a:cs typeface="+mn-cs"/>
            </a:endParaRPr>
          </a:p>
          <a:p>
            <a:endParaRPr lang="en-US" b="1" kern="1200">
              <a:latin typeface="+mn-lt"/>
              <a:ea typeface="+mn-ea"/>
              <a:cs typeface="+mn-cs"/>
            </a:endParaRPr>
          </a:p>
          <a:p>
            <a:endParaRPr lang="en-US" b="1" kern="1200">
              <a:latin typeface="+mn-lt"/>
              <a:ea typeface="+mn-ea"/>
              <a:cs typeface="+mn-cs"/>
            </a:endParaRPr>
          </a:p>
          <a:p>
            <a:endParaRPr lang="en-US" b="1" kern="1200">
              <a:latin typeface="+mn-lt"/>
              <a:ea typeface="+mn-ea"/>
              <a:cs typeface="+mn-cs"/>
            </a:endParaRPr>
          </a:p>
        </p:txBody>
      </p:sp>
      <p:sp>
        <p:nvSpPr>
          <p:cNvPr id="2" name="Title 1">
            <a:extLst>
              <a:ext uri="{FF2B5EF4-FFF2-40B4-BE49-F238E27FC236}">
                <a16:creationId xmlns:a16="http://schemas.microsoft.com/office/drawing/2014/main" id="{D45ED696-44E1-E6D1-7BF5-EB187FF2C64B}"/>
              </a:ext>
            </a:extLst>
          </p:cNvPr>
          <p:cNvSpPr>
            <a:spLocks noGrp="1"/>
          </p:cNvSpPr>
          <p:nvPr>
            <p:ph type="title"/>
          </p:nvPr>
        </p:nvSpPr>
        <p:spPr>
          <a:xfrm>
            <a:off x="698242" y="99326"/>
            <a:ext cx="10795518" cy="1003916"/>
          </a:xfrm>
        </p:spPr>
        <p:txBody>
          <a:bodyPr vert="horz" lIns="91440" tIns="45720" rIns="91440" bIns="45720" rtlCol="0" anchor="b">
            <a:normAutofit/>
          </a:bodyPr>
          <a:lstStyle/>
          <a:p>
            <a:r>
              <a:rPr lang="en-GB" dirty="0"/>
              <a:t>Note...</a:t>
            </a:r>
          </a:p>
        </p:txBody>
      </p:sp>
      <p:sp>
        <p:nvSpPr>
          <p:cNvPr id="7" name="TextBox 6">
            <a:extLst>
              <a:ext uri="{FF2B5EF4-FFF2-40B4-BE49-F238E27FC236}">
                <a16:creationId xmlns:a16="http://schemas.microsoft.com/office/drawing/2014/main" id="{24103A9A-C158-82B6-A170-B976D1A7CF0D}"/>
              </a:ext>
            </a:extLst>
          </p:cNvPr>
          <p:cNvSpPr txBox="1"/>
          <p:nvPr/>
        </p:nvSpPr>
        <p:spPr>
          <a:xfrm>
            <a:off x="7037167" y="2003919"/>
            <a:ext cx="5017102"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US" sz="4000" b="1">
                <a:latin typeface="Calibri" panose="020F0502020204030204" pitchFamily="34" charset="0"/>
                <a:ea typeface="Calibri Light"/>
                <a:cs typeface="Calibri" panose="020F0502020204030204" pitchFamily="34" charset="0"/>
              </a:rPr>
              <a:t>Aim for a lot about a little, rather than a little about a lot when undertaking a detailed literature search!</a:t>
            </a:r>
            <a:endParaRPr lang="en-US" sz="3600" b="1">
              <a:solidFill>
                <a:srgbClr val="000000"/>
              </a:solidFill>
              <a:ea typeface="Calibri Light"/>
              <a:cs typeface="Calibri Light"/>
            </a:endParaRPr>
          </a:p>
          <a:p>
            <a:endParaRPr lang="en-GB">
              <a:solidFill>
                <a:srgbClr val="000000"/>
              </a:solidFill>
              <a:ea typeface="Calibri Light"/>
              <a:cs typeface="Calibri Light"/>
            </a:endParaRPr>
          </a:p>
        </p:txBody>
      </p:sp>
      <p:pic>
        <p:nvPicPr>
          <p:cNvPr id="9" name="Picture 8" descr="A close-up of darts in a dart board&#10;&#10;Description automatically generated">
            <a:extLst>
              <a:ext uri="{FF2B5EF4-FFF2-40B4-BE49-F238E27FC236}">
                <a16:creationId xmlns:a16="http://schemas.microsoft.com/office/drawing/2014/main" id="{247B7B28-44DF-2FCA-3BEA-6B12A5AB162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87" y="1266249"/>
            <a:ext cx="6731673" cy="5057827"/>
          </a:xfrm>
          <a:prstGeom prst="rect">
            <a:avLst/>
          </a:prstGeom>
        </p:spPr>
      </p:pic>
    </p:spTree>
    <p:extLst>
      <p:ext uri="{BB962C8B-B14F-4D97-AF65-F5344CB8AC3E}">
        <p14:creationId xmlns:p14="http://schemas.microsoft.com/office/powerpoint/2010/main" val="6568123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1">
            <a:extLst>
              <a:ext uri="{FF2B5EF4-FFF2-40B4-BE49-F238E27FC236}">
                <a16:creationId xmlns:a16="http://schemas.microsoft.com/office/drawing/2014/main" id="{3956CBEB-0845-4969-8A27-638509926B60}"/>
              </a:ext>
            </a:extLst>
          </p:cNvPr>
          <p:cNvSpPr>
            <a:spLocks noGrp="1"/>
          </p:cNvSpPr>
          <p:nvPr>
            <p:ph type="body" idx="1"/>
          </p:nvPr>
        </p:nvSpPr>
        <p:spPr>
          <a:xfrm>
            <a:off x="698242" y="1592263"/>
            <a:ext cx="5253297" cy="494722"/>
          </a:xfrm>
        </p:spPr>
        <p:txBody>
          <a:bodyPr>
            <a:noAutofit/>
          </a:bodyPr>
          <a:lstStyle/>
          <a:p>
            <a:r>
              <a:rPr lang="en-US" sz="3200" dirty="0">
                <a:latin typeface="Arial"/>
                <a:cs typeface="Calibri Light"/>
              </a:rPr>
              <a:t>READ YOUR BRIEF</a:t>
            </a:r>
            <a:endParaRPr lang="en-US" sz="3200" dirty="0">
              <a:latin typeface="Arial"/>
              <a:cs typeface="Arial"/>
            </a:endParaRPr>
          </a:p>
        </p:txBody>
      </p:sp>
      <p:pic>
        <p:nvPicPr>
          <p:cNvPr id="19" name="Picture 19">
            <a:extLst>
              <a:ext uri="{FF2B5EF4-FFF2-40B4-BE49-F238E27FC236}">
                <a16:creationId xmlns:a16="http://schemas.microsoft.com/office/drawing/2014/main" id="{71A0A81F-EFF0-484D-A726-DE12435DB2D8}"/>
              </a:ext>
            </a:extLst>
          </p:cNvPr>
          <p:cNvPicPr>
            <a:picLocks noGrp="1" noChangeAspect="1"/>
          </p:cNvPicPr>
          <p:nvPr>
            <p:ph sz="half" idx="2"/>
          </p:nvPr>
        </p:nvPicPr>
        <p:blipFill>
          <a:blip r:embed="rId2"/>
          <a:stretch>
            <a:fillRect/>
          </a:stretch>
        </p:blipFill>
        <p:spPr>
          <a:xfrm>
            <a:off x="651540" y="2498896"/>
            <a:ext cx="5076825" cy="3400425"/>
          </a:xfrm>
        </p:spPr>
      </p:pic>
      <p:sp>
        <p:nvSpPr>
          <p:cNvPr id="13" name="Text Placeholder 3">
            <a:extLst>
              <a:ext uri="{FF2B5EF4-FFF2-40B4-BE49-F238E27FC236}">
                <a16:creationId xmlns:a16="http://schemas.microsoft.com/office/drawing/2014/main" id="{1B390CDF-4E75-47E9-8943-2D83E2DDCF37}"/>
              </a:ext>
            </a:extLst>
          </p:cNvPr>
          <p:cNvSpPr>
            <a:spLocks noGrp="1"/>
          </p:cNvSpPr>
          <p:nvPr>
            <p:ph type="body" sz="quarter" idx="3"/>
          </p:nvPr>
        </p:nvSpPr>
        <p:spPr>
          <a:xfrm>
            <a:off x="6254750" y="1592262"/>
            <a:ext cx="5275260" cy="513104"/>
          </a:xfrm>
        </p:spPr>
        <p:txBody>
          <a:bodyPr/>
          <a:lstStyle/>
          <a:p>
            <a:r>
              <a:rPr lang="en-US">
                <a:latin typeface="Arial"/>
                <a:cs typeface="Calibri Light"/>
              </a:rPr>
              <a:t>CONSIDER...</a:t>
            </a:r>
          </a:p>
        </p:txBody>
      </p:sp>
      <p:sp>
        <p:nvSpPr>
          <p:cNvPr id="2" name="Title 1">
            <a:extLst>
              <a:ext uri="{FF2B5EF4-FFF2-40B4-BE49-F238E27FC236}">
                <a16:creationId xmlns:a16="http://schemas.microsoft.com/office/drawing/2014/main" id="{62F68CFF-D769-41B0-9F9D-AFE1C4EFA7A0}"/>
              </a:ext>
            </a:extLst>
          </p:cNvPr>
          <p:cNvSpPr>
            <a:spLocks noGrp="1"/>
          </p:cNvSpPr>
          <p:nvPr>
            <p:ph type="title"/>
          </p:nvPr>
        </p:nvSpPr>
        <p:spPr>
          <a:xfrm>
            <a:off x="698242" y="265291"/>
            <a:ext cx="10795518" cy="1003916"/>
          </a:xfrm>
        </p:spPr>
        <p:txBody>
          <a:bodyPr anchor="b">
            <a:normAutofit/>
          </a:bodyPr>
          <a:lstStyle/>
          <a:p>
            <a:r>
              <a:rPr lang="en-GB"/>
              <a:t>Before you begin...</a:t>
            </a:r>
          </a:p>
        </p:txBody>
      </p:sp>
      <p:graphicFrame>
        <p:nvGraphicFramePr>
          <p:cNvPr id="5" name="Content Placeholder 2">
            <a:extLst>
              <a:ext uri="{FF2B5EF4-FFF2-40B4-BE49-F238E27FC236}">
                <a16:creationId xmlns:a16="http://schemas.microsoft.com/office/drawing/2014/main" id="{C4EA1E4F-7B46-4D23-9F37-94703A069D07}"/>
              </a:ext>
            </a:extLst>
          </p:cNvPr>
          <p:cNvGraphicFramePr>
            <a:graphicFrameLocks noGrp="1"/>
          </p:cNvGraphicFramePr>
          <p:nvPr>
            <p:ph sz="quarter" idx="4"/>
          </p:nvPr>
        </p:nvGraphicFramePr>
        <p:xfrm>
          <a:off x="6254750" y="2105366"/>
          <a:ext cx="5275262" cy="40604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957505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1A0A873-9650-BC73-4532-93545F4BC897}"/>
              </a:ext>
            </a:extLst>
          </p:cNvPr>
          <p:cNvSpPr>
            <a:spLocks noGrp="1"/>
          </p:cNvSpPr>
          <p:nvPr>
            <p:ph sz="half" idx="1"/>
          </p:nvPr>
        </p:nvSpPr>
        <p:spPr>
          <a:xfrm>
            <a:off x="284085" y="1493669"/>
            <a:ext cx="6161103" cy="4565650"/>
          </a:xfrm>
        </p:spPr>
        <p:txBody>
          <a:bodyPr vert="horz" lIns="91440" tIns="45720" rIns="91440" bIns="45720" rtlCol="0" anchor="t">
            <a:normAutofit fontScale="92500" lnSpcReduction="10000"/>
          </a:bodyPr>
          <a:lstStyle/>
          <a:p>
            <a:pPr>
              <a:buFont typeface="Arial" panose="05000000000000000000" pitchFamily="2" charset="2"/>
              <a:buChar char="•"/>
            </a:pPr>
            <a:r>
              <a:rPr lang="en-GB" sz="2400" dirty="0">
                <a:latin typeface="Calibri" panose="020F0502020204030204" pitchFamily="34" charset="0"/>
                <a:cs typeface="Calibri" panose="020F0502020204030204" pitchFamily="34" charset="0"/>
              </a:rPr>
              <a:t>Familiarise yourself with your topic and previous research</a:t>
            </a:r>
            <a:endParaRPr lang="en-GB" sz="2400" dirty="0">
              <a:latin typeface="Calibri" panose="020F0502020204030204" pitchFamily="34" charset="0"/>
              <a:ea typeface="Calibri"/>
              <a:cs typeface="Calibri" panose="020F0502020204030204" pitchFamily="34" charset="0"/>
            </a:endParaRPr>
          </a:p>
          <a:p>
            <a:pPr>
              <a:buFont typeface="Arial" panose="05000000000000000000" pitchFamily="2" charset="2"/>
              <a:buChar char="•"/>
            </a:pPr>
            <a:endParaRPr lang="en-GB" sz="2400" dirty="0">
              <a:latin typeface="Calibri" panose="020F0502020204030204" pitchFamily="34" charset="0"/>
              <a:cs typeface="Calibri" panose="020F0502020204030204" pitchFamily="34" charset="0"/>
            </a:endParaRPr>
          </a:p>
          <a:p>
            <a:pPr>
              <a:buFont typeface="Arial" panose="05000000000000000000" pitchFamily="2" charset="2"/>
              <a:buChar char="•"/>
            </a:pPr>
            <a:r>
              <a:rPr lang="en-GB" sz="2400" dirty="0">
                <a:latin typeface="Calibri"/>
                <a:ea typeface="Calibri"/>
                <a:cs typeface="Calibri"/>
              </a:rPr>
              <a:t>Perform a </a:t>
            </a:r>
            <a:r>
              <a:rPr lang="en-GB" sz="2400" b="1" dirty="0">
                <a:latin typeface="Calibri"/>
                <a:ea typeface="Calibri"/>
                <a:cs typeface="Calibri"/>
              </a:rPr>
              <a:t>scoping/ preliminary search. </a:t>
            </a:r>
          </a:p>
          <a:p>
            <a:pPr>
              <a:buFont typeface="Arial" panose="05000000000000000000" pitchFamily="2" charset="2"/>
              <a:buChar char="•"/>
            </a:pPr>
            <a:endParaRPr lang="en-GB" sz="2400" dirty="0">
              <a:latin typeface="Calibri" panose="020F0502020204030204" pitchFamily="34" charset="0"/>
              <a:cs typeface="Calibri" panose="020F0502020204030204" pitchFamily="34" charset="0"/>
            </a:endParaRPr>
          </a:p>
          <a:p>
            <a:pPr>
              <a:buFont typeface="Arial" panose="05000000000000000000" pitchFamily="2" charset="2"/>
              <a:buChar char="•"/>
            </a:pPr>
            <a:r>
              <a:rPr lang="en-GB" sz="2400" dirty="0">
                <a:latin typeface="Calibri" panose="020F0502020204030204" pitchFamily="34" charset="0"/>
                <a:cs typeface="Calibri" panose="020F0502020204030204" pitchFamily="34" charset="0"/>
              </a:rPr>
              <a:t>This will allow you to identify articles, journals and key authors on your topic. </a:t>
            </a:r>
            <a:endParaRPr lang="en-GB" sz="2400" dirty="0">
              <a:latin typeface="Calibri" panose="020F0502020204030204" pitchFamily="34" charset="0"/>
              <a:ea typeface="Calibri"/>
              <a:cs typeface="Calibri" panose="020F0502020204030204" pitchFamily="34" charset="0"/>
            </a:endParaRPr>
          </a:p>
          <a:p>
            <a:pPr>
              <a:buFont typeface="Arial" panose="05000000000000000000" pitchFamily="2" charset="2"/>
              <a:buChar char="•"/>
            </a:pPr>
            <a:endParaRPr lang="en-GB" sz="2400" dirty="0">
              <a:latin typeface="Calibri" panose="020F0502020204030204" pitchFamily="34" charset="0"/>
              <a:cs typeface="Calibri" panose="020F0502020204030204" pitchFamily="34" charset="0"/>
            </a:endParaRPr>
          </a:p>
          <a:p>
            <a:pPr>
              <a:buFont typeface="Arial" panose="05000000000000000000" pitchFamily="2" charset="2"/>
              <a:buChar char="•"/>
            </a:pPr>
            <a:r>
              <a:rPr lang="en-GB" sz="2400" dirty="0">
                <a:latin typeface="Calibri"/>
                <a:cs typeface="Calibri"/>
              </a:rPr>
              <a:t>Note any key terminology, phrases, ideas you find.</a:t>
            </a:r>
            <a:endParaRPr lang="en-GB" sz="2400" dirty="0">
              <a:latin typeface="Calibri"/>
              <a:ea typeface="Calibri"/>
              <a:cs typeface="Calibri"/>
            </a:endParaRPr>
          </a:p>
          <a:p>
            <a:pPr marL="0" indent="0">
              <a:buNone/>
            </a:pPr>
            <a:endParaRPr lang="en-GB" sz="2400" dirty="0">
              <a:latin typeface="Calibri"/>
              <a:ea typeface="Calibri"/>
              <a:cs typeface="Calibri"/>
            </a:endParaRPr>
          </a:p>
          <a:p>
            <a:pPr>
              <a:buFont typeface="Arial" panose="05000000000000000000" pitchFamily="2" charset="2"/>
              <a:buChar char="•"/>
            </a:pPr>
            <a:r>
              <a:rPr lang="en-GB" sz="2400" dirty="0">
                <a:latin typeface="Calibri"/>
                <a:cs typeface="Calibri"/>
              </a:rPr>
              <a:t>Complete the </a:t>
            </a:r>
            <a:r>
              <a:rPr lang="en-GB" sz="2400" dirty="0">
                <a:latin typeface="Calibri"/>
                <a:cs typeface="Calibri"/>
                <a:hlinkClick r:id="rId2"/>
              </a:rPr>
              <a:t>Advanced Searching unit</a:t>
            </a:r>
            <a:r>
              <a:rPr lang="en-GB" sz="2400" dirty="0">
                <a:latin typeface="Calibri"/>
                <a:cs typeface="Calibri"/>
              </a:rPr>
              <a:t> in the </a:t>
            </a:r>
            <a:r>
              <a:rPr lang="en-GB" sz="2400" dirty="0">
                <a:latin typeface="Calibri"/>
                <a:cs typeface="Calibri"/>
                <a:hlinkClick r:id="rId3"/>
              </a:rPr>
              <a:t>Finding and Using Information</a:t>
            </a:r>
            <a:r>
              <a:rPr lang="en-GB" sz="2400" dirty="0">
                <a:latin typeface="Calibri"/>
                <a:cs typeface="Calibri"/>
              </a:rPr>
              <a:t> course on </a:t>
            </a:r>
            <a:r>
              <a:rPr lang="en-GB" sz="2400" dirty="0">
                <a:latin typeface="Calibri"/>
                <a:cs typeface="Calibri"/>
                <a:hlinkClick r:id="rId4"/>
              </a:rPr>
              <a:t>Moodle.</a:t>
            </a:r>
            <a:endParaRPr lang="en-GB" sz="2400" dirty="0">
              <a:latin typeface="Calibri" panose="020F0502020204030204" pitchFamily="34" charset="0"/>
              <a:cs typeface="Calibri" panose="020F0502020204030204" pitchFamily="34" charset="0"/>
            </a:endParaRPr>
          </a:p>
        </p:txBody>
      </p:sp>
      <p:sp>
        <p:nvSpPr>
          <p:cNvPr id="2" name="Title 1">
            <a:extLst>
              <a:ext uri="{FF2B5EF4-FFF2-40B4-BE49-F238E27FC236}">
                <a16:creationId xmlns:a16="http://schemas.microsoft.com/office/drawing/2014/main" id="{8A4218D5-AE36-0440-340D-D7C0D1BA078E}"/>
              </a:ext>
            </a:extLst>
          </p:cNvPr>
          <p:cNvSpPr>
            <a:spLocks noGrp="1"/>
          </p:cNvSpPr>
          <p:nvPr>
            <p:ph type="title"/>
          </p:nvPr>
        </p:nvSpPr>
        <p:spPr>
          <a:xfrm>
            <a:off x="718456" y="262866"/>
            <a:ext cx="10795518" cy="1003916"/>
          </a:xfrm>
        </p:spPr>
        <p:txBody>
          <a:bodyPr anchor="b">
            <a:normAutofit/>
          </a:bodyPr>
          <a:lstStyle/>
          <a:p>
            <a:r>
              <a:rPr lang="en-GB"/>
              <a:t>Where to start...</a:t>
            </a:r>
          </a:p>
        </p:txBody>
      </p:sp>
      <p:pic>
        <p:nvPicPr>
          <p:cNvPr id="6" name="Picture 5">
            <a:extLst>
              <a:ext uri="{FF2B5EF4-FFF2-40B4-BE49-F238E27FC236}">
                <a16:creationId xmlns:a16="http://schemas.microsoft.com/office/drawing/2014/main" id="{A3FC414B-EF65-A100-3278-2ACFBBA5E5DD}"/>
              </a:ext>
            </a:extLst>
          </p:cNvPr>
          <p:cNvPicPr>
            <a:picLocks noChangeAspect="1"/>
          </p:cNvPicPr>
          <p:nvPr/>
        </p:nvPicPr>
        <p:blipFill>
          <a:blip r:embed="rId5"/>
          <a:stretch>
            <a:fillRect/>
          </a:stretch>
        </p:blipFill>
        <p:spPr>
          <a:xfrm>
            <a:off x="6750910" y="1879124"/>
            <a:ext cx="5276296" cy="368523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42313054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descr="Person at library">
            <a:extLst>
              <a:ext uri="{FF2B5EF4-FFF2-40B4-BE49-F238E27FC236}">
                <a16:creationId xmlns:a16="http://schemas.microsoft.com/office/drawing/2014/main" id="{B5EAAA94-C19B-5B98-080F-9024E98FC816}"/>
              </a:ext>
            </a:extLst>
          </p:cNvPr>
          <p:cNvPicPr>
            <a:picLocks noGrp="1" noChangeAspect="1"/>
          </p:cNvPicPr>
          <p:nvPr>
            <p:ph type="pic" sz="quarter" idx="13"/>
          </p:nvPr>
        </p:nvPicPr>
        <p:blipFill>
          <a:blip r:embed="rId2"/>
          <a:srcRect l="11721" r="11721"/>
          <a:stretch/>
        </p:blipFill>
        <p:spPr/>
      </p:pic>
      <p:sp>
        <p:nvSpPr>
          <p:cNvPr id="3" name="Subtitle 2">
            <a:extLst>
              <a:ext uri="{FF2B5EF4-FFF2-40B4-BE49-F238E27FC236}">
                <a16:creationId xmlns:a16="http://schemas.microsoft.com/office/drawing/2014/main" id="{530B82F5-094E-4D53-FBD4-74C549A8C8EB}"/>
              </a:ext>
            </a:extLst>
          </p:cNvPr>
          <p:cNvSpPr>
            <a:spLocks noGrp="1"/>
          </p:cNvSpPr>
          <p:nvPr>
            <p:ph type="subTitle" idx="1"/>
          </p:nvPr>
        </p:nvSpPr>
        <p:spPr>
          <a:xfrm>
            <a:off x="325978" y="1939394"/>
            <a:ext cx="3670481" cy="4225631"/>
          </a:xfrm>
        </p:spPr>
        <p:txBody>
          <a:bodyPr vert="horz" lIns="91440" tIns="45720" rIns="91440" bIns="45720" rtlCol="0" anchor="t">
            <a:normAutofit/>
          </a:bodyPr>
          <a:lstStyle/>
          <a:p>
            <a:r>
              <a:rPr lang="en-US" i="0">
                <a:ea typeface="Calibri Light"/>
                <a:cs typeface="Calibri Light"/>
              </a:rPr>
              <a:t>Information is everywhere. </a:t>
            </a:r>
          </a:p>
          <a:p>
            <a:endParaRPr lang="en-US">
              <a:ea typeface="Calibri Light"/>
              <a:cs typeface="Calibri Light"/>
            </a:endParaRPr>
          </a:p>
          <a:p>
            <a:r>
              <a:rPr lang="en-US" i="0">
                <a:ea typeface="Calibri Light"/>
                <a:cs typeface="Calibri Light"/>
              </a:rPr>
              <a:t>Choosing the </a:t>
            </a:r>
            <a:r>
              <a:rPr lang="en-US">
                <a:ea typeface="Calibri Light"/>
                <a:cs typeface="Calibri Light"/>
              </a:rPr>
              <a:t>right information</a:t>
            </a:r>
            <a:r>
              <a:rPr lang="en-US" i="0">
                <a:ea typeface="Calibri Light"/>
                <a:cs typeface="Calibri Light"/>
              </a:rPr>
              <a:t> is an essential academic skill!</a:t>
            </a:r>
          </a:p>
        </p:txBody>
      </p:sp>
    </p:spTree>
    <p:extLst>
      <p:ext uri="{BB962C8B-B14F-4D97-AF65-F5344CB8AC3E}">
        <p14:creationId xmlns:p14="http://schemas.microsoft.com/office/powerpoint/2010/main" val="23773011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DE510B2-4610-5F8C-87E1-332C9C179AAA}"/>
              </a:ext>
            </a:extLst>
          </p:cNvPr>
          <p:cNvPicPr>
            <a:picLocks noChangeAspect="1"/>
          </p:cNvPicPr>
          <p:nvPr/>
        </p:nvPicPr>
        <p:blipFill>
          <a:blip r:embed="rId2"/>
          <a:stretch>
            <a:fillRect/>
          </a:stretch>
        </p:blipFill>
        <p:spPr>
          <a:xfrm>
            <a:off x="2741954" y="1404730"/>
            <a:ext cx="6814109" cy="4114800"/>
          </a:xfrm>
          <a:prstGeom prst="rect">
            <a:avLst/>
          </a:prstGeom>
          <a:ln w="101600">
            <a:noFill/>
            <a:tailEnd type="triangle"/>
          </a:ln>
        </p:spPr>
      </p:pic>
      <p:sp>
        <p:nvSpPr>
          <p:cNvPr id="2" name="Title 1">
            <a:extLst>
              <a:ext uri="{FF2B5EF4-FFF2-40B4-BE49-F238E27FC236}">
                <a16:creationId xmlns:a16="http://schemas.microsoft.com/office/drawing/2014/main" id="{EC433139-83B0-4D66-9B66-C9A92E5CAB8A}"/>
              </a:ext>
            </a:extLst>
          </p:cNvPr>
          <p:cNvSpPr>
            <a:spLocks noGrp="1"/>
          </p:cNvSpPr>
          <p:nvPr>
            <p:ph type="title"/>
          </p:nvPr>
        </p:nvSpPr>
        <p:spPr/>
        <p:txBody>
          <a:bodyPr/>
          <a:lstStyle/>
          <a:p>
            <a:r>
              <a:rPr lang="en-GB"/>
              <a:t>Library search</a:t>
            </a:r>
          </a:p>
        </p:txBody>
      </p:sp>
      <p:cxnSp>
        <p:nvCxnSpPr>
          <p:cNvPr id="8" name="Straight Arrow Connector 7">
            <a:extLst>
              <a:ext uri="{FF2B5EF4-FFF2-40B4-BE49-F238E27FC236}">
                <a16:creationId xmlns:a16="http://schemas.microsoft.com/office/drawing/2014/main" id="{6F383C2E-05CC-4919-B29F-492F8FA958FA}"/>
              </a:ext>
            </a:extLst>
          </p:cNvPr>
          <p:cNvCxnSpPr>
            <a:cxnSpLocks/>
          </p:cNvCxnSpPr>
          <p:nvPr/>
        </p:nvCxnSpPr>
        <p:spPr>
          <a:xfrm flipH="1" flipV="1">
            <a:off x="7341463" y="3302943"/>
            <a:ext cx="3009689" cy="1013966"/>
          </a:xfrm>
          <a:prstGeom prst="straightConnector1">
            <a:avLst/>
          </a:prstGeom>
          <a:ln w="1016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19F7AC74-39A3-4F47-B15B-894FCEB7CFB4}"/>
              </a:ext>
            </a:extLst>
          </p:cNvPr>
          <p:cNvCxnSpPr>
            <a:cxnSpLocks/>
          </p:cNvCxnSpPr>
          <p:nvPr/>
        </p:nvCxnSpPr>
        <p:spPr>
          <a:xfrm flipV="1">
            <a:off x="1214380" y="4377382"/>
            <a:ext cx="2008039" cy="1277886"/>
          </a:xfrm>
          <a:prstGeom prst="straightConnector1">
            <a:avLst/>
          </a:prstGeom>
          <a:ln w="1016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2958D3DC-FEE5-4269-BA45-D299D34FBDF8}"/>
              </a:ext>
            </a:extLst>
          </p:cNvPr>
          <p:cNvCxnSpPr>
            <a:cxnSpLocks/>
          </p:cNvCxnSpPr>
          <p:nvPr/>
        </p:nvCxnSpPr>
        <p:spPr>
          <a:xfrm>
            <a:off x="2264567" y="1473221"/>
            <a:ext cx="1215480" cy="0"/>
          </a:xfrm>
          <a:prstGeom prst="straightConnector1">
            <a:avLst/>
          </a:prstGeom>
          <a:ln w="1016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94F7CEB5-8A9E-46A0-8E0D-EF1F288539BD}"/>
              </a:ext>
            </a:extLst>
          </p:cNvPr>
          <p:cNvCxnSpPr>
            <a:cxnSpLocks/>
          </p:cNvCxnSpPr>
          <p:nvPr/>
        </p:nvCxnSpPr>
        <p:spPr>
          <a:xfrm flipV="1">
            <a:off x="1600438" y="2096810"/>
            <a:ext cx="1221178" cy="714585"/>
          </a:xfrm>
          <a:prstGeom prst="straightConnector1">
            <a:avLst/>
          </a:prstGeom>
          <a:ln w="1016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38F12D91-700B-40C4-AF72-2CA5DB7BA055}"/>
              </a:ext>
            </a:extLst>
          </p:cNvPr>
          <p:cNvSpPr txBox="1"/>
          <p:nvPr/>
        </p:nvSpPr>
        <p:spPr>
          <a:xfrm>
            <a:off x="9643302" y="1264681"/>
            <a:ext cx="241664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panose="020F0502020204030204" pitchFamily="34" charset="0"/>
                <a:cs typeface="Calibri" panose="020F0502020204030204" pitchFamily="34" charset="0"/>
              </a:rPr>
              <a:t>Top ribbon to explore individual data-bases, journals and resources.</a:t>
            </a:r>
            <a:endParaRPr lang="en-US">
              <a:latin typeface="Calibri" panose="020F0502020204030204" pitchFamily="34" charset="0"/>
              <a:cs typeface="Calibri" panose="020F0502020204030204" pitchFamily="34" charset="0"/>
            </a:endParaRPr>
          </a:p>
        </p:txBody>
      </p:sp>
      <p:sp>
        <p:nvSpPr>
          <p:cNvPr id="16" name="TextBox 15">
            <a:extLst>
              <a:ext uri="{FF2B5EF4-FFF2-40B4-BE49-F238E27FC236}">
                <a16:creationId xmlns:a16="http://schemas.microsoft.com/office/drawing/2014/main" id="{759AB2CA-47BE-46D5-862F-16EF9DC64796}"/>
              </a:ext>
            </a:extLst>
          </p:cNvPr>
          <p:cNvSpPr txBox="1"/>
          <p:nvPr/>
        </p:nvSpPr>
        <p:spPr>
          <a:xfrm>
            <a:off x="149489" y="2707120"/>
            <a:ext cx="166947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panose="020F0502020204030204" pitchFamily="34" charset="0"/>
                <a:cs typeface="Calibri" panose="020F0502020204030204" pitchFamily="34" charset="0"/>
              </a:rPr>
              <a:t>Basic search</a:t>
            </a:r>
            <a:endParaRPr lang="en-US">
              <a:latin typeface="Calibri" panose="020F0502020204030204" pitchFamily="34" charset="0"/>
              <a:cs typeface="Calibri" panose="020F0502020204030204" pitchFamily="34" charset="0"/>
            </a:endParaRPr>
          </a:p>
        </p:txBody>
      </p:sp>
      <p:sp>
        <p:nvSpPr>
          <p:cNvPr id="17" name="TextBox 16">
            <a:extLst>
              <a:ext uri="{FF2B5EF4-FFF2-40B4-BE49-F238E27FC236}">
                <a16:creationId xmlns:a16="http://schemas.microsoft.com/office/drawing/2014/main" id="{C048DF62-F560-4F27-8B9D-4D6638756B5F}"/>
              </a:ext>
            </a:extLst>
          </p:cNvPr>
          <p:cNvSpPr txBox="1"/>
          <p:nvPr/>
        </p:nvSpPr>
        <p:spPr>
          <a:xfrm>
            <a:off x="10348530" y="2521072"/>
            <a:ext cx="171042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panose="020F0502020204030204" pitchFamily="34" charset="0"/>
                <a:cs typeface="Calibri" panose="020F0502020204030204" pitchFamily="34" charset="0"/>
              </a:rPr>
              <a:t>Sign in to access full resources.</a:t>
            </a:r>
            <a:endParaRPr lang="en-US">
              <a:latin typeface="Calibri" panose="020F0502020204030204" pitchFamily="34" charset="0"/>
              <a:cs typeface="Calibri" panose="020F0502020204030204" pitchFamily="34" charset="0"/>
            </a:endParaRPr>
          </a:p>
        </p:txBody>
      </p:sp>
      <p:cxnSp>
        <p:nvCxnSpPr>
          <p:cNvPr id="21" name="Straight Arrow Connector 20">
            <a:extLst>
              <a:ext uri="{FF2B5EF4-FFF2-40B4-BE49-F238E27FC236}">
                <a16:creationId xmlns:a16="http://schemas.microsoft.com/office/drawing/2014/main" id="{DFE8A6FF-94EA-4AAE-9C68-CDE7D9730DA3}"/>
              </a:ext>
            </a:extLst>
          </p:cNvPr>
          <p:cNvCxnSpPr>
            <a:cxnSpLocks/>
          </p:cNvCxnSpPr>
          <p:nvPr/>
        </p:nvCxnSpPr>
        <p:spPr>
          <a:xfrm flipH="1" flipV="1">
            <a:off x="9010332" y="1696914"/>
            <a:ext cx="1331295" cy="1092934"/>
          </a:xfrm>
          <a:prstGeom prst="straightConnector1">
            <a:avLst/>
          </a:prstGeom>
          <a:ln w="1016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6479A81C-03B6-460D-88AC-C0B9C5479BDA}"/>
              </a:ext>
            </a:extLst>
          </p:cNvPr>
          <p:cNvCxnSpPr>
            <a:cxnSpLocks/>
          </p:cNvCxnSpPr>
          <p:nvPr/>
        </p:nvCxnSpPr>
        <p:spPr>
          <a:xfrm flipV="1">
            <a:off x="1895625" y="2578284"/>
            <a:ext cx="1035917" cy="1303180"/>
          </a:xfrm>
          <a:prstGeom prst="straightConnector1">
            <a:avLst/>
          </a:prstGeom>
          <a:ln w="1016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C66335FF-6861-4FD4-A66C-11F4B0520E1D}"/>
              </a:ext>
            </a:extLst>
          </p:cNvPr>
          <p:cNvSpPr txBox="1"/>
          <p:nvPr/>
        </p:nvSpPr>
        <p:spPr>
          <a:xfrm>
            <a:off x="320939" y="3614973"/>
            <a:ext cx="1774914"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a:cs typeface="Calibri"/>
              </a:rPr>
              <a:t>Drop down menus to search source type ,e.g. journals, articles etc.</a:t>
            </a:r>
            <a:endParaRPr lang="en-US">
              <a:latin typeface="Calibri"/>
              <a:cs typeface="Calibri"/>
            </a:endParaRPr>
          </a:p>
        </p:txBody>
      </p:sp>
      <p:sp>
        <p:nvSpPr>
          <p:cNvPr id="24" name="TextBox 23">
            <a:extLst>
              <a:ext uri="{FF2B5EF4-FFF2-40B4-BE49-F238E27FC236}">
                <a16:creationId xmlns:a16="http://schemas.microsoft.com/office/drawing/2014/main" id="{35F5F0BB-DD98-4AAA-97CF-8E5CA3CF5A69}"/>
              </a:ext>
            </a:extLst>
          </p:cNvPr>
          <p:cNvSpPr txBox="1"/>
          <p:nvPr/>
        </p:nvSpPr>
        <p:spPr>
          <a:xfrm>
            <a:off x="10304861" y="3394158"/>
            <a:ext cx="19279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panose="020F0502020204030204" pitchFamily="34" charset="0"/>
                <a:cs typeface="Calibri" panose="020F0502020204030204" pitchFamily="34" charset="0"/>
              </a:rPr>
              <a:t>Advanced search.</a:t>
            </a:r>
            <a:endParaRPr lang="en-US">
              <a:latin typeface="Calibri" panose="020F0502020204030204" pitchFamily="34" charset="0"/>
              <a:cs typeface="Calibri" panose="020F0502020204030204" pitchFamily="34" charset="0"/>
            </a:endParaRPr>
          </a:p>
        </p:txBody>
      </p:sp>
      <p:cxnSp>
        <p:nvCxnSpPr>
          <p:cNvPr id="25" name="Straight Arrow Connector 24">
            <a:extLst>
              <a:ext uri="{FF2B5EF4-FFF2-40B4-BE49-F238E27FC236}">
                <a16:creationId xmlns:a16="http://schemas.microsoft.com/office/drawing/2014/main" id="{EC80231E-B423-469A-8892-A870816253D4}"/>
              </a:ext>
            </a:extLst>
          </p:cNvPr>
          <p:cNvCxnSpPr>
            <a:cxnSpLocks/>
          </p:cNvCxnSpPr>
          <p:nvPr/>
        </p:nvCxnSpPr>
        <p:spPr>
          <a:xfrm flipH="1" flipV="1">
            <a:off x="7874080" y="2044974"/>
            <a:ext cx="2496122" cy="1462757"/>
          </a:xfrm>
          <a:prstGeom prst="straightConnector1">
            <a:avLst/>
          </a:prstGeom>
          <a:ln w="1016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3B5E5597-1A3F-A9FE-51D7-D2EA08489C4A}"/>
              </a:ext>
            </a:extLst>
          </p:cNvPr>
          <p:cNvSpPr txBox="1"/>
          <p:nvPr/>
        </p:nvSpPr>
        <p:spPr>
          <a:xfrm>
            <a:off x="892968" y="6036468"/>
            <a:ext cx="2743199" cy="4571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9" name="TextBox 8">
            <a:extLst>
              <a:ext uri="{FF2B5EF4-FFF2-40B4-BE49-F238E27FC236}">
                <a16:creationId xmlns:a16="http://schemas.microsoft.com/office/drawing/2014/main" id="{58CC466A-7482-B998-DBD0-72427C7AF478}"/>
              </a:ext>
            </a:extLst>
          </p:cNvPr>
          <p:cNvSpPr txBox="1"/>
          <p:nvPr/>
        </p:nvSpPr>
        <p:spPr>
          <a:xfrm>
            <a:off x="5492496" y="5913567"/>
            <a:ext cx="168949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hlinkClick r:id="rId3"/>
              </a:rPr>
              <a:t>Library search</a:t>
            </a:r>
            <a:endParaRPr lang="en-US"/>
          </a:p>
        </p:txBody>
      </p:sp>
      <p:cxnSp>
        <p:nvCxnSpPr>
          <p:cNvPr id="39" name="Straight Arrow Connector 38">
            <a:extLst>
              <a:ext uri="{FF2B5EF4-FFF2-40B4-BE49-F238E27FC236}">
                <a16:creationId xmlns:a16="http://schemas.microsoft.com/office/drawing/2014/main" id="{337674A1-8088-0ADB-CE92-78228A94BC89}"/>
              </a:ext>
            </a:extLst>
          </p:cNvPr>
          <p:cNvCxnSpPr>
            <a:cxnSpLocks/>
          </p:cNvCxnSpPr>
          <p:nvPr/>
        </p:nvCxnSpPr>
        <p:spPr>
          <a:xfrm flipH="1" flipV="1">
            <a:off x="7366432" y="5066745"/>
            <a:ext cx="2889470" cy="7290"/>
          </a:xfrm>
          <a:prstGeom prst="straightConnector1">
            <a:avLst/>
          </a:prstGeom>
          <a:ln w="1016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41" name="TextBox 40">
            <a:extLst>
              <a:ext uri="{FF2B5EF4-FFF2-40B4-BE49-F238E27FC236}">
                <a16:creationId xmlns:a16="http://schemas.microsoft.com/office/drawing/2014/main" id="{A0DF044A-8F50-A104-64C9-0966380F05E8}"/>
              </a:ext>
            </a:extLst>
          </p:cNvPr>
          <p:cNvSpPr txBox="1"/>
          <p:nvPr/>
        </p:nvSpPr>
        <p:spPr>
          <a:xfrm>
            <a:off x="10266761" y="4984619"/>
            <a:ext cx="168949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panose="020F0502020204030204" pitchFamily="34" charset="0"/>
                <a:cs typeface="Calibri" panose="020F0502020204030204" pitchFamily="34" charset="0"/>
              </a:rPr>
              <a:t>Contact details.</a:t>
            </a:r>
            <a:endParaRPr lang="en-US">
              <a:latin typeface="Calibri" panose="020F0502020204030204" pitchFamily="34" charset="0"/>
              <a:cs typeface="Calibri" panose="020F0502020204030204" pitchFamily="34" charset="0"/>
            </a:endParaRPr>
          </a:p>
        </p:txBody>
      </p:sp>
      <p:sp>
        <p:nvSpPr>
          <p:cNvPr id="31" name="TextBox 30">
            <a:extLst>
              <a:ext uri="{FF2B5EF4-FFF2-40B4-BE49-F238E27FC236}">
                <a16:creationId xmlns:a16="http://schemas.microsoft.com/office/drawing/2014/main" id="{38A6FC50-05B3-446C-B133-35AD7002FE18}"/>
              </a:ext>
            </a:extLst>
          </p:cNvPr>
          <p:cNvSpPr txBox="1"/>
          <p:nvPr/>
        </p:nvSpPr>
        <p:spPr>
          <a:xfrm>
            <a:off x="10304861" y="4005289"/>
            <a:ext cx="180331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panose="020F0502020204030204" pitchFamily="34" charset="0"/>
                <a:cs typeface="Calibri" panose="020F0502020204030204" pitchFamily="34" charset="0"/>
              </a:rPr>
              <a:t>Links to library essentials and further tutorials.</a:t>
            </a:r>
          </a:p>
        </p:txBody>
      </p:sp>
      <p:sp>
        <p:nvSpPr>
          <p:cNvPr id="43" name="TextBox 42">
            <a:extLst>
              <a:ext uri="{FF2B5EF4-FFF2-40B4-BE49-F238E27FC236}">
                <a16:creationId xmlns:a16="http://schemas.microsoft.com/office/drawing/2014/main" id="{C1A1C80D-0980-1ED7-EEC4-AAEC242D0ADF}"/>
              </a:ext>
            </a:extLst>
          </p:cNvPr>
          <p:cNvSpPr txBox="1"/>
          <p:nvPr/>
        </p:nvSpPr>
        <p:spPr>
          <a:xfrm>
            <a:off x="325529" y="5260628"/>
            <a:ext cx="1379498" cy="923330"/>
          </a:xfrm>
          <a:prstGeom prst="rect">
            <a:avLst/>
          </a:prstGeom>
          <a:noFill/>
        </p:spPr>
        <p:txBody>
          <a:bodyPr wrap="square" rtlCol="0">
            <a:spAutoFit/>
          </a:bodyPr>
          <a:lstStyle/>
          <a:p>
            <a:r>
              <a:rPr lang="en-GB">
                <a:latin typeface="Calibri" panose="020F0502020204030204" pitchFamily="34" charset="0"/>
                <a:cs typeface="Calibri" panose="020F0502020204030204" pitchFamily="34" charset="0"/>
              </a:rPr>
              <a:t>Browse recent additions.</a:t>
            </a:r>
          </a:p>
        </p:txBody>
      </p:sp>
      <p:sp>
        <p:nvSpPr>
          <p:cNvPr id="50" name="TextBox 49">
            <a:extLst>
              <a:ext uri="{FF2B5EF4-FFF2-40B4-BE49-F238E27FC236}">
                <a16:creationId xmlns:a16="http://schemas.microsoft.com/office/drawing/2014/main" id="{B124158C-9513-1AAF-02FF-CE577CC105BE}"/>
              </a:ext>
            </a:extLst>
          </p:cNvPr>
          <p:cNvSpPr txBox="1"/>
          <p:nvPr/>
        </p:nvSpPr>
        <p:spPr>
          <a:xfrm>
            <a:off x="10590557" y="5519843"/>
            <a:ext cx="70314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panose="020F0502020204030204" pitchFamily="34" charset="0"/>
                <a:cs typeface="Calibri" panose="020F0502020204030204" pitchFamily="34" charset="0"/>
              </a:rPr>
              <a:t>Chat</a:t>
            </a:r>
            <a:endParaRPr lang="en-US">
              <a:latin typeface="Calibri" panose="020F0502020204030204" pitchFamily="34" charset="0"/>
              <a:cs typeface="Calibri" panose="020F0502020204030204" pitchFamily="34" charset="0"/>
            </a:endParaRPr>
          </a:p>
        </p:txBody>
      </p:sp>
      <p:cxnSp>
        <p:nvCxnSpPr>
          <p:cNvPr id="51" name="Straight Arrow Connector 50">
            <a:extLst>
              <a:ext uri="{FF2B5EF4-FFF2-40B4-BE49-F238E27FC236}">
                <a16:creationId xmlns:a16="http://schemas.microsoft.com/office/drawing/2014/main" id="{95C55DB3-7433-FE0F-8944-99566CA13611}"/>
              </a:ext>
            </a:extLst>
          </p:cNvPr>
          <p:cNvCxnSpPr>
            <a:cxnSpLocks/>
          </p:cNvCxnSpPr>
          <p:nvPr/>
        </p:nvCxnSpPr>
        <p:spPr>
          <a:xfrm flipH="1" flipV="1">
            <a:off x="9477543" y="5382315"/>
            <a:ext cx="983519" cy="267529"/>
          </a:xfrm>
          <a:prstGeom prst="straightConnector1">
            <a:avLst/>
          </a:prstGeom>
          <a:ln w="1016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6B9DD559-05EE-7F59-E3DD-CFF29AC08EA9}"/>
              </a:ext>
            </a:extLst>
          </p:cNvPr>
          <p:cNvSpPr txBox="1"/>
          <p:nvPr/>
        </p:nvSpPr>
        <p:spPr>
          <a:xfrm>
            <a:off x="10588968" y="5912708"/>
            <a:ext cx="9906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cs typeface="Calibri Light"/>
                <a:hlinkClick r:id="rId4"/>
              </a:rPr>
              <a:t>Library</a:t>
            </a:r>
            <a:endParaRPr lang="en-US"/>
          </a:p>
        </p:txBody>
      </p:sp>
      <p:cxnSp>
        <p:nvCxnSpPr>
          <p:cNvPr id="7" name="Straight Arrow Connector 6">
            <a:extLst>
              <a:ext uri="{FF2B5EF4-FFF2-40B4-BE49-F238E27FC236}">
                <a16:creationId xmlns:a16="http://schemas.microsoft.com/office/drawing/2014/main" id="{594EBC8A-079B-8A2C-901F-C6E95A408650}"/>
              </a:ext>
            </a:extLst>
          </p:cNvPr>
          <p:cNvCxnSpPr>
            <a:cxnSpLocks/>
          </p:cNvCxnSpPr>
          <p:nvPr/>
        </p:nvCxnSpPr>
        <p:spPr>
          <a:xfrm flipH="1">
            <a:off x="6823322" y="1358920"/>
            <a:ext cx="2727870" cy="161925"/>
          </a:xfrm>
          <a:prstGeom prst="straightConnector1">
            <a:avLst/>
          </a:prstGeom>
          <a:ln w="1016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3952C592-AC5F-16AF-8A71-C3482181C9EC}"/>
              </a:ext>
            </a:extLst>
          </p:cNvPr>
          <p:cNvSpPr txBox="1"/>
          <p:nvPr/>
        </p:nvSpPr>
        <p:spPr>
          <a:xfrm>
            <a:off x="320938" y="1373619"/>
            <a:ext cx="194569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rgbClr val="FF0000"/>
                </a:solidFill>
                <a:latin typeface="Calibri"/>
                <a:cs typeface="Calibri"/>
              </a:rPr>
              <a:t>New AI Research Assistant</a:t>
            </a:r>
            <a:endParaRPr lang="en-US" dirty="0">
              <a:solidFill>
                <a:srgbClr val="FF0000"/>
              </a:solidFill>
              <a:ea typeface="Calibri Light"/>
              <a:cs typeface="Calibri Light"/>
            </a:endParaRPr>
          </a:p>
        </p:txBody>
      </p:sp>
    </p:spTree>
    <p:extLst>
      <p:ext uri="{BB962C8B-B14F-4D97-AF65-F5344CB8AC3E}">
        <p14:creationId xmlns:p14="http://schemas.microsoft.com/office/powerpoint/2010/main" val="23922367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90B6C-5D87-DB4B-2EEE-2AB27A18E449}"/>
              </a:ext>
            </a:extLst>
          </p:cNvPr>
          <p:cNvSpPr>
            <a:spLocks noGrp="1"/>
          </p:cNvSpPr>
          <p:nvPr>
            <p:ph type="title"/>
          </p:nvPr>
        </p:nvSpPr>
        <p:spPr/>
        <p:txBody>
          <a:bodyPr/>
          <a:lstStyle/>
          <a:p>
            <a:r>
              <a:rPr lang="en-GB"/>
              <a:t>Resources at UWTSD include..</a:t>
            </a:r>
          </a:p>
        </p:txBody>
      </p:sp>
      <p:graphicFrame>
        <p:nvGraphicFramePr>
          <p:cNvPr id="9" name="Content Placeholder 8">
            <a:extLst>
              <a:ext uri="{FF2B5EF4-FFF2-40B4-BE49-F238E27FC236}">
                <a16:creationId xmlns:a16="http://schemas.microsoft.com/office/drawing/2014/main" id="{5D796419-80EC-1AA8-D779-E98FB0466CFA}"/>
              </a:ext>
            </a:extLst>
          </p:cNvPr>
          <p:cNvGraphicFramePr>
            <a:graphicFrameLocks noGrp="1"/>
          </p:cNvGraphicFramePr>
          <p:nvPr>
            <p:ph sz="quarter" idx="10"/>
            <p:extLst>
              <p:ext uri="{D42A27DB-BD31-4B8C-83A1-F6EECF244321}">
                <p14:modId xmlns:p14="http://schemas.microsoft.com/office/powerpoint/2010/main" val="3111929214"/>
              </p:ext>
            </p:extLst>
          </p:nvPr>
        </p:nvGraphicFramePr>
        <p:xfrm>
          <a:off x="578040" y="2644642"/>
          <a:ext cx="11488913" cy="34555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a:extLst>
              <a:ext uri="{FF2B5EF4-FFF2-40B4-BE49-F238E27FC236}">
                <a16:creationId xmlns:a16="http://schemas.microsoft.com/office/drawing/2014/main" id="{3141A5B2-97C6-8332-B55C-2096FB68174C}"/>
              </a:ext>
            </a:extLst>
          </p:cNvPr>
          <p:cNvPicPr>
            <a:picLocks noChangeAspect="1"/>
          </p:cNvPicPr>
          <p:nvPr/>
        </p:nvPicPr>
        <p:blipFill rotWithShape="1">
          <a:blip r:embed="rId7"/>
          <a:srcRect b="22848"/>
          <a:stretch/>
        </p:blipFill>
        <p:spPr>
          <a:xfrm>
            <a:off x="408529" y="1396238"/>
            <a:ext cx="11577229" cy="1576930"/>
          </a:xfrm>
          <a:prstGeom prst="rect">
            <a:avLst/>
          </a:prstGeom>
        </p:spPr>
      </p:pic>
      <p:cxnSp>
        <p:nvCxnSpPr>
          <p:cNvPr id="7" name="Straight Arrow Connector 6">
            <a:extLst>
              <a:ext uri="{FF2B5EF4-FFF2-40B4-BE49-F238E27FC236}">
                <a16:creationId xmlns:a16="http://schemas.microsoft.com/office/drawing/2014/main" id="{0180813C-8F14-5E2C-F3FC-1854FD995A63}"/>
              </a:ext>
            </a:extLst>
          </p:cNvPr>
          <p:cNvCxnSpPr>
            <a:cxnSpLocks/>
          </p:cNvCxnSpPr>
          <p:nvPr/>
        </p:nvCxnSpPr>
        <p:spPr>
          <a:xfrm flipH="1">
            <a:off x="1943784" y="2020441"/>
            <a:ext cx="1390765" cy="1686438"/>
          </a:xfrm>
          <a:prstGeom prst="straightConnector1">
            <a:avLst/>
          </a:prstGeom>
          <a:ln w="2857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A6B028DB-B193-00EF-C80F-385EE54078B5}"/>
              </a:ext>
            </a:extLst>
          </p:cNvPr>
          <p:cNvCxnSpPr>
            <a:cxnSpLocks/>
          </p:cNvCxnSpPr>
          <p:nvPr/>
        </p:nvCxnSpPr>
        <p:spPr>
          <a:xfrm>
            <a:off x="5770181" y="2020441"/>
            <a:ext cx="597736" cy="2030647"/>
          </a:xfrm>
          <a:prstGeom prst="straightConnector1">
            <a:avLst/>
          </a:prstGeom>
          <a:ln w="2857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21BEF2EC-BD49-4DC4-80C3-5AB7116929BA}"/>
              </a:ext>
            </a:extLst>
          </p:cNvPr>
          <p:cNvCxnSpPr>
            <a:cxnSpLocks/>
          </p:cNvCxnSpPr>
          <p:nvPr/>
        </p:nvCxnSpPr>
        <p:spPr>
          <a:xfrm flipH="1">
            <a:off x="4035406" y="2020441"/>
            <a:ext cx="817287" cy="1838838"/>
          </a:xfrm>
          <a:prstGeom prst="straightConnector1">
            <a:avLst/>
          </a:prstGeom>
          <a:ln w="2857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3EF3E217-C59D-547F-06FB-4A11A731B59E}"/>
              </a:ext>
            </a:extLst>
          </p:cNvPr>
          <p:cNvCxnSpPr>
            <a:cxnSpLocks/>
          </p:cNvCxnSpPr>
          <p:nvPr/>
        </p:nvCxnSpPr>
        <p:spPr>
          <a:xfrm>
            <a:off x="5792113" y="2020441"/>
            <a:ext cx="2646656" cy="1895333"/>
          </a:xfrm>
          <a:prstGeom prst="straightConnector1">
            <a:avLst/>
          </a:prstGeom>
          <a:ln w="2857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62EE6B24-FA62-CB3B-A49B-988F1AB152AE}"/>
              </a:ext>
            </a:extLst>
          </p:cNvPr>
          <p:cNvCxnSpPr>
            <a:cxnSpLocks/>
          </p:cNvCxnSpPr>
          <p:nvPr/>
        </p:nvCxnSpPr>
        <p:spPr>
          <a:xfrm>
            <a:off x="5764457" y="2020441"/>
            <a:ext cx="4912016" cy="1808055"/>
          </a:xfrm>
          <a:prstGeom prst="straightConnector1">
            <a:avLst/>
          </a:prstGeom>
          <a:ln w="2857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92F21236-A443-ADF1-8AC7-AB59A595E9D2}"/>
              </a:ext>
            </a:extLst>
          </p:cNvPr>
          <p:cNvSpPr txBox="1"/>
          <p:nvPr/>
        </p:nvSpPr>
        <p:spPr>
          <a:xfrm>
            <a:off x="394344" y="5893776"/>
            <a:ext cx="2087600" cy="369332"/>
          </a:xfrm>
          <a:prstGeom prst="rect">
            <a:avLst/>
          </a:prstGeom>
          <a:noFill/>
        </p:spPr>
        <p:txBody>
          <a:bodyPr wrap="square" rtlCol="0">
            <a:spAutoFit/>
          </a:bodyPr>
          <a:lstStyle/>
          <a:p>
            <a:r>
              <a:rPr lang="en-GB" dirty="0">
                <a:hlinkClick r:id="rId8"/>
              </a:rPr>
              <a:t>Library Catalogue</a:t>
            </a:r>
            <a:endParaRPr lang="en-GB" dirty="0"/>
          </a:p>
        </p:txBody>
      </p:sp>
    </p:spTree>
    <p:extLst>
      <p:ext uri="{BB962C8B-B14F-4D97-AF65-F5344CB8AC3E}">
        <p14:creationId xmlns:p14="http://schemas.microsoft.com/office/powerpoint/2010/main" val="35788352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A40AE-0FE1-F67F-FF18-75670D77A9F1}"/>
              </a:ext>
            </a:extLst>
          </p:cNvPr>
          <p:cNvSpPr>
            <a:spLocks noGrp="1"/>
          </p:cNvSpPr>
          <p:nvPr>
            <p:ph type="title"/>
          </p:nvPr>
        </p:nvSpPr>
        <p:spPr/>
        <p:txBody>
          <a:bodyPr/>
          <a:lstStyle/>
          <a:p>
            <a:r>
              <a:rPr lang="en-GB"/>
              <a:t>Search and save resources</a:t>
            </a:r>
          </a:p>
        </p:txBody>
      </p:sp>
      <p:sp>
        <p:nvSpPr>
          <p:cNvPr id="9" name="TextBox 8">
            <a:extLst>
              <a:ext uri="{FF2B5EF4-FFF2-40B4-BE49-F238E27FC236}">
                <a16:creationId xmlns:a16="http://schemas.microsoft.com/office/drawing/2014/main" id="{9CEAC7B1-DBAB-AC37-6A95-DD8D083FD3A6}"/>
              </a:ext>
            </a:extLst>
          </p:cNvPr>
          <p:cNvSpPr txBox="1"/>
          <p:nvPr/>
        </p:nvSpPr>
        <p:spPr>
          <a:xfrm>
            <a:off x="435449" y="3822819"/>
            <a:ext cx="2577791" cy="1015663"/>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000" b="1">
                <a:solidFill>
                  <a:schemeClr val="accent2"/>
                </a:solidFill>
                <a:latin typeface="Calibri"/>
                <a:ea typeface="Calibri"/>
                <a:cs typeface="Calibri"/>
              </a:rPr>
              <a:t>Save </a:t>
            </a:r>
            <a:r>
              <a:rPr lang="en-GB" sz="2000">
                <a:latin typeface="Calibri"/>
                <a:ea typeface="Calibri"/>
                <a:cs typeface="Calibri"/>
              </a:rPr>
              <a:t>queries and items to (pinned) favourites. </a:t>
            </a:r>
          </a:p>
        </p:txBody>
      </p:sp>
      <p:pic>
        <p:nvPicPr>
          <p:cNvPr id="5" name="Picture 4">
            <a:extLst>
              <a:ext uri="{FF2B5EF4-FFF2-40B4-BE49-F238E27FC236}">
                <a16:creationId xmlns:a16="http://schemas.microsoft.com/office/drawing/2014/main" id="{E4A151BA-4310-EC0C-8E1C-7C6AFDE26CF7}"/>
              </a:ext>
            </a:extLst>
          </p:cNvPr>
          <p:cNvPicPr>
            <a:picLocks noGrp="1" noRot="1" noChangeAspect="1" noMove="1" noResize="1" noEditPoints="1" noAdjustHandles="1" noChangeArrowheads="1" noChangeShapeType="1" noCrop="1"/>
          </p:cNvPicPr>
          <p:nvPr/>
        </p:nvPicPr>
        <p:blipFill>
          <a:blip r:embed="rId2"/>
          <a:stretch>
            <a:fillRect/>
          </a:stretch>
        </p:blipFill>
        <p:spPr>
          <a:xfrm>
            <a:off x="3543650" y="1541563"/>
            <a:ext cx="8386965" cy="4563820"/>
          </a:xfrm>
          <a:prstGeom prst="rect">
            <a:avLst/>
          </a:prstGeom>
        </p:spPr>
      </p:pic>
      <p:sp>
        <p:nvSpPr>
          <p:cNvPr id="6" name="TextBox 5">
            <a:extLst>
              <a:ext uri="{FF2B5EF4-FFF2-40B4-BE49-F238E27FC236}">
                <a16:creationId xmlns:a16="http://schemas.microsoft.com/office/drawing/2014/main" id="{9D17313D-4AC0-B401-EEB4-1DA311DB7CF0}"/>
              </a:ext>
            </a:extLst>
          </p:cNvPr>
          <p:cNvSpPr txBox="1"/>
          <p:nvPr/>
        </p:nvSpPr>
        <p:spPr>
          <a:xfrm>
            <a:off x="461426" y="4954665"/>
            <a:ext cx="2829743" cy="400110"/>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000" b="1" dirty="0">
                <a:solidFill>
                  <a:schemeClr val="accent2"/>
                </a:solidFill>
                <a:latin typeface="Calibri"/>
                <a:ea typeface="Calibri"/>
                <a:cs typeface="Calibri"/>
              </a:rPr>
              <a:t>Set</a:t>
            </a:r>
            <a:r>
              <a:rPr lang="en-GB" sz="2000" dirty="0">
                <a:latin typeface="Calibri"/>
                <a:ea typeface="Calibri"/>
                <a:cs typeface="Calibri"/>
              </a:rPr>
              <a:t> alerts.</a:t>
            </a:r>
          </a:p>
        </p:txBody>
      </p:sp>
      <p:sp>
        <p:nvSpPr>
          <p:cNvPr id="7" name="TextBox 6">
            <a:extLst>
              <a:ext uri="{FF2B5EF4-FFF2-40B4-BE49-F238E27FC236}">
                <a16:creationId xmlns:a16="http://schemas.microsoft.com/office/drawing/2014/main" id="{018C2251-BA59-6AFF-ACC7-20447BBCC176}"/>
              </a:ext>
            </a:extLst>
          </p:cNvPr>
          <p:cNvSpPr txBox="1"/>
          <p:nvPr/>
        </p:nvSpPr>
        <p:spPr>
          <a:xfrm>
            <a:off x="436847" y="2611165"/>
            <a:ext cx="2577791" cy="1015663"/>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000" b="1" dirty="0">
                <a:solidFill>
                  <a:schemeClr val="accent2"/>
                </a:solidFill>
                <a:latin typeface="Calibri"/>
                <a:ea typeface="Calibri"/>
                <a:cs typeface="Calibri"/>
              </a:rPr>
              <a:t>Use</a:t>
            </a:r>
            <a:r>
              <a:rPr lang="en-GB" sz="2000" dirty="0">
                <a:latin typeface="Calibri"/>
                <a:ea typeface="Calibri"/>
                <a:cs typeface="Calibri"/>
              </a:rPr>
              <a:t> filters on left to narrow down results.</a:t>
            </a:r>
          </a:p>
        </p:txBody>
      </p:sp>
      <p:sp>
        <p:nvSpPr>
          <p:cNvPr id="8" name="TextBox 7">
            <a:extLst>
              <a:ext uri="{FF2B5EF4-FFF2-40B4-BE49-F238E27FC236}">
                <a16:creationId xmlns:a16="http://schemas.microsoft.com/office/drawing/2014/main" id="{F1AE3BCC-E19E-A543-07F3-3FC98CC67656}"/>
              </a:ext>
            </a:extLst>
          </p:cNvPr>
          <p:cNvSpPr txBox="1"/>
          <p:nvPr/>
        </p:nvSpPr>
        <p:spPr>
          <a:xfrm>
            <a:off x="461428" y="1824300"/>
            <a:ext cx="2577791" cy="707886"/>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000" b="1">
                <a:solidFill>
                  <a:schemeClr val="accent2"/>
                </a:solidFill>
                <a:latin typeface="Calibri"/>
                <a:ea typeface="Calibri"/>
                <a:cs typeface="Calibri"/>
              </a:rPr>
              <a:t>Explore</a:t>
            </a:r>
            <a:r>
              <a:rPr lang="en-GB" sz="2000">
                <a:latin typeface="Calibri"/>
                <a:ea typeface="Calibri"/>
                <a:cs typeface="Calibri"/>
              </a:rPr>
              <a:t> drop down menus.</a:t>
            </a:r>
          </a:p>
        </p:txBody>
      </p:sp>
      <p:sp>
        <p:nvSpPr>
          <p:cNvPr id="10" name="Rectangle 9">
            <a:extLst>
              <a:ext uri="{FF2B5EF4-FFF2-40B4-BE49-F238E27FC236}">
                <a16:creationId xmlns:a16="http://schemas.microsoft.com/office/drawing/2014/main" id="{188CDB1A-1B5F-2F12-1C00-C80A17398E04}"/>
              </a:ext>
            </a:extLst>
          </p:cNvPr>
          <p:cNvSpPr/>
          <p:nvPr/>
        </p:nvSpPr>
        <p:spPr>
          <a:xfrm>
            <a:off x="7868285" y="2278937"/>
            <a:ext cx="1227053" cy="277830"/>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553459AB-9A01-0569-47A9-2FCD27E713E1}"/>
              </a:ext>
            </a:extLst>
          </p:cNvPr>
          <p:cNvSpPr/>
          <p:nvPr/>
        </p:nvSpPr>
        <p:spPr>
          <a:xfrm>
            <a:off x="3495887" y="3038549"/>
            <a:ext cx="1653586" cy="3193555"/>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216210D5-6917-7C92-58EE-1DE09468ACB7}"/>
              </a:ext>
            </a:extLst>
          </p:cNvPr>
          <p:cNvSpPr/>
          <p:nvPr/>
        </p:nvSpPr>
        <p:spPr>
          <a:xfrm>
            <a:off x="10760700" y="1616249"/>
            <a:ext cx="328730" cy="415756"/>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EACE521A-C8B1-3C4B-3A6E-EC17E3D1EE8D}"/>
              </a:ext>
            </a:extLst>
          </p:cNvPr>
          <p:cNvSpPr/>
          <p:nvPr/>
        </p:nvSpPr>
        <p:spPr>
          <a:xfrm>
            <a:off x="4380877" y="2541232"/>
            <a:ext cx="2940316" cy="427213"/>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8D225093-F7AC-ED77-2935-304743E9937C}"/>
              </a:ext>
            </a:extLst>
          </p:cNvPr>
          <p:cNvSpPr txBox="1"/>
          <p:nvPr/>
        </p:nvSpPr>
        <p:spPr>
          <a:xfrm>
            <a:off x="436846" y="1324119"/>
            <a:ext cx="2577791" cy="400110"/>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000" b="1">
                <a:solidFill>
                  <a:schemeClr val="accent2"/>
                </a:solidFill>
                <a:latin typeface="Calibri"/>
                <a:ea typeface="Calibri"/>
                <a:cs typeface="Calibri"/>
              </a:rPr>
              <a:t>Sign in.</a:t>
            </a:r>
            <a:endParaRPr lang="en-GB" sz="2000">
              <a:latin typeface="Calibri"/>
              <a:ea typeface="Calibri"/>
              <a:cs typeface="Calibri"/>
            </a:endParaRPr>
          </a:p>
        </p:txBody>
      </p:sp>
      <p:sp>
        <p:nvSpPr>
          <p:cNvPr id="15" name="Rectangle 14">
            <a:extLst>
              <a:ext uri="{FF2B5EF4-FFF2-40B4-BE49-F238E27FC236}">
                <a16:creationId xmlns:a16="http://schemas.microsoft.com/office/drawing/2014/main" id="{E53D0936-0B01-F23F-BC64-AD2B19FE4DC4}"/>
              </a:ext>
            </a:extLst>
          </p:cNvPr>
          <p:cNvSpPr/>
          <p:nvPr/>
        </p:nvSpPr>
        <p:spPr>
          <a:xfrm>
            <a:off x="7241843" y="3040201"/>
            <a:ext cx="1653586" cy="427214"/>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9DBED7CB-DCCD-18F0-3E9B-A8B238AD1229}"/>
              </a:ext>
            </a:extLst>
          </p:cNvPr>
          <p:cNvSpPr/>
          <p:nvPr/>
        </p:nvSpPr>
        <p:spPr>
          <a:xfrm>
            <a:off x="11095767" y="1639293"/>
            <a:ext cx="834848" cy="392175"/>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7CE60A67-3188-3943-C868-959649DAE88D}"/>
              </a:ext>
            </a:extLst>
          </p:cNvPr>
          <p:cNvSpPr/>
          <p:nvPr/>
        </p:nvSpPr>
        <p:spPr>
          <a:xfrm>
            <a:off x="9341780" y="3431298"/>
            <a:ext cx="1010335" cy="392175"/>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7A4033A3-26F6-7E17-8491-053EF5C97844}"/>
              </a:ext>
            </a:extLst>
          </p:cNvPr>
          <p:cNvSpPr/>
          <p:nvPr/>
        </p:nvSpPr>
        <p:spPr>
          <a:xfrm>
            <a:off x="9877752" y="2297372"/>
            <a:ext cx="889070" cy="265539"/>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CCA566E8-2935-2714-EAE2-849376023887}"/>
              </a:ext>
            </a:extLst>
          </p:cNvPr>
          <p:cNvSpPr txBox="1"/>
          <p:nvPr/>
        </p:nvSpPr>
        <p:spPr>
          <a:xfrm>
            <a:off x="459657" y="5529416"/>
            <a:ext cx="2920851"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Sans-Serif"/>
              <a:buChar char="•"/>
            </a:pPr>
            <a:r>
              <a:rPr lang="en-GB" sz="2000" b="1" dirty="0">
                <a:solidFill>
                  <a:schemeClr val="accent2"/>
                </a:solidFill>
                <a:latin typeface="Calibri"/>
                <a:cs typeface="Arial"/>
              </a:rPr>
              <a:t>Use</a:t>
            </a:r>
            <a:r>
              <a:rPr lang="en-GB" sz="2000" dirty="0">
                <a:latin typeface="Calibri"/>
                <a:cs typeface="Arial"/>
              </a:rPr>
              <a:t> Advanced Search to combine terms.</a:t>
            </a:r>
            <a:r>
              <a:rPr lang="en-US" sz="2000" dirty="0">
                <a:latin typeface="Calibri"/>
                <a:cs typeface="Arial"/>
              </a:rPr>
              <a:t>​</a:t>
            </a:r>
          </a:p>
        </p:txBody>
      </p:sp>
      <p:pic>
        <p:nvPicPr>
          <p:cNvPr id="18" name="Picture 17" descr="A black text on a white background&#10;&#10;Description automatically generated">
            <a:extLst>
              <a:ext uri="{FF2B5EF4-FFF2-40B4-BE49-F238E27FC236}">
                <a16:creationId xmlns:a16="http://schemas.microsoft.com/office/drawing/2014/main" id="{7B3BCC03-D243-23C5-B82C-7D4105F77AA9}"/>
              </a:ext>
            </a:extLst>
          </p:cNvPr>
          <p:cNvPicPr>
            <a:picLocks noChangeAspect="1"/>
          </p:cNvPicPr>
          <p:nvPr/>
        </p:nvPicPr>
        <p:blipFill>
          <a:blip r:embed="rId3"/>
          <a:stretch>
            <a:fillRect/>
          </a:stretch>
        </p:blipFill>
        <p:spPr>
          <a:xfrm>
            <a:off x="4486582" y="1636763"/>
            <a:ext cx="1074175" cy="364409"/>
          </a:xfrm>
          <a:prstGeom prst="rect">
            <a:avLst/>
          </a:prstGeom>
        </p:spPr>
      </p:pic>
      <p:sp>
        <p:nvSpPr>
          <p:cNvPr id="19" name="TextBox 18">
            <a:extLst>
              <a:ext uri="{FF2B5EF4-FFF2-40B4-BE49-F238E27FC236}">
                <a16:creationId xmlns:a16="http://schemas.microsoft.com/office/drawing/2014/main" id="{01D6023B-215F-EA01-2921-C1209FFA6B86}"/>
              </a:ext>
            </a:extLst>
          </p:cNvPr>
          <p:cNvSpPr txBox="1"/>
          <p:nvPr/>
        </p:nvSpPr>
        <p:spPr>
          <a:xfrm>
            <a:off x="8895429" y="1324119"/>
            <a:ext cx="1650745" cy="338554"/>
          </a:xfrm>
          <a:prstGeom prst="rect">
            <a:avLst/>
          </a:prstGeom>
          <a:noFill/>
        </p:spPr>
        <p:txBody>
          <a:bodyPr wrap="square" rtlCol="0">
            <a:spAutoFit/>
          </a:bodyPr>
          <a:lstStyle/>
          <a:p>
            <a:r>
              <a:rPr lang="en-GB" sz="1600" dirty="0">
                <a:hlinkClick r:id="rId4"/>
              </a:rPr>
              <a:t>Library Catalogue</a:t>
            </a:r>
            <a:endParaRPr lang="en-GB" sz="1600" dirty="0"/>
          </a:p>
        </p:txBody>
      </p:sp>
    </p:spTree>
    <p:extLst>
      <p:ext uri="{BB962C8B-B14F-4D97-AF65-F5344CB8AC3E}">
        <p14:creationId xmlns:p14="http://schemas.microsoft.com/office/powerpoint/2010/main" val="3938892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128911" y="1465803"/>
            <a:ext cx="3864816" cy="3425038"/>
          </a:xfrm>
        </p:spPr>
        <p:txBody>
          <a:bodyPr vert="horz" lIns="91440" tIns="45720" rIns="91440" bIns="45720" rtlCol="0" anchor="t">
            <a:noAutofit/>
          </a:bodyPr>
          <a:lstStyle/>
          <a:p>
            <a:pPr>
              <a:buFont typeface="Arial" panose="020B0604020202020204" pitchFamily="34" charset="0"/>
              <a:buChar char="•"/>
            </a:pPr>
            <a:r>
              <a:rPr lang="en-GB" sz="2000" dirty="0">
                <a:latin typeface="Calibri"/>
                <a:ea typeface="Calibri"/>
                <a:cs typeface="Calibri"/>
              </a:rPr>
              <a:t>Where the book is held if it’s in print.</a:t>
            </a:r>
          </a:p>
          <a:p>
            <a:pPr>
              <a:buFont typeface="Arial" panose="020B0604020202020204" pitchFamily="34" charset="0"/>
              <a:buChar char="•"/>
            </a:pPr>
            <a:r>
              <a:rPr lang="en-GB" sz="2000" dirty="0">
                <a:latin typeface="Calibri"/>
                <a:ea typeface="Calibri"/>
                <a:cs typeface="Calibri"/>
              </a:rPr>
              <a:t>Link to </a:t>
            </a:r>
            <a:r>
              <a:rPr lang="en-GB" sz="2000" dirty="0" err="1">
                <a:latin typeface="Calibri"/>
                <a:ea typeface="Calibri"/>
                <a:cs typeface="Calibri"/>
              </a:rPr>
              <a:t>ebook</a:t>
            </a:r>
            <a:r>
              <a:rPr lang="en-GB" sz="2000" dirty="0">
                <a:latin typeface="Calibri"/>
                <a:ea typeface="Calibri"/>
                <a:cs typeface="Calibri"/>
              </a:rPr>
              <a:t> or journal article if it’s electronic.</a:t>
            </a:r>
          </a:p>
          <a:p>
            <a:pPr>
              <a:buFont typeface="Arial" panose="020B0604020202020204" pitchFamily="34" charset="0"/>
              <a:buChar char="•"/>
            </a:pPr>
            <a:r>
              <a:rPr lang="en-GB" sz="2000" dirty="0">
                <a:latin typeface="Calibri"/>
                <a:ea typeface="Calibri"/>
                <a:cs typeface="Calibri"/>
              </a:rPr>
              <a:t>How to request it if it’s on loan.</a:t>
            </a:r>
          </a:p>
          <a:p>
            <a:pPr>
              <a:buFont typeface="Arial" panose="020B0604020202020204" pitchFamily="34" charset="0"/>
              <a:buChar char="•"/>
            </a:pPr>
            <a:r>
              <a:rPr lang="en-GB" sz="2000" dirty="0">
                <a:latin typeface="Calibri"/>
                <a:ea typeface="Calibri"/>
                <a:cs typeface="Calibri"/>
              </a:rPr>
              <a:t>Related reading.</a:t>
            </a:r>
          </a:p>
          <a:p>
            <a:pPr>
              <a:buFont typeface="Arial" panose="020B0604020202020204" pitchFamily="34" charset="0"/>
              <a:buChar char="•"/>
            </a:pPr>
            <a:r>
              <a:rPr lang="en-GB" sz="2000" dirty="0">
                <a:latin typeface="Calibri"/>
                <a:ea typeface="Calibri"/>
                <a:cs typeface="Calibri"/>
              </a:rPr>
              <a:t>Option to search just within one journal.</a:t>
            </a:r>
          </a:p>
          <a:p>
            <a:pPr>
              <a:buFont typeface="Arial" panose="020B0604020202020204" pitchFamily="34" charset="0"/>
              <a:buChar char="•"/>
            </a:pPr>
            <a:r>
              <a:rPr lang="en-GB" sz="2000" dirty="0">
                <a:latin typeface="Calibri"/>
                <a:ea typeface="Calibri"/>
                <a:cs typeface="Calibri"/>
              </a:rPr>
              <a:t>Virtual browse of other similar books.</a:t>
            </a:r>
          </a:p>
          <a:p>
            <a:pPr>
              <a:buFont typeface="Arial" panose="020B0604020202020204" pitchFamily="34" charset="0"/>
              <a:buChar char="•"/>
            </a:pPr>
            <a:r>
              <a:rPr lang="en-GB" sz="2000" dirty="0">
                <a:latin typeface="Calibri"/>
                <a:ea typeface="Calibri"/>
                <a:cs typeface="Calibri"/>
              </a:rPr>
              <a:t>Books on the same Online Resource list.</a:t>
            </a:r>
          </a:p>
          <a:p>
            <a:pPr>
              <a:buFont typeface="Arial" panose="020B0604020202020204" pitchFamily="34" charset="0"/>
              <a:buChar char="•"/>
            </a:pPr>
            <a:r>
              <a:rPr lang="en-GB" sz="2000" dirty="0">
                <a:latin typeface="Calibri"/>
                <a:ea typeface="Calibri"/>
                <a:cs typeface="Calibri"/>
              </a:rPr>
              <a:t>Subject / author search</a:t>
            </a:r>
            <a:endParaRPr lang="en-GB" dirty="0"/>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a:xfrm>
            <a:off x="352802" y="86188"/>
            <a:ext cx="10795518" cy="1003916"/>
          </a:xfrm>
        </p:spPr>
        <p:txBody>
          <a:bodyPr>
            <a:normAutofit/>
          </a:bodyPr>
          <a:lstStyle/>
          <a:p>
            <a:r>
              <a:rPr lang="en-GB"/>
              <a:t>Item Record </a:t>
            </a:r>
          </a:p>
        </p:txBody>
      </p:sp>
      <p:sp>
        <p:nvSpPr>
          <p:cNvPr id="8" name="TextBox 7">
            <a:extLst>
              <a:ext uri="{FF2B5EF4-FFF2-40B4-BE49-F238E27FC236}">
                <a16:creationId xmlns:a16="http://schemas.microsoft.com/office/drawing/2014/main" id="{8CA83CD2-249F-E895-FA8F-F79FE5EA534F}"/>
              </a:ext>
            </a:extLst>
          </p:cNvPr>
          <p:cNvSpPr txBox="1"/>
          <p:nvPr/>
        </p:nvSpPr>
        <p:spPr>
          <a:xfrm>
            <a:off x="10429702" y="2122516"/>
            <a:ext cx="1357745" cy="369332"/>
          </a:xfrm>
          <a:prstGeom prst="rect">
            <a:avLst/>
          </a:prstGeom>
          <a:noFill/>
        </p:spPr>
        <p:txBody>
          <a:bodyPr wrap="square" rtlCol="0">
            <a:spAutoFit/>
          </a:bodyPr>
          <a:lstStyle/>
          <a:p>
            <a:r>
              <a:rPr lang="en-GB" dirty="0">
                <a:hlinkClick r:id="rId3"/>
              </a:rPr>
              <a:t>Record Link</a:t>
            </a:r>
            <a:endParaRPr lang="en-GB" dirty="0"/>
          </a:p>
        </p:txBody>
      </p:sp>
      <p:pic>
        <p:nvPicPr>
          <p:cNvPr id="5" name="Picture 4">
            <a:extLst>
              <a:ext uri="{FF2B5EF4-FFF2-40B4-BE49-F238E27FC236}">
                <a16:creationId xmlns:a16="http://schemas.microsoft.com/office/drawing/2014/main" id="{74598955-CDB8-9975-E54B-AF744D8405B7}"/>
              </a:ext>
            </a:extLst>
          </p:cNvPr>
          <p:cNvPicPr>
            <a:picLocks noChangeAspect="1"/>
          </p:cNvPicPr>
          <p:nvPr/>
        </p:nvPicPr>
        <p:blipFill>
          <a:blip r:embed="rId4"/>
          <a:stretch>
            <a:fillRect/>
          </a:stretch>
        </p:blipFill>
        <p:spPr>
          <a:xfrm>
            <a:off x="4332572" y="1352202"/>
            <a:ext cx="5166991" cy="458585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10" name="Picture 9">
            <a:extLst>
              <a:ext uri="{FF2B5EF4-FFF2-40B4-BE49-F238E27FC236}">
                <a16:creationId xmlns:a16="http://schemas.microsoft.com/office/drawing/2014/main" id="{9CE9A7A0-793E-C0BA-2E6A-7099075047F2}"/>
              </a:ext>
            </a:extLst>
          </p:cNvPr>
          <p:cNvPicPr>
            <a:picLocks noChangeAspect="1"/>
          </p:cNvPicPr>
          <p:nvPr/>
        </p:nvPicPr>
        <p:blipFill>
          <a:blip r:embed="rId5"/>
          <a:stretch>
            <a:fillRect/>
          </a:stretch>
        </p:blipFill>
        <p:spPr>
          <a:xfrm>
            <a:off x="7951951" y="3524260"/>
            <a:ext cx="4060550" cy="265516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7295523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red circle with black lines&#10;&#10;Description automatically generated">
            <a:extLst>
              <a:ext uri="{FF2B5EF4-FFF2-40B4-BE49-F238E27FC236}">
                <a16:creationId xmlns:a16="http://schemas.microsoft.com/office/drawing/2014/main" id="{B4576455-148E-79AC-2FC0-0886346A93D3}"/>
              </a:ext>
            </a:extLst>
          </p:cNvPr>
          <p:cNvPicPr>
            <a:picLocks noChangeAspect="1"/>
          </p:cNvPicPr>
          <p:nvPr/>
        </p:nvPicPr>
        <p:blipFill rotWithShape="1">
          <a:blip r:embed="rId2"/>
          <a:srcRect l="2352" t="-944" r="3343" b="2055"/>
          <a:stretch/>
        </p:blipFill>
        <p:spPr>
          <a:xfrm>
            <a:off x="3561" y="2530"/>
            <a:ext cx="12188582" cy="2873623"/>
          </a:xfrm>
          <a:prstGeom prst="rect">
            <a:avLst/>
          </a:prstGeom>
        </p:spPr>
      </p:pic>
      <p:sp>
        <p:nvSpPr>
          <p:cNvPr id="3" name="TextBox 2">
            <a:extLst>
              <a:ext uri="{FF2B5EF4-FFF2-40B4-BE49-F238E27FC236}">
                <a16:creationId xmlns:a16="http://schemas.microsoft.com/office/drawing/2014/main" id="{00DCB5C7-9A11-0FA6-6469-5BB293367BBC}"/>
              </a:ext>
            </a:extLst>
          </p:cNvPr>
          <p:cNvSpPr txBox="1"/>
          <p:nvPr/>
        </p:nvSpPr>
        <p:spPr>
          <a:xfrm>
            <a:off x="5496000" y="2868000"/>
            <a:ext cx="148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OR</a:t>
            </a:r>
            <a:endParaRPr lang="en-GB" sz="5400" b="1"/>
          </a:p>
        </p:txBody>
      </p:sp>
      <p:sp>
        <p:nvSpPr>
          <p:cNvPr id="4" name="TextBox 3">
            <a:extLst>
              <a:ext uri="{FF2B5EF4-FFF2-40B4-BE49-F238E27FC236}">
                <a16:creationId xmlns:a16="http://schemas.microsoft.com/office/drawing/2014/main" id="{E8A9AAE3-58E2-A0B1-343F-CADA50F70CD3}"/>
              </a:ext>
            </a:extLst>
          </p:cNvPr>
          <p:cNvSpPr txBox="1"/>
          <p:nvPr/>
        </p:nvSpPr>
        <p:spPr>
          <a:xfrm>
            <a:off x="1512000" y="2867999"/>
            <a:ext cx="148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AND</a:t>
            </a:r>
            <a:endParaRPr lang="en-GB" sz="5400" b="1"/>
          </a:p>
        </p:txBody>
      </p:sp>
      <p:sp>
        <p:nvSpPr>
          <p:cNvPr id="5" name="TextBox 4">
            <a:extLst>
              <a:ext uri="{FF2B5EF4-FFF2-40B4-BE49-F238E27FC236}">
                <a16:creationId xmlns:a16="http://schemas.microsoft.com/office/drawing/2014/main" id="{4335CA7C-4ABE-B83A-F9AC-6B889FE07CB8}"/>
              </a:ext>
            </a:extLst>
          </p:cNvPr>
          <p:cNvSpPr txBox="1"/>
          <p:nvPr/>
        </p:nvSpPr>
        <p:spPr>
          <a:xfrm>
            <a:off x="9192000" y="2867999"/>
            <a:ext cx="148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NOT</a:t>
            </a:r>
            <a:endParaRPr lang="en-GB" sz="5400" b="1"/>
          </a:p>
        </p:txBody>
      </p:sp>
      <p:sp>
        <p:nvSpPr>
          <p:cNvPr id="11" name="TextBox 10">
            <a:extLst>
              <a:ext uri="{FF2B5EF4-FFF2-40B4-BE49-F238E27FC236}">
                <a16:creationId xmlns:a16="http://schemas.microsoft.com/office/drawing/2014/main" id="{F0210611-0F97-6FF8-32EB-698A92FD51E0}"/>
              </a:ext>
            </a:extLst>
          </p:cNvPr>
          <p:cNvSpPr txBox="1"/>
          <p:nvPr/>
        </p:nvSpPr>
        <p:spPr>
          <a:xfrm>
            <a:off x="364434" y="3982278"/>
            <a:ext cx="11469758"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alibri"/>
                <a:cs typeface="Arial"/>
              </a:rPr>
              <a:t>Boolean Operators allow you to </a:t>
            </a:r>
            <a:r>
              <a:rPr lang="en-GB" sz="2000" b="1">
                <a:latin typeface="Calibri"/>
                <a:cs typeface="Arial"/>
              </a:rPr>
              <a:t>combine your keywords</a:t>
            </a:r>
            <a:r>
              <a:rPr lang="en-GB" sz="2000">
                <a:latin typeface="Calibri"/>
                <a:cs typeface="Arial"/>
              </a:rPr>
              <a:t> to narrow or broaden your search.</a:t>
            </a:r>
            <a:r>
              <a:rPr lang="en-US" sz="2000">
                <a:latin typeface="Calibri"/>
                <a:cs typeface="Arial"/>
              </a:rPr>
              <a:t>​</a:t>
            </a:r>
            <a:endParaRPr lang="en-US" sz="2000">
              <a:latin typeface="Calibri"/>
              <a:ea typeface="Calibri"/>
              <a:cs typeface="Arial"/>
            </a:endParaRPr>
          </a:p>
          <a:p>
            <a:pPr marL="228600" indent="-228600">
              <a:buFont typeface="Arial,Sans-Serif"/>
              <a:buChar char="•"/>
            </a:pPr>
            <a:endParaRPr lang="en-GB" sz="2000">
              <a:latin typeface="Calibri"/>
              <a:ea typeface="Calibri"/>
              <a:cs typeface="Arial"/>
            </a:endParaRPr>
          </a:p>
          <a:p>
            <a:pPr marL="228600" indent="-228600">
              <a:buFont typeface="Arial,Sans-Serif"/>
              <a:buChar char="•"/>
            </a:pPr>
            <a:r>
              <a:rPr lang="en-GB" sz="2000" b="1">
                <a:solidFill>
                  <a:srgbClr val="FF0000"/>
                </a:solidFill>
                <a:latin typeface="Calibri"/>
                <a:cs typeface="Arial"/>
              </a:rPr>
              <a:t>AND</a:t>
            </a:r>
            <a:r>
              <a:rPr lang="en-GB" sz="2000">
                <a:latin typeface="Calibri"/>
                <a:cs typeface="Arial"/>
              </a:rPr>
              <a:t>: narrows your search by only giving results where </a:t>
            </a:r>
            <a:r>
              <a:rPr lang="en-GB" sz="2000" b="1">
                <a:solidFill>
                  <a:srgbClr val="FF0000"/>
                </a:solidFill>
                <a:latin typeface="Calibri"/>
                <a:cs typeface="Arial"/>
              </a:rPr>
              <a:t>ALL</a:t>
            </a:r>
            <a:r>
              <a:rPr lang="en-GB" sz="2000">
                <a:latin typeface="Calibri"/>
                <a:cs typeface="Arial"/>
              </a:rPr>
              <a:t> your search terms are present.</a:t>
            </a:r>
            <a:r>
              <a:rPr lang="en-US" sz="2000">
                <a:latin typeface="Calibri"/>
                <a:cs typeface="Arial"/>
              </a:rPr>
              <a:t>​</a:t>
            </a:r>
            <a:endParaRPr lang="en-US" sz="2000">
              <a:latin typeface="Calibri"/>
              <a:ea typeface="Calibri"/>
              <a:cs typeface="Arial"/>
            </a:endParaRPr>
          </a:p>
          <a:p>
            <a:pPr marL="228600" indent="-228600">
              <a:buFont typeface="Arial,Sans-Serif"/>
              <a:buChar char="•"/>
            </a:pPr>
            <a:endParaRPr lang="en-GB" sz="2000">
              <a:latin typeface="Calibri"/>
              <a:ea typeface="Calibri"/>
              <a:cs typeface="Arial"/>
            </a:endParaRPr>
          </a:p>
          <a:p>
            <a:pPr marL="228600" indent="-228600">
              <a:buFont typeface="Arial,Sans-Serif"/>
              <a:buChar char="•"/>
            </a:pPr>
            <a:r>
              <a:rPr lang="en-GB" sz="2000" b="1">
                <a:solidFill>
                  <a:srgbClr val="FF0000"/>
                </a:solidFill>
                <a:latin typeface="Calibri"/>
                <a:cs typeface="Arial"/>
              </a:rPr>
              <a:t>OR</a:t>
            </a:r>
            <a:r>
              <a:rPr lang="en-GB" sz="2000">
                <a:latin typeface="Calibri"/>
                <a:cs typeface="Arial"/>
              </a:rPr>
              <a:t>: broadens your search where </a:t>
            </a:r>
            <a:r>
              <a:rPr lang="en-GB" sz="2000" b="1">
                <a:solidFill>
                  <a:srgbClr val="FF0000"/>
                </a:solidFill>
                <a:latin typeface="Calibri"/>
                <a:cs typeface="Arial"/>
              </a:rPr>
              <a:t>ANY </a:t>
            </a:r>
            <a:r>
              <a:rPr lang="en-GB" sz="2000">
                <a:latin typeface="Calibri"/>
                <a:cs typeface="Arial"/>
              </a:rPr>
              <a:t>of your search terms are present.</a:t>
            </a:r>
            <a:r>
              <a:rPr lang="en-US" sz="2000">
                <a:latin typeface="Calibri"/>
                <a:cs typeface="Arial"/>
              </a:rPr>
              <a:t>​</a:t>
            </a:r>
            <a:endParaRPr lang="en-US" sz="2000">
              <a:latin typeface="Calibri"/>
              <a:ea typeface="Calibri"/>
              <a:cs typeface="Arial"/>
            </a:endParaRPr>
          </a:p>
          <a:p>
            <a:pPr marL="228600" indent="-228600">
              <a:buFont typeface="Arial,Sans-Serif"/>
              <a:buChar char="•"/>
            </a:pPr>
            <a:endParaRPr lang="en-GB" sz="2000">
              <a:latin typeface="Calibri"/>
              <a:ea typeface="Calibri"/>
              <a:cs typeface="Arial"/>
            </a:endParaRPr>
          </a:p>
          <a:p>
            <a:pPr marL="228600" indent="-228600">
              <a:buFont typeface="Arial,Sans-Serif"/>
              <a:buChar char="•"/>
            </a:pPr>
            <a:r>
              <a:rPr lang="en-GB" sz="2000" b="1">
                <a:solidFill>
                  <a:srgbClr val="FF0000"/>
                </a:solidFill>
                <a:latin typeface="Calibri"/>
                <a:cs typeface="Arial"/>
              </a:rPr>
              <a:t>NOT</a:t>
            </a:r>
            <a:r>
              <a:rPr lang="en-GB" sz="2000">
                <a:latin typeface="Calibri"/>
                <a:cs typeface="Arial"/>
              </a:rPr>
              <a:t>: Excludes specific terms</a:t>
            </a:r>
            <a:r>
              <a:rPr lang="en-US" sz="2000">
                <a:latin typeface="Calibri"/>
                <a:cs typeface="Arial"/>
              </a:rPr>
              <a:t>​</a:t>
            </a:r>
            <a:endParaRPr lang="en-US" sz="2000">
              <a:latin typeface="Calibri"/>
              <a:ea typeface="Calibri"/>
              <a:cs typeface="Arial"/>
            </a:endParaRPr>
          </a:p>
        </p:txBody>
      </p:sp>
    </p:spTree>
    <p:extLst>
      <p:ext uri="{BB962C8B-B14F-4D97-AF65-F5344CB8AC3E}">
        <p14:creationId xmlns:p14="http://schemas.microsoft.com/office/powerpoint/2010/main" val="38997816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4A1F2-730B-4BDD-BAE6-D1FC5E751936}"/>
              </a:ext>
            </a:extLst>
          </p:cNvPr>
          <p:cNvSpPr>
            <a:spLocks noGrp="1"/>
          </p:cNvSpPr>
          <p:nvPr>
            <p:ph type="title"/>
          </p:nvPr>
        </p:nvSpPr>
        <p:spPr/>
        <p:txBody>
          <a:bodyPr/>
          <a:lstStyle/>
          <a:p>
            <a:r>
              <a:rPr lang="en-GB"/>
              <a:t>Phrase Searching &amp; Terminology</a:t>
            </a:r>
          </a:p>
        </p:txBody>
      </p:sp>
      <p:sp>
        <p:nvSpPr>
          <p:cNvPr id="4" name="TextBox 3">
            <a:extLst>
              <a:ext uri="{FF2B5EF4-FFF2-40B4-BE49-F238E27FC236}">
                <a16:creationId xmlns:a16="http://schemas.microsoft.com/office/drawing/2014/main" id="{BE448A93-D980-6994-885D-99F78FF4252B}"/>
              </a:ext>
            </a:extLst>
          </p:cNvPr>
          <p:cNvSpPr txBox="1"/>
          <p:nvPr/>
        </p:nvSpPr>
        <p:spPr>
          <a:xfrm>
            <a:off x="4699000" y="1558636"/>
            <a:ext cx="7038973" cy="47828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800" dirty="0">
                <a:latin typeface="Calibri"/>
                <a:cs typeface="Calibri"/>
              </a:rPr>
              <a:t>Consider different terminology that may be used.</a:t>
            </a:r>
            <a:endParaRPr lang="en-GB" sz="2800" dirty="0">
              <a:latin typeface="Calibri"/>
              <a:ea typeface="+mn-lt"/>
              <a:cs typeface="Calibri"/>
            </a:endParaRPr>
          </a:p>
          <a:p>
            <a:pPr marL="285750" indent="-285750">
              <a:lnSpc>
                <a:spcPct val="90000"/>
              </a:lnSpc>
              <a:spcBef>
                <a:spcPts val="1000"/>
              </a:spcBef>
              <a:buFont typeface="Arial,Sans-Serif"/>
              <a:buChar char="•"/>
            </a:pPr>
            <a:endParaRPr lang="en-GB" sz="2800" dirty="0">
              <a:latin typeface="Calibri"/>
              <a:cs typeface="Calibri"/>
            </a:endParaRPr>
          </a:p>
          <a:p>
            <a:pPr marL="285750" indent="-285750">
              <a:lnSpc>
                <a:spcPct val="90000"/>
              </a:lnSpc>
              <a:spcBef>
                <a:spcPts val="1000"/>
              </a:spcBef>
              <a:buFont typeface="Arial,Sans-Serif"/>
              <a:buChar char="•"/>
            </a:pPr>
            <a:r>
              <a:rPr lang="en-GB" sz="2800" b="1" dirty="0">
                <a:solidFill>
                  <a:schemeClr val="accent2"/>
                </a:solidFill>
                <a:latin typeface="Calibri"/>
                <a:cs typeface="Calibri"/>
              </a:rPr>
              <a:t>Alternative words</a:t>
            </a:r>
            <a:r>
              <a:rPr lang="en-GB" sz="2800" dirty="0">
                <a:solidFill>
                  <a:schemeClr val="accent2"/>
                </a:solidFill>
                <a:latin typeface="Calibri"/>
                <a:cs typeface="Calibri"/>
              </a:rPr>
              <a:t>: </a:t>
            </a:r>
            <a:r>
              <a:rPr lang="en-GB" sz="2800" dirty="0">
                <a:latin typeface="Calibri"/>
                <a:cs typeface="Calibri"/>
              </a:rPr>
              <a:t>Synonyms / Antonyms</a:t>
            </a:r>
            <a:endParaRPr lang="en-GB" sz="2800" dirty="0">
              <a:latin typeface="Calibri"/>
              <a:ea typeface="+mn-lt"/>
              <a:cs typeface="+mn-lt"/>
            </a:endParaRPr>
          </a:p>
          <a:p>
            <a:pPr marL="285750" indent="-285750">
              <a:lnSpc>
                <a:spcPct val="90000"/>
              </a:lnSpc>
              <a:spcBef>
                <a:spcPts val="1000"/>
              </a:spcBef>
              <a:buFont typeface="Arial,Sans-Serif"/>
              <a:buChar char="•"/>
            </a:pPr>
            <a:endParaRPr lang="en-GB" sz="2800" dirty="0">
              <a:latin typeface="Calibri"/>
              <a:ea typeface="+mn-lt"/>
              <a:cs typeface="+mn-lt"/>
            </a:endParaRPr>
          </a:p>
          <a:p>
            <a:pPr marL="285750" indent="-285750">
              <a:lnSpc>
                <a:spcPct val="90000"/>
              </a:lnSpc>
              <a:spcBef>
                <a:spcPts val="1000"/>
              </a:spcBef>
              <a:buFont typeface="Arial,Sans-Serif"/>
              <a:buChar char="•"/>
            </a:pPr>
            <a:r>
              <a:rPr lang="en-GB" sz="2800" b="1" dirty="0">
                <a:solidFill>
                  <a:schemeClr val="accent2"/>
                </a:solidFill>
                <a:latin typeface="Calibri"/>
                <a:cs typeface="Calibri"/>
              </a:rPr>
              <a:t>Phrase searching</a:t>
            </a:r>
            <a:r>
              <a:rPr lang="en-GB" sz="2800" dirty="0">
                <a:solidFill>
                  <a:schemeClr val="accent2"/>
                </a:solidFill>
                <a:latin typeface="Calibri"/>
                <a:cs typeface="Calibri"/>
              </a:rPr>
              <a:t>: </a:t>
            </a:r>
            <a:r>
              <a:rPr lang="en-GB" sz="2800" dirty="0">
                <a:latin typeface="Calibri"/>
                <a:cs typeface="Calibri"/>
              </a:rPr>
              <a:t>Search for a phrase in quotations “Adverse childhood experience"</a:t>
            </a:r>
            <a:endParaRPr lang="en-GB" sz="2800" dirty="0">
              <a:latin typeface="Calibri"/>
              <a:ea typeface="+mn-lt"/>
              <a:cs typeface="+mn-lt"/>
            </a:endParaRPr>
          </a:p>
          <a:p>
            <a:pPr marL="285750" indent="-285750">
              <a:lnSpc>
                <a:spcPct val="90000"/>
              </a:lnSpc>
              <a:spcBef>
                <a:spcPts val="1000"/>
              </a:spcBef>
              <a:buFont typeface="Arial,Sans-Serif"/>
              <a:buChar char="•"/>
            </a:pPr>
            <a:endParaRPr lang="en-GB" sz="2800" dirty="0">
              <a:latin typeface="Calibri"/>
              <a:ea typeface="+mn-lt"/>
              <a:cs typeface="+mn-lt"/>
            </a:endParaRPr>
          </a:p>
          <a:p>
            <a:pPr marL="285750" indent="-285750">
              <a:lnSpc>
                <a:spcPct val="90000"/>
              </a:lnSpc>
              <a:spcBef>
                <a:spcPts val="1000"/>
              </a:spcBef>
              <a:buFont typeface="Arial,Sans-Serif"/>
              <a:buChar char="•"/>
            </a:pPr>
            <a:r>
              <a:rPr lang="en-GB" sz="2800" b="1" dirty="0">
                <a:solidFill>
                  <a:schemeClr val="accent2"/>
                </a:solidFill>
                <a:latin typeface="Calibri"/>
                <a:cs typeface="Calibri"/>
              </a:rPr>
              <a:t>Subject searching</a:t>
            </a:r>
            <a:r>
              <a:rPr lang="en-GB" sz="2800" dirty="0">
                <a:solidFill>
                  <a:schemeClr val="accent2"/>
                </a:solidFill>
                <a:latin typeface="Calibri"/>
                <a:cs typeface="Calibri"/>
              </a:rPr>
              <a:t>: </a:t>
            </a:r>
            <a:r>
              <a:rPr lang="en-GB" sz="2800" dirty="0">
                <a:latin typeface="Calibri"/>
                <a:cs typeface="Calibri"/>
              </a:rPr>
              <a:t>Controlled vocabulary</a:t>
            </a:r>
            <a:endParaRPr lang="en-GB" sz="2800" dirty="0">
              <a:latin typeface="Calibri"/>
              <a:ea typeface="+mn-lt"/>
              <a:cs typeface="+mn-lt"/>
            </a:endParaRPr>
          </a:p>
          <a:p>
            <a:pPr algn="l"/>
            <a:endParaRPr lang="en-GB" sz="2800" dirty="0">
              <a:cs typeface="Calibri Light"/>
            </a:endParaRPr>
          </a:p>
        </p:txBody>
      </p:sp>
      <p:pic>
        <p:nvPicPr>
          <p:cNvPr id="9" name="Graphic 9" descr="Quotes with solid fill">
            <a:extLst>
              <a:ext uri="{FF2B5EF4-FFF2-40B4-BE49-F238E27FC236}">
                <a16:creationId xmlns:a16="http://schemas.microsoft.com/office/drawing/2014/main" id="{C19BE454-B228-44E3-F12A-4D7EDE3CDCE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58618" y="1476664"/>
            <a:ext cx="4476172" cy="4505036"/>
          </a:xfrm>
          <a:prstGeom prst="rect">
            <a:avLst/>
          </a:prstGeom>
        </p:spPr>
      </p:pic>
    </p:spTree>
    <p:extLst>
      <p:ext uri="{BB962C8B-B14F-4D97-AF65-F5344CB8AC3E}">
        <p14:creationId xmlns:p14="http://schemas.microsoft.com/office/powerpoint/2010/main" val="29703668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4A1F2-730B-4BDD-BAE6-D1FC5E751936}"/>
              </a:ext>
            </a:extLst>
          </p:cNvPr>
          <p:cNvSpPr>
            <a:spLocks noGrp="1"/>
          </p:cNvSpPr>
          <p:nvPr>
            <p:ph type="title"/>
          </p:nvPr>
        </p:nvSpPr>
        <p:spPr/>
        <p:txBody>
          <a:bodyPr/>
          <a:lstStyle/>
          <a:p>
            <a:r>
              <a:rPr lang="en-GB"/>
              <a:t>Truncation and Wildcards</a:t>
            </a:r>
          </a:p>
        </p:txBody>
      </p:sp>
      <p:sp>
        <p:nvSpPr>
          <p:cNvPr id="4" name="TextBox 3">
            <a:extLst>
              <a:ext uri="{FF2B5EF4-FFF2-40B4-BE49-F238E27FC236}">
                <a16:creationId xmlns:a16="http://schemas.microsoft.com/office/drawing/2014/main" id="{BE448A93-D980-6994-885D-99F78FF4252B}"/>
              </a:ext>
            </a:extLst>
          </p:cNvPr>
          <p:cNvSpPr txBox="1"/>
          <p:nvPr/>
        </p:nvSpPr>
        <p:spPr>
          <a:xfrm>
            <a:off x="253999" y="1327727"/>
            <a:ext cx="11550074" cy="11900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Sans-Serif"/>
              <a:buChar char="•"/>
            </a:pPr>
            <a:endParaRPr lang="en-GB" sz="2200" dirty="0">
              <a:ea typeface="+mn-lt"/>
              <a:cs typeface="+mn-lt"/>
            </a:endParaRPr>
          </a:p>
          <a:p>
            <a:pPr marL="285750" indent="-285750">
              <a:lnSpc>
                <a:spcPct val="90000"/>
              </a:lnSpc>
              <a:spcBef>
                <a:spcPts val="1000"/>
              </a:spcBef>
              <a:buFont typeface="Arial,Sans-Serif"/>
              <a:buChar char="•"/>
            </a:pPr>
            <a:r>
              <a:rPr lang="en-GB" sz="2400" b="1" dirty="0">
                <a:solidFill>
                  <a:schemeClr val="accent2"/>
                </a:solidFill>
                <a:latin typeface="Calibri" panose="020F0502020204030204" pitchFamily="34" charset="0"/>
                <a:cs typeface="Calibri" panose="020F0502020204030204" pitchFamily="34" charset="0"/>
              </a:rPr>
              <a:t>Wildcards:</a:t>
            </a:r>
            <a:r>
              <a:rPr lang="en-GB" sz="2400" dirty="0">
                <a:solidFill>
                  <a:schemeClr val="accent2"/>
                </a:solidFill>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rPr>
              <a:t>Locate alternative (American)spellings. E</a:t>
            </a:r>
            <a:r>
              <a:rPr lang="en-GB" sz="2400" dirty="0">
                <a:latin typeface="Calibri"/>
                <a:ea typeface="Calibri"/>
                <a:cs typeface="Calibri"/>
              </a:rPr>
              <a:t>.g. </a:t>
            </a:r>
            <a:r>
              <a:rPr lang="en-GB" sz="2400" dirty="0" err="1">
                <a:latin typeface="Calibri"/>
                <a:ea typeface="Calibri"/>
                <a:cs typeface="Calibri"/>
              </a:rPr>
              <a:t>Organi?ation</a:t>
            </a:r>
            <a:r>
              <a:rPr lang="en-GB" sz="2400" dirty="0">
                <a:latin typeface="Calibri"/>
                <a:ea typeface="Calibri"/>
                <a:cs typeface="Calibri"/>
              </a:rPr>
              <a:t> will find organisation / organization (</a:t>
            </a:r>
            <a:r>
              <a:rPr lang="en-GB" sz="2400" dirty="0">
                <a:latin typeface="Calibri" panose="020F0502020204030204" pitchFamily="34" charset="0"/>
                <a:ea typeface="Calibri"/>
                <a:cs typeface="Calibri" panose="020F0502020204030204" pitchFamily="34" charset="0"/>
              </a:rPr>
              <a:t>c</a:t>
            </a:r>
            <a:r>
              <a:rPr lang="en-GB" sz="2400" dirty="0">
                <a:latin typeface="Calibri" panose="020F0502020204030204" pitchFamily="34" charset="0"/>
                <a:cs typeface="Calibri" panose="020F0502020204030204" pitchFamily="34" charset="0"/>
              </a:rPr>
              <a:t>heck the individual database to confirm which symbol they use, e.g. #?*).</a:t>
            </a:r>
            <a:endParaRPr lang="en-GB" sz="2400" dirty="0">
              <a:latin typeface="Calibri" panose="020F0502020204030204" pitchFamily="34" charset="0"/>
              <a:ea typeface="+mn-lt"/>
              <a:cs typeface="Calibri" panose="020F0502020204030204" pitchFamily="34" charset="0"/>
            </a:endParaRPr>
          </a:p>
        </p:txBody>
      </p:sp>
      <p:pic>
        <p:nvPicPr>
          <p:cNvPr id="6" name="Graphic 6" descr="Hashtag with solid fill">
            <a:extLst>
              <a:ext uri="{FF2B5EF4-FFF2-40B4-BE49-F238E27FC236}">
                <a16:creationId xmlns:a16="http://schemas.microsoft.com/office/drawing/2014/main" id="{43958D4A-9794-B010-0D07-8DC480AB475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025148" y="2669009"/>
            <a:ext cx="2166852" cy="2166852"/>
          </a:xfrm>
          <a:prstGeom prst="rect">
            <a:avLst/>
          </a:prstGeom>
        </p:spPr>
      </p:pic>
      <p:sp>
        <p:nvSpPr>
          <p:cNvPr id="3" name="TextBox 2">
            <a:extLst>
              <a:ext uri="{FF2B5EF4-FFF2-40B4-BE49-F238E27FC236}">
                <a16:creationId xmlns:a16="http://schemas.microsoft.com/office/drawing/2014/main" id="{DE20CD3F-7E6B-8405-B120-AFD2E7ACC9EE}"/>
              </a:ext>
            </a:extLst>
          </p:cNvPr>
          <p:cNvSpPr txBox="1"/>
          <p:nvPr/>
        </p:nvSpPr>
        <p:spPr>
          <a:xfrm>
            <a:off x="253999" y="3198944"/>
            <a:ext cx="10070408" cy="757130"/>
          </a:xfrm>
          <a:prstGeom prst="rect">
            <a:avLst/>
          </a:prstGeom>
          <a:noFill/>
        </p:spPr>
        <p:txBody>
          <a:bodyPr wrap="square" rtlCol="0">
            <a:spAutoFit/>
          </a:bodyPr>
          <a:lstStyle/>
          <a:p>
            <a:pPr marL="285750" indent="-285750">
              <a:lnSpc>
                <a:spcPct val="90000"/>
              </a:lnSpc>
              <a:spcBef>
                <a:spcPts val="1000"/>
              </a:spcBef>
              <a:buFont typeface="Arial,Sans-Serif"/>
              <a:buChar char="•"/>
            </a:pPr>
            <a:r>
              <a:rPr lang="en-GB" sz="2400" b="1" dirty="0">
                <a:solidFill>
                  <a:schemeClr val="accent2"/>
                </a:solidFill>
                <a:latin typeface="Calibri"/>
                <a:ea typeface="Calibri"/>
                <a:cs typeface="Calibri"/>
              </a:rPr>
              <a:t>Truncation:</a:t>
            </a:r>
            <a:r>
              <a:rPr lang="en-GB" sz="2400" dirty="0">
                <a:latin typeface="Calibri"/>
                <a:ea typeface="Calibri"/>
                <a:cs typeface="Calibri"/>
              </a:rPr>
              <a:t> </a:t>
            </a:r>
            <a:r>
              <a:rPr lang="en-GB" sz="2400" dirty="0" err="1">
                <a:latin typeface="Calibri"/>
                <a:ea typeface="Calibri"/>
                <a:cs typeface="Calibri"/>
              </a:rPr>
              <a:t>crimin</a:t>
            </a:r>
            <a:r>
              <a:rPr lang="en-GB" sz="2400" dirty="0">
                <a:latin typeface="Calibri"/>
                <a:ea typeface="Calibri"/>
                <a:cs typeface="Calibri"/>
              </a:rPr>
              <a:t>* will find criminal, criminals, criminology, criminality, criminologist…</a:t>
            </a:r>
            <a:endParaRPr lang="en-GB" sz="2400" dirty="0">
              <a:latin typeface="Calibri" panose="020F0502020204030204" pitchFamily="34" charset="0"/>
              <a:ea typeface="+mn-lt"/>
              <a:cs typeface="Calibri" panose="020F0502020204030204" pitchFamily="34" charset="0"/>
            </a:endParaRPr>
          </a:p>
        </p:txBody>
      </p:sp>
      <p:sp>
        <p:nvSpPr>
          <p:cNvPr id="5" name="TextBox 4">
            <a:extLst>
              <a:ext uri="{FF2B5EF4-FFF2-40B4-BE49-F238E27FC236}">
                <a16:creationId xmlns:a16="http://schemas.microsoft.com/office/drawing/2014/main" id="{A91A19DF-9249-9386-1DD6-ADD39815E080}"/>
              </a:ext>
            </a:extLst>
          </p:cNvPr>
          <p:cNvSpPr txBox="1"/>
          <p:nvPr/>
        </p:nvSpPr>
        <p:spPr>
          <a:xfrm>
            <a:off x="253999" y="4188991"/>
            <a:ext cx="9893070" cy="1421928"/>
          </a:xfrm>
          <a:prstGeom prst="rect">
            <a:avLst/>
          </a:prstGeom>
          <a:noFill/>
        </p:spPr>
        <p:txBody>
          <a:bodyPr wrap="square" lIns="91440" tIns="45720" rIns="91440" bIns="45720" rtlCol="0" anchor="t">
            <a:spAutoFit/>
          </a:bodyPr>
          <a:lstStyle/>
          <a:p>
            <a:pPr marL="285750" indent="-285750">
              <a:lnSpc>
                <a:spcPct val="90000"/>
              </a:lnSpc>
              <a:spcBef>
                <a:spcPts val="1000"/>
              </a:spcBef>
              <a:buFont typeface="Arial,Sans-Serif"/>
              <a:buChar char="•"/>
            </a:pPr>
            <a:r>
              <a:rPr lang="en-GB" sz="2400" b="1" dirty="0">
                <a:solidFill>
                  <a:schemeClr val="accent2"/>
                </a:solidFill>
                <a:latin typeface="Calibri"/>
                <a:ea typeface="Calibri"/>
                <a:cs typeface="Calibri"/>
              </a:rPr>
              <a:t>Parenthesis ( ): </a:t>
            </a:r>
            <a:r>
              <a:rPr lang="en-GB" sz="2400" dirty="0">
                <a:latin typeface="Calibri"/>
                <a:ea typeface="Calibri"/>
                <a:cs typeface="Calibri"/>
              </a:rPr>
              <a:t>Use brackets to group terms together and determine the order of the search. E.g. (Coercive control OR domestic abuse) AND “childhood adversity” will return results which contain either ‘coercive control’ or ‘domestic abuse’ and ‘childhood adversity’.</a:t>
            </a:r>
            <a:endParaRPr lang="en-GB" sz="2400" b="1" dirty="0">
              <a:solidFill>
                <a:schemeClr val="accent2"/>
              </a:solidFill>
              <a:latin typeface="Calibri" panose="020F0502020204030204" pitchFamily="34" charset="0"/>
              <a:ea typeface="+mn-lt"/>
              <a:cs typeface="Calibri" panose="020F0502020204030204" pitchFamily="34" charset="0"/>
            </a:endParaRPr>
          </a:p>
        </p:txBody>
      </p:sp>
    </p:spTree>
    <p:extLst>
      <p:ext uri="{BB962C8B-B14F-4D97-AF65-F5344CB8AC3E}">
        <p14:creationId xmlns:p14="http://schemas.microsoft.com/office/powerpoint/2010/main" val="42761171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73D7C-933D-6011-2E75-D0E817737C3A}"/>
              </a:ext>
            </a:extLst>
          </p:cNvPr>
          <p:cNvSpPr>
            <a:spLocks noGrp="1"/>
          </p:cNvSpPr>
          <p:nvPr>
            <p:ph type="title"/>
          </p:nvPr>
        </p:nvSpPr>
        <p:spPr/>
        <p:txBody>
          <a:bodyPr/>
          <a:lstStyle/>
          <a:p>
            <a:r>
              <a:rPr lang="en-GB" dirty="0"/>
              <a:t>Advanced searching</a:t>
            </a:r>
          </a:p>
        </p:txBody>
      </p:sp>
      <p:sp>
        <p:nvSpPr>
          <p:cNvPr id="5" name="TextBox 4">
            <a:extLst>
              <a:ext uri="{FF2B5EF4-FFF2-40B4-BE49-F238E27FC236}">
                <a16:creationId xmlns:a16="http://schemas.microsoft.com/office/drawing/2014/main" id="{02AC35B8-133C-9F05-11A1-D17764AD7C35}"/>
              </a:ext>
            </a:extLst>
          </p:cNvPr>
          <p:cNvSpPr txBox="1"/>
          <p:nvPr/>
        </p:nvSpPr>
        <p:spPr>
          <a:xfrm>
            <a:off x="141481" y="1343096"/>
            <a:ext cx="5106621" cy="4093428"/>
          </a:xfrm>
          <a:prstGeom prst="rect">
            <a:avLst/>
          </a:prstGeom>
          <a:noFill/>
        </p:spPr>
        <p:txBody>
          <a:bodyPr wrap="square" rtlCol="0">
            <a:spAutoFit/>
          </a:bodyPr>
          <a:lstStyle/>
          <a:p>
            <a:r>
              <a:rPr lang="en-GB" sz="2000" b="1" dirty="0">
                <a:latin typeface="Calibri" panose="020F0502020204030204" pitchFamily="34" charset="0"/>
                <a:cs typeface="Calibri" panose="020F0502020204030204" pitchFamily="34" charset="0"/>
              </a:rPr>
              <a:t>Tips</a:t>
            </a:r>
          </a:p>
          <a:p>
            <a:endParaRPr lang="en-GB" sz="2000" b="1"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sz="2000" dirty="0">
                <a:latin typeface="Calibri" panose="020F0502020204030204" pitchFamily="34" charset="0"/>
                <a:cs typeface="Calibri" panose="020F0502020204030204" pitchFamily="34" charset="0"/>
              </a:rPr>
              <a:t>Try using Boolean operators and truncation.</a:t>
            </a:r>
          </a:p>
          <a:p>
            <a:pPr marL="285750" indent="-285750">
              <a:buFont typeface="Arial" panose="020B0604020202020204" pitchFamily="34" charset="0"/>
              <a:buChar char="•"/>
            </a:pPr>
            <a:r>
              <a:rPr lang="en-GB" sz="2000" dirty="0">
                <a:latin typeface="Calibri" panose="020F0502020204030204" pitchFamily="34" charset="0"/>
                <a:cs typeface="Calibri" panose="020F0502020204030204" pitchFamily="34" charset="0"/>
              </a:rPr>
              <a:t>Explore drop down menus in title, subject etc.</a:t>
            </a:r>
          </a:p>
          <a:p>
            <a:pPr marL="285750" indent="-285750">
              <a:buFont typeface="Arial" panose="020B0604020202020204" pitchFamily="34" charset="0"/>
              <a:buChar char="•"/>
            </a:pPr>
            <a:r>
              <a:rPr lang="en-GB" sz="2000" dirty="0">
                <a:latin typeface="Calibri" panose="020F0502020204030204" pitchFamily="34" charset="0"/>
                <a:cs typeface="Calibri" panose="020F0502020204030204" pitchFamily="34" charset="0"/>
              </a:rPr>
              <a:t>Use subject headings in results to find other sources.</a:t>
            </a:r>
          </a:p>
          <a:p>
            <a:pPr marL="285750" indent="-285750">
              <a:buFont typeface="Arial" panose="020B0604020202020204" pitchFamily="34" charset="0"/>
              <a:buChar char="•"/>
            </a:pPr>
            <a:r>
              <a:rPr lang="en-GB" sz="2000" dirty="0">
                <a:latin typeface="Calibri" panose="020F0502020204030204" pitchFamily="34" charset="0"/>
                <a:cs typeface="Calibri" panose="020F0502020204030204" pitchFamily="34" charset="0"/>
              </a:rPr>
              <a:t>Use filters such as date, language, format, etc.</a:t>
            </a:r>
          </a:p>
          <a:p>
            <a:pPr marL="285750" indent="-285750">
              <a:buFont typeface="Arial" panose="020B0604020202020204" pitchFamily="34" charset="0"/>
              <a:buChar char="•"/>
            </a:pPr>
            <a:r>
              <a:rPr lang="en-GB" sz="2000" dirty="0">
                <a:latin typeface="Calibri" panose="020F0502020204030204" pitchFamily="34" charset="0"/>
                <a:cs typeface="Calibri" panose="020F0502020204030204" pitchFamily="34" charset="0"/>
              </a:rPr>
              <a:t>Add in further keywords (with </a:t>
            </a:r>
            <a:r>
              <a:rPr lang="en-GB" sz="2000" b="1" dirty="0">
                <a:latin typeface="Calibri" panose="020F0502020204030204" pitchFamily="34" charset="0"/>
                <a:cs typeface="Calibri" panose="020F0502020204030204" pitchFamily="34" charset="0"/>
              </a:rPr>
              <a:t>OR</a:t>
            </a:r>
            <a:r>
              <a:rPr lang="en-GB" sz="2000" dirty="0">
                <a:latin typeface="Calibri" panose="020F0502020204030204" pitchFamily="34" charset="0"/>
                <a:cs typeface="Calibri" panose="020F0502020204030204" pitchFamily="34" charset="0"/>
              </a:rPr>
              <a:t>) to expand, or (</a:t>
            </a:r>
            <a:r>
              <a:rPr lang="en-GB" sz="2000" b="1" dirty="0">
                <a:latin typeface="Calibri" panose="020F0502020204030204" pitchFamily="34" charset="0"/>
                <a:cs typeface="Calibri" panose="020F0502020204030204" pitchFamily="34" charset="0"/>
              </a:rPr>
              <a:t>AND</a:t>
            </a:r>
            <a:r>
              <a:rPr lang="en-GB" sz="2000" dirty="0">
                <a:latin typeface="Calibri" panose="020F0502020204030204" pitchFamily="34" charset="0"/>
                <a:cs typeface="Calibri" panose="020F0502020204030204" pitchFamily="34" charset="0"/>
              </a:rPr>
              <a:t> to) narrow down results.</a:t>
            </a:r>
          </a:p>
          <a:p>
            <a:pPr marL="285750" indent="-285750">
              <a:buFont typeface="Arial" panose="020B0604020202020204" pitchFamily="34" charset="0"/>
              <a:buChar char="•"/>
            </a:pPr>
            <a:r>
              <a:rPr lang="en-GB" sz="2000" dirty="0">
                <a:latin typeface="Calibri" panose="020F0502020204030204" pitchFamily="34" charset="0"/>
                <a:cs typeface="Calibri" panose="020F0502020204030204" pitchFamily="34" charset="0"/>
              </a:rPr>
              <a:t>Explore the section on </a:t>
            </a:r>
            <a:r>
              <a:rPr lang="en-GB" sz="2000" dirty="0">
                <a:latin typeface="Calibri" panose="020F0502020204030204" pitchFamily="34" charset="0"/>
                <a:cs typeface="Calibri" panose="020F0502020204030204" pitchFamily="34" charset="0"/>
                <a:hlinkClick r:id="rId3"/>
              </a:rPr>
              <a:t>advanced searching in our Infoskills unit.</a:t>
            </a:r>
            <a:endParaRPr lang="en-GB" sz="2000" dirty="0">
              <a:latin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42494351-7943-CE8D-592C-270581E8B40E}"/>
              </a:ext>
            </a:extLst>
          </p:cNvPr>
          <p:cNvSpPr txBox="1"/>
          <p:nvPr/>
        </p:nvSpPr>
        <p:spPr>
          <a:xfrm>
            <a:off x="1564417" y="5747968"/>
            <a:ext cx="2260747" cy="369332"/>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hlinkClick r:id="rId4"/>
              </a:rPr>
              <a:t>Library example result</a:t>
            </a:r>
            <a:endParaRPr lang="en-GB" dirty="0">
              <a:latin typeface="Calibri" panose="020F0502020204030204" pitchFamily="34" charset="0"/>
              <a:cs typeface="Calibri" panose="020F0502020204030204" pitchFamily="34" charset="0"/>
            </a:endParaRPr>
          </a:p>
        </p:txBody>
      </p:sp>
      <p:pic>
        <p:nvPicPr>
          <p:cNvPr id="7" name="Picture 6">
            <a:extLst>
              <a:ext uri="{FF2B5EF4-FFF2-40B4-BE49-F238E27FC236}">
                <a16:creationId xmlns:a16="http://schemas.microsoft.com/office/drawing/2014/main" id="{4615DB7B-9257-56BB-5F0A-C43AEC01DB60}"/>
              </a:ext>
            </a:extLst>
          </p:cNvPr>
          <p:cNvPicPr>
            <a:picLocks noChangeAspect="1"/>
          </p:cNvPicPr>
          <p:nvPr/>
        </p:nvPicPr>
        <p:blipFill>
          <a:blip r:embed="rId5"/>
          <a:stretch>
            <a:fillRect/>
          </a:stretch>
        </p:blipFill>
        <p:spPr>
          <a:xfrm>
            <a:off x="5642411" y="1514107"/>
            <a:ext cx="6408108" cy="4418527"/>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22339252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13F8C-C671-EFCE-E918-5026F3171217}"/>
              </a:ext>
            </a:extLst>
          </p:cNvPr>
          <p:cNvSpPr>
            <a:spLocks noGrp="1"/>
          </p:cNvSpPr>
          <p:nvPr>
            <p:ph type="title"/>
          </p:nvPr>
        </p:nvSpPr>
        <p:spPr/>
        <p:txBody>
          <a:bodyPr/>
          <a:lstStyle/>
          <a:p>
            <a:r>
              <a:rPr lang="en-GB" dirty="0"/>
              <a:t>Subject Searching</a:t>
            </a:r>
          </a:p>
        </p:txBody>
      </p:sp>
      <p:sp>
        <p:nvSpPr>
          <p:cNvPr id="5" name="TextBox 4">
            <a:extLst>
              <a:ext uri="{FF2B5EF4-FFF2-40B4-BE49-F238E27FC236}">
                <a16:creationId xmlns:a16="http://schemas.microsoft.com/office/drawing/2014/main" id="{1B2D9737-2340-C73B-1437-B258AE4203CD}"/>
              </a:ext>
            </a:extLst>
          </p:cNvPr>
          <p:cNvSpPr txBox="1"/>
          <p:nvPr/>
        </p:nvSpPr>
        <p:spPr>
          <a:xfrm>
            <a:off x="698242" y="2621281"/>
            <a:ext cx="2270227" cy="2215991"/>
          </a:xfrm>
          <a:prstGeom prst="rect">
            <a:avLst/>
          </a:prstGeom>
          <a:noFill/>
        </p:spPr>
        <p:txBody>
          <a:bodyPr wrap="square" rtlCol="0">
            <a:spAutoFit/>
          </a:bodyPr>
          <a:lstStyle/>
          <a:p>
            <a:r>
              <a:rPr lang="en-GB" sz="2000" dirty="0">
                <a:latin typeface="Calibri "/>
              </a:rPr>
              <a:t>Note standardised subject headings (SH) and explore combining these in your advanced search.</a:t>
            </a:r>
          </a:p>
          <a:p>
            <a:endParaRPr lang="en-GB" dirty="0"/>
          </a:p>
        </p:txBody>
      </p:sp>
      <p:pic>
        <p:nvPicPr>
          <p:cNvPr id="7" name="Picture 6">
            <a:extLst>
              <a:ext uri="{FF2B5EF4-FFF2-40B4-BE49-F238E27FC236}">
                <a16:creationId xmlns:a16="http://schemas.microsoft.com/office/drawing/2014/main" id="{017A64C4-EC3A-840B-87B1-1BD58D39D117}"/>
              </a:ext>
            </a:extLst>
          </p:cNvPr>
          <p:cNvPicPr>
            <a:picLocks noChangeAspect="1"/>
          </p:cNvPicPr>
          <p:nvPr/>
        </p:nvPicPr>
        <p:blipFill>
          <a:blip r:embed="rId2"/>
          <a:stretch>
            <a:fillRect/>
          </a:stretch>
        </p:blipFill>
        <p:spPr>
          <a:xfrm>
            <a:off x="4450864" y="1407621"/>
            <a:ext cx="7591506" cy="474808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26171572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F62F2-DDF8-7D90-F2A0-5E15672B3EE7}"/>
              </a:ext>
            </a:extLst>
          </p:cNvPr>
          <p:cNvSpPr>
            <a:spLocks noGrp="1"/>
          </p:cNvSpPr>
          <p:nvPr>
            <p:ph type="title"/>
          </p:nvPr>
        </p:nvSpPr>
        <p:spPr/>
        <p:txBody>
          <a:bodyPr/>
          <a:lstStyle/>
          <a:p>
            <a:r>
              <a:rPr lang="en-GB"/>
              <a:t>Tips</a:t>
            </a:r>
            <a:endParaRPr lang="en-US"/>
          </a:p>
        </p:txBody>
      </p:sp>
      <p:sp>
        <p:nvSpPr>
          <p:cNvPr id="5" name="TextBox 4">
            <a:extLst>
              <a:ext uri="{FF2B5EF4-FFF2-40B4-BE49-F238E27FC236}">
                <a16:creationId xmlns:a16="http://schemas.microsoft.com/office/drawing/2014/main" id="{C615A2A5-9A1C-95EC-F99A-76DD79995EF2}"/>
              </a:ext>
            </a:extLst>
          </p:cNvPr>
          <p:cNvSpPr txBox="1"/>
          <p:nvPr/>
        </p:nvSpPr>
        <p:spPr>
          <a:xfrm>
            <a:off x="293590" y="1576126"/>
            <a:ext cx="11809741"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ea typeface="Calibri"/>
                <a:cs typeface="Calibri"/>
              </a:rPr>
              <a:t>Finding a relevant article / book can lead to many more resources.</a:t>
            </a:r>
            <a:endParaRPr lang="en-US" sz="2400" b="1" dirty="0">
              <a:latin typeface="Calibri"/>
              <a:ea typeface="Calibri"/>
              <a:cs typeface="Calibri"/>
            </a:endParaRPr>
          </a:p>
          <a:p>
            <a:pPr marL="285750" indent="-285750">
              <a:buFont typeface="Arial"/>
              <a:buChar char="•"/>
            </a:pPr>
            <a:endParaRPr lang="en-GB" sz="2400" dirty="0">
              <a:latin typeface="Calibri" panose="020F0502020204030204" pitchFamily="34" charset="0"/>
              <a:cs typeface="Calibri" panose="020F0502020204030204" pitchFamily="34" charset="0"/>
            </a:endParaRPr>
          </a:p>
          <a:p>
            <a:pPr marL="285750" indent="-285750">
              <a:buFont typeface="Arial,Sans-Serif"/>
              <a:buChar char="•"/>
            </a:pPr>
            <a:r>
              <a:rPr lang="en-GB" sz="2400" b="1" dirty="0">
                <a:solidFill>
                  <a:schemeClr val="accent2"/>
                </a:solidFill>
                <a:latin typeface="Calibri"/>
                <a:ea typeface="Calibri"/>
                <a:cs typeface="Calibri"/>
              </a:rPr>
              <a:t>Note </a:t>
            </a:r>
            <a:r>
              <a:rPr lang="en-GB" sz="2400" dirty="0">
                <a:latin typeface="Calibri"/>
                <a:ea typeface="Calibri"/>
                <a:cs typeface="Calibri"/>
              </a:rPr>
              <a:t>key journals / words / concepts / terminology used in articles found.</a:t>
            </a:r>
            <a:endParaRPr lang="en-US" sz="2400" dirty="0">
              <a:latin typeface="Calibri" panose="020F0502020204030204" pitchFamily="34" charset="0"/>
              <a:ea typeface="+mn-lt"/>
              <a:cs typeface="Calibri" panose="020F0502020204030204" pitchFamily="34" charset="0"/>
            </a:endParaRPr>
          </a:p>
          <a:p>
            <a:endParaRPr lang="en-GB" sz="2400" b="1" dirty="0">
              <a:solidFill>
                <a:schemeClr val="accent1"/>
              </a:solidFill>
              <a:latin typeface="Calibri" panose="020F0502020204030204" pitchFamily="34" charset="0"/>
              <a:cs typeface="Calibri" panose="020F0502020204030204" pitchFamily="34" charset="0"/>
            </a:endParaRPr>
          </a:p>
          <a:p>
            <a:pPr marL="285750" indent="-285750">
              <a:buFont typeface="Arial"/>
              <a:buChar char="•"/>
            </a:pPr>
            <a:r>
              <a:rPr lang="en-GB" sz="2400" b="1" dirty="0">
                <a:solidFill>
                  <a:schemeClr val="accent2"/>
                </a:solidFill>
                <a:latin typeface="Calibri"/>
                <a:ea typeface="Calibri"/>
                <a:cs typeface="Calibri"/>
              </a:rPr>
              <a:t>Check</a:t>
            </a:r>
            <a:r>
              <a:rPr lang="en-GB" sz="2400" b="1" dirty="0">
                <a:solidFill>
                  <a:schemeClr val="accent1"/>
                </a:solidFill>
                <a:latin typeface="Calibri"/>
                <a:ea typeface="Calibri"/>
                <a:cs typeface="Calibri"/>
              </a:rPr>
              <a:t> </a:t>
            </a:r>
            <a:r>
              <a:rPr lang="en-GB" sz="2400" dirty="0">
                <a:latin typeface="Calibri"/>
                <a:ea typeface="Calibri"/>
                <a:cs typeface="Calibri"/>
              </a:rPr>
              <a:t>cited in and cited by.                         </a:t>
            </a:r>
            <a:r>
              <a:rPr lang="en-GB" sz="2400">
                <a:latin typeface="Calibri"/>
                <a:ea typeface="Calibri"/>
                <a:cs typeface="Calibri"/>
              </a:rPr>
              <a:t>N.B. Remember </a:t>
            </a:r>
            <a:r>
              <a:rPr lang="en-GB" sz="2400" dirty="0">
                <a:latin typeface="Calibri"/>
                <a:ea typeface="Calibri"/>
                <a:cs typeface="Calibri"/>
              </a:rPr>
              <a:t>to also search in Google Scholar.</a:t>
            </a:r>
          </a:p>
          <a:p>
            <a:pPr marL="285750" indent="-285750">
              <a:buFont typeface="Arial"/>
              <a:buChar char="•"/>
            </a:pPr>
            <a:endParaRPr lang="en-GB" sz="2400" dirty="0">
              <a:latin typeface="Calibri" panose="020F0502020204030204" pitchFamily="34" charset="0"/>
              <a:cs typeface="Calibri" panose="020F0502020204030204" pitchFamily="34" charset="0"/>
            </a:endParaRPr>
          </a:p>
          <a:p>
            <a:pPr marL="285750" indent="-285750">
              <a:buFont typeface="Arial"/>
              <a:buChar char="•"/>
            </a:pPr>
            <a:r>
              <a:rPr lang="en-GB" sz="2400" b="1" dirty="0">
                <a:solidFill>
                  <a:schemeClr val="accent2"/>
                </a:solidFill>
                <a:latin typeface="Calibri"/>
                <a:ea typeface="Calibri"/>
                <a:cs typeface="Calibri"/>
              </a:rPr>
              <a:t>Locate</a:t>
            </a:r>
            <a:r>
              <a:rPr lang="en-GB" sz="2400" dirty="0">
                <a:latin typeface="Calibri"/>
                <a:ea typeface="Calibri"/>
                <a:cs typeface="Calibri"/>
              </a:rPr>
              <a:t> key databases, journals and authors.</a:t>
            </a:r>
          </a:p>
          <a:p>
            <a:pPr marL="285750" indent="-285750">
              <a:buFont typeface="Arial"/>
              <a:buChar char="•"/>
            </a:pPr>
            <a:endParaRPr lang="en-GB" sz="2400" dirty="0">
              <a:latin typeface="Calibri" panose="020F0502020204030204" pitchFamily="34" charset="0"/>
              <a:cs typeface="Calibri" panose="020F0502020204030204" pitchFamily="34" charset="0"/>
            </a:endParaRPr>
          </a:p>
          <a:p>
            <a:pPr marL="285750" indent="-285750">
              <a:buFont typeface="Arial"/>
              <a:buChar char="•"/>
            </a:pPr>
            <a:r>
              <a:rPr lang="en-GB" sz="2400" b="1" dirty="0">
                <a:solidFill>
                  <a:schemeClr val="accent2"/>
                </a:solidFill>
                <a:latin typeface="Calibri"/>
                <a:ea typeface="Calibri"/>
                <a:cs typeface="Calibri"/>
              </a:rPr>
              <a:t>Explore</a:t>
            </a:r>
            <a:r>
              <a:rPr lang="en-GB" sz="2400" dirty="0">
                <a:latin typeface="Calibri"/>
                <a:ea typeface="Calibri"/>
                <a:cs typeface="Calibri"/>
              </a:rPr>
              <a:t> subject headings (SH) : Check out SH below the bibliographic details in the catalogue record. </a:t>
            </a:r>
          </a:p>
          <a:p>
            <a:endParaRPr lang="en-GB" sz="2400" dirty="0">
              <a:latin typeface="Calibri" panose="020F0502020204030204" pitchFamily="34" charset="0"/>
              <a:cs typeface="Calibri" panose="020F0502020204030204" pitchFamily="34" charset="0"/>
            </a:endParaRPr>
          </a:p>
          <a:p>
            <a:pPr marL="285750" indent="-285750">
              <a:buFont typeface="Arial"/>
              <a:buChar char="•"/>
            </a:pPr>
            <a:r>
              <a:rPr lang="en-GB" sz="2400" b="1" dirty="0">
                <a:solidFill>
                  <a:schemeClr val="accent2"/>
                </a:solidFill>
                <a:latin typeface="Calibri"/>
                <a:ea typeface="Calibri"/>
                <a:cs typeface="Calibri"/>
              </a:rPr>
              <a:t>Use</a:t>
            </a:r>
            <a:r>
              <a:rPr lang="en-GB" sz="2400" dirty="0">
                <a:latin typeface="Calibri"/>
                <a:ea typeface="Calibri"/>
                <a:cs typeface="Calibri"/>
              </a:rPr>
              <a:t> filters: date, location, type of resource.</a:t>
            </a:r>
          </a:p>
        </p:txBody>
      </p:sp>
      <p:pic>
        <p:nvPicPr>
          <p:cNvPr id="3" name="Picture 3" descr="A picture containing chart&#10;&#10;Description automatically generated">
            <a:extLst>
              <a:ext uri="{FF2B5EF4-FFF2-40B4-BE49-F238E27FC236}">
                <a16:creationId xmlns:a16="http://schemas.microsoft.com/office/drawing/2014/main" id="{97006796-2880-A75E-C298-FD66DE53C721}"/>
              </a:ext>
            </a:extLst>
          </p:cNvPr>
          <p:cNvPicPr>
            <a:picLocks noChangeAspect="1"/>
          </p:cNvPicPr>
          <p:nvPr/>
        </p:nvPicPr>
        <p:blipFill rotWithShape="1">
          <a:blip r:embed="rId2"/>
          <a:srcRect l="9825" t="32704" r="10526" b="15094"/>
          <a:stretch/>
        </p:blipFill>
        <p:spPr>
          <a:xfrm>
            <a:off x="4325391" y="2952167"/>
            <a:ext cx="1310095" cy="477890"/>
          </a:xfrm>
          <a:prstGeom prst="rect">
            <a:avLst/>
          </a:prstGeom>
        </p:spPr>
      </p:pic>
    </p:spTree>
    <p:extLst>
      <p:ext uri="{BB962C8B-B14F-4D97-AF65-F5344CB8AC3E}">
        <p14:creationId xmlns:p14="http://schemas.microsoft.com/office/powerpoint/2010/main" val="25625055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84EC3B5-B5EE-0C0A-9449-F9537DA03B5A}"/>
              </a:ext>
            </a:extLst>
          </p:cNvPr>
          <p:cNvSpPr>
            <a:spLocks noGrp="1"/>
          </p:cNvSpPr>
          <p:nvPr>
            <p:ph type="title"/>
          </p:nvPr>
        </p:nvSpPr>
        <p:spPr/>
        <p:txBody>
          <a:bodyPr/>
          <a:lstStyle/>
          <a:p>
            <a:r>
              <a:rPr lang="en-GB" dirty="0"/>
              <a:t>Journals - Browzine</a:t>
            </a:r>
          </a:p>
        </p:txBody>
      </p:sp>
      <p:sp>
        <p:nvSpPr>
          <p:cNvPr id="15" name="TextBox 14">
            <a:extLst>
              <a:ext uri="{FF2B5EF4-FFF2-40B4-BE49-F238E27FC236}">
                <a16:creationId xmlns:a16="http://schemas.microsoft.com/office/drawing/2014/main" id="{89CCAE5F-8614-866F-1239-F388144AF06B}"/>
              </a:ext>
            </a:extLst>
          </p:cNvPr>
          <p:cNvSpPr txBox="1"/>
          <p:nvPr/>
        </p:nvSpPr>
        <p:spPr>
          <a:xfrm>
            <a:off x="439033" y="1591271"/>
            <a:ext cx="3346029" cy="3416320"/>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Explore subscribed academic journals and create an account to add to add to your bookshelf.</a:t>
            </a:r>
          </a:p>
          <a:p>
            <a:endParaRPr lang="en-GB" sz="2400" dirty="0">
              <a:latin typeface="Calibri" panose="020F0502020204030204" pitchFamily="34" charset="0"/>
              <a:cs typeface="Calibri" panose="020F0502020204030204" pitchFamily="34" charset="0"/>
            </a:endParaRPr>
          </a:p>
          <a:p>
            <a:r>
              <a:rPr lang="en-GB" sz="2400" b="1" dirty="0">
                <a:latin typeface="Calibri" panose="020F0502020204030204" pitchFamily="34" charset="0"/>
                <a:cs typeface="Calibri" panose="020F0502020204030204" pitchFamily="34" charset="0"/>
              </a:rPr>
              <a:t>N.B. </a:t>
            </a:r>
            <a:r>
              <a:rPr lang="en-GB" sz="2400" dirty="0">
                <a:latin typeface="Calibri" panose="020F0502020204030204" pitchFamily="34" charset="0"/>
                <a:cs typeface="Calibri" panose="020F0502020204030204" pitchFamily="34" charset="0"/>
              </a:rPr>
              <a:t>Also search the catalogue for journals and articles and note key publications.</a:t>
            </a:r>
          </a:p>
        </p:txBody>
      </p:sp>
      <p:sp>
        <p:nvSpPr>
          <p:cNvPr id="2" name="TextBox 1">
            <a:extLst>
              <a:ext uri="{FF2B5EF4-FFF2-40B4-BE49-F238E27FC236}">
                <a16:creationId xmlns:a16="http://schemas.microsoft.com/office/drawing/2014/main" id="{797F1EDA-9697-5A56-B36B-3B3298441C69}"/>
              </a:ext>
            </a:extLst>
          </p:cNvPr>
          <p:cNvSpPr txBox="1"/>
          <p:nvPr/>
        </p:nvSpPr>
        <p:spPr>
          <a:xfrm>
            <a:off x="1040245" y="5585451"/>
            <a:ext cx="1051763" cy="369332"/>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hlinkClick r:id="rId2"/>
              </a:rPr>
              <a:t>Browzine</a:t>
            </a:r>
            <a:endParaRPr lang="en-GB" dirty="0">
              <a:latin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207EBA6C-5B61-0C3F-DB9A-13E16A7BF877}"/>
              </a:ext>
            </a:extLst>
          </p:cNvPr>
          <p:cNvPicPr>
            <a:picLocks noChangeAspect="1"/>
          </p:cNvPicPr>
          <p:nvPr/>
        </p:nvPicPr>
        <p:blipFill>
          <a:blip r:embed="rId3"/>
          <a:stretch>
            <a:fillRect/>
          </a:stretch>
        </p:blipFill>
        <p:spPr>
          <a:xfrm>
            <a:off x="4363093" y="1412316"/>
            <a:ext cx="7665022" cy="4441767"/>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Oval 5">
            <a:extLst>
              <a:ext uri="{FF2B5EF4-FFF2-40B4-BE49-F238E27FC236}">
                <a16:creationId xmlns:a16="http://schemas.microsoft.com/office/drawing/2014/main" id="{4D2DAE43-223C-9B42-8E61-ED7363202EC5}"/>
              </a:ext>
            </a:extLst>
          </p:cNvPr>
          <p:cNvSpPr/>
          <p:nvPr/>
        </p:nvSpPr>
        <p:spPr>
          <a:xfrm>
            <a:off x="4233124" y="1947869"/>
            <a:ext cx="1648719" cy="800873"/>
          </a:xfrm>
          <a:prstGeom prst="ellipse">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28BD965B-D5E6-E877-C311-F33C16F6ECB2}"/>
              </a:ext>
            </a:extLst>
          </p:cNvPr>
          <p:cNvSpPr/>
          <p:nvPr/>
        </p:nvSpPr>
        <p:spPr>
          <a:xfrm>
            <a:off x="5810567" y="5156555"/>
            <a:ext cx="1648719" cy="469526"/>
          </a:xfrm>
          <a:prstGeom prst="ellipse">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Oval 13">
            <a:extLst>
              <a:ext uri="{FF2B5EF4-FFF2-40B4-BE49-F238E27FC236}">
                <a16:creationId xmlns:a16="http://schemas.microsoft.com/office/drawing/2014/main" id="{85E302C2-8B95-258A-1FA7-7EE50BDFF11F}"/>
              </a:ext>
            </a:extLst>
          </p:cNvPr>
          <p:cNvSpPr/>
          <p:nvPr/>
        </p:nvSpPr>
        <p:spPr>
          <a:xfrm>
            <a:off x="4218383" y="3284295"/>
            <a:ext cx="1592184" cy="607344"/>
          </a:xfrm>
          <a:prstGeom prst="ellipse">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671420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descr="A robot with a face">
            <a:extLst>
              <a:ext uri="{FF2B5EF4-FFF2-40B4-BE49-F238E27FC236}">
                <a16:creationId xmlns:a16="http://schemas.microsoft.com/office/drawing/2014/main" id="{225412C2-5B2F-5E30-60E3-4999608C416D}"/>
              </a:ext>
            </a:extLst>
          </p:cNvPr>
          <p:cNvPicPr>
            <a:picLocks noChangeAspect="1"/>
          </p:cNvPicPr>
          <p:nvPr/>
        </p:nvPicPr>
        <p:blipFill>
          <a:blip r:embed="rId3"/>
          <a:stretch>
            <a:fillRect/>
          </a:stretch>
        </p:blipFill>
        <p:spPr>
          <a:xfrm>
            <a:off x="-3525" y="1273450"/>
            <a:ext cx="7087052" cy="5043803"/>
          </a:xfrm>
          <a:prstGeom prst="rect">
            <a:avLst/>
          </a:prstGeom>
        </p:spPr>
      </p:pic>
      <p:sp>
        <p:nvSpPr>
          <p:cNvPr id="2" name="Title 1">
            <a:extLst>
              <a:ext uri="{FF2B5EF4-FFF2-40B4-BE49-F238E27FC236}">
                <a16:creationId xmlns:a16="http://schemas.microsoft.com/office/drawing/2014/main" id="{7B3A6CEE-EB32-9185-08F8-77D7AB64CE53}"/>
              </a:ext>
            </a:extLst>
          </p:cNvPr>
          <p:cNvSpPr>
            <a:spLocks noGrp="1"/>
          </p:cNvSpPr>
          <p:nvPr>
            <p:ph type="title"/>
          </p:nvPr>
        </p:nvSpPr>
        <p:spPr>
          <a:xfrm>
            <a:off x="263068" y="94967"/>
            <a:ext cx="9389656" cy="1003916"/>
          </a:xfrm>
        </p:spPr>
        <p:txBody>
          <a:bodyPr/>
          <a:lstStyle/>
          <a:p>
            <a:r>
              <a:rPr lang="en-GB">
                <a:latin typeface="Calibri" panose="020F0502020204030204" pitchFamily="34" charset="0"/>
                <a:cs typeface="Calibri" panose="020F0502020204030204" pitchFamily="34" charset="0"/>
              </a:rPr>
              <a:t>What about Artificial Intelligence (AI)?</a:t>
            </a:r>
          </a:p>
        </p:txBody>
      </p:sp>
      <p:sp>
        <p:nvSpPr>
          <p:cNvPr id="10" name="TextBox 9">
            <a:extLst>
              <a:ext uri="{FF2B5EF4-FFF2-40B4-BE49-F238E27FC236}">
                <a16:creationId xmlns:a16="http://schemas.microsoft.com/office/drawing/2014/main" id="{122EEB50-7643-3C45-87B5-367F3DCBADB9}"/>
              </a:ext>
            </a:extLst>
          </p:cNvPr>
          <p:cNvSpPr txBox="1"/>
          <p:nvPr/>
        </p:nvSpPr>
        <p:spPr>
          <a:xfrm>
            <a:off x="503988" y="2456523"/>
            <a:ext cx="2675548" cy="2677656"/>
          </a:xfrm>
          <a:prstGeom prst="rect">
            <a:avLst/>
          </a:prstGeom>
          <a:noFill/>
        </p:spPr>
        <p:txBody>
          <a:bodyPr wrap="square" lIns="91440" tIns="45720" rIns="91440" bIns="45720" rtlCol="0" anchor="t">
            <a:spAutoFit/>
          </a:bodyPr>
          <a:lstStyle/>
          <a:p>
            <a:r>
              <a:rPr lang="en-GB" sz="2800" b="1">
                <a:solidFill>
                  <a:schemeClr val="accent2"/>
                </a:solidFill>
                <a:latin typeface="Calibri"/>
                <a:ea typeface="Calibri"/>
                <a:cs typeface="Arial"/>
              </a:rPr>
              <a:t>Always check</a:t>
            </a:r>
            <a:r>
              <a:rPr lang="en-GB" sz="2800" b="1">
                <a:latin typeface="Calibri"/>
                <a:ea typeface="Calibri"/>
                <a:cs typeface="Arial"/>
              </a:rPr>
              <a:t> your assignment brief and with your tutor to confirm if use of AI is permitted!</a:t>
            </a:r>
          </a:p>
        </p:txBody>
      </p:sp>
      <p:sp>
        <p:nvSpPr>
          <p:cNvPr id="11" name="TextBox 10">
            <a:extLst>
              <a:ext uri="{FF2B5EF4-FFF2-40B4-BE49-F238E27FC236}">
                <a16:creationId xmlns:a16="http://schemas.microsoft.com/office/drawing/2014/main" id="{7F28702F-5816-2280-1F9B-81F8C5319859}"/>
              </a:ext>
            </a:extLst>
          </p:cNvPr>
          <p:cNvSpPr txBox="1"/>
          <p:nvPr/>
        </p:nvSpPr>
        <p:spPr>
          <a:xfrm>
            <a:off x="7183818" y="1273332"/>
            <a:ext cx="4917799" cy="4785926"/>
          </a:xfrm>
          <a:prstGeom prst="rect">
            <a:avLst/>
          </a:prstGeom>
          <a:noFill/>
        </p:spPr>
        <p:txBody>
          <a:bodyPr wrap="square" lIns="91440" tIns="45720" rIns="91440" bIns="45720" rtlCol="0" anchor="t">
            <a:spAutoFit/>
          </a:bodyPr>
          <a:lstStyle/>
          <a:p>
            <a:r>
              <a:rPr lang="en-GB" sz="2000">
                <a:latin typeface="Calibri"/>
                <a:ea typeface="Calibri"/>
                <a:cs typeface="Arial"/>
              </a:rPr>
              <a:t>I</a:t>
            </a:r>
            <a:r>
              <a:rPr lang="en-GB" sz="1900">
                <a:latin typeface="Calibri"/>
                <a:ea typeface="Calibri"/>
                <a:cs typeface="Arial"/>
              </a:rPr>
              <a:t>f permitted, demonstrate good academic practice by...</a:t>
            </a:r>
            <a:endParaRPr lang="en-GB" sz="1900">
              <a:latin typeface="Calibri"/>
              <a:ea typeface="Calibri"/>
              <a:cs typeface="Arial" panose="020B0604020202020204" pitchFamily="34" charset="0"/>
            </a:endParaRPr>
          </a:p>
          <a:p>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Using AI tools effectively, critically, ethically</a:t>
            </a:r>
            <a:r>
              <a:rPr lang="en-GB" sz="1900">
                <a:latin typeface="Calibri"/>
                <a:ea typeface="Calibri"/>
                <a:cs typeface="Arial"/>
              </a:rPr>
              <a:t> and within permitted guidelines.</a:t>
            </a:r>
          </a:p>
          <a:p>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Being aware of limitations</a:t>
            </a:r>
            <a:r>
              <a:rPr lang="en-GB" sz="1900" b="1">
                <a:latin typeface="Calibri"/>
                <a:ea typeface="Calibri"/>
                <a:cs typeface="Arial"/>
              </a:rPr>
              <a:t>, </a:t>
            </a:r>
            <a:r>
              <a:rPr lang="en-GB" sz="1900">
                <a:latin typeface="Calibri"/>
                <a:ea typeface="Calibri"/>
                <a:cs typeface="Arial"/>
              </a:rPr>
              <a:t>e.g. accountability, inaccuracy, bias, unintentional plagiarism, over reliance. </a:t>
            </a:r>
          </a:p>
          <a:p>
            <a:pPr marL="285750" indent="-285750">
              <a:buFont typeface="Arial" panose="020B0604020202020204" pitchFamily="34" charset="0"/>
              <a:buChar char="•"/>
            </a:pPr>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Evaluating</a:t>
            </a:r>
            <a:r>
              <a:rPr lang="en-GB" sz="1900">
                <a:latin typeface="Calibri"/>
                <a:ea typeface="Calibri"/>
                <a:cs typeface="Arial"/>
              </a:rPr>
              <a:t> all generated text critically.</a:t>
            </a:r>
          </a:p>
          <a:p>
            <a:pPr marL="285750" indent="-285750">
              <a:buFont typeface="Arial" panose="020B0604020202020204" pitchFamily="34" charset="0"/>
              <a:buChar char="•"/>
            </a:pPr>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Acknowledging</a:t>
            </a:r>
            <a:r>
              <a:rPr lang="en-GB" sz="1900">
                <a:solidFill>
                  <a:schemeClr val="accent2"/>
                </a:solidFill>
                <a:latin typeface="Calibri"/>
                <a:ea typeface="Calibri"/>
                <a:cs typeface="Arial"/>
              </a:rPr>
              <a:t> </a:t>
            </a:r>
            <a:r>
              <a:rPr lang="en-GB" sz="1900">
                <a:latin typeface="Calibri"/>
                <a:ea typeface="Calibri"/>
                <a:cs typeface="Arial"/>
              </a:rPr>
              <a:t>all AI content.</a:t>
            </a:r>
            <a:endParaRPr lang="en-GB" sz="1900">
              <a:solidFill>
                <a:srgbClr val="000000"/>
              </a:solidFill>
              <a:latin typeface="Calibri"/>
              <a:ea typeface="Calibri"/>
              <a:cs typeface="Arial"/>
            </a:endParaRPr>
          </a:p>
          <a:p>
            <a:endParaRPr lang="en-GB" sz="1900">
              <a:solidFill>
                <a:srgbClr val="000000"/>
              </a:solidFill>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Completing</a:t>
            </a:r>
            <a:r>
              <a:rPr lang="en-GB" sz="1900">
                <a:latin typeface="Calibri"/>
                <a:ea typeface="Calibri"/>
                <a:cs typeface="Arial"/>
              </a:rPr>
              <a:t> the AI sections in the </a:t>
            </a:r>
            <a:r>
              <a:rPr lang="en-GB" sz="1900">
                <a:latin typeface="Calibri"/>
                <a:ea typeface="Calibri"/>
                <a:cs typeface="Arial"/>
                <a:hlinkClick r:id="rId4"/>
              </a:rPr>
              <a:t>library infoskills units.</a:t>
            </a:r>
            <a:r>
              <a:rPr lang="en-GB" sz="1900">
                <a:latin typeface="Calibri"/>
                <a:ea typeface="Calibri"/>
                <a:cs typeface="Arial"/>
              </a:rPr>
              <a:t> </a:t>
            </a:r>
          </a:p>
        </p:txBody>
      </p:sp>
    </p:spTree>
    <p:extLst>
      <p:ext uri="{BB962C8B-B14F-4D97-AF65-F5344CB8AC3E}">
        <p14:creationId xmlns:p14="http://schemas.microsoft.com/office/powerpoint/2010/main" val="18050276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265A1-5375-38EF-18D7-6BA44DB08C14}"/>
              </a:ext>
            </a:extLst>
          </p:cNvPr>
          <p:cNvSpPr>
            <a:spLocks noGrp="1"/>
          </p:cNvSpPr>
          <p:nvPr>
            <p:ph type="title"/>
          </p:nvPr>
        </p:nvSpPr>
        <p:spPr/>
        <p:txBody>
          <a:bodyPr/>
          <a:lstStyle/>
          <a:p>
            <a:r>
              <a:rPr lang="en-US"/>
              <a:t> </a:t>
            </a:r>
          </a:p>
        </p:txBody>
      </p:sp>
      <p:sp>
        <p:nvSpPr>
          <p:cNvPr id="4" name="Arrow: Curved Left 3">
            <a:extLst>
              <a:ext uri="{FF2B5EF4-FFF2-40B4-BE49-F238E27FC236}">
                <a16:creationId xmlns:a16="http://schemas.microsoft.com/office/drawing/2014/main" id="{8A738967-A597-9CEB-2D99-BC261DC6BE42}"/>
              </a:ext>
            </a:extLst>
          </p:cNvPr>
          <p:cNvSpPr/>
          <p:nvPr/>
        </p:nvSpPr>
        <p:spPr>
          <a:xfrm>
            <a:off x="11247604" y="3475383"/>
            <a:ext cx="852521" cy="2673294"/>
          </a:xfrm>
          <a:prstGeom prst="curvedLef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Arrow: Right 9">
            <a:extLst>
              <a:ext uri="{FF2B5EF4-FFF2-40B4-BE49-F238E27FC236}">
                <a16:creationId xmlns:a16="http://schemas.microsoft.com/office/drawing/2014/main" id="{AAF06DD0-3436-3888-619A-CA2BAAAA7A02}"/>
              </a:ext>
            </a:extLst>
          </p:cNvPr>
          <p:cNvSpPr/>
          <p:nvPr/>
        </p:nvSpPr>
        <p:spPr>
          <a:xfrm>
            <a:off x="2066226" y="1709646"/>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row: Right 10">
            <a:extLst>
              <a:ext uri="{FF2B5EF4-FFF2-40B4-BE49-F238E27FC236}">
                <a16:creationId xmlns:a16="http://schemas.microsoft.com/office/drawing/2014/main" id="{EDA598B3-3401-D618-D8E5-A95883844C7D}"/>
              </a:ext>
            </a:extLst>
          </p:cNvPr>
          <p:cNvSpPr/>
          <p:nvPr/>
        </p:nvSpPr>
        <p:spPr>
          <a:xfrm>
            <a:off x="1023256" y="2721427"/>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row: Right 11">
            <a:extLst>
              <a:ext uri="{FF2B5EF4-FFF2-40B4-BE49-F238E27FC236}">
                <a16:creationId xmlns:a16="http://schemas.microsoft.com/office/drawing/2014/main" id="{0762A1AF-D0B4-5B94-8ED4-B901879CB7EE}"/>
              </a:ext>
            </a:extLst>
          </p:cNvPr>
          <p:cNvSpPr/>
          <p:nvPr/>
        </p:nvSpPr>
        <p:spPr>
          <a:xfrm>
            <a:off x="1069639" y="4790186"/>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CEE907FF-5B25-CC35-6361-12AA28596B7D}"/>
              </a:ext>
            </a:extLst>
          </p:cNvPr>
          <p:cNvSpPr txBox="1"/>
          <p:nvPr/>
        </p:nvSpPr>
        <p:spPr>
          <a:xfrm>
            <a:off x="290090" y="1694051"/>
            <a:ext cx="18997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Light"/>
                <a:cs typeface="Calibri Light"/>
              </a:rPr>
              <a:t>Search question</a:t>
            </a:r>
            <a:endParaRPr lang="en-US">
              <a:latin typeface="Calibri"/>
              <a:ea typeface="Calibri"/>
              <a:cs typeface="Calibri"/>
            </a:endParaRPr>
          </a:p>
        </p:txBody>
      </p:sp>
      <p:sp>
        <p:nvSpPr>
          <p:cNvPr id="14" name="TextBox 13">
            <a:extLst>
              <a:ext uri="{FF2B5EF4-FFF2-40B4-BE49-F238E27FC236}">
                <a16:creationId xmlns:a16="http://schemas.microsoft.com/office/drawing/2014/main" id="{1457F3B6-FC18-7CFA-0262-BAE5F32DA072}"/>
              </a:ext>
            </a:extLst>
          </p:cNvPr>
          <p:cNvSpPr txBox="1"/>
          <p:nvPr/>
        </p:nvSpPr>
        <p:spPr>
          <a:xfrm>
            <a:off x="10885" y="2721427"/>
            <a:ext cx="1382486"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Light"/>
                <a:cs typeface="Calibri Light"/>
              </a:rPr>
              <a:t>Results.</a:t>
            </a:r>
            <a:endParaRPr lang="en-US">
              <a:latin typeface="Calibri Light"/>
              <a:ea typeface="Calibri Light"/>
              <a:cs typeface="Calibri Light"/>
            </a:endParaRPr>
          </a:p>
          <a:p>
            <a:endParaRPr lang="en-US">
              <a:latin typeface="Calibri"/>
              <a:ea typeface="Calibri Light"/>
              <a:cs typeface="Calibri Light"/>
            </a:endParaRPr>
          </a:p>
          <a:p>
            <a:r>
              <a:rPr lang="en-US" b="1">
                <a:latin typeface="Calibri"/>
                <a:ea typeface="Calibri Light"/>
                <a:cs typeface="Calibri Light"/>
              </a:rPr>
              <a:t>Note:</a:t>
            </a:r>
            <a:r>
              <a:rPr lang="en-US">
                <a:latin typeface="Calibri"/>
                <a:ea typeface="Calibri Light"/>
                <a:cs typeface="Calibri Light"/>
              </a:rPr>
              <a:t> not all may be available via our library. </a:t>
            </a:r>
            <a:endParaRPr lang="en-US">
              <a:cs typeface="Calibri Light"/>
            </a:endParaRPr>
          </a:p>
        </p:txBody>
      </p:sp>
      <p:sp>
        <p:nvSpPr>
          <p:cNvPr id="15" name="TextBox 14">
            <a:extLst>
              <a:ext uri="{FF2B5EF4-FFF2-40B4-BE49-F238E27FC236}">
                <a16:creationId xmlns:a16="http://schemas.microsoft.com/office/drawing/2014/main" id="{D46B4F8F-9B6E-B044-EC57-B2B5C1F09660}"/>
              </a:ext>
            </a:extLst>
          </p:cNvPr>
          <p:cNvSpPr txBox="1"/>
          <p:nvPr/>
        </p:nvSpPr>
        <p:spPr>
          <a:xfrm>
            <a:off x="192630" y="4810064"/>
            <a:ext cx="138248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Light"/>
                <a:cs typeface="Calibri Light"/>
              </a:rPr>
              <a:t>Further related question prompts.</a:t>
            </a:r>
            <a:endParaRPr lang="en-US"/>
          </a:p>
        </p:txBody>
      </p:sp>
      <p:sp>
        <p:nvSpPr>
          <p:cNvPr id="16" name="TextBox 15">
            <a:extLst>
              <a:ext uri="{FF2B5EF4-FFF2-40B4-BE49-F238E27FC236}">
                <a16:creationId xmlns:a16="http://schemas.microsoft.com/office/drawing/2014/main" id="{D5419D35-95D5-7CD0-A1EB-440F2E708B19}"/>
              </a:ext>
            </a:extLst>
          </p:cNvPr>
          <p:cNvSpPr txBox="1"/>
          <p:nvPr/>
        </p:nvSpPr>
        <p:spPr>
          <a:xfrm>
            <a:off x="10730961" y="1791138"/>
            <a:ext cx="137454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Light"/>
                <a:cs typeface="Calibri Light"/>
              </a:rPr>
              <a:t>Results from UWTSD library</a:t>
            </a:r>
            <a:endParaRPr lang="en-US"/>
          </a:p>
        </p:txBody>
      </p:sp>
      <p:pic>
        <p:nvPicPr>
          <p:cNvPr id="22" name="Picture 21" descr="A black text on a white background&#10;&#10;Description automatically generated">
            <a:extLst>
              <a:ext uri="{FF2B5EF4-FFF2-40B4-BE49-F238E27FC236}">
                <a16:creationId xmlns:a16="http://schemas.microsoft.com/office/drawing/2014/main" id="{582F0C8B-E9D7-11CA-65CF-FA106A931355}"/>
              </a:ext>
            </a:extLst>
          </p:cNvPr>
          <p:cNvPicPr>
            <a:picLocks noChangeAspect="1"/>
          </p:cNvPicPr>
          <p:nvPr/>
        </p:nvPicPr>
        <p:blipFill>
          <a:blip r:embed="rId2"/>
          <a:stretch>
            <a:fillRect/>
          </a:stretch>
        </p:blipFill>
        <p:spPr>
          <a:xfrm>
            <a:off x="415753" y="253700"/>
            <a:ext cx="4543681" cy="779761"/>
          </a:xfrm>
          <a:prstGeom prst="rect">
            <a:avLst/>
          </a:prstGeom>
        </p:spPr>
      </p:pic>
      <p:sp>
        <p:nvSpPr>
          <p:cNvPr id="5" name="TextBox 4">
            <a:extLst>
              <a:ext uri="{FF2B5EF4-FFF2-40B4-BE49-F238E27FC236}">
                <a16:creationId xmlns:a16="http://schemas.microsoft.com/office/drawing/2014/main" id="{62ED9887-CCE1-672F-1255-80B14977C770}"/>
              </a:ext>
            </a:extLst>
          </p:cNvPr>
          <p:cNvSpPr txBox="1"/>
          <p:nvPr/>
        </p:nvSpPr>
        <p:spPr>
          <a:xfrm>
            <a:off x="1770876" y="5959631"/>
            <a:ext cx="188287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Light"/>
                <a:cs typeface="Calibri Light"/>
                <a:hlinkClick r:id="rId3"/>
              </a:rPr>
              <a:t>Library Intranet</a:t>
            </a:r>
            <a:endParaRPr lang="en-US" dirty="0"/>
          </a:p>
        </p:txBody>
      </p:sp>
      <p:sp>
        <p:nvSpPr>
          <p:cNvPr id="17" name="Arrow: Right 16">
            <a:extLst>
              <a:ext uri="{FF2B5EF4-FFF2-40B4-BE49-F238E27FC236}">
                <a16:creationId xmlns:a16="http://schemas.microsoft.com/office/drawing/2014/main" id="{8F6F67EB-920B-D0F6-D6E8-AEE5EFEA568F}"/>
              </a:ext>
            </a:extLst>
          </p:cNvPr>
          <p:cNvSpPr/>
          <p:nvPr/>
        </p:nvSpPr>
        <p:spPr>
          <a:xfrm rot="5400000">
            <a:off x="10160805" y="2198823"/>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4AAD22F4-508C-20EC-6216-51817D17D030}"/>
              </a:ext>
            </a:extLst>
          </p:cNvPr>
          <p:cNvSpPr txBox="1"/>
          <p:nvPr/>
        </p:nvSpPr>
        <p:spPr>
          <a:xfrm>
            <a:off x="9596167" y="5825727"/>
            <a:ext cx="1647825" cy="36933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Light"/>
                <a:hlinkClick r:id="rId4"/>
              </a:rPr>
              <a:t>Library Results</a:t>
            </a:r>
            <a:endParaRPr lang="en-US" dirty="0"/>
          </a:p>
        </p:txBody>
      </p:sp>
      <p:pic>
        <p:nvPicPr>
          <p:cNvPr id="26" name="Picture 25">
            <a:extLst>
              <a:ext uri="{FF2B5EF4-FFF2-40B4-BE49-F238E27FC236}">
                <a16:creationId xmlns:a16="http://schemas.microsoft.com/office/drawing/2014/main" id="{F5386C98-AD6B-7351-1C1C-D37FB7735E47}"/>
              </a:ext>
            </a:extLst>
          </p:cNvPr>
          <p:cNvPicPr>
            <a:picLocks noChangeAspect="1"/>
          </p:cNvPicPr>
          <p:nvPr/>
        </p:nvPicPr>
        <p:blipFill>
          <a:blip r:embed="rId5"/>
          <a:stretch>
            <a:fillRect/>
          </a:stretch>
        </p:blipFill>
        <p:spPr>
          <a:xfrm>
            <a:off x="2869774" y="1611469"/>
            <a:ext cx="7361683" cy="438438"/>
          </a:xfrm>
          <a:prstGeom prst="rect">
            <a:avLst/>
          </a:prstGeom>
          <a:ln w="228600" cap="sq" cmpd="thickThin">
            <a:solidFill>
              <a:srgbClr val="000000"/>
            </a:solidFill>
            <a:prstDash val="solid"/>
            <a:miter lim="800000"/>
          </a:ln>
          <a:effectLst>
            <a:innerShdw blurRad="76200">
              <a:srgbClr val="000000"/>
            </a:innerShdw>
          </a:effectLst>
        </p:spPr>
      </p:pic>
      <p:pic>
        <p:nvPicPr>
          <p:cNvPr id="28" name="Picture 27">
            <a:extLst>
              <a:ext uri="{FF2B5EF4-FFF2-40B4-BE49-F238E27FC236}">
                <a16:creationId xmlns:a16="http://schemas.microsoft.com/office/drawing/2014/main" id="{395C237A-6A4C-B850-0D7D-A03E682C9979}"/>
              </a:ext>
            </a:extLst>
          </p:cNvPr>
          <p:cNvPicPr>
            <a:picLocks noChangeAspect="1"/>
          </p:cNvPicPr>
          <p:nvPr/>
        </p:nvPicPr>
        <p:blipFill>
          <a:blip r:embed="rId6"/>
          <a:stretch>
            <a:fillRect/>
          </a:stretch>
        </p:blipFill>
        <p:spPr>
          <a:xfrm>
            <a:off x="1903361" y="2699463"/>
            <a:ext cx="8193831" cy="1877753"/>
          </a:xfrm>
          <a:prstGeom prst="rect">
            <a:avLst/>
          </a:prstGeom>
        </p:spPr>
      </p:pic>
      <p:sp>
        <p:nvSpPr>
          <p:cNvPr id="9" name="Rectangle 8">
            <a:extLst>
              <a:ext uri="{FF2B5EF4-FFF2-40B4-BE49-F238E27FC236}">
                <a16:creationId xmlns:a16="http://schemas.microsoft.com/office/drawing/2014/main" id="{9EEA4DBA-D07C-D1E4-8505-D3BC168E50E8}"/>
              </a:ext>
            </a:extLst>
          </p:cNvPr>
          <p:cNvSpPr/>
          <p:nvPr/>
        </p:nvSpPr>
        <p:spPr>
          <a:xfrm>
            <a:off x="8672335" y="3064545"/>
            <a:ext cx="1559122" cy="1464901"/>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Picture 29">
            <a:extLst>
              <a:ext uri="{FF2B5EF4-FFF2-40B4-BE49-F238E27FC236}">
                <a16:creationId xmlns:a16="http://schemas.microsoft.com/office/drawing/2014/main" id="{B02D8E98-1471-FABF-3452-F6B18342B83F}"/>
              </a:ext>
            </a:extLst>
          </p:cNvPr>
          <p:cNvPicPr>
            <a:picLocks noChangeAspect="1"/>
          </p:cNvPicPr>
          <p:nvPr/>
        </p:nvPicPr>
        <p:blipFill>
          <a:blip r:embed="rId7"/>
          <a:stretch>
            <a:fillRect/>
          </a:stretch>
        </p:blipFill>
        <p:spPr>
          <a:xfrm>
            <a:off x="2066226" y="4595531"/>
            <a:ext cx="6845018" cy="1424948"/>
          </a:xfrm>
          <a:prstGeom prst="rect">
            <a:avLst/>
          </a:prstGeom>
        </p:spPr>
      </p:pic>
    </p:spTree>
    <p:extLst>
      <p:ext uri="{BB962C8B-B14F-4D97-AF65-F5344CB8AC3E}">
        <p14:creationId xmlns:p14="http://schemas.microsoft.com/office/powerpoint/2010/main" val="280614174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C26F0-CE95-91F0-BE44-94847FE6E5EB}"/>
              </a:ext>
            </a:extLst>
          </p:cNvPr>
          <p:cNvSpPr>
            <a:spLocks noGrp="1"/>
          </p:cNvSpPr>
          <p:nvPr>
            <p:ph type="title"/>
          </p:nvPr>
        </p:nvSpPr>
        <p:spPr/>
        <p:txBody>
          <a:bodyPr/>
          <a:lstStyle/>
          <a:p>
            <a:r>
              <a:rPr lang="en-US"/>
              <a:t>How it works</a:t>
            </a:r>
          </a:p>
        </p:txBody>
      </p:sp>
      <p:pic>
        <p:nvPicPr>
          <p:cNvPr id="9" name="Graphic 8" descr="Badge Question Mark outline">
            <a:extLst>
              <a:ext uri="{FF2B5EF4-FFF2-40B4-BE49-F238E27FC236}">
                <a16:creationId xmlns:a16="http://schemas.microsoft.com/office/drawing/2014/main" id="{CB2BAC70-B979-810E-2ED9-487A789134C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52400" y="2627242"/>
            <a:ext cx="1298712" cy="1305338"/>
          </a:xfrm>
          <a:prstGeom prst="rect">
            <a:avLst/>
          </a:prstGeom>
        </p:spPr>
      </p:pic>
      <p:sp>
        <p:nvSpPr>
          <p:cNvPr id="10" name="Arrow: Right 9">
            <a:extLst>
              <a:ext uri="{FF2B5EF4-FFF2-40B4-BE49-F238E27FC236}">
                <a16:creationId xmlns:a16="http://schemas.microsoft.com/office/drawing/2014/main" id="{E977B31A-1CBA-7DE5-3CD8-80F6CB2D6580}"/>
              </a:ext>
            </a:extLst>
          </p:cNvPr>
          <p:cNvSpPr/>
          <p:nvPr/>
        </p:nvSpPr>
        <p:spPr>
          <a:xfrm>
            <a:off x="1623390" y="2957158"/>
            <a:ext cx="1699156" cy="497403"/>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10" descr="Remote learning language outline">
            <a:extLst>
              <a:ext uri="{FF2B5EF4-FFF2-40B4-BE49-F238E27FC236}">
                <a16:creationId xmlns:a16="http://schemas.microsoft.com/office/drawing/2014/main" id="{C4D18C3C-88C6-137E-CCEB-DB75531E464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149548" y="3932584"/>
            <a:ext cx="1205947" cy="1186069"/>
          </a:xfrm>
          <a:prstGeom prst="rect">
            <a:avLst/>
          </a:prstGeom>
        </p:spPr>
      </p:pic>
      <p:pic>
        <p:nvPicPr>
          <p:cNvPr id="13" name="Graphic 12" descr="Workflow outline">
            <a:extLst>
              <a:ext uri="{FF2B5EF4-FFF2-40B4-BE49-F238E27FC236}">
                <a16:creationId xmlns:a16="http://schemas.microsoft.com/office/drawing/2014/main" id="{5BFC2DE5-AA4A-67F9-D385-8C3EA42F3C4C}"/>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3836503" y="5237924"/>
            <a:ext cx="1046922" cy="1080052"/>
          </a:xfrm>
          <a:prstGeom prst="rect">
            <a:avLst/>
          </a:prstGeom>
        </p:spPr>
      </p:pic>
      <p:sp>
        <p:nvSpPr>
          <p:cNvPr id="14" name="Arrow: Right 13">
            <a:extLst>
              <a:ext uri="{FF2B5EF4-FFF2-40B4-BE49-F238E27FC236}">
                <a16:creationId xmlns:a16="http://schemas.microsoft.com/office/drawing/2014/main" id="{79EDAD5A-55B8-4C31-6C4C-300A45162764}"/>
              </a:ext>
            </a:extLst>
          </p:cNvPr>
          <p:cNvSpPr/>
          <p:nvPr/>
        </p:nvSpPr>
        <p:spPr>
          <a:xfrm rot="5400000">
            <a:off x="3733800" y="4422910"/>
            <a:ext cx="1269958" cy="504510"/>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Arrow: Bent 18">
            <a:extLst>
              <a:ext uri="{FF2B5EF4-FFF2-40B4-BE49-F238E27FC236}">
                <a16:creationId xmlns:a16="http://schemas.microsoft.com/office/drawing/2014/main" id="{CD36B202-0906-EA74-7ED2-61C041B8C208}"/>
              </a:ext>
            </a:extLst>
          </p:cNvPr>
          <p:cNvSpPr/>
          <p:nvPr/>
        </p:nvSpPr>
        <p:spPr>
          <a:xfrm rot="5400000" flipH="1">
            <a:off x="6029690" y="3931959"/>
            <a:ext cx="948722" cy="3042035"/>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0" name="TextBox 19">
            <a:extLst>
              <a:ext uri="{FF2B5EF4-FFF2-40B4-BE49-F238E27FC236}">
                <a16:creationId xmlns:a16="http://schemas.microsoft.com/office/drawing/2014/main" id="{3B33E39E-8A19-A7D2-00F6-493648F116E8}"/>
              </a:ext>
            </a:extLst>
          </p:cNvPr>
          <p:cNvSpPr txBox="1"/>
          <p:nvPr/>
        </p:nvSpPr>
        <p:spPr>
          <a:xfrm>
            <a:off x="1225827" y="3664226"/>
            <a:ext cx="2484781"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
                <a:cs typeface="Calibri Light"/>
              </a:rPr>
              <a:t>Your question is sent to the Large Language Model (LLM).</a:t>
            </a:r>
            <a:endParaRPr lang="en-US" sz="2000">
              <a:latin typeface="Calibri "/>
            </a:endParaRPr>
          </a:p>
        </p:txBody>
      </p:sp>
      <p:sp>
        <p:nvSpPr>
          <p:cNvPr id="21" name="TextBox 20">
            <a:extLst>
              <a:ext uri="{FF2B5EF4-FFF2-40B4-BE49-F238E27FC236}">
                <a16:creationId xmlns:a16="http://schemas.microsoft.com/office/drawing/2014/main" id="{7C48099D-370C-AED1-B622-C456BCBE403D}"/>
              </a:ext>
            </a:extLst>
          </p:cNvPr>
          <p:cNvSpPr txBox="1"/>
          <p:nvPr/>
        </p:nvSpPr>
        <p:spPr>
          <a:xfrm>
            <a:off x="4890054" y="4525619"/>
            <a:ext cx="1974572" cy="10421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a:cs typeface="Calibri Light"/>
              </a:rPr>
              <a:t>The question is converted into a Boolean query.</a:t>
            </a:r>
            <a:endParaRPr lang="en-US" sz="2000">
              <a:latin typeface="Calibri"/>
              <a:cs typeface="Calibri"/>
            </a:endParaRPr>
          </a:p>
        </p:txBody>
      </p:sp>
      <p:sp>
        <p:nvSpPr>
          <p:cNvPr id="22" name="TextBox 21">
            <a:extLst>
              <a:ext uri="{FF2B5EF4-FFF2-40B4-BE49-F238E27FC236}">
                <a16:creationId xmlns:a16="http://schemas.microsoft.com/office/drawing/2014/main" id="{2924278A-0544-8016-C978-5B01472E31B4}"/>
              </a:ext>
            </a:extLst>
          </p:cNvPr>
          <p:cNvSpPr txBox="1"/>
          <p:nvPr/>
        </p:nvSpPr>
        <p:spPr>
          <a:xfrm>
            <a:off x="8063949" y="5241231"/>
            <a:ext cx="4061789" cy="10487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a:cs typeface="Calibri Light"/>
              </a:rPr>
              <a:t>The Boolean query is sent to the central Primo library catalogue to retrieve results.</a:t>
            </a:r>
          </a:p>
        </p:txBody>
      </p:sp>
      <p:pic>
        <p:nvPicPr>
          <p:cNvPr id="28" name="Graphic 27" descr="Chat outline">
            <a:extLst>
              <a:ext uri="{FF2B5EF4-FFF2-40B4-BE49-F238E27FC236}">
                <a16:creationId xmlns:a16="http://schemas.microsoft.com/office/drawing/2014/main" id="{7137C0B4-0595-37BC-AB85-90FCB5370D66}"/>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3372680" y="2435090"/>
            <a:ext cx="1974572" cy="2034206"/>
          </a:xfrm>
          <a:prstGeom prst="rect">
            <a:avLst/>
          </a:prstGeom>
        </p:spPr>
      </p:pic>
      <p:sp>
        <p:nvSpPr>
          <p:cNvPr id="30" name="TextBox 29">
            <a:extLst>
              <a:ext uri="{FF2B5EF4-FFF2-40B4-BE49-F238E27FC236}">
                <a16:creationId xmlns:a16="http://schemas.microsoft.com/office/drawing/2014/main" id="{01F4DCDD-08F5-C1BE-C902-CC5C11BE512D}"/>
              </a:ext>
            </a:extLst>
          </p:cNvPr>
          <p:cNvSpPr txBox="1"/>
          <p:nvPr/>
        </p:nvSpPr>
        <p:spPr>
          <a:xfrm>
            <a:off x="8488018" y="3286539"/>
            <a:ext cx="3637721"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Calibri"/>
                <a:cs typeface="Arial"/>
              </a:rPr>
              <a:t>The top 5 results are sent to the LLM to create an overview with in-text references </a:t>
            </a:r>
            <a:r>
              <a:rPr lang="en-US" sz="2000" b="1" dirty="0">
                <a:latin typeface="Calibri"/>
                <a:cs typeface="Arial"/>
              </a:rPr>
              <a:t>based on the</a:t>
            </a:r>
            <a:r>
              <a:rPr lang="en-US" sz="2000" dirty="0">
                <a:latin typeface="Calibri"/>
                <a:cs typeface="Arial"/>
              </a:rPr>
              <a:t> </a:t>
            </a:r>
            <a:r>
              <a:rPr lang="en-US" sz="2000" b="1" dirty="0">
                <a:latin typeface="Calibri"/>
                <a:cs typeface="Arial"/>
              </a:rPr>
              <a:t>abstracts​.</a:t>
            </a:r>
            <a:endParaRPr lang="en-US" dirty="0"/>
          </a:p>
        </p:txBody>
      </p:sp>
      <p:sp>
        <p:nvSpPr>
          <p:cNvPr id="31" name="Arrow: Bent 30">
            <a:extLst>
              <a:ext uri="{FF2B5EF4-FFF2-40B4-BE49-F238E27FC236}">
                <a16:creationId xmlns:a16="http://schemas.microsoft.com/office/drawing/2014/main" id="{D062B1A2-6D2F-3832-3847-784DA9E2CD93}"/>
              </a:ext>
            </a:extLst>
          </p:cNvPr>
          <p:cNvSpPr/>
          <p:nvPr/>
        </p:nvSpPr>
        <p:spPr>
          <a:xfrm flipH="1">
            <a:off x="5347203" y="3189836"/>
            <a:ext cx="2505852" cy="835549"/>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32" name="Graphic 31" descr="Information outline">
            <a:extLst>
              <a:ext uri="{FF2B5EF4-FFF2-40B4-BE49-F238E27FC236}">
                <a16:creationId xmlns:a16="http://schemas.microsoft.com/office/drawing/2014/main" id="{060705FC-6E92-F0FB-DB9D-99D3BDB66482}"/>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8602959" y="1743568"/>
            <a:ext cx="1192695" cy="1146312"/>
          </a:xfrm>
          <a:prstGeom prst="rect">
            <a:avLst/>
          </a:prstGeom>
        </p:spPr>
      </p:pic>
      <p:sp>
        <p:nvSpPr>
          <p:cNvPr id="33" name="Arrow: Bent 32">
            <a:extLst>
              <a:ext uri="{FF2B5EF4-FFF2-40B4-BE49-F238E27FC236}">
                <a16:creationId xmlns:a16="http://schemas.microsoft.com/office/drawing/2014/main" id="{3A5DA4EB-C05F-3BD0-3D28-1C27E27B6592}"/>
              </a:ext>
            </a:extLst>
          </p:cNvPr>
          <p:cNvSpPr/>
          <p:nvPr/>
        </p:nvSpPr>
        <p:spPr>
          <a:xfrm>
            <a:off x="4889090" y="2020368"/>
            <a:ext cx="3623275" cy="868680"/>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4" name="TextBox 33">
            <a:extLst>
              <a:ext uri="{FF2B5EF4-FFF2-40B4-BE49-F238E27FC236}">
                <a16:creationId xmlns:a16="http://schemas.microsoft.com/office/drawing/2014/main" id="{4473E829-CE1E-6B64-B281-7FE5EAEDD729}"/>
              </a:ext>
            </a:extLst>
          </p:cNvPr>
          <p:cNvSpPr txBox="1"/>
          <p:nvPr/>
        </p:nvSpPr>
        <p:spPr>
          <a:xfrm>
            <a:off x="4636230" y="1348356"/>
            <a:ext cx="749811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a:cs typeface="Arial"/>
              </a:rPr>
              <a:t>The AI generated overview and sources are returned in the response​.</a:t>
            </a:r>
            <a:endParaRPr lang="en-US"/>
          </a:p>
        </p:txBody>
      </p:sp>
    </p:spTree>
    <p:extLst>
      <p:ext uri="{BB962C8B-B14F-4D97-AF65-F5344CB8AC3E}">
        <p14:creationId xmlns:p14="http://schemas.microsoft.com/office/powerpoint/2010/main" val="7993700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BEA1F-BFC0-F098-B4BF-716019911BA2}"/>
              </a:ext>
            </a:extLst>
          </p:cNvPr>
          <p:cNvSpPr>
            <a:spLocks noGrp="1"/>
          </p:cNvSpPr>
          <p:nvPr>
            <p:ph type="title"/>
          </p:nvPr>
        </p:nvSpPr>
        <p:spPr/>
        <p:txBody>
          <a:bodyPr/>
          <a:lstStyle/>
          <a:p>
            <a:r>
              <a:rPr lang="en-US"/>
              <a:t>Search results </a:t>
            </a:r>
          </a:p>
        </p:txBody>
      </p:sp>
      <p:sp>
        <p:nvSpPr>
          <p:cNvPr id="3" name="Content Placeholder 2">
            <a:extLst>
              <a:ext uri="{FF2B5EF4-FFF2-40B4-BE49-F238E27FC236}">
                <a16:creationId xmlns:a16="http://schemas.microsoft.com/office/drawing/2014/main" id="{6DD95D60-0561-2F87-F3E4-850291246448}"/>
              </a:ext>
            </a:extLst>
          </p:cNvPr>
          <p:cNvSpPr>
            <a:spLocks noGrp="1"/>
          </p:cNvSpPr>
          <p:nvPr>
            <p:ph sz="quarter" idx="10"/>
          </p:nvPr>
        </p:nvSpPr>
        <p:spPr>
          <a:xfrm>
            <a:off x="366403" y="1432489"/>
            <a:ext cx="10931725" cy="4733814"/>
          </a:xfrm>
        </p:spPr>
        <p:txBody>
          <a:bodyPr vert="horz" lIns="91440" tIns="45720" rIns="91440" bIns="45720" rtlCol="0" anchor="t">
            <a:normAutofit lnSpcReduction="10000"/>
          </a:bodyPr>
          <a:lstStyle/>
          <a:p>
            <a:pPr marL="0" indent="0">
              <a:lnSpc>
                <a:spcPct val="100000"/>
              </a:lnSpc>
              <a:spcBef>
                <a:spcPts val="0"/>
              </a:spcBef>
              <a:buNone/>
            </a:pPr>
            <a:r>
              <a:rPr lang="en-US" sz="2000" b="1">
                <a:latin typeface="Calibri"/>
                <a:cs typeface="Calibri"/>
              </a:rPr>
              <a:t>Important: </a:t>
            </a:r>
            <a:r>
              <a:rPr lang="en-US" sz="2000">
                <a:latin typeface="Calibri"/>
                <a:cs typeface="Calibri"/>
              </a:rPr>
              <a:t>It does not search everything.</a:t>
            </a:r>
            <a:r>
              <a:rPr lang="en-US" sz="2000" b="1">
                <a:latin typeface="Calibri"/>
                <a:cs typeface="Calibri"/>
              </a:rPr>
              <a:t> You will still need to perform your own search!</a:t>
            </a:r>
            <a:endParaRPr lang="en-US">
              <a:latin typeface="Calibri Light"/>
              <a:cs typeface="Calibri Light"/>
            </a:endParaRPr>
          </a:p>
          <a:p>
            <a:pPr marL="0" indent="0">
              <a:lnSpc>
                <a:spcPct val="100000"/>
              </a:lnSpc>
              <a:spcBef>
                <a:spcPts val="0"/>
              </a:spcBef>
              <a:buNone/>
            </a:pPr>
            <a:endParaRPr lang="en-US" sz="2000">
              <a:latin typeface="Calibri"/>
              <a:cs typeface="Calibri"/>
            </a:endParaRPr>
          </a:p>
          <a:p>
            <a:pPr marL="0" indent="0">
              <a:lnSpc>
                <a:spcPct val="100000"/>
              </a:lnSpc>
              <a:spcBef>
                <a:spcPts val="0"/>
              </a:spcBef>
              <a:buNone/>
            </a:pPr>
            <a:r>
              <a:rPr lang="en-US" sz="2000">
                <a:latin typeface="Calibri"/>
                <a:cs typeface="Calibri"/>
              </a:rPr>
              <a:t>It does </a:t>
            </a:r>
            <a:r>
              <a:rPr lang="en-US" sz="2000" b="1">
                <a:latin typeface="Calibri"/>
                <a:cs typeface="Calibri"/>
              </a:rPr>
              <a:t>not</a:t>
            </a:r>
            <a:r>
              <a:rPr lang="en-US" sz="2000">
                <a:latin typeface="Calibri"/>
                <a:cs typeface="Calibri"/>
              </a:rPr>
              <a:t> currently search the following:</a:t>
            </a:r>
            <a:endParaRPr lang="en-US">
              <a:cs typeface="Calibri Light"/>
            </a:endParaRPr>
          </a:p>
          <a:p>
            <a:pPr marL="0" indent="0">
              <a:lnSpc>
                <a:spcPct val="100000"/>
              </a:lnSpc>
              <a:spcBef>
                <a:spcPts val="0"/>
              </a:spcBef>
              <a:buNone/>
            </a:pPr>
            <a:endParaRPr lang="en-US" sz="2000" b="1">
              <a:latin typeface="Calibri"/>
              <a:cs typeface="Calibri"/>
            </a:endParaRPr>
          </a:p>
          <a:p>
            <a:pPr>
              <a:lnSpc>
                <a:spcPct val="100000"/>
              </a:lnSpc>
              <a:spcBef>
                <a:spcPts val="0"/>
              </a:spcBef>
              <a:buFont typeface="Arial" panose="05000000000000000000" pitchFamily="2" charset="2"/>
              <a:buChar char="•"/>
            </a:pPr>
            <a:r>
              <a:rPr lang="en-US" sz="2000" b="1">
                <a:latin typeface="Calibri"/>
                <a:cs typeface="Calibri"/>
              </a:rPr>
              <a:t>Any collections </a:t>
            </a:r>
            <a:r>
              <a:rPr lang="en-US" sz="2000">
                <a:latin typeface="Calibri"/>
                <a:cs typeface="Calibri"/>
              </a:rPr>
              <a:t>from the following content providers</a:t>
            </a:r>
            <a:r>
              <a:rPr lang="en-US" sz="2000" b="1">
                <a:latin typeface="Calibri"/>
                <a:cs typeface="Calibri"/>
              </a:rPr>
              <a:t> </a:t>
            </a:r>
            <a:r>
              <a:rPr lang="en-US" sz="2000">
                <a:latin typeface="Calibri"/>
                <a:cs typeface="Calibri"/>
              </a:rPr>
              <a:t>- APA, </a:t>
            </a:r>
            <a:r>
              <a:rPr lang="en-US" sz="2000" err="1">
                <a:latin typeface="Calibri"/>
                <a:cs typeface="Calibri"/>
              </a:rPr>
              <a:t>DataCite</a:t>
            </a:r>
            <a:r>
              <a:rPr lang="en-US" sz="2000">
                <a:latin typeface="Calibri"/>
                <a:cs typeface="Calibri"/>
              </a:rPr>
              <a:t>, </a:t>
            </a:r>
            <a:r>
              <a:rPr lang="en-US" sz="2000" b="1">
                <a:latin typeface="Calibri"/>
                <a:cs typeface="Calibri"/>
              </a:rPr>
              <a:t>Elsevier, JSTOR, </a:t>
            </a:r>
            <a:r>
              <a:rPr lang="en-US" sz="2000">
                <a:latin typeface="Calibri"/>
                <a:cs typeface="Calibri"/>
              </a:rPr>
              <a:t>Kogan Page and Conde Nas.</a:t>
            </a:r>
            <a:endParaRPr lang="en-US" sz="2000">
              <a:latin typeface="Calibri"/>
              <a:ea typeface="Calibri"/>
              <a:cs typeface="Calibri"/>
            </a:endParaRPr>
          </a:p>
          <a:p>
            <a:pPr>
              <a:buFont typeface="Arial" panose="05000000000000000000" pitchFamily="2" charset="2"/>
              <a:buChar char="•"/>
            </a:pPr>
            <a:r>
              <a:rPr lang="en-US" sz="2000">
                <a:latin typeface="Calibri"/>
                <a:ea typeface="+mn-lt"/>
                <a:cs typeface="Calibri"/>
              </a:rPr>
              <a:t>News content (newspaper articles, newsletters, text resources).</a:t>
            </a:r>
            <a:endParaRPr lang="en-US" sz="2000">
              <a:latin typeface="Calibri"/>
              <a:ea typeface="Calibri"/>
              <a:cs typeface="Calibri"/>
            </a:endParaRPr>
          </a:p>
          <a:p>
            <a:pPr>
              <a:buFont typeface="Arial" panose="05000000000000000000" pitchFamily="2" charset="2"/>
              <a:buChar char="•"/>
            </a:pPr>
            <a:r>
              <a:rPr lang="en-US" sz="2000">
                <a:latin typeface="Calibri"/>
                <a:ea typeface="+mn-lt"/>
                <a:cs typeface="Calibri"/>
              </a:rPr>
              <a:t>Collections that are not marked as 'free for search' in the CDI collection list.</a:t>
            </a:r>
            <a:endParaRPr lang="en-US">
              <a:latin typeface="Calibri"/>
              <a:ea typeface="Calibri Light"/>
              <a:cs typeface="Calibri"/>
            </a:endParaRPr>
          </a:p>
          <a:p>
            <a:pPr marL="0" indent="0">
              <a:lnSpc>
                <a:spcPct val="100000"/>
              </a:lnSpc>
              <a:spcBef>
                <a:spcPts val="0"/>
              </a:spcBef>
              <a:buNone/>
            </a:pPr>
            <a:endParaRPr lang="en-US" sz="2000">
              <a:latin typeface="Calibri"/>
              <a:ea typeface="Calibri"/>
              <a:cs typeface="Calibri"/>
            </a:endParaRPr>
          </a:p>
          <a:p>
            <a:pPr marL="0" indent="0">
              <a:buNone/>
            </a:pPr>
            <a:r>
              <a:rPr lang="en-US" sz="2000">
                <a:latin typeface="Calibri"/>
                <a:ea typeface="+mn-lt"/>
                <a:cs typeface="Calibri"/>
              </a:rPr>
              <a:t>Furthermore, certain requests or queries are unavailable:</a:t>
            </a:r>
            <a:endParaRPr lang="en-US" sz="2000">
              <a:latin typeface="Calibri"/>
              <a:ea typeface="Calibri"/>
              <a:cs typeface="Calibri"/>
            </a:endParaRPr>
          </a:p>
          <a:p>
            <a:pPr>
              <a:buFont typeface="Arial" panose="05000000000000000000" pitchFamily="2" charset="2"/>
              <a:buChar char="•"/>
            </a:pPr>
            <a:r>
              <a:rPr lang="en-US" sz="2000">
                <a:latin typeface="Calibri"/>
                <a:ea typeface="+mn-lt"/>
                <a:cs typeface="Calibri"/>
              </a:rPr>
              <a:t>Requests for materials of a particular type, e.g. </a:t>
            </a:r>
            <a:r>
              <a:rPr lang="en-US" sz="2000" b="1">
                <a:latin typeface="Calibri"/>
                <a:ea typeface="+mn-lt"/>
                <a:cs typeface="Calibri"/>
              </a:rPr>
              <a:t>"</a:t>
            </a:r>
            <a:r>
              <a:rPr lang="en-US" sz="2000" b="1" i="1">
                <a:latin typeface="Calibri"/>
                <a:ea typeface="+mn-lt"/>
                <a:cs typeface="Calibri"/>
              </a:rPr>
              <a:t>give me peer reviewed articles on </a:t>
            </a:r>
            <a:r>
              <a:rPr lang="en-US" sz="2000" b="1" i="1" err="1">
                <a:latin typeface="Calibri"/>
                <a:ea typeface="+mn-lt"/>
                <a:cs typeface="Calibri"/>
              </a:rPr>
              <a:t>x.y.z</a:t>
            </a:r>
            <a:r>
              <a:rPr lang="en-US" sz="2000" b="1" i="1">
                <a:latin typeface="Calibri"/>
                <a:ea typeface="+mn-lt"/>
                <a:cs typeface="Calibri"/>
              </a:rPr>
              <a:t>"</a:t>
            </a:r>
            <a:endParaRPr lang="en-US">
              <a:latin typeface="Calibri"/>
              <a:ea typeface="Calibri Light"/>
              <a:cs typeface="Calibri"/>
            </a:endParaRPr>
          </a:p>
          <a:p>
            <a:pPr>
              <a:buFont typeface="Arial" panose="05000000000000000000" pitchFamily="2" charset="2"/>
              <a:buChar char="•"/>
            </a:pPr>
            <a:r>
              <a:rPr lang="en-US" sz="2000">
                <a:latin typeface="Calibri"/>
                <a:ea typeface="+mn-lt"/>
                <a:cs typeface="Calibri"/>
              </a:rPr>
              <a:t>Requests for materials from a certain time period, e.g. </a:t>
            </a:r>
            <a:r>
              <a:rPr lang="en-US" sz="2000" b="1" i="1">
                <a:latin typeface="Calibri"/>
                <a:ea typeface="+mn-lt"/>
                <a:cs typeface="Calibri"/>
              </a:rPr>
              <a:t>"give the most recent information on climate change"</a:t>
            </a:r>
            <a:endParaRPr lang="en-US">
              <a:latin typeface="Calibri"/>
              <a:ea typeface="Calibri Light"/>
              <a:cs typeface="Calibri"/>
            </a:endParaRPr>
          </a:p>
          <a:p>
            <a:pPr>
              <a:buFont typeface="Arial" panose="05000000000000000000" pitchFamily="2" charset="2"/>
              <a:buChar char="•"/>
            </a:pPr>
            <a:r>
              <a:rPr lang="en-US" sz="2000">
                <a:latin typeface="Calibri"/>
                <a:ea typeface="+mn-lt"/>
                <a:cs typeface="Calibri"/>
              </a:rPr>
              <a:t>Follow up questions are not supported. Each question stands alone, and all relevant information needs to be asked in each.</a:t>
            </a:r>
            <a:endParaRPr lang="en-US">
              <a:latin typeface="Calibri"/>
              <a:ea typeface="Calibri Light"/>
              <a:cs typeface="Calibri"/>
            </a:endParaRPr>
          </a:p>
          <a:p>
            <a:pPr marL="342900" indent="-342900">
              <a:lnSpc>
                <a:spcPct val="100000"/>
              </a:lnSpc>
              <a:spcBef>
                <a:spcPts val="0"/>
              </a:spcBef>
              <a:buFont typeface="Arial" panose="05000000000000000000" pitchFamily="2" charset="2"/>
              <a:buChar char="•"/>
            </a:pPr>
            <a:endParaRPr lang="en-US" sz="2000">
              <a:latin typeface="Calibri"/>
              <a:cs typeface="Calibri"/>
            </a:endParaRPr>
          </a:p>
          <a:p>
            <a:pPr marL="285750" indent="-285750">
              <a:lnSpc>
                <a:spcPct val="100000"/>
              </a:lnSpc>
              <a:spcBef>
                <a:spcPts val="0"/>
              </a:spcBef>
              <a:buFont typeface="Arial"/>
              <a:buChar char="•"/>
            </a:pPr>
            <a:endParaRPr lang="en-US" sz="2000">
              <a:latin typeface="Calibri"/>
              <a:cs typeface="Calibri"/>
            </a:endParaRPr>
          </a:p>
          <a:p>
            <a:pPr marL="0" indent="0">
              <a:buNone/>
            </a:pPr>
            <a:endParaRPr lang="en-US" sz="2000">
              <a:latin typeface="Calibri"/>
              <a:cs typeface="Calibri"/>
            </a:endParaRPr>
          </a:p>
        </p:txBody>
      </p:sp>
    </p:spTree>
    <p:extLst>
      <p:ext uri="{BB962C8B-B14F-4D97-AF65-F5344CB8AC3E}">
        <p14:creationId xmlns:p14="http://schemas.microsoft.com/office/powerpoint/2010/main" val="259188607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7EC5F-3B2E-D966-63EF-2A69FB01F82E}"/>
              </a:ext>
            </a:extLst>
          </p:cNvPr>
          <p:cNvSpPr>
            <a:spLocks noGrp="1"/>
          </p:cNvSpPr>
          <p:nvPr>
            <p:ph type="title"/>
          </p:nvPr>
        </p:nvSpPr>
        <p:spPr/>
        <p:txBody>
          <a:bodyPr/>
          <a:lstStyle/>
          <a:p>
            <a:r>
              <a:rPr lang="en-US"/>
              <a:t>Library result search string</a:t>
            </a:r>
          </a:p>
        </p:txBody>
      </p:sp>
      <p:sp>
        <p:nvSpPr>
          <p:cNvPr id="4" name="TextBox 3">
            <a:extLst>
              <a:ext uri="{FF2B5EF4-FFF2-40B4-BE49-F238E27FC236}">
                <a16:creationId xmlns:a16="http://schemas.microsoft.com/office/drawing/2014/main" id="{18EE0E05-7949-1C37-32B0-7D9E6EA2E669}"/>
              </a:ext>
            </a:extLst>
          </p:cNvPr>
          <p:cNvSpPr txBox="1"/>
          <p:nvPr/>
        </p:nvSpPr>
        <p:spPr>
          <a:xfrm>
            <a:off x="379799" y="1711565"/>
            <a:ext cx="3405807"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a:ea typeface="Calibri Light"/>
                <a:cs typeface="Calibri Light"/>
              </a:rPr>
              <a:t>This is a copy of the search string created by the AI tool to search for results in the library catalogue.</a:t>
            </a:r>
          </a:p>
        </p:txBody>
      </p:sp>
      <p:sp>
        <p:nvSpPr>
          <p:cNvPr id="7" name="Arrow: Right 6">
            <a:extLst>
              <a:ext uri="{FF2B5EF4-FFF2-40B4-BE49-F238E27FC236}">
                <a16:creationId xmlns:a16="http://schemas.microsoft.com/office/drawing/2014/main" id="{D378439C-6A76-0D74-203B-3FED25C4A325}"/>
              </a:ext>
            </a:extLst>
          </p:cNvPr>
          <p:cNvSpPr/>
          <p:nvPr/>
        </p:nvSpPr>
        <p:spPr>
          <a:xfrm>
            <a:off x="3941520" y="2202231"/>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9C98EB20-3106-8E82-C5C7-8B71ACFB5DEA}"/>
              </a:ext>
            </a:extLst>
          </p:cNvPr>
          <p:cNvSpPr txBox="1"/>
          <p:nvPr/>
        </p:nvSpPr>
        <p:spPr>
          <a:xfrm>
            <a:off x="4738385" y="1460985"/>
            <a:ext cx="7110022" cy="4093428"/>
          </a:xfrm>
          <a:prstGeom prst="rect">
            <a:avLst/>
          </a:prstGeom>
          <a:noFill/>
        </p:spPr>
        <p:txBody>
          <a:bodyPr wrap="square" rtlCol="0">
            <a:spAutoFit/>
          </a:bodyPr>
          <a:lstStyle/>
          <a:p>
            <a:r>
              <a:rPr lang="en-GB" sz="2000" dirty="0">
                <a:latin typeface="Calibri "/>
              </a:rPr>
              <a:t>(strategies to combat human trafficking) </a:t>
            </a:r>
            <a:r>
              <a:rPr lang="en-GB" sz="2000" b="1" dirty="0">
                <a:solidFill>
                  <a:schemeClr val="accent2"/>
                </a:solidFill>
                <a:latin typeface="Calibri "/>
              </a:rPr>
              <a:t>OR </a:t>
            </a:r>
          </a:p>
          <a:p>
            <a:r>
              <a:rPr lang="en-GB" sz="2000" dirty="0">
                <a:latin typeface="Calibri "/>
              </a:rPr>
              <a:t>(prevention methods for modern slavery) </a:t>
            </a:r>
            <a:r>
              <a:rPr lang="en-GB" sz="2000" b="1" dirty="0">
                <a:solidFill>
                  <a:schemeClr val="accent2"/>
                </a:solidFill>
                <a:latin typeface="Calibri "/>
              </a:rPr>
              <a:t>OR</a:t>
            </a:r>
            <a:r>
              <a:rPr lang="en-GB" sz="2000" dirty="0">
                <a:latin typeface="Calibri "/>
              </a:rPr>
              <a:t> </a:t>
            </a:r>
          </a:p>
          <a:p>
            <a:r>
              <a:rPr lang="en-GB" sz="2000" dirty="0">
                <a:latin typeface="Calibri "/>
              </a:rPr>
              <a:t>(effective measures against human trafficking) </a:t>
            </a:r>
            <a:r>
              <a:rPr lang="en-GB" sz="2000" b="1" dirty="0">
                <a:solidFill>
                  <a:schemeClr val="accent2"/>
                </a:solidFill>
                <a:latin typeface="Calibri "/>
              </a:rPr>
              <a:t>OR</a:t>
            </a:r>
            <a:r>
              <a:rPr lang="en-GB" sz="2000" dirty="0">
                <a:latin typeface="Calibri "/>
              </a:rPr>
              <a:t> </a:t>
            </a:r>
          </a:p>
          <a:p>
            <a:r>
              <a:rPr lang="en-GB" sz="2000" dirty="0">
                <a:latin typeface="Calibri "/>
              </a:rPr>
              <a:t>(strategies for preventing modern slavery) </a:t>
            </a:r>
            <a:r>
              <a:rPr lang="en-GB" sz="2000" b="1" dirty="0">
                <a:solidFill>
                  <a:schemeClr val="accent2"/>
                </a:solidFill>
                <a:latin typeface="Calibri "/>
              </a:rPr>
              <a:t>OR </a:t>
            </a:r>
          </a:p>
          <a:p>
            <a:r>
              <a:rPr lang="en-GB" sz="2000" dirty="0">
                <a:latin typeface="Calibri "/>
              </a:rPr>
              <a:t>(human trafficking prevention tactics) </a:t>
            </a:r>
            <a:r>
              <a:rPr lang="en-GB" sz="2000" b="1" dirty="0">
                <a:solidFill>
                  <a:schemeClr val="accent2"/>
                </a:solidFill>
                <a:latin typeface="Calibri "/>
              </a:rPr>
              <a:t>OR</a:t>
            </a:r>
            <a:r>
              <a:rPr lang="en-GB" sz="2000" dirty="0">
                <a:latin typeface="Calibri "/>
              </a:rPr>
              <a:t> </a:t>
            </a:r>
          </a:p>
          <a:p>
            <a:r>
              <a:rPr lang="en-GB" sz="2000" dirty="0">
                <a:latin typeface="Calibri "/>
              </a:rPr>
              <a:t>(Strategies to combat contemporary slavery and human trafficking) </a:t>
            </a:r>
            <a:r>
              <a:rPr lang="en-GB" sz="2000" b="1" dirty="0">
                <a:solidFill>
                  <a:schemeClr val="accent2"/>
                </a:solidFill>
                <a:latin typeface="Calibri "/>
              </a:rPr>
              <a:t>OR </a:t>
            </a:r>
            <a:r>
              <a:rPr lang="en-GB" sz="2000" dirty="0">
                <a:latin typeface="Calibri "/>
              </a:rPr>
              <a:t>(Preventive measures against modern slavery and human trafficking) </a:t>
            </a:r>
            <a:r>
              <a:rPr lang="en-GB" sz="2000" b="1" dirty="0">
                <a:solidFill>
                  <a:schemeClr val="accent2"/>
                </a:solidFill>
                <a:latin typeface="Calibri "/>
              </a:rPr>
              <a:t>OR</a:t>
            </a:r>
            <a:r>
              <a:rPr lang="en-GB" sz="2000" dirty="0">
                <a:latin typeface="Calibri "/>
              </a:rPr>
              <a:t> (Effective ways to stop human trafficking and modern slavery) </a:t>
            </a:r>
            <a:r>
              <a:rPr lang="en-GB" sz="2000" b="1" dirty="0">
                <a:solidFill>
                  <a:schemeClr val="accent2"/>
                </a:solidFill>
                <a:latin typeface="Calibri "/>
              </a:rPr>
              <a:t>OR</a:t>
            </a:r>
            <a:r>
              <a:rPr lang="en-GB" sz="2000" dirty="0">
                <a:latin typeface="Calibri "/>
              </a:rPr>
              <a:t> (Prevention tactics for combating human trafficking and modern slavery) </a:t>
            </a:r>
            <a:r>
              <a:rPr lang="en-GB" sz="2000" b="1" dirty="0">
                <a:solidFill>
                  <a:schemeClr val="accent2"/>
                </a:solidFill>
                <a:latin typeface="Calibri "/>
              </a:rPr>
              <a:t>OR</a:t>
            </a:r>
            <a:r>
              <a:rPr lang="en-GB" sz="2000" dirty="0">
                <a:latin typeface="Calibri "/>
              </a:rPr>
              <a:t> (Strategies for ending modern slavery and human trafficking) </a:t>
            </a:r>
            <a:r>
              <a:rPr lang="en-GB" sz="2000" b="1" dirty="0">
                <a:solidFill>
                  <a:schemeClr val="accent2"/>
                </a:solidFill>
                <a:latin typeface="Calibri "/>
              </a:rPr>
              <a:t>OR </a:t>
            </a:r>
          </a:p>
          <a:p>
            <a:r>
              <a:rPr lang="en-GB" sz="2000" dirty="0">
                <a:latin typeface="Calibri "/>
              </a:rPr>
              <a:t>(Effective strategies for preventing modern slavery and human trafficking)</a:t>
            </a:r>
          </a:p>
        </p:txBody>
      </p:sp>
      <p:sp>
        <p:nvSpPr>
          <p:cNvPr id="5" name="TextBox 4">
            <a:extLst>
              <a:ext uri="{FF2B5EF4-FFF2-40B4-BE49-F238E27FC236}">
                <a16:creationId xmlns:a16="http://schemas.microsoft.com/office/drawing/2014/main" id="{28DABF0E-7752-6DFD-B272-50BBA7641596}"/>
              </a:ext>
            </a:extLst>
          </p:cNvPr>
          <p:cNvSpPr txBox="1"/>
          <p:nvPr/>
        </p:nvSpPr>
        <p:spPr>
          <a:xfrm>
            <a:off x="382656" y="3431083"/>
            <a:ext cx="3127513"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solidFill>
                  <a:schemeClr val="accent2"/>
                </a:solidFill>
                <a:latin typeface="Calibri"/>
                <a:cs typeface="Calibri Light"/>
              </a:rPr>
              <a:t>Tip:</a:t>
            </a:r>
            <a:endParaRPr lang="en-US" sz="2000" b="1" dirty="0">
              <a:solidFill>
                <a:schemeClr val="accent2"/>
              </a:solidFill>
              <a:latin typeface="Calibri"/>
              <a:cs typeface="Calibri"/>
            </a:endParaRPr>
          </a:p>
          <a:p>
            <a:r>
              <a:rPr lang="en-US" sz="2000" dirty="0">
                <a:latin typeface="Calibri"/>
                <a:cs typeface="Calibri Light"/>
              </a:rPr>
              <a:t>Note the keywords and terms it applies and use these with Boolean Operators to perform your </a:t>
            </a:r>
            <a:r>
              <a:rPr lang="en-US" sz="2000" b="1" dirty="0">
                <a:latin typeface="Calibri"/>
                <a:cs typeface="Calibri Light"/>
              </a:rPr>
              <a:t>own </a:t>
            </a:r>
            <a:r>
              <a:rPr lang="en-US" sz="2000" dirty="0">
                <a:latin typeface="Calibri"/>
                <a:cs typeface="Calibri Light"/>
              </a:rPr>
              <a:t>search in the library catalogue. </a:t>
            </a:r>
            <a:endParaRPr lang="en-US" sz="2000" dirty="0">
              <a:latin typeface="Calibri"/>
              <a:cs typeface="Calibri"/>
            </a:endParaRPr>
          </a:p>
        </p:txBody>
      </p:sp>
      <p:sp>
        <p:nvSpPr>
          <p:cNvPr id="6" name="TextBox 5">
            <a:extLst>
              <a:ext uri="{FF2B5EF4-FFF2-40B4-BE49-F238E27FC236}">
                <a16:creationId xmlns:a16="http://schemas.microsoft.com/office/drawing/2014/main" id="{69D8E74E-881D-0843-E622-F498AF4EFB28}"/>
              </a:ext>
            </a:extLst>
          </p:cNvPr>
          <p:cNvSpPr txBox="1"/>
          <p:nvPr/>
        </p:nvSpPr>
        <p:spPr>
          <a:xfrm>
            <a:off x="8528498" y="5862190"/>
            <a:ext cx="1647825" cy="36933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Light"/>
                <a:hlinkClick r:id="rId2"/>
              </a:rPr>
              <a:t>Library Results</a:t>
            </a:r>
            <a:endParaRPr lang="en-US" dirty="0"/>
          </a:p>
        </p:txBody>
      </p:sp>
    </p:spTree>
    <p:extLst>
      <p:ext uri="{BB962C8B-B14F-4D97-AF65-F5344CB8AC3E}">
        <p14:creationId xmlns:p14="http://schemas.microsoft.com/office/powerpoint/2010/main" val="229024785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0D5A7-8B96-5B7D-4E2B-52F359DFC43B}"/>
              </a:ext>
            </a:extLst>
          </p:cNvPr>
          <p:cNvSpPr>
            <a:spLocks noGrp="1"/>
          </p:cNvSpPr>
          <p:nvPr>
            <p:ph type="title"/>
          </p:nvPr>
        </p:nvSpPr>
        <p:spPr/>
        <p:txBody>
          <a:bodyPr/>
          <a:lstStyle/>
          <a:p>
            <a:r>
              <a:rPr lang="en-US" dirty="0"/>
              <a:t>Library results (with extra filters)</a:t>
            </a:r>
          </a:p>
        </p:txBody>
      </p:sp>
      <p:sp>
        <p:nvSpPr>
          <p:cNvPr id="3" name="TextBox 2">
            <a:extLst>
              <a:ext uri="{FF2B5EF4-FFF2-40B4-BE49-F238E27FC236}">
                <a16:creationId xmlns:a16="http://schemas.microsoft.com/office/drawing/2014/main" id="{CFBD234E-29A7-65D1-63F7-D7B38758117E}"/>
              </a:ext>
            </a:extLst>
          </p:cNvPr>
          <p:cNvSpPr txBox="1"/>
          <p:nvPr/>
        </p:nvSpPr>
        <p:spPr>
          <a:xfrm>
            <a:off x="384485" y="1997839"/>
            <a:ext cx="3580933" cy="286232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b="1" dirty="0">
                <a:solidFill>
                  <a:schemeClr val="accent2"/>
                </a:solidFill>
                <a:latin typeface="Calibri "/>
                <a:ea typeface="Calibri Light"/>
                <a:cs typeface="Calibri Light"/>
              </a:rPr>
              <a:t>Tips:</a:t>
            </a:r>
          </a:p>
          <a:p>
            <a:pPr marL="342900" indent="-342900">
              <a:buFont typeface="Arial" panose="020B0604020202020204" pitchFamily="34" charset="0"/>
              <a:buChar char="•"/>
            </a:pPr>
            <a:r>
              <a:rPr lang="en-US" sz="2000" dirty="0">
                <a:latin typeface="Calibri "/>
                <a:ea typeface="Calibri Light"/>
                <a:cs typeface="Calibri Light"/>
              </a:rPr>
              <a:t>Try subject searching or title searching, along with date and further subject filters. </a:t>
            </a:r>
          </a:p>
          <a:p>
            <a:endParaRPr lang="en-US" sz="2000" dirty="0">
              <a:latin typeface="Calibri "/>
              <a:ea typeface="Calibri Light"/>
              <a:cs typeface="Calibri Light"/>
            </a:endParaRPr>
          </a:p>
          <a:p>
            <a:pPr marL="342900" indent="-342900">
              <a:buFont typeface="Arial" panose="020B0604020202020204" pitchFamily="34" charset="0"/>
              <a:buChar char="•"/>
            </a:pPr>
            <a:r>
              <a:rPr lang="en-US" sz="2000" dirty="0">
                <a:latin typeface="Calibri "/>
                <a:ea typeface="Calibri Light"/>
                <a:cs typeface="Calibri Light"/>
              </a:rPr>
              <a:t>Add in further keywords</a:t>
            </a:r>
          </a:p>
          <a:p>
            <a:endParaRPr lang="en-US" sz="2000" dirty="0">
              <a:latin typeface="Calibri "/>
              <a:ea typeface="Calibri Light"/>
              <a:cs typeface="Calibri Light"/>
            </a:endParaRPr>
          </a:p>
          <a:p>
            <a:pPr marL="342900" indent="-342900">
              <a:buFont typeface="Arial" panose="020B0604020202020204" pitchFamily="34" charset="0"/>
              <a:buChar char="•"/>
            </a:pPr>
            <a:r>
              <a:rPr lang="en-US" sz="2000" dirty="0">
                <a:latin typeface="Calibri "/>
                <a:ea typeface="Calibri Light"/>
                <a:cs typeface="Calibri Light"/>
              </a:rPr>
              <a:t>Explore further and narrow down results.</a:t>
            </a:r>
            <a:endParaRPr lang="en-US" sz="2000" dirty="0">
              <a:ea typeface="Calibri Light"/>
              <a:cs typeface="Calibri Light"/>
            </a:endParaRPr>
          </a:p>
        </p:txBody>
      </p:sp>
      <p:sp>
        <p:nvSpPr>
          <p:cNvPr id="7" name="TextBox 6">
            <a:extLst>
              <a:ext uri="{FF2B5EF4-FFF2-40B4-BE49-F238E27FC236}">
                <a16:creationId xmlns:a16="http://schemas.microsoft.com/office/drawing/2014/main" id="{0EBA9EDE-4126-3743-A72D-62C69BEB0DD7}"/>
              </a:ext>
            </a:extLst>
          </p:cNvPr>
          <p:cNvSpPr txBox="1"/>
          <p:nvPr/>
        </p:nvSpPr>
        <p:spPr>
          <a:xfrm>
            <a:off x="1717963" y="5417134"/>
            <a:ext cx="1616340" cy="369332"/>
          </a:xfrm>
          <a:prstGeom prst="rect">
            <a:avLst/>
          </a:prstGeom>
          <a:noFill/>
          <a:ln w="38100">
            <a:solidFill>
              <a:schemeClr val="accent2"/>
            </a:solidFill>
          </a:ln>
        </p:spPr>
        <p:txBody>
          <a:bodyPr wrap="none" lIns="91440" tIns="45720" rIns="91440" bIns="45720" rtlCol="0" anchor="t">
            <a:spAutoFit/>
          </a:bodyPr>
          <a:lstStyle/>
          <a:p>
            <a:r>
              <a:rPr lang="en-GB" dirty="0">
                <a:ln>
                  <a:solidFill>
                    <a:schemeClr val="tx1"/>
                  </a:solidFill>
                </a:ln>
                <a:latin typeface="Calibri"/>
                <a:cs typeface="Calibri"/>
                <a:hlinkClick r:id="rId2">
                  <a:extLst>
                    <a:ext uri="{A12FA001-AC4F-418D-AE19-62706E023703}">
                      <ahyp:hlinkClr xmlns:ahyp="http://schemas.microsoft.com/office/drawing/2018/hyperlinkcolor" val="tx"/>
                    </a:ext>
                  </a:extLst>
                </a:hlinkClick>
              </a:rPr>
              <a:t>Further  results</a:t>
            </a:r>
            <a:endParaRPr lang="en-GB" dirty="0">
              <a:ln>
                <a:solidFill>
                  <a:schemeClr val="tx1"/>
                </a:solidFill>
              </a:ln>
              <a:latin typeface="Calibri"/>
              <a:cs typeface="Calibri"/>
            </a:endParaRPr>
          </a:p>
        </p:txBody>
      </p:sp>
      <p:pic>
        <p:nvPicPr>
          <p:cNvPr id="5" name="Picture 4">
            <a:extLst>
              <a:ext uri="{FF2B5EF4-FFF2-40B4-BE49-F238E27FC236}">
                <a16:creationId xmlns:a16="http://schemas.microsoft.com/office/drawing/2014/main" id="{67E87071-C359-3FE9-A023-7CFAD9C82F55}"/>
              </a:ext>
            </a:extLst>
          </p:cNvPr>
          <p:cNvPicPr>
            <a:picLocks noChangeAspect="1"/>
          </p:cNvPicPr>
          <p:nvPr/>
        </p:nvPicPr>
        <p:blipFill>
          <a:blip r:embed="rId3"/>
          <a:stretch>
            <a:fillRect/>
          </a:stretch>
        </p:blipFill>
        <p:spPr>
          <a:xfrm>
            <a:off x="4908903" y="1535084"/>
            <a:ext cx="7150093" cy="4353366"/>
          </a:xfrm>
          <a:prstGeom prst="rect">
            <a:avLst/>
          </a:prstGeom>
        </p:spPr>
      </p:pic>
    </p:spTree>
    <p:extLst>
      <p:ext uri="{BB962C8B-B14F-4D97-AF65-F5344CB8AC3E}">
        <p14:creationId xmlns:p14="http://schemas.microsoft.com/office/powerpoint/2010/main" val="327405359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0D5A7-8B96-5B7D-4E2B-52F359DFC43B}"/>
              </a:ext>
            </a:extLst>
          </p:cNvPr>
          <p:cNvSpPr>
            <a:spLocks noGrp="1"/>
          </p:cNvSpPr>
          <p:nvPr>
            <p:ph type="title"/>
          </p:nvPr>
        </p:nvSpPr>
        <p:spPr/>
        <p:txBody>
          <a:bodyPr/>
          <a:lstStyle/>
          <a:p>
            <a:r>
              <a:rPr lang="en-US" dirty="0"/>
              <a:t>Search using suggested keywords</a:t>
            </a:r>
          </a:p>
        </p:txBody>
      </p:sp>
      <p:sp>
        <p:nvSpPr>
          <p:cNvPr id="3" name="TextBox 2">
            <a:extLst>
              <a:ext uri="{FF2B5EF4-FFF2-40B4-BE49-F238E27FC236}">
                <a16:creationId xmlns:a16="http://schemas.microsoft.com/office/drawing/2014/main" id="{CFBD234E-29A7-65D1-63F7-D7B38758117E}"/>
              </a:ext>
            </a:extLst>
          </p:cNvPr>
          <p:cNvSpPr txBox="1"/>
          <p:nvPr/>
        </p:nvSpPr>
        <p:spPr>
          <a:xfrm>
            <a:off x="402592" y="2010045"/>
            <a:ext cx="3580933" cy="286232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b="1" dirty="0">
                <a:solidFill>
                  <a:schemeClr val="accent2"/>
                </a:solidFill>
                <a:latin typeface="Calibri "/>
                <a:ea typeface="Calibri Light"/>
                <a:cs typeface="Calibri Light"/>
              </a:rPr>
              <a:t>Tips:</a:t>
            </a:r>
          </a:p>
          <a:p>
            <a:pPr marL="342900" indent="-342900">
              <a:buFont typeface="Arial" panose="020B0604020202020204" pitchFamily="34" charset="0"/>
              <a:buChar char="•"/>
            </a:pPr>
            <a:r>
              <a:rPr lang="en-US" sz="2000" dirty="0">
                <a:latin typeface="Calibri "/>
                <a:ea typeface="Calibri Light"/>
                <a:cs typeface="Calibri Light"/>
              </a:rPr>
              <a:t>Open up in the Advanced Search view and explore some of the suggested keywords using Boolean Operators.</a:t>
            </a:r>
          </a:p>
          <a:p>
            <a:pPr marL="342900" indent="-342900">
              <a:buFont typeface="Arial" panose="020B0604020202020204" pitchFamily="34" charset="0"/>
              <a:buChar char="•"/>
            </a:pPr>
            <a:endParaRPr lang="en-US" sz="2000" dirty="0">
              <a:latin typeface="Calibri "/>
              <a:ea typeface="Calibri Light"/>
              <a:cs typeface="Calibri Light"/>
            </a:endParaRPr>
          </a:p>
          <a:p>
            <a:pPr marL="342900" indent="-342900">
              <a:buFont typeface="Arial" panose="020B0604020202020204" pitchFamily="34" charset="0"/>
              <a:buChar char="•"/>
            </a:pPr>
            <a:r>
              <a:rPr lang="en-US" sz="2000" dirty="0">
                <a:latin typeface="Calibri "/>
                <a:ea typeface="Calibri Light"/>
                <a:cs typeface="Calibri Light"/>
              </a:rPr>
              <a:t>Explore further and narrow down results.</a:t>
            </a:r>
            <a:endParaRPr lang="en-US" sz="2000" dirty="0">
              <a:ea typeface="Calibri Light"/>
              <a:cs typeface="Calibri Light"/>
            </a:endParaRPr>
          </a:p>
        </p:txBody>
      </p:sp>
      <p:sp>
        <p:nvSpPr>
          <p:cNvPr id="7" name="TextBox 6">
            <a:extLst>
              <a:ext uri="{FF2B5EF4-FFF2-40B4-BE49-F238E27FC236}">
                <a16:creationId xmlns:a16="http://schemas.microsoft.com/office/drawing/2014/main" id="{0EBA9EDE-4126-3743-A72D-62C69BEB0DD7}"/>
              </a:ext>
            </a:extLst>
          </p:cNvPr>
          <p:cNvSpPr txBox="1"/>
          <p:nvPr/>
        </p:nvSpPr>
        <p:spPr>
          <a:xfrm>
            <a:off x="1717963" y="5417134"/>
            <a:ext cx="1342675" cy="369332"/>
          </a:xfrm>
          <a:prstGeom prst="rect">
            <a:avLst/>
          </a:prstGeom>
          <a:noFill/>
          <a:ln w="38100">
            <a:solidFill>
              <a:schemeClr val="accent2"/>
            </a:solidFill>
          </a:ln>
        </p:spPr>
        <p:txBody>
          <a:bodyPr wrap="none" lIns="91440" tIns="45720" rIns="91440" bIns="45720" rtlCol="0" anchor="t">
            <a:spAutoFit/>
          </a:bodyPr>
          <a:lstStyle/>
          <a:p>
            <a:r>
              <a:rPr lang="en-GB" dirty="0">
                <a:ln>
                  <a:solidFill>
                    <a:schemeClr val="tx1"/>
                  </a:solidFill>
                </a:ln>
                <a:latin typeface="Calibri"/>
                <a:cs typeface="Calibri"/>
                <a:hlinkClick r:id="rId2">
                  <a:extLst>
                    <a:ext uri="{A12FA001-AC4F-418D-AE19-62706E023703}">
                      <ahyp:hlinkClr xmlns:ahyp="http://schemas.microsoft.com/office/drawing/2018/hyperlinkcolor" val="tx"/>
                    </a:ext>
                  </a:extLst>
                </a:hlinkClick>
              </a:rPr>
              <a:t>New  results</a:t>
            </a:r>
            <a:endParaRPr lang="en-GB" dirty="0">
              <a:ln>
                <a:solidFill>
                  <a:schemeClr val="tx1"/>
                </a:solidFill>
              </a:ln>
              <a:latin typeface="Calibri"/>
              <a:cs typeface="Calibri"/>
            </a:endParaRPr>
          </a:p>
        </p:txBody>
      </p:sp>
      <p:pic>
        <p:nvPicPr>
          <p:cNvPr id="9" name="Picture 8">
            <a:extLst>
              <a:ext uri="{FF2B5EF4-FFF2-40B4-BE49-F238E27FC236}">
                <a16:creationId xmlns:a16="http://schemas.microsoft.com/office/drawing/2014/main" id="{4F4565BE-2CD3-C51A-B3F2-B7B668E69AC1}"/>
              </a:ext>
            </a:extLst>
          </p:cNvPr>
          <p:cNvPicPr>
            <a:picLocks noChangeAspect="1"/>
          </p:cNvPicPr>
          <p:nvPr/>
        </p:nvPicPr>
        <p:blipFill>
          <a:blip r:embed="rId3"/>
          <a:stretch>
            <a:fillRect/>
          </a:stretch>
        </p:blipFill>
        <p:spPr>
          <a:xfrm>
            <a:off x="4340662" y="1446415"/>
            <a:ext cx="7851338" cy="465235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79830893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EFD48-E017-9617-9C8D-A012FA2DC374}"/>
              </a:ext>
            </a:extLst>
          </p:cNvPr>
          <p:cNvSpPr>
            <a:spLocks noGrp="1"/>
          </p:cNvSpPr>
          <p:nvPr>
            <p:ph type="title"/>
          </p:nvPr>
        </p:nvSpPr>
        <p:spPr/>
        <p:txBody>
          <a:bodyPr/>
          <a:lstStyle/>
          <a:p>
            <a:r>
              <a:rPr lang="en-GB"/>
              <a:t>Useful Databases</a:t>
            </a:r>
          </a:p>
        </p:txBody>
      </p:sp>
      <p:sp>
        <p:nvSpPr>
          <p:cNvPr id="3" name="Content Placeholder 2">
            <a:extLst>
              <a:ext uri="{FF2B5EF4-FFF2-40B4-BE49-F238E27FC236}">
                <a16:creationId xmlns:a16="http://schemas.microsoft.com/office/drawing/2014/main" id="{8FCD4D14-10BC-283F-02B9-A968623E32CB}"/>
              </a:ext>
            </a:extLst>
          </p:cNvPr>
          <p:cNvSpPr>
            <a:spLocks noGrp="1"/>
          </p:cNvSpPr>
          <p:nvPr>
            <p:ph sz="quarter" idx="10"/>
          </p:nvPr>
        </p:nvSpPr>
        <p:spPr>
          <a:xfrm>
            <a:off x="698242" y="1765426"/>
            <a:ext cx="5549245" cy="4441410"/>
          </a:xfrm>
        </p:spPr>
        <p:txBody>
          <a:bodyPr vert="horz" lIns="91440" tIns="45720" rIns="91440" bIns="45720" rtlCol="0" anchor="t">
            <a:normAutofit/>
          </a:bodyPr>
          <a:lstStyle/>
          <a:p>
            <a:pPr>
              <a:buFont typeface="Arial" panose="020B0604020202020204" pitchFamily="34" charset="0"/>
              <a:buChar char="•"/>
            </a:pPr>
            <a:r>
              <a:rPr lang="en-GB" dirty="0">
                <a:latin typeface="Calibri" panose="020F0502020204030204" pitchFamily="34" charset="0"/>
                <a:cs typeface="Calibri" panose="020F0502020204030204" pitchFamily="34" charset="0"/>
                <a:hlinkClick r:id="rId2"/>
              </a:rPr>
              <a:t>Academic Source Premier</a:t>
            </a:r>
            <a:endParaRPr lang="en-GB" dirty="0">
              <a:latin typeface="Calibri" panose="020F0502020204030204" pitchFamily="34" charset="0"/>
              <a:cs typeface="Calibri" panose="020F0502020204030204" pitchFamily="34" charset="0"/>
              <a:hlinkClick r:id="rId3"/>
            </a:endParaRPr>
          </a:p>
          <a:p>
            <a:pPr>
              <a:buFont typeface="Arial" panose="020B0604020202020204" pitchFamily="34" charset="0"/>
              <a:buChar char="•"/>
            </a:pPr>
            <a:r>
              <a:rPr lang="en-GB" dirty="0">
                <a:latin typeface="Calibri" panose="020F0502020204030204" pitchFamily="34" charset="0"/>
                <a:cs typeface="Calibri" panose="020F0502020204030204" pitchFamily="34" charset="0"/>
                <a:hlinkClick r:id="rId4"/>
              </a:rPr>
              <a:t>ProQuest</a:t>
            </a:r>
            <a:r>
              <a:rPr lang="en-GB" dirty="0">
                <a:latin typeface="Calibri" panose="020F0502020204030204" pitchFamily="34" charset="0"/>
                <a:cs typeface="Calibri" panose="020F0502020204030204" pitchFamily="34" charset="0"/>
              </a:rPr>
              <a:t> </a:t>
            </a:r>
          </a:p>
          <a:p>
            <a:pPr>
              <a:buFont typeface="Arial" panose="020B0604020202020204" pitchFamily="34" charset="0"/>
              <a:buChar char="•"/>
            </a:pPr>
            <a:r>
              <a:rPr lang="en-GB" dirty="0">
                <a:latin typeface="Calibri" panose="020F0502020204030204" pitchFamily="34" charset="0"/>
                <a:cs typeface="Calibri" panose="020F0502020204030204" pitchFamily="34" charset="0"/>
                <a:hlinkClick r:id="rId5"/>
              </a:rPr>
              <a:t>Psych Articles</a:t>
            </a:r>
            <a:endParaRPr lang="en-GB" dirty="0">
              <a:latin typeface="Calibri" panose="020F0502020204030204" pitchFamily="34" charset="0"/>
              <a:cs typeface="Calibri" panose="020F0502020204030204" pitchFamily="34" charset="0"/>
            </a:endParaRPr>
          </a:p>
          <a:p>
            <a:pPr>
              <a:buFont typeface="Arial" panose="020B0604020202020204" pitchFamily="34" charset="0"/>
              <a:buChar char="•"/>
            </a:pPr>
            <a:r>
              <a:rPr lang="en-GB" dirty="0">
                <a:latin typeface="Calibri" panose="020F0502020204030204" pitchFamily="34" charset="0"/>
                <a:cs typeface="Calibri" panose="020F0502020204030204" pitchFamily="34" charset="0"/>
                <a:hlinkClick r:id="rId6"/>
              </a:rPr>
              <a:t>Taylor and Francis Journals</a:t>
            </a:r>
            <a:endParaRPr lang="en-GB" dirty="0">
              <a:latin typeface="Calibri" panose="020F0502020204030204" pitchFamily="34" charset="0"/>
              <a:cs typeface="Calibri" panose="020F0502020204030204" pitchFamily="34" charset="0"/>
            </a:endParaRPr>
          </a:p>
          <a:p>
            <a:pPr>
              <a:buFont typeface="Arial" panose="020B0604020202020204" pitchFamily="34" charset="0"/>
              <a:buChar char="•"/>
            </a:pPr>
            <a:r>
              <a:rPr lang="en-GB" dirty="0">
                <a:latin typeface="Calibri" panose="020F0502020204030204" pitchFamily="34" charset="0"/>
                <a:cs typeface="Calibri" panose="020F0502020204030204" pitchFamily="34" charset="0"/>
                <a:hlinkClick r:id="rId7"/>
              </a:rPr>
              <a:t>Lexis Plus</a:t>
            </a:r>
            <a:endParaRPr lang="en-GB" dirty="0">
              <a:latin typeface="Calibri" panose="020F0502020204030204" pitchFamily="34" charset="0"/>
              <a:cs typeface="Calibri" panose="020F0502020204030204" pitchFamily="34" charset="0"/>
            </a:endParaRPr>
          </a:p>
          <a:p>
            <a:pPr>
              <a:buFont typeface="Arial" panose="020B0604020202020204" pitchFamily="34" charset="0"/>
              <a:buChar char="•"/>
            </a:pPr>
            <a:r>
              <a:rPr lang="en-GB" dirty="0">
                <a:latin typeface="Calibri"/>
                <a:ea typeface="Calibri"/>
                <a:cs typeface="Calibri"/>
                <a:hlinkClick r:id="rId8"/>
              </a:rPr>
              <a:t>Box of Broadcasts – </a:t>
            </a:r>
            <a:r>
              <a:rPr lang="en-GB" dirty="0" err="1">
                <a:latin typeface="Calibri"/>
                <a:ea typeface="Calibri"/>
                <a:cs typeface="Calibri"/>
                <a:hlinkClick r:id="rId8"/>
              </a:rPr>
              <a:t>BoB</a:t>
            </a:r>
            <a:endParaRPr lang="en-GB" dirty="0">
              <a:latin typeface="Calibri"/>
              <a:ea typeface="Calibri"/>
              <a:cs typeface="Calibri"/>
            </a:endParaRPr>
          </a:p>
          <a:p>
            <a:pPr>
              <a:buFont typeface="Arial" panose="020B0604020202020204" pitchFamily="34" charset="0"/>
              <a:buChar char="•"/>
            </a:pPr>
            <a:r>
              <a:rPr lang="en-GB" dirty="0">
                <a:latin typeface="Calibri"/>
                <a:ea typeface="Calibri"/>
                <a:cs typeface="Calibri"/>
                <a:hlinkClick r:id="rId9"/>
              </a:rPr>
              <a:t>Policing Insight</a:t>
            </a:r>
            <a:endParaRPr lang="en-GB" dirty="0">
              <a:latin typeface="Calibri"/>
              <a:ea typeface="Calibri"/>
              <a:cs typeface="Calibri"/>
            </a:endParaRPr>
          </a:p>
          <a:p>
            <a:pPr>
              <a:buFont typeface="Arial" panose="020B0604020202020204" pitchFamily="34" charset="0"/>
              <a:buChar char="•"/>
            </a:pPr>
            <a:r>
              <a:rPr lang="en-GB" sz="2800" dirty="0">
                <a:latin typeface="Calibri" panose="020F0502020204030204" pitchFamily="34" charset="0"/>
                <a:cs typeface="Calibri" panose="020F0502020204030204" pitchFamily="34" charset="0"/>
                <a:hlinkClick r:id="rId10"/>
              </a:rPr>
              <a:t>Cite Them Right - Referencing</a:t>
            </a:r>
            <a:endParaRPr lang="en-GB" sz="2800" dirty="0">
              <a:latin typeface="Calibri" panose="020F0502020204030204" pitchFamily="34" charset="0"/>
              <a:cs typeface="Calibri" panose="020F0502020204030204" pitchFamily="34" charset="0"/>
            </a:endParaRPr>
          </a:p>
          <a:p>
            <a:pPr marL="0" indent="0">
              <a:buNone/>
            </a:pPr>
            <a:endParaRPr lang="en-GB" dirty="0">
              <a:latin typeface="Calibri"/>
              <a:ea typeface="Calibri"/>
              <a:cs typeface="Calibri"/>
            </a:endParaRPr>
          </a:p>
          <a:p>
            <a:pPr>
              <a:buFont typeface="Arial" panose="020B0604020202020204" pitchFamily="34" charset="0"/>
              <a:buChar char="•"/>
            </a:pPr>
            <a:endParaRPr lang="en-GB" dirty="0">
              <a:latin typeface="Calibri" panose="020F0502020204030204" pitchFamily="34" charset="0"/>
              <a:cs typeface="Calibri" panose="020F0502020204030204" pitchFamily="34" charset="0"/>
            </a:endParaRPr>
          </a:p>
          <a:p>
            <a:pPr marL="0" indent="0">
              <a:buNone/>
            </a:pPr>
            <a:endParaRPr lang="en-GB" dirty="0">
              <a:latin typeface="Calibri" panose="020F0502020204030204" pitchFamily="34" charset="0"/>
              <a:cs typeface="Calibri" panose="020F0502020204030204" pitchFamily="34" charset="0"/>
            </a:endParaRPr>
          </a:p>
        </p:txBody>
      </p:sp>
      <p:cxnSp>
        <p:nvCxnSpPr>
          <p:cNvPr id="6" name="Straight Connector 5">
            <a:extLst>
              <a:ext uri="{FF2B5EF4-FFF2-40B4-BE49-F238E27FC236}">
                <a16:creationId xmlns:a16="http://schemas.microsoft.com/office/drawing/2014/main" id="{032ACC82-00AE-C710-03DB-3C84195EA169}"/>
              </a:ext>
            </a:extLst>
          </p:cNvPr>
          <p:cNvCxnSpPr>
            <a:cxnSpLocks/>
          </p:cNvCxnSpPr>
          <p:nvPr/>
        </p:nvCxnSpPr>
        <p:spPr>
          <a:xfrm>
            <a:off x="6152049" y="1940408"/>
            <a:ext cx="0" cy="3542615"/>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FBE64EDF-0BF4-5081-6A85-6E0866B4F0F8}"/>
              </a:ext>
            </a:extLst>
          </p:cNvPr>
          <p:cNvSpPr txBox="1"/>
          <p:nvPr/>
        </p:nvSpPr>
        <p:spPr>
          <a:xfrm>
            <a:off x="6402090" y="1765426"/>
            <a:ext cx="4831175" cy="2246769"/>
          </a:xfrm>
          <a:prstGeom prst="rect">
            <a:avLst/>
          </a:prstGeom>
          <a:noFill/>
        </p:spPr>
        <p:txBody>
          <a:bodyPr wrap="square">
            <a:spAutoFit/>
          </a:bodyPr>
          <a:lstStyle/>
          <a:p>
            <a:pPr>
              <a:buFont typeface="Arial" panose="020B0604020202020204" pitchFamily="34" charset="0"/>
              <a:buChar char="•"/>
            </a:pPr>
            <a:r>
              <a:rPr lang="en-GB" sz="2800" dirty="0">
                <a:latin typeface="Calibri"/>
                <a:ea typeface="Calibri"/>
                <a:cs typeface="Calibri"/>
                <a:hlinkClick r:id="rId11"/>
              </a:rPr>
              <a:t> Office of National Statistics</a:t>
            </a:r>
            <a:endParaRPr lang="en-GB" sz="2800" dirty="0">
              <a:latin typeface="Calibri"/>
              <a:ea typeface="Calibri"/>
              <a:cs typeface="Calibri"/>
            </a:endParaRPr>
          </a:p>
          <a:p>
            <a:pPr>
              <a:buFont typeface="Arial" panose="020B0604020202020204" pitchFamily="34" charset="0"/>
              <a:buChar char="•"/>
            </a:pPr>
            <a:r>
              <a:rPr lang="en-GB" sz="2800" dirty="0">
                <a:latin typeface="Calibri"/>
                <a:ea typeface="Calibri"/>
                <a:cs typeface="Calibri"/>
                <a:hlinkClick r:id="rId12"/>
              </a:rPr>
              <a:t> UK Data Service</a:t>
            </a:r>
            <a:endParaRPr lang="en-GB" sz="2800" dirty="0">
              <a:latin typeface="Calibri"/>
              <a:ea typeface="Calibri"/>
              <a:cs typeface="Calibri"/>
            </a:endParaRPr>
          </a:p>
          <a:p>
            <a:pPr>
              <a:buFont typeface="Arial" panose="020B0604020202020204" pitchFamily="34" charset="0"/>
              <a:buChar char="•"/>
            </a:pPr>
            <a:r>
              <a:rPr lang="en-GB" sz="2800" dirty="0">
                <a:latin typeface="Calibri"/>
                <a:ea typeface="Calibri"/>
                <a:cs typeface="Calibri"/>
                <a:hlinkClick r:id="rId13"/>
              </a:rPr>
              <a:t> Data.police.uk</a:t>
            </a:r>
            <a:endParaRPr lang="en-GB" sz="2800" dirty="0">
              <a:latin typeface="Calibri"/>
              <a:ea typeface="Calibri"/>
              <a:cs typeface="Calibri"/>
            </a:endParaRPr>
          </a:p>
          <a:p>
            <a:pPr>
              <a:buFont typeface="Arial" panose="020B0604020202020204" pitchFamily="34" charset="0"/>
              <a:buChar char="•"/>
            </a:pPr>
            <a:r>
              <a:rPr lang="en-GB" sz="2800" dirty="0">
                <a:latin typeface="Calibri"/>
                <a:cs typeface="Calibri"/>
                <a:hlinkClick r:id="rId14"/>
              </a:rPr>
              <a:t> Police.uk</a:t>
            </a:r>
            <a:endParaRPr lang="en-GB" sz="2800" dirty="0">
              <a:latin typeface="Calibri"/>
              <a:cs typeface="Calibri"/>
            </a:endParaRPr>
          </a:p>
          <a:p>
            <a:pPr>
              <a:buFont typeface="Arial" panose="020B0604020202020204" pitchFamily="34" charset="0"/>
              <a:buChar char="•"/>
            </a:pPr>
            <a:r>
              <a:rPr lang="en-GB" sz="2800" dirty="0">
                <a:latin typeface="Calibri"/>
                <a:cs typeface="Calibri"/>
                <a:hlinkClick r:id="rId15"/>
              </a:rPr>
              <a:t> College of Policing</a:t>
            </a:r>
            <a:endParaRPr lang="en-GB" sz="2800" dirty="0">
              <a:latin typeface="Calibri"/>
              <a:cs typeface="Calibri"/>
            </a:endParaRPr>
          </a:p>
        </p:txBody>
      </p:sp>
    </p:spTree>
    <p:extLst>
      <p:ext uri="{BB962C8B-B14F-4D97-AF65-F5344CB8AC3E}">
        <p14:creationId xmlns:p14="http://schemas.microsoft.com/office/powerpoint/2010/main" val="53668918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65FD9-7B6A-8B7E-0618-7AD3DAE323DE}"/>
              </a:ext>
            </a:extLst>
          </p:cNvPr>
          <p:cNvSpPr>
            <a:spLocks noGrp="1"/>
          </p:cNvSpPr>
          <p:nvPr>
            <p:ph type="title"/>
          </p:nvPr>
        </p:nvSpPr>
        <p:spPr/>
        <p:txBody>
          <a:bodyPr/>
          <a:lstStyle/>
          <a:p>
            <a:r>
              <a:rPr lang="en-GB"/>
              <a:t>Evaluating Information</a:t>
            </a:r>
          </a:p>
        </p:txBody>
      </p:sp>
      <p:sp>
        <p:nvSpPr>
          <p:cNvPr id="3" name="Content Placeholder 2">
            <a:extLst>
              <a:ext uri="{FF2B5EF4-FFF2-40B4-BE49-F238E27FC236}">
                <a16:creationId xmlns:a16="http://schemas.microsoft.com/office/drawing/2014/main" id="{C3EB13B0-6C8B-BE66-3283-9EF3E023B3D3}"/>
              </a:ext>
            </a:extLst>
          </p:cNvPr>
          <p:cNvSpPr>
            <a:spLocks noGrp="1"/>
          </p:cNvSpPr>
          <p:nvPr>
            <p:ph sz="quarter" idx="10"/>
          </p:nvPr>
        </p:nvSpPr>
        <p:spPr>
          <a:xfrm>
            <a:off x="698241" y="1592263"/>
            <a:ext cx="10795518" cy="1326151"/>
          </a:xfrm>
        </p:spPr>
        <p:txBody>
          <a:bodyPr/>
          <a:lstStyle/>
          <a:p>
            <a:pPr marL="0" indent="0">
              <a:buNone/>
            </a:pPr>
            <a:r>
              <a:rPr lang="en-GB" b="1">
                <a:latin typeface="Calibri" panose="020F0502020204030204" pitchFamily="34" charset="0"/>
                <a:cs typeface="Calibri" panose="020F0502020204030204" pitchFamily="34" charset="0"/>
              </a:rPr>
              <a:t>Consider </a:t>
            </a:r>
            <a:r>
              <a:rPr lang="en-GB">
                <a:latin typeface="Calibri" panose="020F0502020204030204" pitchFamily="34" charset="0"/>
                <a:cs typeface="Calibri" panose="020F0502020204030204" pitchFamily="34" charset="0"/>
              </a:rPr>
              <a:t>the source and quality of the information you are using. </a:t>
            </a:r>
          </a:p>
          <a:p>
            <a:pPr marL="0" indent="0">
              <a:buNone/>
            </a:pPr>
            <a:r>
              <a:rPr lang="en-GB" b="1">
                <a:latin typeface="Calibri" panose="020F0502020204030204" pitchFamily="34" charset="0"/>
                <a:cs typeface="Calibri" panose="020F0502020204030204" pitchFamily="34" charset="0"/>
              </a:rPr>
              <a:t>Apply</a:t>
            </a:r>
            <a:r>
              <a:rPr lang="en-GB">
                <a:latin typeface="Calibri" panose="020F0502020204030204" pitchFamily="34" charset="0"/>
                <a:cs typeface="Calibri" panose="020F0502020204030204" pitchFamily="34" charset="0"/>
              </a:rPr>
              <a:t> critical thinking and reasoning using the </a:t>
            </a:r>
            <a:r>
              <a:rPr lang="en-GB">
                <a:solidFill>
                  <a:schemeClr val="accent2"/>
                </a:solidFill>
                <a:latin typeface="Calibri" panose="020F0502020204030204" pitchFamily="34" charset="0"/>
                <a:cs typeface="Calibri" panose="020F0502020204030204" pitchFamily="34" charset="0"/>
              </a:rPr>
              <a:t>CRAAP</a:t>
            </a:r>
            <a:r>
              <a:rPr lang="en-GB">
                <a:latin typeface="Calibri" panose="020F0502020204030204" pitchFamily="34" charset="0"/>
                <a:cs typeface="Calibri" panose="020F0502020204030204" pitchFamily="34" charset="0"/>
              </a:rPr>
              <a:t> test or </a:t>
            </a:r>
            <a:r>
              <a:rPr lang="en-GB">
                <a:solidFill>
                  <a:schemeClr val="accent2"/>
                </a:solidFill>
                <a:latin typeface="Calibri" panose="020F0502020204030204" pitchFamily="34" charset="0"/>
                <a:cs typeface="Calibri" panose="020F0502020204030204" pitchFamily="34" charset="0"/>
              </a:rPr>
              <a:t>SIFT. </a:t>
            </a:r>
          </a:p>
        </p:txBody>
      </p:sp>
      <p:sp>
        <p:nvSpPr>
          <p:cNvPr id="5" name="TextBox 4">
            <a:extLst>
              <a:ext uri="{FF2B5EF4-FFF2-40B4-BE49-F238E27FC236}">
                <a16:creationId xmlns:a16="http://schemas.microsoft.com/office/drawing/2014/main" id="{EF565730-5568-37E4-29A5-BE4D062D1A5B}"/>
              </a:ext>
            </a:extLst>
          </p:cNvPr>
          <p:cNvSpPr txBox="1"/>
          <p:nvPr/>
        </p:nvSpPr>
        <p:spPr>
          <a:xfrm>
            <a:off x="698241" y="2989595"/>
            <a:ext cx="593965" cy="2862322"/>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C</a:t>
            </a:r>
          </a:p>
          <a:p>
            <a:r>
              <a:rPr lang="en-GB" sz="3600" b="1">
                <a:solidFill>
                  <a:schemeClr val="accent2"/>
                </a:solidFill>
                <a:latin typeface="Calibri" panose="020F0502020204030204" pitchFamily="34" charset="0"/>
                <a:cs typeface="Calibri" panose="020F0502020204030204" pitchFamily="34" charset="0"/>
              </a:rPr>
              <a:t>R</a:t>
            </a:r>
          </a:p>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P</a:t>
            </a:r>
          </a:p>
        </p:txBody>
      </p:sp>
      <p:sp>
        <p:nvSpPr>
          <p:cNvPr id="7" name="TextBox 6">
            <a:extLst>
              <a:ext uri="{FF2B5EF4-FFF2-40B4-BE49-F238E27FC236}">
                <a16:creationId xmlns:a16="http://schemas.microsoft.com/office/drawing/2014/main" id="{F44FDBC5-170E-5696-3F68-9BCCCF95A879}"/>
              </a:ext>
            </a:extLst>
          </p:cNvPr>
          <p:cNvSpPr txBox="1"/>
          <p:nvPr/>
        </p:nvSpPr>
        <p:spPr>
          <a:xfrm>
            <a:off x="962862" y="3095355"/>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urrency</a:t>
            </a:r>
            <a:endParaRPr lang="en-GB" sz="2400">
              <a:latin typeface="Calibri" panose="020F0502020204030204" pitchFamily="34" charset="0"/>
              <a:cs typeface="Calibri" panose="020F0502020204030204" pitchFamily="34" charset="0"/>
            </a:endParaRPr>
          </a:p>
        </p:txBody>
      </p:sp>
      <p:sp>
        <p:nvSpPr>
          <p:cNvPr id="8" name="TextBox 7">
            <a:extLst>
              <a:ext uri="{FF2B5EF4-FFF2-40B4-BE49-F238E27FC236}">
                <a16:creationId xmlns:a16="http://schemas.microsoft.com/office/drawing/2014/main" id="{FD654139-2E49-B9C1-239E-1977386FCC1D}"/>
              </a:ext>
            </a:extLst>
          </p:cNvPr>
          <p:cNvSpPr txBox="1"/>
          <p:nvPr/>
        </p:nvSpPr>
        <p:spPr>
          <a:xfrm>
            <a:off x="995223" y="3666530"/>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elevance</a:t>
            </a:r>
            <a:endParaRPr lang="en-GB" sz="2400">
              <a:latin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7D8129C2-19BF-0C18-08E4-DDB8A8CD1E03}"/>
              </a:ext>
            </a:extLst>
          </p:cNvPr>
          <p:cNvSpPr txBox="1"/>
          <p:nvPr/>
        </p:nvSpPr>
        <p:spPr>
          <a:xfrm>
            <a:off x="995222" y="4215730"/>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uthority</a:t>
            </a:r>
            <a:endParaRPr lang="en-GB" sz="2400">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E101AD1E-28CB-2E3E-20BA-D07E5F2148D6}"/>
              </a:ext>
            </a:extLst>
          </p:cNvPr>
          <p:cNvSpPr txBox="1"/>
          <p:nvPr/>
        </p:nvSpPr>
        <p:spPr>
          <a:xfrm>
            <a:off x="995222" y="4748236"/>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ccuracy</a:t>
            </a:r>
            <a:endParaRPr lang="en-GB" sz="2400">
              <a:latin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714F0F62-9EC8-3453-9B49-935FBCEDF923}"/>
              </a:ext>
            </a:extLst>
          </p:cNvPr>
          <p:cNvSpPr txBox="1"/>
          <p:nvPr/>
        </p:nvSpPr>
        <p:spPr>
          <a:xfrm>
            <a:off x="941777" y="5280742"/>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urpose</a:t>
            </a:r>
            <a:endParaRPr lang="en-GB" sz="2400">
              <a:latin typeface="Calibri" panose="020F0502020204030204" pitchFamily="34" charset="0"/>
              <a:cs typeface="Calibri" panose="020F0502020204030204" pitchFamily="34" charset="0"/>
            </a:endParaRPr>
          </a:p>
        </p:txBody>
      </p:sp>
      <p:sp>
        <p:nvSpPr>
          <p:cNvPr id="16" name="TextBox 15">
            <a:extLst>
              <a:ext uri="{FF2B5EF4-FFF2-40B4-BE49-F238E27FC236}">
                <a16:creationId xmlns:a16="http://schemas.microsoft.com/office/drawing/2014/main" id="{7A732E86-8468-4A8B-DC01-92FB6171A4B0}"/>
              </a:ext>
            </a:extLst>
          </p:cNvPr>
          <p:cNvSpPr txBox="1"/>
          <p:nvPr/>
        </p:nvSpPr>
        <p:spPr>
          <a:xfrm>
            <a:off x="7856620" y="3203250"/>
            <a:ext cx="593965" cy="2308324"/>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S</a:t>
            </a:r>
          </a:p>
          <a:p>
            <a:r>
              <a:rPr lang="en-GB" sz="3600" b="1">
                <a:solidFill>
                  <a:schemeClr val="accent2"/>
                </a:solidFill>
                <a:latin typeface="Calibri" panose="020F0502020204030204" pitchFamily="34" charset="0"/>
                <a:cs typeface="Calibri" panose="020F0502020204030204" pitchFamily="34" charset="0"/>
              </a:rPr>
              <a:t>I</a:t>
            </a:r>
          </a:p>
          <a:p>
            <a:r>
              <a:rPr lang="en-GB" sz="3600" b="1">
                <a:solidFill>
                  <a:schemeClr val="accent2"/>
                </a:solidFill>
                <a:latin typeface="Calibri" panose="020F0502020204030204" pitchFamily="34" charset="0"/>
                <a:cs typeface="Calibri" panose="020F0502020204030204" pitchFamily="34" charset="0"/>
              </a:rPr>
              <a:t>FT</a:t>
            </a:r>
          </a:p>
        </p:txBody>
      </p:sp>
      <p:sp>
        <p:nvSpPr>
          <p:cNvPr id="17" name="TextBox 16">
            <a:extLst>
              <a:ext uri="{FF2B5EF4-FFF2-40B4-BE49-F238E27FC236}">
                <a16:creationId xmlns:a16="http://schemas.microsoft.com/office/drawing/2014/main" id="{52520716-CC2A-F0DD-697B-3B0CE7E12288}"/>
              </a:ext>
            </a:extLst>
          </p:cNvPr>
          <p:cNvSpPr txBox="1"/>
          <p:nvPr/>
        </p:nvSpPr>
        <p:spPr>
          <a:xfrm>
            <a:off x="8093932" y="3327556"/>
            <a:ext cx="1312373"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top</a:t>
            </a:r>
          </a:p>
        </p:txBody>
      </p:sp>
      <p:sp>
        <p:nvSpPr>
          <p:cNvPr id="18" name="TextBox 17">
            <a:extLst>
              <a:ext uri="{FF2B5EF4-FFF2-40B4-BE49-F238E27FC236}">
                <a16:creationId xmlns:a16="http://schemas.microsoft.com/office/drawing/2014/main" id="{83075980-2496-DAD4-477C-BBD6FAA536F7}"/>
              </a:ext>
            </a:extLst>
          </p:cNvPr>
          <p:cNvSpPr txBox="1"/>
          <p:nvPr/>
        </p:nvSpPr>
        <p:spPr>
          <a:xfrm>
            <a:off x="8023810" y="3843224"/>
            <a:ext cx="215899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nvestigate</a:t>
            </a:r>
            <a:endParaRPr lang="en-GB" sz="2400">
              <a:latin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7E266362-15A6-9A9D-0677-4585B820E1D8}"/>
              </a:ext>
            </a:extLst>
          </p:cNvPr>
          <p:cNvSpPr txBox="1"/>
          <p:nvPr/>
        </p:nvSpPr>
        <p:spPr>
          <a:xfrm>
            <a:off x="8093931" y="4429195"/>
            <a:ext cx="3102847"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ind</a:t>
            </a:r>
            <a:r>
              <a:rPr lang="en-GB" sz="2400">
                <a:latin typeface="Calibri" panose="020F0502020204030204" pitchFamily="34" charset="0"/>
                <a:cs typeface="Calibri" panose="020F0502020204030204" pitchFamily="34" charset="0"/>
              </a:rPr>
              <a:t> better coverage</a:t>
            </a:r>
          </a:p>
        </p:txBody>
      </p:sp>
      <p:sp>
        <p:nvSpPr>
          <p:cNvPr id="20" name="TextBox 19">
            <a:extLst>
              <a:ext uri="{FF2B5EF4-FFF2-40B4-BE49-F238E27FC236}">
                <a16:creationId xmlns:a16="http://schemas.microsoft.com/office/drawing/2014/main" id="{441C7468-FAF2-7E05-E4A6-088DF97431B1}"/>
              </a:ext>
            </a:extLst>
          </p:cNvPr>
          <p:cNvSpPr txBox="1"/>
          <p:nvPr/>
        </p:nvSpPr>
        <p:spPr>
          <a:xfrm>
            <a:off x="8093931" y="4970384"/>
            <a:ext cx="4023238"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race back to original context.</a:t>
            </a:r>
          </a:p>
        </p:txBody>
      </p:sp>
      <p:pic>
        <p:nvPicPr>
          <p:cNvPr id="23" name="Online Media 22" title="Evaluating Sources using CRAAP">
            <a:hlinkClick r:id="" action="ppaction://media"/>
            <a:extLst>
              <a:ext uri="{FF2B5EF4-FFF2-40B4-BE49-F238E27FC236}">
                <a16:creationId xmlns:a16="http://schemas.microsoft.com/office/drawing/2014/main" id="{21F19CB1-213E-EE53-CA09-9742D5177475}"/>
              </a:ext>
            </a:extLst>
          </p:cNvPr>
          <p:cNvPicPr>
            <a:picLocks noRot="1" noChangeAspect="1"/>
          </p:cNvPicPr>
          <p:nvPr>
            <a:videoFile r:link="rId1"/>
          </p:nvPr>
        </p:nvPicPr>
        <p:blipFill>
          <a:blip r:embed="rId3"/>
          <a:stretch>
            <a:fillRect/>
          </a:stretch>
        </p:blipFill>
        <p:spPr>
          <a:xfrm>
            <a:off x="3060095" y="3095355"/>
            <a:ext cx="4496152" cy="2540326"/>
          </a:xfrm>
          <a:prstGeom prst="rect">
            <a:avLst/>
          </a:prstGeom>
        </p:spPr>
      </p:pic>
      <p:sp>
        <p:nvSpPr>
          <p:cNvPr id="4" name="TextBox 3">
            <a:extLst>
              <a:ext uri="{FF2B5EF4-FFF2-40B4-BE49-F238E27FC236}">
                <a16:creationId xmlns:a16="http://schemas.microsoft.com/office/drawing/2014/main" id="{77640D73-8254-D378-10F9-7777D911541C}"/>
              </a:ext>
            </a:extLst>
          </p:cNvPr>
          <p:cNvSpPr txBox="1"/>
          <p:nvPr/>
        </p:nvSpPr>
        <p:spPr>
          <a:xfrm>
            <a:off x="8866909" y="5815670"/>
            <a:ext cx="3203171"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hlinkClick r:id="rId4"/>
              </a:rPr>
              <a:t>Evaluating Information Infoskills</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651393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3"/>
                </p:tgtEl>
              </p:cMediaNode>
            </p:video>
            <p:seq concurrent="1" nextAc="seek">
              <p:cTn id="8" restart="whenNotActive" fill="hold" evtFilter="cancelBubble" nodeType="interactiveSeq">
                <p:stCondLst>
                  <p:cond evt="onClick" delay="0">
                    <p:tgtEl>
                      <p:spTgt spid="2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3"/>
                                        </p:tgtEl>
                                      </p:cBhvr>
                                    </p:cmd>
                                  </p:childTnLst>
                                </p:cTn>
                              </p:par>
                            </p:childTnLst>
                          </p:cTn>
                        </p:par>
                      </p:childTnLst>
                    </p:cTn>
                  </p:par>
                </p:childTnLst>
              </p:cTn>
              <p:nextCondLst>
                <p:cond evt="onClick" delay="0">
                  <p:tgtEl>
                    <p:spTgt spid="23"/>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D28DA-0DB6-4E34-82AF-C1D51C98A4A5}"/>
              </a:ext>
            </a:extLst>
          </p:cNvPr>
          <p:cNvSpPr>
            <a:spLocks noGrp="1"/>
          </p:cNvSpPr>
          <p:nvPr>
            <p:ph type="title"/>
          </p:nvPr>
        </p:nvSpPr>
        <p:spPr/>
        <p:txBody>
          <a:bodyPr vert="horz" lIns="91440" tIns="45720" rIns="91440" bIns="45720" rtlCol="0" anchor="ctr">
            <a:normAutofit/>
          </a:bodyPr>
          <a:lstStyle/>
          <a:p>
            <a:r>
              <a:rPr lang="en-GB" sz="3600" b="1">
                <a:ea typeface="+mj-lt"/>
                <a:cs typeface="+mj-lt"/>
              </a:rPr>
              <a:t>Linking Google Scholar </a:t>
            </a:r>
            <a:endParaRPr lang="en-US" sz="3600">
              <a:ea typeface="+mj-lt"/>
              <a:cs typeface="+mj-lt"/>
            </a:endParaRPr>
          </a:p>
          <a:p>
            <a:endParaRPr lang="en-US" sz="3600" b="1" kern="1200">
              <a:latin typeface="+mj-lt"/>
              <a:cs typeface="Calibri Light"/>
            </a:endParaRPr>
          </a:p>
        </p:txBody>
      </p:sp>
      <p:pic>
        <p:nvPicPr>
          <p:cNvPr id="7" name="Picture 7" descr="Graphical user interface, text, application, email&#10;&#10;Description automatically generated">
            <a:extLst>
              <a:ext uri="{FF2B5EF4-FFF2-40B4-BE49-F238E27FC236}">
                <a16:creationId xmlns:a16="http://schemas.microsoft.com/office/drawing/2014/main" id="{FB108C15-F2FE-4A53-AF63-DF36E20893B5}"/>
              </a:ext>
            </a:extLst>
          </p:cNvPr>
          <p:cNvPicPr>
            <a:picLocks noGrp="1" noChangeAspect="1"/>
          </p:cNvPicPr>
          <p:nvPr>
            <p:ph sz="quarter" idx="10"/>
          </p:nvPr>
        </p:nvPicPr>
        <p:blipFill>
          <a:blip r:embed="rId2"/>
          <a:stretch>
            <a:fillRect/>
          </a:stretch>
        </p:blipFill>
        <p:spPr>
          <a:xfrm>
            <a:off x="4153122" y="1713491"/>
            <a:ext cx="7776574" cy="3938587"/>
          </a:xfrm>
          <a:prstGeom prst="rect">
            <a:avLst/>
          </a:prstGeom>
        </p:spPr>
      </p:pic>
      <p:sp>
        <p:nvSpPr>
          <p:cNvPr id="6" name="Content Placeholder 5">
            <a:extLst>
              <a:ext uri="{FF2B5EF4-FFF2-40B4-BE49-F238E27FC236}">
                <a16:creationId xmlns:a16="http://schemas.microsoft.com/office/drawing/2014/main" id="{989AB2D8-9A8D-4973-B548-8E49626686EF}"/>
              </a:ext>
            </a:extLst>
          </p:cNvPr>
          <p:cNvSpPr>
            <a:spLocks noGrp="1"/>
          </p:cNvSpPr>
          <p:nvPr>
            <p:ph sz="half" idx="4294967295"/>
          </p:nvPr>
        </p:nvSpPr>
        <p:spPr>
          <a:xfrm>
            <a:off x="103909" y="2279218"/>
            <a:ext cx="4504892" cy="3868882"/>
          </a:xfrm>
        </p:spPr>
        <p:txBody>
          <a:bodyPr vert="horz" lIns="91440" tIns="45720" rIns="91440" bIns="45720" rtlCol="0" anchor="t">
            <a:normAutofit/>
          </a:bodyPr>
          <a:lstStyle/>
          <a:p>
            <a:pPr marL="342900" indent="-342900">
              <a:buFont typeface="Arial" panose="05000000000000000000" pitchFamily="2" charset="2"/>
              <a:buChar char="•"/>
            </a:pPr>
            <a:r>
              <a:rPr lang="en-US" sz="2000" dirty="0">
                <a:latin typeface="Calibri "/>
                <a:cs typeface="Calibri"/>
              </a:rPr>
              <a:t>Search for Google Scholar</a:t>
            </a:r>
            <a:endParaRPr lang="en-US" dirty="0">
              <a:latin typeface="Calibri "/>
              <a:cs typeface="Calibri"/>
            </a:endParaRPr>
          </a:p>
          <a:p>
            <a:pPr marL="342900" indent="-342900">
              <a:buFont typeface="Arial" panose="05000000000000000000" pitchFamily="2" charset="2"/>
              <a:buChar char="•"/>
            </a:pPr>
            <a:r>
              <a:rPr lang="en-US" sz="2000" dirty="0">
                <a:latin typeface="Calibri "/>
                <a:cs typeface="Calibri"/>
              </a:rPr>
              <a:t>Click on site</a:t>
            </a:r>
          </a:p>
          <a:p>
            <a:pPr marL="342900" indent="-342900">
              <a:buFont typeface="Arial" panose="05000000000000000000" pitchFamily="2" charset="2"/>
              <a:buChar char="•"/>
            </a:pPr>
            <a:r>
              <a:rPr lang="en-US" sz="2000" dirty="0">
                <a:latin typeface="Calibri "/>
                <a:cs typeface="Calibri"/>
              </a:rPr>
              <a:t>Click on 3 lines (top left of page)</a:t>
            </a:r>
          </a:p>
          <a:p>
            <a:pPr marL="342900" indent="-342900">
              <a:buFont typeface="Arial" panose="05000000000000000000" pitchFamily="2" charset="2"/>
              <a:buChar char="•"/>
            </a:pPr>
            <a:r>
              <a:rPr lang="en-US" sz="2000" dirty="0">
                <a:latin typeface="Calibri "/>
                <a:cs typeface="Calibri"/>
              </a:rPr>
              <a:t>Choose settings</a:t>
            </a:r>
          </a:p>
          <a:p>
            <a:pPr marL="342900" indent="-342900">
              <a:buFont typeface="Arial" panose="05000000000000000000" pitchFamily="2" charset="2"/>
              <a:buChar char="•"/>
            </a:pPr>
            <a:r>
              <a:rPr lang="en-US" sz="2000" dirty="0">
                <a:latin typeface="Calibri "/>
                <a:cs typeface="Calibri"/>
              </a:rPr>
              <a:t>Click library links</a:t>
            </a:r>
          </a:p>
          <a:p>
            <a:pPr marL="342900" indent="-342900">
              <a:buFont typeface="Arial" panose="05000000000000000000" pitchFamily="2" charset="2"/>
              <a:buChar char="•"/>
            </a:pPr>
            <a:r>
              <a:rPr lang="en-US" sz="2000" dirty="0">
                <a:latin typeface="Calibri "/>
                <a:cs typeface="Calibri"/>
              </a:rPr>
              <a:t>Type in UW Trinity </a:t>
            </a:r>
          </a:p>
          <a:p>
            <a:pPr marL="342900" indent="-342900">
              <a:buFont typeface="Arial" panose="05000000000000000000" pitchFamily="2" charset="2"/>
              <a:buChar char="•"/>
            </a:pPr>
            <a:r>
              <a:rPr lang="en-US" sz="2000" dirty="0">
                <a:latin typeface="Calibri "/>
                <a:cs typeface="Calibri"/>
              </a:rPr>
              <a:t>Click search</a:t>
            </a:r>
          </a:p>
          <a:p>
            <a:pPr marL="342900" indent="-342900">
              <a:buFont typeface="Arial" panose="05000000000000000000" pitchFamily="2" charset="2"/>
              <a:buChar char="•"/>
            </a:pPr>
            <a:r>
              <a:rPr lang="en-US" sz="2000" dirty="0">
                <a:latin typeface="Calibri "/>
                <a:cs typeface="Calibri"/>
              </a:rPr>
              <a:t>Tick the box with View it @ UWTSD</a:t>
            </a:r>
          </a:p>
          <a:p>
            <a:pPr marL="342900" indent="-342900">
              <a:buFont typeface="Arial" panose="05000000000000000000" pitchFamily="2" charset="2"/>
              <a:buChar char="•"/>
            </a:pPr>
            <a:r>
              <a:rPr lang="en-US" sz="2000" dirty="0">
                <a:latin typeface="Calibri "/>
                <a:cs typeface="Calibri"/>
              </a:rPr>
              <a:t>Save</a:t>
            </a:r>
          </a:p>
          <a:p>
            <a:endParaRPr lang="en-US" sz="2000" dirty="0"/>
          </a:p>
          <a:p>
            <a:endParaRPr lang="en-US" sz="2000" dirty="0"/>
          </a:p>
          <a:p>
            <a:pPr marL="0"/>
            <a:endParaRPr lang="en-US" sz="2000" dirty="0"/>
          </a:p>
        </p:txBody>
      </p:sp>
      <p:sp>
        <p:nvSpPr>
          <p:cNvPr id="3" name="TextBox 2">
            <a:extLst>
              <a:ext uri="{FF2B5EF4-FFF2-40B4-BE49-F238E27FC236}">
                <a16:creationId xmlns:a16="http://schemas.microsoft.com/office/drawing/2014/main" id="{B35E9544-5610-7EB8-A04C-4E8E483C2234}"/>
              </a:ext>
            </a:extLst>
          </p:cNvPr>
          <p:cNvSpPr txBox="1"/>
          <p:nvPr/>
        </p:nvSpPr>
        <p:spPr>
          <a:xfrm>
            <a:off x="282862" y="1581727"/>
            <a:ext cx="257088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solidFill>
                  <a:srgbClr val="0070C0"/>
                </a:solidFill>
                <a:latin typeface="Calibri Light"/>
              </a:rPr>
              <a:t>G</a:t>
            </a:r>
            <a:r>
              <a:rPr lang="en-GB" sz="2400" b="1">
                <a:solidFill>
                  <a:srgbClr val="FF0000"/>
                </a:solidFill>
                <a:latin typeface="Calibri Light"/>
              </a:rPr>
              <a:t>o</a:t>
            </a:r>
            <a:r>
              <a:rPr lang="en-GB" sz="2400" b="1">
                <a:solidFill>
                  <a:srgbClr val="FFC000"/>
                </a:solidFill>
                <a:latin typeface="Calibri Light"/>
              </a:rPr>
              <a:t>o</a:t>
            </a:r>
            <a:r>
              <a:rPr lang="en-GB" sz="2400" b="1">
                <a:solidFill>
                  <a:srgbClr val="0070C0"/>
                </a:solidFill>
                <a:latin typeface="Calibri Light"/>
              </a:rPr>
              <a:t>g</a:t>
            </a:r>
            <a:r>
              <a:rPr lang="en-GB" sz="2400" b="1">
                <a:solidFill>
                  <a:srgbClr val="00B050"/>
                </a:solidFill>
                <a:latin typeface="Calibri Light"/>
              </a:rPr>
              <a:t>l</a:t>
            </a:r>
            <a:r>
              <a:rPr lang="en-GB" sz="2400" b="1">
                <a:solidFill>
                  <a:srgbClr val="FF0000"/>
                </a:solidFill>
                <a:latin typeface="Calibri Light"/>
              </a:rPr>
              <a:t>e</a:t>
            </a:r>
            <a:r>
              <a:rPr lang="en-GB" sz="2400" b="1">
                <a:latin typeface="Calibri Light"/>
              </a:rPr>
              <a:t> </a:t>
            </a:r>
            <a:r>
              <a:rPr lang="en-GB" sz="2400" b="1">
                <a:solidFill>
                  <a:srgbClr val="7F7F7F"/>
                </a:solidFill>
                <a:latin typeface="Calibri Light"/>
              </a:rPr>
              <a:t>Scholar </a:t>
            </a:r>
            <a:r>
              <a:rPr lang="en-GB" sz="2400">
                <a:latin typeface="Calibri Light"/>
                <a:ea typeface="Calibri Light"/>
                <a:cs typeface="Calibri Light"/>
              </a:rPr>
              <a:t>​</a:t>
            </a:r>
            <a:endParaRPr lang="en-GB" sz="2400">
              <a:cs typeface="Calibri Light"/>
            </a:endParaRPr>
          </a:p>
        </p:txBody>
      </p:sp>
    </p:spTree>
    <p:extLst>
      <p:ext uri="{BB962C8B-B14F-4D97-AF65-F5344CB8AC3E}">
        <p14:creationId xmlns:p14="http://schemas.microsoft.com/office/powerpoint/2010/main" val="79880530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9A578-6794-2B42-B9E0-2832C293D5A4}"/>
              </a:ext>
            </a:extLst>
          </p:cNvPr>
          <p:cNvSpPr>
            <a:spLocks noGrp="1"/>
          </p:cNvSpPr>
          <p:nvPr>
            <p:ph type="title"/>
          </p:nvPr>
        </p:nvSpPr>
        <p:spPr/>
        <p:txBody>
          <a:bodyPr/>
          <a:lstStyle/>
          <a:p>
            <a:r>
              <a:rPr lang="en-GB" err="1"/>
              <a:t>LibKey</a:t>
            </a:r>
            <a:r>
              <a:rPr lang="en-GB"/>
              <a:t> Nomad</a:t>
            </a:r>
          </a:p>
        </p:txBody>
      </p:sp>
      <p:sp>
        <p:nvSpPr>
          <p:cNvPr id="3" name="Content Placeholder 2">
            <a:extLst>
              <a:ext uri="{FF2B5EF4-FFF2-40B4-BE49-F238E27FC236}">
                <a16:creationId xmlns:a16="http://schemas.microsoft.com/office/drawing/2014/main" id="{7E78D22F-C7A1-7451-24A4-44A79D34D8E5}"/>
              </a:ext>
            </a:extLst>
          </p:cNvPr>
          <p:cNvSpPr>
            <a:spLocks noGrp="1"/>
          </p:cNvSpPr>
          <p:nvPr>
            <p:ph sz="quarter" idx="10"/>
          </p:nvPr>
        </p:nvSpPr>
        <p:spPr>
          <a:xfrm>
            <a:off x="698242" y="1592263"/>
            <a:ext cx="4842393" cy="4562134"/>
          </a:xfrm>
        </p:spPr>
        <p:txBody>
          <a:bodyPr vert="horz" lIns="91440" tIns="45720" rIns="91440" bIns="45720" rtlCol="0" anchor="t">
            <a:normAutofit/>
          </a:bodyPr>
          <a:lstStyle/>
          <a:p>
            <a:pPr marL="0" indent="0">
              <a:buNone/>
            </a:pPr>
            <a:r>
              <a:rPr lang="en-GB" dirty="0" err="1">
                <a:cs typeface="Calibri Light"/>
                <a:hlinkClick r:id="rId2"/>
              </a:rPr>
              <a:t>LibKey</a:t>
            </a:r>
            <a:r>
              <a:rPr lang="en-GB" dirty="0">
                <a:cs typeface="Calibri Light"/>
                <a:hlinkClick r:id="rId2"/>
              </a:rPr>
              <a:t> Nomad:</a:t>
            </a:r>
            <a:endParaRPr lang="en-GB" dirty="0">
              <a:cs typeface="Calibri Light"/>
            </a:endParaRPr>
          </a:p>
          <a:p>
            <a:pPr>
              <a:buFont typeface="Arial" panose="05000000000000000000" pitchFamily="2" charset="2"/>
              <a:buChar char="•"/>
            </a:pPr>
            <a:r>
              <a:rPr lang="en-GB" sz="2400" dirty="0">
                <a:latin typeface="Calibri" panose="020F0502020204030204" pitchFamily="34" charset="0"/>
                <a:ea typeface="+mn-lt"/>
                <a:cs typeface="Calibri" panose="020F0502020204030204" pitchFamily="34" charset="0"/>
              </a:rPr>
              <a:t>Automatically provides full-text access to journal articles and eBooks subscribed to by UWTSD or open access alternatives while you are carrying out your research on the web.</a:t>
            </a:r>
          </a:p>
          <a:p>
            <a:pPr>
              <a:buFont typeface="Arial" panose="05000000000000000000" pitchFamily="2" charset="2"/>
              <a:buChar char="•"/>
            </a:pPr>
            <a:r>
              <a:rPr lang="en-GB" sz="2400" dirty="0">
                <a:latin typeface="Calibri" panose="020F0502020204030204" pitchFamily="34" charset="0"/>
                <a:ea typeface="+mn-lt"/>
                <a:cs typeface="Calibri" panose="020F0502020204030204" pitchFamily="34" charset="0"/>
              </a:rPr>
              <a:t>It is pre-installed on UWTSD devices.</a:t>
            </a:r>
          </a:p>
          <a:p>
            <a:pPr marL="0" indent="0">
              <a:buNone/>
            </a:pPr>
            <a:endParaRPr lang="en-GB" sz="2400" dirty="0">
              <a:ea typeface="+mn-lt"/>
              <a:cs typeface="+mn-lt"/>
            </a:endParaRPr>
          </a:p>
        </p:txBody>
      </p:sp>
      <p:pic>
        <p:nvPicPr>
          <p:cNvPr id="4" name="Picture 4" descr="Graphical user interface, text, application&#10;&#10;Description automatically generated">
            <a:extLst>
              <a:ext uri="{FF2B5EF4-FFF2-40B4-BE49-F238E27FC236}">
                <a16:creationId xmlns:a16="http://schemas.microsoft.com/office/drawing/2014/main" id="{B32091AE-2AA7-B710-12F9-BE47903678B8}"/>
              </a:ext>
            </a:extLst>
          </p:cNvPr>
          <p:cNvPicPr>
            <a:picLocks noChangeAspect="1"/>
          </p:cNvPicPr>
          <p:nvPr/>
        </p:nvPicPr>
        <p:blipFill>
          <a:blip r:embed="rId3"/>
          <a:stretch>
            <a:fillRect/>
          </a:stretch>
        </p:blipFill>
        <p:spPr>
          <a:xfrm>
            <a:off x="5468540" y="1590894"/>
            <a:ext cx="6589298" cy="4270003"/>
          </a:xfrm>
          <a:prstGeom prst="rect">
            <a:avLst/>
          </a:prstGeom>
        </p:spPr>
      </p:pic>
      <p:sp>
        <p:nvSpPr>
          <p:cNvPr id="5" name="TextBox 4">
            <a:extLst>
              <a:ext uri="{FF2B5EF4-FFF2-40B4-BE49-F238E27FC236}">
                <a16:creationId xmlns:a16="http://schemas.microsoft.com/office/drawing/2014/main" id="{5CDD39C3-A2E9-CCF7-9FEE-EF4AE32AEEDA}"/>
              </a:ext>
            </a:extLst>
          </p:cNvPr>
          <p:cNvSpPr txBox="1"/>
          <p:nvPr/>
        </p:nvSpPr>
        <p:spPr>
          <a:xfrm>
            <a:off x="1311965" y="5645426"/>
            <a:ext cx="331304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Light"/>
              </a:rPr>
              <a:t>L</a:t>
            </a:r>
            <a:r>
              <a:rPr lang="en-US">
                <a:cs typeface="Calibri Light"/>
                <a:hlinkClick r:id="rId4"/>
              </a:rPr>
              <a:t>ibrary :Resources for Research</a:t>
            </a:r>
            <a:endParaRPr lang="en-US"/>
          </a:p>
        </p:txBody>
      </p:sp>
    </p:spTree>
    <p:extLst>
      <p:ext uri="{BB962C8B-B14F-4D97-AF65-F5344CB8AC3E}">
        <p14:creationId xmlns:p14="http://schemas.microsoft.com/office/powerpoint/2010/main" val="85151972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7605-D255-48A1-A567-2D65AA5D1C3C}"/>
              </a:ext>
            </a:extLst>
          </p:cNvPr>
          <p:cNvSpPr>
            <a:spLocks noGrp="1"/>
          </p:cNvSpPr>
          <p:nvPr>
            <p:ph type="title"/>
          </p:nvPr>
        </p:nvSpPr>
        <p:spPr>
          <a:xfrm>
            <a:off x="-698758" y="30034"/>
            <a:ext cx="7922143" cy="1003916"/>
          </a:xfrm>
        </p:spPr>
        <p:txBody>
          <a:bodyPr>
            <a:noAutofit/>
          </a:bodyPr>
          <a:lstStyle/>
          <a:p>
            <a:pPr algn="ctr"/>
            <a:r>
              <a:rPr lang="en-GB">
                <a:latin typeface="Calibri"/>
                <a:cs typeface="Calibri"/>
              </a:rPr>
              <a:t>Types of information...</a:t>
            </a:r>
          </a:p>
        </p:txBody>
      </p:sp>
      <p:sp>
        <p:nvSpPr>
          <p:cNvPr id="4" name="TextBox 3">
            <a:extLst>
              <a:ext uri="{FF2B5EF4-FFF2-40B4-BE49-F238E27FC236}">
                <a16:creationId xmlns:a16="http://schemas.microsoft.com/office/drawing/2014/main" id="{780F72A3-FFE9-4B8C-93CA-7782A9C09B85}"/>
              </a:ext>
            </a:extLst>
          </p:cNvPr>
          <p:cNvSpPr txBox="1"/>
          <p:nvPr/>
        </p:nvSpPr>
        <p:spPr>
          <a:xfrm>
            <a:off x="407558" y="1334615"/>
            <a:ext cx="1049371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cs typeface="Calibri Light"/>
              </a:rPr>
              <a:t>Quality and accuracy of sources is key. Get a good balance ...</a:t>
            </a:r>
          </a:p>
        </p:txBody>
      </p:sp>
      <p:sp>
        <p:nvSpPr>
          <p:cNvPr id="3" name="TextBox 2">
            <a:extLst>
              <a:ext uri="{FF2B5EF4-FFF2-40B4-BE49-F238E27FC236}">
                <a16:creationId xmlns:a16="http://schemas.microsoft.com/office/drawing/2014/main" id="{12B1E8A5-18F4-48C7-85B2-2709C0B9F943}"/>
              </a:ext>
            </a:extLst>
          </p:cNvPr>
          <p:cNvSpPr txBox="1"/>
          <p:nvPr/>
        </p:nvSpPr>
        <p:spPr>
          <a:xfrm>
            <a:off x="423240" y="2100919"/>
            <a:ext cx="522737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400">
                <a:latin typeface="Calibri"/>
                <a:cs typeface="Calibri"/>
              </a:rPr>
              <a:t>Books / book chapters </a:t>
            </a:r>
            <a:endParaRPr lang="en-US">
              <a:cs typeface="Calibri Light"/>
            </a:endParaRPr>
          </a:p>
        </p:txBody>
      </p:sp>
      <p:sp>
        <p:nvSpPr>
          <p:cNvPr id="6" name="TextBox 5">
            <a:extLst>
              <a:ext uri="{FF2B5EF4-FFF2-40B4-BE49-F238E27FC236}">
                <a16:creationId xmlns:a16="http://schemas.microsoft.com/office/drawing/2014/main" id="{7B1B80C2-BFFB-4823-9F3E-AD11D5676043}"/>
              </a:ext>
            </a:extLst>
          </p:cNvPr>
          <p:cNvSpPr txBox="1"/>
          <p:nvPr/>
        </p:nvSpPr>
        <p:spPr>
          <a:xfrm>
            <a:off x="407574" y="3284794"/>
            <a:ext cx="523767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400">
                <a:latin typeface="Calibri"/>
                <a:cs typeface="Calibri"/>
              </a:rPr>
              <a:t>Government reports and policy </a:t>
            </a:r>
          </a:p>
        </p:txBody>
      </p:sp>
      <p:sp>
        <p:nvSpPr>
          <p:cNvPr id="7" name="TextBox 6">
            <a:extLst>
              <a:ext uri="{FF2B5EF4-FFF2-40B4-BE49-F238E27FC236}">
                <a16:creationId xmlns:a16="http://schemas.microsoft.com/office/drawing/2014/main" id="{1F447630-D99B-4278-B867-6EF57D114D92}"/>
              </a:ext>
            </a:extLst>
          </p:cNvPr>
          <p:cNvSpPr txBox="1"/>
          <p:nvPr/>
        </p:nvSpPr>
        <p:spPr>
          <a:xfrm>
            <a:off x="406285" y="3869867"/>
            <a:ext cx="518210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400">
                <a:latin typeface="Calibri"/>
                <a:cs typeface="Calibri"/>
              </a:rPr>
              <a:t>Reports from professional bodies  </a:t>
            </a:r>
          </a:p>
        </p:txBody>
      </p:sp>
      <p:sp>
        <p:nvSpPr>
          <p:cNvPr id="8" name="TextBox 7">
            <a:extLst>
              <a:ext uri="{FF2B5EF4-FFF2-40B4-BE49-F238E27FC236}">
                <a16:creationId xmlns:a16="http://schemas.microsoft.com/office/drawing/2014/main" id="{9B9C618C-75B3-4277-B86C-2EE84AA3B8E1}"/>
              </a:ext>
            </a:extLst>
          </p:cNvPr>
          <p:cNvSpPr txBox="1"/>
          <p:nvPr/>
        </p:nvSpPr>
        <p:spPr>
          <a:xfrm>
            <a:off x="426564" y="5076279"/>
            <a:ext cx="523164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400">
                <a:latin typeface="Calibri"/>
                <a:cs typeface="Calibri"/>
              </a:rPr>
              <a:t>Case studies </a:t>
            </a:r>
            <a:endParaRPr lang="en-US" sz="2400">
              <a:cs typeface="Calibri Light"/>
            </a:endParaRPr>
          </a:p>
        </p:txBody>
      </p:sp>
      <p:sp>
        <p:nvSpPr>
          <p:cNvPr id="9" name="TextBox 8">
            <a:extLst>
              <a:ext uri="{FF2B5EF4-FFF2-40B4-BE49-F238E27FC236}">
                <a16:creationId xmlns:a16="http://schemas.microsoft.com/office/drawing/2014/main" id="{BC613477-5534-4496-A614-558B2AFFA57A}"/>
              </a:ext>
            </a:extLst>
          </p:cNvPr>
          <p:cNvSpPr txBox="1"/>
          <p:nvPr/>
        </p:nvSpPr>
        <p:spPr>
          <a:xfrm>
            <a:off x="406822" y="4495625"/>
            <a:ext cx="523767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400">
                <a:latin typeface="Calibri"/>
                <a:cs typeface="Calibri"/>
              </a:rPr>
              <a:t>Newspaper articles </a:t>
            </a:r>
          </a:p>
        </p:txBody>
      </p:sp>
      <p:sp>
        <p:nvSpPr>
          <p:cNvPr id="11" name="TextBox 10">
            <a:extLst>
              <a:ext uri="{FF2B5EF4-FFF2-40B4-BE49-F238E27FC236}">
                <a16:creationId xmlns:a16="http://schemas.microsoft.com/office/drawing/2014/main" id="{3EABC15E-DF2A-43DF-A1DB-F32D111B0E21}"/>
              </a:ext>
            </a:extLst>
          </p:cNvPr>
          <p:cNvSpPr txBox="1"/>
          <p:nvPr/>
        </p:nvSpPr>
        <p:spPr>
          <a:xfrm>
            <a:off x="404004" y="2668437"/>
            <a:ext cx="500044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400">
                <a:latin typeface="Calibri"/>
                <a:cs typeface="Calibri"/>
              </a:rPr>
              <a:t>Journal articles</a:t>
            </a:r>
          </a:p>
        </p:txBody>
      </p:sp>
      <p:sp>
        <p:nvSpPr>
          <p:cNvPr id="5" name="TextBox 4">
            <a:extLst>
              <a:ext uri="{FF2B5EF4-FFF2-40B4-BE49-F238E27FC236}">
                <a16:creationId xmlns:a16="http://schemas.microsoft.com/office/drawing/2014/main" id="{8D5D0BAD-AD2C-4FC5-A9A8-75EE67384971}"/>
              </a:ext>
            </a:extLst>
          </p:cNvPr>
          <p:cNvSpPr txBox="1"/>
          <p:nvPr/>
        </p:nvSpPr>
        <p:spPr>
          <a:xfrm>
            <a:off x="411193" y="5630175"/>
            <a:ext cx="523048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400">
                <a:latin typeface="Calibri"/>
                <a:cs typeface="Calibri"/>
              </a:rPr>
              <a:t>Reputable researcher accounts</a:t>
            </a:r>
          </a:p>
        </p:txBody>
      </p:sp>
      <p:pic>
        <p:nvPicPr>
          <p:cNvPr id="10" name="Picture 11" descr="A picture containing text, book, shelf, indoor&#10;&#10;Description automatically generated">
            <a:extLst>
              <a:ext uri="{FF2B5EF4-FFF2-40B4-BE49-F238E27FC236}">
                <a16:creationId xmlns:a16="http://schemas.microsoft.com/office/drawing/2014/main" id="{42D96DAB-E618-44FF-AB62-CC16DCD1BE7F}"/>
              </a:ext>
            </a:extLst>
          </p:cNvPr>
          <p:cNvPicPr>
            <a:picLocks noChangeAspect="1"/>
          </p:cNvPicPr>
          <p:nvPr/>
        </p:nvPicPr>
        <p:blipFill>
          <a:blip r:embed="rId3"/>
          <a:stretch>
            <a:fillRect/>
          </a:stretch>
        </p:blipFill>
        <p:spPr>
          <a:xfrm>
            <a:off x="5579853" y="2056315"/>
            <a:ext cx="5963728" cy="3967446"/>
          </a:xfrm>
          <a:prstGeom prst="rect">
            <a:avLst/>
          </a:prstGeom>
        </p:spPr>
      </p:pic>
    </p:spTree>
    <p:extLst>
      <p:ext uri="{BB962C8B-B14F-4D97-AF65-F5344CB8AC3E}">
        <p14:creationId xmlns:p14="http://schemas.microsoft.com/office/powerpoint/2010/main" val="407550108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 name="Title 38">
            <a:extLst>
              <a:ext uri="{FF2B5EF4-FFF2-40B4-BE49-F238E27FC236}">
                <a16:creationId xmlns:a16="http://schemas.microsoft.com/office/drawing/2014/main" id="{15F9E71F-13BE-47E6-B5ED-A9A56833CE8B}"/>
              </a:ext>
            </a:extLst>
          </p:cNvPr>
          <p:cNvSpPr>
            <a:spLocks noGrp="1"/>
          </p:cNvSpPr>
          <p:nvPr>
            <p:ph type="title"/>
          </p:nvPr>
        </p:nvSpPr>
        <p:spPr>
          <a:xfrm>
            <a:off x="718456" y="262866"/>
            <a:ext cx="10795518" cy="1003916"/>
          </a:xfrm>
        </p:spPr>
        <p:txBody>
          <a:bodyPr anchor="b">
            <a:normAutofit/>
          </a:bodyPr>
          <a:lstStyle/>
          <a:p>
            <a:r>
              <a:rPr lang="en-GB"/>
              <a:t>Summary</a:t>
            </a:r>
          </a:p>
        </p:txBody>
      </p:sp>
      <p:graphicFrame>
        <p:nvGraphicFramePr>
          <p:cNvPr id="3" name="Diagram 2"/>
          <p:cNvGraphicFramePr/>
          <p:nvPr/>
        </p:nvGraphicFramePr>
        <p:xfrm>
          <a:off x="-448355" y="1314451"/>
          <a:ext cx="8789081" cy="48355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64" name="Arrow: Right 163">
            <a:extLst>
              <a:ext uri="{FF2B5EF4-FFF2-40B4-BE49-F238E27FC236}">
                <a16:creationId xmlns:a16="http://schemas.microsoft.com/office/drawing/2014/main" id="{F170A105-D9F5-497E-B945-690EAFC0E053}"/>
              </a:ext>
            </a:extLst>
          </p:cNvPr>
          <p:cNvSpPr/>
          <p:nvPr/>
        </p:nvSpPr>
        <p:spPr>
          <a:xfrm>
            <a:off x="7226046" y="3194620"/>
            <a:ext cx="1381124" cy="960437"/>
          </a:xfrm>
          <a:prstGeom prst="rightArrow">
            <a:avLst/>
          </a:prstGeom>
          <a:solidFill>
            <a:srgbClr val="CFA42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C000"/>
              </a:solidFill>
            </a:endParaRPr>
          </a:p>
        </p:txBody>
      </p:sp>
      <p:sp>
        <p:nvSpPr>
          <p:cNvPr id="165" name="Rectangle 164">
            <a:extLst>
              <a:ext uri="{FF2B5EF4-FFF2-40B4-BE49-F238E27FC236}">
                <a16:creationId xmlns:a16="http://schemas.microsoft.com/office/drawing/2014/main" id="{4AE03AF7-EE8F-440C-A143-4E4C580A7EE4}"/>
              </a:ext>
            </a:extLst>
          </p:cNvPr>
          <p:cNvSpPr/>
          <p:nvPr/>
        </p:nvSpPr>
        <p:spPr>
          <a:xfrm>
            <a:off x="9028113" y="2908300"/>
            <a:ext cx="2587624" cy="1650999"/>
          </a:xfrm>
          <a:prstGeom prst="rect">
            <a:avLst/>
          </a:prstGeom>
          <a:solidFill>
            <a:srgbClr val="CFA423"/>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solidFill>
                  <a:schemeClr val="bg1"/>
                </a:solidFill>
              </a:rPr>
              <a:t>Record by referencing correctly</a:t>
            </a:r>
            <a:endParaRPr lang="en-GB" b="1">
              <a:solidFill>
                <a:schemeClr val="bg1"/>
              </a:solidFill>
              <a:ea typeface="Calibri Light"/>
              <a:cs typeface="Calibri Light"/>
            </a:endParaRPr>
          </a:p>
        </p:txBody>
      </p:sp>
    </p:spTree>
    <p:extLst>
      <p:ext uri="{BB962C8B-B14F-4D97-AF65-F5344CB8AC3E}">
        <p14:creationId xmlns:p14="http://schemas.microsoft.com/office/powerpoint/2010/main" val="243898808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44FD9E6-A011-4D66-8F1A-F6982721B149}"/>
              </a:ext>
            </a:extLst>
          </p:cNvPr>
          <p:cNvSpPr>
            <a:spLocks noGrp="1"/>
          </p:cNvSpPr>
          <p:nvPr>
            <p:ph type="title"/>
          </p:nvPr>
        </p:nvSpPr>
        <p:spPr/>
        <p:txBody>
          <a:bodyPr/>
          <a:lstStyle/>
          <a:p>
            <a:r>
              <a:rPr lang="en-GB"/>
              <a:t>Need More?</a:t>
            </a:r>
          </a:p>
        </p:txBody>
      </p:sp>
      <p:sp>
        <p:nvSpPr>
          <p:cNvPr id="6" name="TextBox 5">
            <a:extLst>
              <a:ext uri="{FF2B5EF4-FFF2-40B4-BE49-F238E27FC236}">
                <a16:creationId xmlns:a16="http://schemas.microsoft.com/office/drawing/2014/main" id="{8EA25130-E6E9-4C65-AADF-A9CA0BD4DDD4}"/>
              </a:ext>
            </a:extLst>
          </p:cNvPr>
          <p:cNvSpPr txBox="1"/>
          <p:nvPr/>
        </p:nvSpPr>
        <p:spPr>
          <a:xfrm>
            <a:off x="446649" y="1823145"/>
            <a:ext cx="6474655" cy="3785652"/>
          </a:xfrm>
          <a:prstGeom prst="rect">
            <a:avLst/>
          </a:prstGeom>
          <a:noFill/>
        </p:spPr>
        <p:txBody>
          <a:bodyPr wrap="square" lIns="91440" tIns="45720" rIns="91440" bIns="45720" anchor="t">
            <a:spAutoFit/>
          </a:bodyPr>
          <a:lstStyle/>
          <a:p>
            <a:pPr marL="0" indent="0">
              <a:lnSpc>
                <a:spcPct val="100000"/>
              </a:lnSpc>
              <a:buNone/>
            </a:pPr>
            <a:r>
              <a:rPr lang="en-GB" sz="2400" dirty="0">
                <a:latin typeface="Arial"/>
                <a:cs typeface="Arial"/>
              </a:rPr>
              <a:t>Can’t find what you need? </a:t>
            </a:r>
            <a:r>
              <a:rPr lang="en-GB" sz="2400" dirty="0">
                <a:solidFill>
                  <a:srgbClr val="007F7C"/>
                </a:solidFill>
                <a:latin typeface="Arial"/>
                <a:cs typeface="Arial"/>
                <a:hlinkClick r:id="rId3"/>
              </a:rPr>
              <a:t>Contact us for help</a:t>
            </a:r>
            <a:r>
              <a:rPr lang="en-GB" sz="2400" dirty="0">
                <a:latin typeface="Arial"/>
                <a:cs typeface="Arial"/>
              </a:rPr>
              <a:t>.</a:t>
            </a:r>
          </a:p>
          <a:p>
            <a:pPr marL="0" indent="0">
              <a:lnSpc>
                <a:spcPct val="100000"/>
              </a:lnSpc>
              <a:buNone/>
            </a:pPr>
            <a:endParaRPr lang="en-GB" sz="2400" dirty="0">
              <a:latin typeface="Arial" panose="020B0604020202020204" pitchFamily="34" charset="0"/>
              <a:cs typeface="Arial" panose="020B0604020202020204" pitchFamily="34" charset="0"/>
            </a:endParaRPr>
          </a:p>
          <a:p>
            <a:pPr marL="0" indent="0">
              <a:lnSpc>
                <a:spcPct val="100000"/>
              </a:lnSpc>
              <a:buNone/>
            </a:pPr>
            <a:endParaRPr lang="en-GB" sz="2400" dirty="0">
              <a:latin typeface="Arial" panose="020B0604020202020204" pitchFamily="34" charset="0"/>
              <a:cs typeface="Arial" panose="020B0604020202020204" pitchFamily="34" charset="0"/>
            </a:endParaRPr>
          </a:p>
          <a:p>
            <a:r>
              <a:rPr lang="en-GB" sz="2400" dirty="0">
                <a:latin typeface="Arial"/>
                <a:cs typeface="Arial"/>
              </a:rPr>
              <a:t>If we don’t have what you need, you can request it via our </a:t>
            </a:r>
            <a:r>
              <a:rPr lang="en-GB" sz="2400" dirty="0" err="1">
                <a:latin typeface="Arial"/>
                <a:cs typeface="Arial"/>
                <a:hlinkClick r:id="rId4"/>
              </a:rPr>
              <a:t>NeedMore</a:t>
            </a:r>
            <a:r>
              <a:rPr lang="en-GB" sz="2400" dirty="0">
                <a:latin typeface="Arial"/>
                <a:cs typeface="Arial"/>
              </a:rPr>
              <a:t> Service. </a:t>
            </a: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pPr marL="0" indent="0">
              <a:lnSpc>
                <a:spcPct val="100000"/>
              </a:lnSpc>
              <a:buNone/>
            </a:pPr>
            <a:r>
              <a:rPr lang="en-GB" sz="2400" dirty="0">
                <a:latin typeface="Arial"/>
                <a:cs typeface="Arial"/>
              </a:rPr>
              <a:t>You </a:t>
            </a:r>
            <a:r>
              <a:rPr lang="en-GB" sz="2400" i="1" dirty="0">
                <a:latin typeface="Arial"/>
                <a:cs typeface="Arial"/>
              </a:rPr>
              <a:t>may</a:t>
            </a:r>
            <a:r>
              <a:rPr lang="en-GB" sz="2400" dirty="0">
                <a:latin typeface="Arial"/>
                <a:cs typeface="Arial"/>
              </a:rPr>
              <a:t> also be eligible to join the </a:t>
            </a:r>
            <a:r>
              <a:rPr lang="en-GB" sz="2400" b="1" dirty="0">
                <a:latin typeface="Arial"/>
                <a:cs typeface="Arial"/>
                <a:hlinkClick r:id="rId5"/>
              </a:rPr>
              <a:t>SCONUL Access Scheme</a:t>
            </a:r>
            <a:r>
              <a:rPr lang="en-GB" sz="2400" b="1" dirty="0">
                <a:latin typeface="Arial"/>
                <a:cs typeface="Arial"/>
                <a:hlinkClick r:id="rId6"/>
              </a:rPr>
              <a:t> </a:t>
            </a:r>
            <a:r>
              <a:rPr lang="en-GB" sz="2400" dirty="0">
                <a:latin typeface="Arial"/>
                <a:cs typeface="Arial"/>
              </a:rPr>
              <a:t>if you would like to use other UK university libraries.</a:t>
            </a:r>
          </a:p>
        </p:txBody>
      </p:sp>
      <p:pic>
        <p:nvPicPr>
          <p:cNvPr id="2" name="Content Placeholder 3">
            <a:extLst>
              <a:ext uri="{FF2B5EF4-FFF2-40B4-BE49-F238E27FC236}">
                <a16:creationId xmlns:a16="http://schemas.microsoft.com/office/drawing/2014/main" id="{EB18924D-74BA-49DB-8E9B-609CA91858E3}"/>
              </a:ext>
              <a:ext uri="{C183D7F6-B498-43B3-948B-1728B52AA6E4}">
                <adec:decorative xmlns:adec="http://schemas.microsoft.com/office/drawing/2017/decorative" val="1"/>
              </a:ext>
            </a:extLst>
          </p:cNvPr>
          <p:cNvPicPr>
            <a:picLocks noChangeAspect="1"/>
          </p:cNvPicPr>
          <p:nvPr/>
        </p:nvPicPr>
        <p:blipFill>
          <a:blip r:embed="rId7" cstate="print">
            <a:extLst>
              <a:ext uri="{28A0092B-C50C-407E-A947-70E740481C1C}">
                <a14:useLocalDpi xmlns:a14="http://schemas.microsoft.com/office/drawing/2010/main" val="0"/>
              </a:ext>
            </a:extLst>
          </a:blip>
          <a:srcRect l="11735" r="11735"/>
          <a:stretch>
            <a:fillRect/>
          </a:stretch>
        </p:blipFill>
        <p:spPr>
          <a:xfrm>
            <a:off x="7356472" y="1913207"/>
            <a:ext cx="4137288" cy="3605529"/>
          </a:xfrm>
          <a:prstGeom prst="rect">
            <a:avLst/>
          </a:prstGeom>
        </p:spPr>
      </p:pic>
    </p:spTree>
    <p:extLst>
      <p:ext uri="{BB962C8B-B14F-4D97-AF65-F5344CB8AC3E}">
        <p14:creationId xmlns:p14="http://schemas.microsoft.com/office/powerpoint/2010/main" val="24051944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6AF236A-9847-44A0-9842-6E3040D93A93}"/>
              </a:ext>
            </a:extLst>
          </p:cNvPr>
          <p:cNvSpPr>
            <a:spLocks noGrp="1"/>
          </p:cNvSpPr>
          <p:nvPr>
            <p:ph type="title"/>
          </p:nvPr>
        </p:nvSpPr>
        <p:spPr/>
        <p:txBody>
          <a:bodyPr/>
          <a:lstStyle/>
          <a:p>
            <a:r>
              <a:rPr lang="en-GB"/>
              <a:t>Harvard Referencing Style</a:t>
            </a:r>
          </a:p>
        </p:txBody>
      </p:sp>
      <p:sp>
        <p:nvSpPr>
          <p:cNvPr id="11" name="TextBox 10">
            <a:extLst>
              <a:ext uri="{FF2B5EF4-FFF2-40B4-BE49-F238E27FC236}">
                <a16:creationId xmlns:a16="http://schemas.microsoft.com/office/drawing/2014/main" id="{95152E7C-B9D6-4817-8E4D-28BC1A7D07AC}"/>
              </a:ext>
            </a:extLst>
          </p:cNvPr>
          <p:cNvSpPr txBox="1"/>
          <p:nvPr/>
        </p:nvSpPr>
        <p:spPr>
          <a:xfrm>
            <a:off x="477643" y="1390433"/>
            <a:ext cx="7470898" cy="47397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90000"/>
              </a:lnSpc>
              <a:spcBef>
                <a:spcPts val="1000"/>
              </a:spcBef>
              <a:buFont typeface="Arial"/>
              <a:buChar char="•"/>
            </a:pPr>
            <a:r>
              <a:rPr lang="en-GB" sz="2800" dirty="0">
                <a:latin typeface="Arial"/>
                <a:cs typeface="Arial"/>
              </a:rPr>
              <a:t>There are many different styles of referencing. </a:t>
            </a:r>
            <a:endParaRPr lang="en-US" b="1" dirty="0">
              <a:solidFill>
                <a:srgbClr val="007F7C"/>
              </a:solidFill>
              <a:latin typeface="Calibri Light"/>
              <a:ea typeface="Calibri Light"/>
              <a:cs typeface="Calibri Light"/>
            </a:endParaRPr>
          </a:p>
          <a:p>
            <a:pPr>
              <a:lnSpc>
                <a:spcPct val="90000"/>
              </a:lnSpc>
              <a:spcBef>
                <a:spcPts val="1000"/>
              </a:spcBef>
            </a:pPr>
            <a:endParaRPr lang="en-GB" sz="2800" dirty="0">
              <a:latin typeface="Arial"/>
              <a:cs typeface="Arial"/>
            </a:endParaRPr>
          </a:p>
          <a:p>
            <a:pPr marL="342900" indent="-342900">
              <a:lnSpc>
                <a:spcPct val="90000"/>
              </a:lnSpc>
              <a:spcBef>
                <a:spcPts val="1000"/>
              </a:spcBef>
              <a:buFont typeface="Arial"/>
              <a:buChar char="•"/>
            </a:pPr>
            <a:r>
              <a:rPr lang="en-GB" sz="2800" dirty="0">
                <a:latin typeface="Arial"/>
                <a:cs typeface="Arial"/>
              </a:rPr>
              <a:t>We use Harvard Referencing, following the </a:t>
            </a:r>
            <a:r>
              <a:rPr lang="en-GB" sz="2800" b="1" dirty="0">
                <a:solidFill>
                  <a:schemeClr val="accent2"/>
                </a:solidFill>
                <a:latin typeface="Arial"/>
                <a:cs typeface="Arial"/>
              </a:rPr>
              <a:t>Cite Them Right 12th edition. </a:t>
            </a:r>
            <a:endParaRPr lang="en-US" b="1" dirty="0">
              <a:solidFill>
                <a:schemeClr val="accent2"/>
              </a:solidFill>
              <a:ea typeface="Calibri Light"/>
              <a:cs typeface="Calibri Light"/>
            </a:endParaRPr>
          </a:p>
          <a:p>
            <a:pPr marL="342900" indent="-342900">
              <a:lnSpc>
                <a:spcPct val="90000"/>
              </a:lnSpc>
              <a:spcBef>
                <a:spcPts val="1000"/>
              </a:spcBef>
              <a:buFont typeface="Arial"/>
              <a:buChar char="•"/>
            </a:pPr>
            <a:endParaRPr lang="en-GB" sz="2800" b="1" dirty="0">
              <a:solidFill>
                <a:srgbClr val="007F7C"/>
              </a:solidFill>
              <a:latin typeface="Arial"/>
              <a:cs typeface="Arial"/>
            </a:endParaRPr>
          </a:p>
          <a:p>
            <a:pPr marL="342900" indent="-342900">
              <a:lnSpc>
                <a:spcPct val="90000"/>
              </a:lnSpc>
              <a:spcBef>
                <a:spcPts val="1000"/>
              </a:spcBef>
              <a:buFont typeface="Arial"/>
              <a:buChar char="•"/>
            </a:pPr>
            <a:r>
              <a:rPr lang="en-GB" sz="2800" dirty="0">
                <a:latin typeface="Arial"/>
                <a:cs typeface="Arial"/>
                <a:hlinkClick r:id="rId3"/>
              </a:rPr>
              <a:t>Database</a:t>
            </a:r>
            <a:r>
              <a:rPr lang="en-GB" sz="2800" dirty="0">
                <a:latin typeface="Arial"/>
                <a:cs typeface="Arial"/>
              </a:rPr>
              <a:t> available through the library.</a:t>
            </a:r>
          </a:p>
          <a:p>
            <a:pPr marL="342900" indent="-342900">
              <a:lnSpc>
                <a:spcPct val="90000"/>
              </a:lnSpc>
              <a:spcBef>
                <a:spcPts val="1000"/>
              </a:spcBef>
              <a:buFont typeface="Arial"/>
              <a:buChar char="•"/>
            </a:pPr>
            <a:endParaRPr lang="en-GB" sz="2800" dirty="0">
              <a:latin typeface="Arial"/>
              <a:cs typeface="Arial"/>
            </a:endParaRPr>
          </a:p>
          <a:p>
            <a:pPr marL="342900" indent="-342900">
              <a:lnSpc>
                <a:spcPct val="90000"/>
              </a:lnSpc>
              <a:spcBef>
                <a:spcPts val="1000"/>
              </a:spcBef>
              <a:buFont typeface="Arial"/>
              <a:buChar char="•"/>
            </a:pPr>
            <a:r>
              <a:rPr lang="en-GB" sz="2800" dirty="0">
                <a:latin typeface="Arial"/>
                <a:cs typeface="Arial"/>
              </a:rPr>
              <a:t>Further support and guidance found in </a:t>
            </a:r>
            <a:r>
              <a:rPr lang="en-GB" sz="2800" dirty="0">
                <a:latin typeface="Arial"/>
                <a:cs typeface="Arial"/>
                <a:hlinkClick r:id="rId4"/>
              </a:rPr>
              <a:t>Infoskills</a:t>
            </a:r>
            <a:r>
              <a:rPr lang="en-GB" sz="2800" dirty="0">
                <a:latin typeface="Arial"/>
                <a:cs typeface="Arial"/>
              </a:rPr>
              <a:t> on the Library website and </a:t>
            </a:r>
            <a:r>
              <a:rPr lang="en-GB" sz="2800" dirty="0">
                <a:latin typeface="Arial"/>
                <a:cs typeface="Arial"/>
                <a:hlinkClick r:id="rId5"/>
              </a:rPr>
              <a:t>Moodle</a:t>
            </a:r>
            <a:endParaRPr lang="en-GB" sz="2800" dirty="0">
              <a:latin typeface="Arial"/>
              <a:cs typeface="Arial"/>
            </a:endParaRPr>
          </a:p>
        </p:txBody>
      </p:sp>
      <p:pic>
        <p:nvPicPr>
          <p:cNvPr id="2" name="Picture 1" descr="A blue book cover with white text&#10;&#10;Description automatically generated">
            <a:extLst>
              <a:ext uri="{FF2B5EF4-FFF2-40B4-BE49-F238E27FC236}">
                <a16:creationId xmlns:a16="http://schemas.microsoft.com/office/drawing/2014/main" id="{E323065C-ABA5-8CF4-A725-5661CE8BDCF6}"/>
              </a:ext>
            </a:extLst>
          </p:cNvPr>
          <p:cNvPicPr>
            <a:picLocks noChangeAspect="1"/>
          </p:cNvPicPr>
          <p:nvPr/>
        </p:nvPicPr>
        <p:blipFill>
          <a:blip r:embed="rId6"/>
          <a:stretch>
            <a:fillRect/>
          </a:stretch>
        </p:blipFill>
        <p:spPr>
          <a:xfrm>
            <a:off x="8441455" y="1616388"/>
            <a:ext cx="3178562" cy="4288340"/>
          </a:xfrm>
          <a:prstGeom prst="rect">
            <a:avLst/>
          </a:prstGeom>
        </p:spPr>
      </p:pic>
    </p:spTree>
    <p:extLst>
      <p:ext uri="{BB962C8B-B14F-4D97-AF65-F5344CB8AC3E}">
        <p14:creationId xmlns:p14="http://schemas.microsoft.com/office/powerpoint/2010/main" val="341992311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0AE9559-C2B0-CFAC-B2AD-4EFABFFD5973}"/>
              </a:ext>
            </a:extLst>
          </p:cNvPr>
          <p:cNvSpPr>
            <a:spLocks noGrp="1"/>
          </p:cNvSpPr>
          <p:nvPr>
            <p:ph sz="half" idx="1"/>
          </p:nvPr>
        </p:nvSpPr>
        <p:spPr>
          <a:xfrm>
            <a:off x="191475" y="3108270"/>
            <a:ext cx="5359471" cy="2805544"/>
          </a:xfrm>
        </p:spPr>
        <p:txBody>
          <a:bodyPr vert="horz" lIns="91440" tIns="45720" rIns="91440" bIns="45720" rtlCol="0" anchor="t">
            <a:normAutofit fontScale="92500" lnSpcReduction="20000"/>
          </a:bodyPr>
          <a:lstStyle/>
          <a:p>
            <a:pPr marL="0" indent="0">
              <a:buNone/>
            </a:pPr>
            <a:r>
              <a:rPr lang="en-GB" sz="2600" b="1" dirty="0">
                <a:solidFill>
                  <a:schemeClr val="accent2"/>
                </a:solidFill>
                <a:latin typeface="Calibri"/>
                <a:ea typeface="Calibri"/>
                <a:cs typeface="Calibri"/>
                <a:hlinkClick r:id="rId2"/>
              </a:rPr>
              <a:t>Finding and Using Information</a:t>
            </a:r>
            <a:endParaRPr lang="en-GB" sz="2600" dirty="0">
              <a:solidFill>
                <a:schemeClr val="accent2"/>
              </a:solidFill>
              <a:latin typeface="Calibri" panose="020F0502020204030204" pitchFamily="34" charset="0"/>
              <a:cs typeface="Calibri" panose="020F0502020204030204" pitchFamily="34" charset="0"/>
            </a:endParaRPr>
          </a:p>
          <a:p>
            <a:pPr marL="0" indent="0">
              <a:buNone/>
            </a:pPr>
            <a:endParaRPr lang="en-GB" sz="2600" dirty="0">
              <a:solidFill>
                <a:schemeClr val="accent2"/>
              </a:solidFill>
              <a:latin typeface="Calibri" panose="020F0502020204030204" pitchFamily="34" charset="0"/>
              <a:cs typeface="Calibri" panose="020F0502020204030204" pitchFamily="34" charset="0"/>
            </a:endParaRPr>
          </a:p>
          <a:p>
            <a:pPr>
              <a:buFont typeface="Arial" panose="020B0604020202020204" pitchFamily="34" charset="0"/>
              <a:buChar char="•"/>
            </a:pPr>
            <a:r>
              <a:rPr lang="en-GB" sz="2600" dirty="0">
                <a:latin typeface="Calibri" panose="020F0502020204030204" pitchFamily="34" charset="0"/>
                <a:cs typeface="Calibri" panose="020F0502020204030204" pitchFamily="34" charset="0"/>
                <a:hlinkClick r:id="rId3"/>
              </a:rPr>
              <a:t>Unit 2 Searching for information</a:t>
            </a:r>
            <a:r>
              <a:rPr lang="en-GB" sz="2600" dirty="0">
                <a:latin typeface="Calibri" panose="020F0502020204030204" pitchFamily="34" charset="0"/>
                <a:cs typeface="Calibri" panose="020F0502020204030204" pitchFamily="34" charset="0"/>
              </a:rPr>
              <a:t>.</a:t>
            </a:r>
          </a:p>
          <a:p>
            <a:pPr>
              <a:buFont typeface="Arial" panose="020B0604020202020204" pitchFamily="34" charset="0"/>
              <a:buChar char="•"/>
            </a:pPr>
            <a:endParaRPr lang="en-GB" sz="2600" dirty="0">
              <a:latin typeface="Calibri" panose="020F0502020204030204" pitchFamily="34" charset="0"/>
              <a:ea typeface="Calibri"/>
              <a:cs typeface="Calibri" panose="020F0502020204030204" pitchFamily="34" charset="0"/>
            </a:endParaRPr>
          </a:p>
          <a:p>
            <a:pPr>
              <a:buFont typeface="Arial" panose="020B0604020202020204" pitchFamily="34" charset="0"/>
              <a:buChar char="•"/>
            </a:pPr>
            <a:r>
              <a:rPr lang="en-GB" sz="2600" dirty="0">
                <a:latin typeface="Calibri"/>
                <a:ea typeface="Calibri"/>
                <a:cs typeface="Calibri"/>
                <a:hlinkClick r:id="rId4"/>
              </a:rPr>
              <a:t>Unit 3: Advanced Searching</a:t>
            </a:r>
            <a:r>
              <a:rPr lang="en-GB" sz="2600" b="1" dirty="0">
                <a:latin typeface="Calibri"/>
                <a:ea typeface="Calibri"/>
                <a:cs typeface="Calibri"/>
                <a:hlinkClick r:id="rId4"/>
              </a:rPr>
              <a:t>.</a:t>
            </a:r>
          </a:p>
          <a:p>
            <a:pPr marL="0" indent="0">
              <a:buNone/>
            </a:pPr>
            <a:endParaRPr lang="en-GB" sz="2600" dirty="0">
              <a:latin typeface="Calibri" panose="020F0502020204030204" pitchFamily="34" charset="0"/>
              <a:cs typeface="Calibri" panose="020F0502020204030204" pitchFamily="34" charset="0"/>
            </a:endParaRPr>
          </a:p>
          <a:p>
            <a:pPr>
              <a:buFont typeface="Arial" panose="020B0604020202020204" pitchFamily="34" charset="0"/>
              <a:buChar char="•"/>
            </a:pPr>
            <a:r>
              <a:rPr lang="en-GB" sz="2600" dirty="0">
                <a:latin typeface="Calibri" panose="020F0502020204030204" pitchFamily="34" charset="0"/>
                <a:cs typeface="Calibri" panose="020F0502020204030204" pitchFamily="34" charset="0"/>
                <a:hlinkClick r:id="rId5"/>
              </a:rPr>
              <a:t>Unit 4: Evaluating Information</a:t>
            </a:r>
            <a:r>
              <a:rPr lang="en-GB" sz="2600" dirty="0">
                <a:latin typeface="Calibri" panose="020F0502020204030204" pitchFamily="34" charset="0"/>
                <a:cs typeface="Calibri" panose="020F0502020204030204" pitchFamily="34" charset="0"/>
              </a:rPr>
              <a:t>.</a:t>
            </a:r>
          </a:p>
          <a:p>
            <a:pPr>
              <a:buFont typeface="Arial" panose="020B0604020202020204" pitchFamily="34" charset="0"/>
              <a:buChar char="•"/>
            </a:pPr>
            <a:endParaRPr lang="en-GB" sz="2600" dirty="0">
              <a:latin typeface="Calibri"/>
              <a:ea typeface="Calibri"/>
              <a:cs typeface="Calibri"/>
            </a:endParaRPr>
          </a:p>
          <a:p>
            <a:pPr marL="0" indent="0">
              <a:buNone/>
            </a:pPr>
            <a:endParaRPr lang="en-GB" sz="2600" dirty="0">
              <a:latin typeface="Calibri"/>
              <a:ea typeface="Calibri"/>
              <a:cs typeface="Calibri"/>
            </a:endParaRPr>
          </a:p>
          <a:p>
            <a:pPr marL="0" indent="0">
              <a:buNone/>
            </a:pPr>
            <a:endParaRPr lang="en-GB" dirty="0">
              <a:ea typeface="Calibri Light"/>
              <a:cs typeface="Calibri Light"/>
            </a:endParaRPr>
          </a:p>
        </p:txBody>
      </p:sp>
      <p:sp>
        <p:nvSpPr>
          <p:cNvPr id="2" name="Title 1">
            <a:extLst>
              <a:ext uri="{FF2B5EF4-FFF2-40B4-BE49-F238E27FC236}">
                <a16:creationId xmlns:a16="http://schemas.microsoft.com/office/drawing/2014/main" id="{FE594184-848C-DC4A-D0D6-FF3DC2D60FE6}"/>
              </a:ext>
            </a:extLst>
          </p:cNvPr>
          <p:cNvSpPr>
            <a:spLocks noGrp="1"/>
          </p:cNvSpPr>
          <p:nvPr>
            <p:ph type="title"/>
          </p:nvPr>
        </p:nvSpPr>
        <p:spPr>
          <a:xfrm>
            <a:off x="718456" y="262866"/>
            <a:ext cx="10795518" cy="1003916"/>
          </a:xfrm>
        </p:spPr>
        <p:txBody>
          <a:bodyPr anchor="b">
            <a:normAutofit/>
          </a:bodyPr>
          <a:lstStyle/>
          <a:p>
            <a:r>
              <a:rPr lang="en-GB"/>
              <a:t>Re-visit and explore further…</a:t>
            </a:r>
          </a:p>
        </p:txBody>
      </p:sp>
      <p:sp>
        <p:nvSpPr>
          <p:cNvPr id="10" name="TextBox 9">
            <a:extLst>
              <a:ext uri="{FF2B5EF4-FFF2-40B4-BE49-F238E27FC236}">
                <a16:creationId xmlns:a16="http://schemas.microsoft.com/office/drawing/2014/main" id="{43D6A4F6-1DC3-93E2-B674-A24428E6B1E1}"/>
              </a:ext>
            </a:extLst>
          </p:cNvPr>
          <p:cNvSpPr txBox="1"/>
          <p:nvPr/>
        </p:nvSpPr>
        <p:spPr>
          <a:xfrm>
            <a:off x="132608" y="1679694"/>
            <a:ext cx="5359472" cy="1015663"/>
          </a:xfrm>
          <a:prstGeom prst="rect">
            <a:avLst/>
          </a:prstGeom>
          <a:noFill/>
        </p:spPr>
        <p:txBody>
          <a:bodyPr wrap="square" lIns="91440" tIns="45720" rIns="91440" bIns="45720" rtlCol="0" anchor="t">
            <a:spAutoFit/>
          </a:bodyPr>
          <a:lstStyle/>
          <a:p>
            <a:pPr marL="0" indent="0">
              <a:buNone/>
            </a:pPr>
            <a:r>
              <a:rPr lang="en-GB" sz="2000" dirty="0">
                <a:latin typeface="Calibri"/>
                <a:ea typeface="Calibri"/>
                <a:cs typeface="Calibri"/>
              </a:rPr>
              <a:t>We have created comprehensive infoskills units on finding information and evaluating information to help you with your studies:</a:t>
            </a:r>
          </a:p>
        </p:txBody>
      </p:sp>
      <p:pic>
        <p:nvPicPr>
          <p:cNvPr id="4" name="Picture 3">
            <a:extLst>
              <a:ext uri="{FF2B5EF4-FFF2-40B4-BE49-F238E27FC236}">
                <a16:creationId xmlns:a16="http://schemas.microsoft.com/office/drawing/2014/main" id="{79048C66-872E-FF3C-9B84-F124381C92E3}"/>
              </a:ext>
            </a:extLst>
          </p:cNvPr>
          <p:cNvPicPr>
            <a:picLocks noChangeAspect="1"/>
          </p:cNvPicPr>
          <p:nvPr/>
        </p:nvPicPr>
        <p:blipFill>
          <a:blip r:embed="rId6"/>
          <a:stretch>
            <a:fillRect/>
          </a:stretch>
        </p:blipFill>
        <p:spPr>
          <a:xfrm>
            <a:off x="5861056" y="1584582"/>
            <a:ext cx="6198336" cy="432923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77938495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AAE0F-34D7-E180-9337-2439C6A2E1D4}"/>
              </a:ext>
            </a:extLst>
          </p:cNvPr>
          <p:cNvSpPr>
            <a:spLocks noGrp="1"/>
          </p:cNvSpPr>
          <p:nvPr>
            <p:ph type="title"/>
          </p:nvPr>
        </p:nvSpPr>
        <p:spPr>
          <a:xfrm>
            <a:off x="698242" y="252284"/>
            <a:ext cx="10795518" cy="1003916"/>
          </a:xfrm>
        </p:spPr>
        <p:txBody>
          <a:bodyPr anchor="b">
            <a:normAutofit/>
          </a:bodyPr>
          <a:lstStyle/>
          <a:p>
            <a:r>
              <a:rPr lang="en-GB"/>
              <a:t>Useful Resources</a:t>
            </a:r>
          </a:p>
        </p:txBody>
      </p:sp>
      <p:pic>
        <p:nvPicPr>
          <p:cNvPr id="5" name="Graphic 4" descr="Internet with solid fill">
            <a:extLst>
              <a:ext uri="{FF2B5EF4-FFF2-40B4-BE49-F238E27FC236}">
                <a16:creationId xmlns:a16="http://schemas.microsoft.com/office/drawing/2014/main" id="{93D2757D-7E4D-48B3-CB35-2FE4A94AEA5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741330" y="1714888"/>
            <a:ext cx="4130725" cy="4130725"/>
          </a:xfrm>
          <a:prstGeom prst="rect">
            <a:avLst/>
          </a:prstGeom>
        </p:spPr>
      </p:pic>
      <p:sp>
        <p:nvSpPr>
          <p:cNvPr id="3" name="Content Placeholder 2">
            <a:extLst>
              <a:ext uri="{FF2B5EF4-FFF2-40B4-BE49-F238E27FC236}">
                <a16:creationId xmlns:a16="http://schemas.microsoft.com/office/drawing/2014/main" id="{522688F8-4B56-47B4-345E-CAA04372D9E9}"/>
              </a:ext>
            </a:extLst>
          </p:cNvPr>
          <p:cNvSpPr>
            <a:spLocks noGrp="1"/>
          </p:cNvSpPr>
          <p:nvPr>
            <p:ph type="body" sz="quarter" idx="11"/>
          </p:nvPr>
        </p:nvSpPr>
        <p:spPr>
          <a:xfrm>
            <a:off x="698242" y="2232891"/>
            <a:ext cx="6903027" cy="3094721"/>
          </a:xfrm>
        </p:spPr>
        <p:txBody>
          <a:bodyPr vert="horz" lIns="91440" tIns="45720" rIns="91440" bIns="45720" rtlCol="0" anchor="t">
            <a:normAutofit/>
          </a:bodyPr>
          <a:lstStyle/>
          <a:p>
            <a:pPr>
              <a:buFont typeface="Arial" panose="020B0604020202020204" pitchFamily="34" charset="0"/>
              <a:buChar char="•"/>
            </a:pPr>
            <a:r>
              <a:rPr lang="en-GB">
                <a:hlinkClick r:id="rId4"/>
              </a:rPr>
              <a:t> </a:t>
            </a:r>
            <a:r>
              <a:rPr lang="en-GB">
                <a:latin typeface="Calibri"/>
                <a:ea typeface="Calibri"/>
                <a:cs typeface="Calibri"/>
                <a:hlinkClick r:id="rId4"/>
              </a:rPr>
              <a:t>Library online infoskills</a:t>
            </a:r>
            <a:endParaRPr lang="en-GB">
              <a:latin typeface="Calibri"/>
              <a:ea typeface="Calibri"/>
              <a:cs typeface="Calibri"/>
            </a:endParaRPr>
          </a:p>
          <a:p>
            <a:pPr marL="0" indent="0">
              <a:buNone/>
            </a:pPr>
            <a:endParaRPr lang="en-GB">
              <a:latin typeface="Calibri" panose="020F0502020204030204" pitchFamily="34" charset="0"/>
              <a:cs typeface="Calibri" panose="020F0502020204030204" pitchFamily="34" charset="0"/>
            </a:endParaRPr>
          </a:p>
          <a:p>
            <a:pPr>
              <a:buFont typeface="Arial" panose="020B0604020202020204" pitchFamily="34" charset="0"/>
              <a:buChar char="•"/>
            </a:pPr>
            <a:r>
              <a:rPr lang="en-GB">
                <a:latin typeface="Calibri"/>
                <a:ea typeface="Calibri"/>
                <a:cs typeface="Calibri"/>
              </a:rPr>
              <a:t> </a:t>
            </a:r>
            <a:r>
              <a:rPr lang="en-GB" err="1">
                <a:latin typeface="Calibri"/>
                <a:ea typeface="Calibri"/>
                <a:cs typeface="Calibri"/>
                <a:hlinkClick r:id="rId5"/>
              </a:rPr>
              <a:t>TurnitIn</a:t>
            </a:r>
            <a:r>
              <a:rPr lang="en-GB">
                <a:latin typeface="Calibri"/>
                <a:ea typeface="Calibri"/>
                <a:cs typeface="Calibri"/>
                <a:hlinkClick r:id="rId5"/>
              </a:rPr>
              <a:t>: evaluating sources playlist</a:t>
            </a:r>
            <a:endParaRPr lang="en-GB">
              <a:latin typeface="Calibri"/>
              <a:ea typeface="Calibri"/>
              <a:cs typeface="Calibri"/>
            </a:endParaRPr>
          </a:p>
          <a:p>
            <a:endParaRPr lang="en-GB">
              <a:latin typeface="Calibri"/>
              <a:ea typeface="Calibri"/>
              <a:cs typeface="Calibri"/>
            </a:endParaRPr>
          </a:p>
          <a:p>
            <a:pPr>
              <a:buFont typeface="Arial" panose="020B0604020202020204" pitchFamily="34" charset="0"/>
              <a:buChar char="•"/>
            </a:pPr>
            <a:r>
              <a:rPr lang="en-GB">
                <a:latin typeface="Calibri"/>
                <a:ea typeface="Calibri"/>
                <a:cs typeface="Calibri"/>
              </a:rPr>
              <a:t> </a:t>
            </a:r>
            <a:r>
              <a:rPr lang="en-GB">
                <a:latin typeface="Calibri"/>
                <a:ea typeface="Calibri"/>
                <a:cs typeface="Calibri"/>
                <a:hlinkClick r:id="rId6"/>
              </a:rPr>
              <a:t>Library study skills resource list</a:t>
            </a:r>
            <a:endParaRPr lang="en-GB">
              <a:latin typeface="Calibri"/>
              <a:ea typeface="Calibri"/>
              <a:cs typeface="Calibri"/>
            </a:endParaRPr>
          </a:p>
          <a:p>
            <a:pPr marL="0" indent="0">
              <a:buNone/>
            </a:pPr>
            <a:endParaRPr lang="en-GB"/>
          </a:p>
        </p:txBody>
      </p:sp>
    </p:spTree>
    <p:extLst>
      <p:ext uri="{BB962C8B-B14F-4D97-AF65-F5344CB8AC3E}">
        <p14:creationId xmlns:p14="http://schemas.microsoft.com/office/powerpoint/2010/main" val="219571015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90274375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7906078-604B-44F8-A239-19312807BC11}"/>
              </a:ext>
            </a:extLst>
          </p:cNvPr>
          <p:cNvSpPr>
            <a:spLocks noGrp="1"/>
          </p:cNvSpPr>
          <p:nvPr>
            <p:ph sz="half" idx="1"/>
          </p:nvPr>
        </p:nvSpPr>
        <p:spPr>
          <a:xfrm>
            <a:off x="5885716" y="2180614"/>
            <a:ext cx="5942044" cy="1003916"/>
          </a:xfrm>
        </p:spPr>
        <p:txBody>
          <a:bodyPr vert="horz" lIns="91440" tIns="45720" rIns="91440" bIns="45720" rtlCol="0" anchor="t">
            <a:normAutofit/>
          </a:bodyPr>
          <a:lstStyle/>
          <a:p>
            <a:pPr marL="0" indent="0">
              <a:buNone/>
            </a:pPr>
            <a:r>
              <a:rPr lang="en-GB" sz="3600">
                <a:latin typeface="Calibri" panose="020F0502020204030204" pitchFamily="34" charset="0"/>
                <a:cs typeface="Calibri" panose="020F0502020204030204" pitchFamily="34" charset="0"/>
              </a:rPr>
              <a:t>Lisa Ellis:  </a:t>
            </a:r>
            <a:r>
              <a:rPr lang="en-GB" sz="3600">
                <a:latin typeface="Calibri" panose="020F0502020204030204" pitchFamily="34" charset="0"/>
                <a:cs typeface="Calibri" panose="020F0502020204030204" pitchFamily="34" charset="0"/>
                <a:hlinkClick r:id="rId3"/>
              </a:rPr>
              <a:t>l.ellis@uwtsd.ac.uk</a:t>
            </a:r>
            <a:endParaRPr lang="en-GB" sz="3600">
              <a:latin typeface="Calibri" panose="020F0502020204030204" pitchFamily="34" charset="0"/>
              <a:cs typeface="Calibri" panose="020F0502020204030204" pitchFamily="34" charset="0"/>
            </a:endParaRPr>
          </a:p>
        </p:txBody>
      </p:sp>
      <p:sp>
        <p:nvSpPr>
          <p:cNvPr id="5" name="Title 4">
            <a:extLst>
              <a:ext uri="{FF2B5EF4-FFF2-40B4-BE49-F238E27FC236}">
                <a16:creationId xmlns:a16="http://schemas.microsoft.com/office/drawing/2014/main" id="{D8558DB5-790B-7EB9-7057-7CCEDD737EBB}"/>
              </a:ext>
            </a:extLst>
          </p:cNvPr>
          <p:cNvSpPr>
            <a:spLocks noGrp="1"/>
          </p:cNvSpPr>
          <p:nvPr>
            <p:ph type="title"/>
          </p:nvPr>
        </p:nvSpPr>
        <p:spPr/>
        <p:txBody>
          <a:bodyPr/>
          <a:lstStyle/>
          <a:p>
            <a:r>
              <a:rPr lang="en-GB"/>
              <a:t>Contact</a:t>
            </a:r>
          </a:p>
        </p:txBody>
      </p:sp>
      <p:sp>
        <p:nvSpPr>
          <p:cNvPr id="8" name="TextBox 7">
            <a:extLst>
              <a:ext uri="{FF2B5EF4-FFF2-40B4-BE49-F238E27FC236}">
                <a16:creationId xmlns:a16="http://schemas.microsoft.com/office/drawing/2014/main" id="{9E492D92-BDFD-AC37-D116-6527E0CE69F9}"/>
              </a:ext>
            </a:extLst>
          </p:cNvPr>
          <p:cNvSpPr txBox="1">
            <a:spLocks/>
          </p:cNvSpPr>
          <p:nvPr/>
        </p:nvSpPr>
        <p:spPr>
          <a:xfrm>
            <a:off x="8926284" y="5966154"/>
            <a:ext cx="3265716" cy="369332"/>
          </a:xfrm>
          <a:prstGeom prst="rect">
            <a:avLst/>
          </a:prstGeom>
          <a:noFill/>
        </p:spPr>
        <p:txBody>
          <a:bodyPr wrap="square" rtlCol="0">
            <a:spAutoFit/>
          </a:bodyPr>
          <a:lstStyle/>
          <a:p>
            <a:r>
              <a:rPr lang="en-GB">
                <a:solidFill>
                  <a:schemeClr val="bg1">
                    <a:lumMod val="95000"/>
                  </a:schemeClr>
                </a:solidFill>
              </a:rPr>
              <a:t>Source: </a:t>
            </a:r>
            <a:r>
              <a:rPr lang="en-GB">
                <a:solidFill>
                  <a:schemeClr val="bg1">
                    <a:lumMod val="95000"/>
                  </a:schemeClr>
                </a:solidFill>
                <a:hlinkClick r:id="rId4">
                  <a:extLst>
                    <a:ext uri="{A12FA001-AC4F-418D-AE19-62706E023703}">
                      <ahyp:hlinkClr xmlns:ahyp="http://schemas.microsoft.com/office/drawing/2018/hyperlinkcolor" val="tx"/>
                    </a:ext>
                  </a:extLst>
                </a:hlinkClick>
              </a:rPr>
              <a:t>Pixabay: image by Geralt</a:t>
            </a:r>
            <a:endParaRPr lang="en-GB">
              <a:solidFill>
                <a:schemeClr val="bg1">
                  <a:lumMod val="95000"/>
                </a:schemeClr>
              </a:solidFill>
            </a:endParaRPr>
          </a:p>
        </p:txBody>
      </p:sp>
      <p:cxnSp>
        <p:nvCxnSpPr>
          <p:cNvPr id="14" name="Straight Connector 13">
            <a:extLst>
              <a:ext uri="{FF2B5EF4-FFF2-40B4-BE49-F238E27FC236}">
                <a16:creationId xmlns:a16="http://schemas.microsoft.com/office/drawing/2014/main" id="{8A702D1B-954C-5D98-BEAE-B40AB4BD77DB}"/>
              </a:ext>
            </a:extLst>
          </p:cNvPr>
          <p:cNvCxnSpPr>
            <a:cxnSpLocks/>
          </p:cNvCxnSpPr>
          <p:nvPr/>
        </p:nvCxnSpPr>
        <p:spPr>
          <a:xfrm>
            <a:off x="6183086" y="3429000"/>
            <a:ext cx="5644674"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881144C6-7DB8-E5EC-6396-4C52E85F1624}"/>
              </a:ext>
            </a:extLst>
          </p:cNvPr>
          <p:cNvSpPr txBox="1"/>
          <p:nvPr/>
        </p:nvSpPr>
        <p:spPr>
          <a:xfrm>
            <a:off x="5885716" y="3570194"/>
            <a:ext cx="6342744" cy="2769989"/>
          </a:xfrm>
          <a:prstGeom prst="rect">
            <a:avLst/>
          </a:prstGeom>
          <a:noFill/>
        </p:spPr>
        <p:txBody>
          <a:bodyPr wrap="square" rtlCol="0">
            <a:spAutoFit/>
          </a:bodyPr>
          <a:lstStyle/>
          <a:p>
            <a:endParaRPr lang="en-GB" sz="2400">
              <a:latin typeface="Calibri" panose="020F0502020204030204" pitchFamily="34" charset="0"/>
              <a:cs typeface="Calibri" panose="020F0502020204030204" pitchFamily="34" charset="0"/>
            </a:endParaRPr>
          </a:p>
          <a:p>
            <a:r>
              <a:rPr lang="en-GB" sz="3600">
                <a:latin typeface="Calibri" panose="020F0502020204030204" pitchFamily="34" charset="0"/>
                <a:cs typeface="Calibri" panose="020F0502020204030204" pitchFamily="34" charset="0"/>
              </a:rPr>
              <a:t>Library:    </a:t>
            </a:r>
            <a:r>
              <a:rPr lang="en-GB" sz="3600">
                <a:latin typeface="Calibri" panose="020F0502020204030204" pitchFamily="34" charset="0"/>
                <a:cs typeface="Calibri" panose="020F0502020204030204" pitchFamily="34" charset="0"/>
                <a:hlinkClick r:id="rId5"/>
              </a:rPr>
              <a:t>library@uwtsd.ac.uk</a:t>
            </a:r>
            <a:endParaRPr lang="en-GB" sz="3600">
              <a:latin typeface="Calibri" panose="020F0502020204030204" pitchFamily="34" charset="0"/>
              <a:cs typeface="Calibri" panose="020F0502020204030204" pitchFamily="34" charset="0"/>
            </a:endParaRPr>
          </a:p>
          <a:p>
            <a:endParaRPr lang="en-GB" sz="3600">
              <a:latin typeface="Calibri" panose="020F0502020204030204" pitchFamily="34" charset="0"/>
              <a:cs typeface="Calibri" panose="020F0502020204030204" pitchFamily="34" charset="0"/>
            </a:endParaRPr>
          </a:p>
          <a:p>
            <a:r>
              <a:rPr lang="en-GB" sz="3600">
                <a:latin typeface="Calibri" panose="020F0502020204030204" pitchFamily="34" charset="0"/>
                <a:cs typeface="Calibri" panose="020F0502020204030204" pitchFamily="34" charset="0"/>
              </a:rPr>
              <a:t>Infoskills: </a:t>
            </a:r>
            <a:r>
              <a:rPr lang="en-GB" sz="3600">
                <a:latin typeface="Calibri" panose="020F0502020204030204" pitchFamily="34" charset="0"/>
                <a:cs typeface="Calibri" panose="020F0502020204030204" pitchFamily="34" charset="0"/>
                <a:hlinkClick r:id="rId6"/>
              </a:rPr>
              <a:t>infoskills@uwtsd.ac.uk</a:t>
            </a:r>
            <a:endParaRPr lang="en-GB" sz="3600">
              <a:latin typeface="Calibri" panose="020F0502020204030204" pitchFamily="34" charset="0"/>
              <a:cs typeface="Calibri" panose="020F0502020204030204" pitchFamily="34" charset="0"/>
            </a:endParaRPr>
          </a:p>
          <a:p>
            <a:endParaRPr lang="en-GB" sz="2400">
              <a:latin typeface="Calibri" panose="020F0502020204030204" pitchFamily="34" charset="0"/>
              <a:cs typeface="Calibri" panose="020F0502020204030204" pitchFamily="34" charset="0"/>
            </a:endParaRPr>
          </a:p>
          <a:p>
            <a:endParaRPr lang="en-GB"/>
          </a:p>
        </p:txBody>
      </p:sp>
      <p:pic>
        <p:nvPicPr>
          <p:cNvPr id="1028" name="Picture 4" descr="A tablet with words on it&#10;&#10;Description automatically generated">
            <a:extLst>
              <a:ext uri="{FF2B5EF4-FFF2-40B4-BE49-F238E27FC236}">
                <a16:creationId xmlns:a16="http://schemas.microsoft.com/office/drawing/2014/main" id="{A39D1D79-D595-B0FC-0819-7778881B5C34}"/>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29953" r="-1"/>
          <a:stretch/>
        </p:blipFill>
        <p:spPr bwMode="auto">
          <a:xfrm>
            <a:off x="0" y="1266789"/>
            <a:ext cx="5325676" cy="50686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2797232"/>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pink" id="{F7462D3D-D48D-4AB6-9278-D669C7334178}" vid="{654700EC-0B91-455D-9D68-7BA7C9101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94002A07E5FB6438DEE2217A7119FC0" ma:contentTypeVersion="20" ma:contentTypeDescription="Create a new document." ma:contentTypeScope="" ma:versionID="3e8f9e8ad82be2a6a834f36893f60ecf">
  <xsd:schema xmlns:xsd="http://www.w3.org/2001/XMLSchema" xmlns:xs="http://www.w3.org/2001/XMLSchema" xmlns:p="http://schemas.microsoft.com/office/2006/metadata/properties" xmlns:ns2="316f2420-4a0a-4c49-8a81-53a9bcc36554" xmlns:ns3="61b8a593-e33f-405c-9ec9-a885dee76581" targetNamespace="http://schemas.microsoft.com/office/2006/metadata/properties" ma:root="true" ma:fieldsID="7a0c70ce9593f74a04917f957a8ee113" ns2:_="" ns3:_="">
    <xsd:import namespace="316f2420-4a0a-4c49-8a81-53a9bcc36554"/>
    <xsd:import namespace="61b8a593-e33f-405c-9ec9-a885dee76581"/>
    <xsd:element name="properties">
      <xsd:complexType>
        <xsd:sequence>
          <xsd:element name="documentManagement">
            <xsd:complexType>
              <xsd:all>
                <xsd:element ref="ns2:MediaServiceMetadata" minOccurs="0"/>
                <xsd:element ref="ns2:MediaServiceFastMetadata" minOccurs="0"/>
                <xsd:element ref="ns2:MediaServiceDateTaken" minOccurs="0"/>
                <xsd:element ref="ns3:SharedWithUsers" minOccurs="0"/>
                <xsd:element ref="ns3:SharedWithDetails" minOccurs="0"/>
                <xsd:element ref="ns2:MediaServiceGenerationTime" minOccurs="0"/>
                <xsd:element ref="ns2:MediaServiceEventHashCode" minOccurs="0"/>
                <xsd:element ref="ns2:MediaServiceLocation" minOccurs="0"/>
                <xsd:element ref="ns2:MediaServiceAutoKeyPoints" minOccurs="0"/>
                <xsd:element ref="ns2:MediaServiceKeyPoints" minOccurs="0"/>
                <xsd:element ref="ns2:MediaServiceOCR" minOccurs="0"/>
                <xsd:element ref="ns2:MediaLengthInSeconds" minOccurs="0"/>
                <xsd:element ref="ns2:lcf76f155ced4ddcb4097134ff3c332f" minOccurs="0"/>
                <xsd:element ref="ns3:TaxCatchAll" minOccurs="0"/>
                <xsd:element ref="ns2:uploadedtowebsite"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6f2420-4a0a-4c49-8a81-53a9bcc3655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uploadedtowebsite" ma:index="23" nillable="true" ma:displayName="uploaded to website" ma:default="0" ma:format="Dropdown" ma:internalName="uploadedtowebsite">
      <xsd:simpleType>
        <xsd:restriction base="dms:Boolean"/>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b8a593-e33f-405c-9ec9-a885dee76581"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f475d125-4262-4684-8c3a-69fdb9666f71}" ma:internalName="TaxCatchAll" ma:showField="CatchAllData" ma:web="61b8a593-e33f-405c-9ec9-a885dee7658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61b8a593-e33f-405c-9ec9-a885dee76581">
      <UserInfo>
        <DisplayName/>
        <AccountId xsi:nil="true"/>
        <AccountType/>
      </UserInfo>
    </SharedWithUsers>
    <lcf76f155ced4ddcb4097134ff3c332f xmlns="316f2420-4a0a-4c49-8a81-53a9bcc36554">
      <Terms xmlns="http://schemas.microsoft.com/office/infopath/2007/PartnerControls"/>
    </lcf76f155ced4ddcb4097134ff3c332f>
    <TaxCatchAll xmlns="61b8a593-e33f-405c-9ec9-a885dee76581" xsi:nil="true"/>
    <uploadedtowebsite xmlns="316f2420-4a0a-4c49-8a81-53a9bcc36554">false</uploadedtowebsit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D2C4ED1-CBF5-4522-A03C-0F97102694E5}">
  <ds:schemaRefs>
    <ds:schemaRef ds:uri="316f2420-4a0a-4c49-8a81-53a9bcc36554"/>
    <ds:schemaRef ds:uri="61b8a593-e33f-405c-9ec9-a885dee7658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949DB88A-4CDB-4A02-BBF8-EAC6701E3581}">
  <ds:schemaRefs>
    <ds:schemaRef ds:uri="316f2420-4a0a-4c49-8a81-53a9bcc36554"/>
    <ds:schemaRef ds:uri="61b8a593-e33f-405c-9ec9-a885dee7658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495CDC2D-189F-4C07-8987-F7BE7C44EA2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Presentation template-pink</Template>
  <TotalTime>0</TotalTime>
  <Words>2497</Words>
  <Application>Microsoft Office PowerPoint</Application>
  <PresentationFormat>Widescreen</PresentationFormat>
  <Paragraphs>404</Paragraphs>
  <Slides>44</Slides>
  <Notes>11</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44</vt:i4>
      </vt:variant>
    </vt:vector>
  </HeadingPairs>
  <TitlesOfParts>
    <vt:vector size="52" baseType="lpstr">
      <vt:lpstr>Arial,Sans-Serif</vt:lpstr>
      <vt:lpstr>Calibri </vt:lpstr>
      <vt:lpstr>Arial</vt:lpstr>
      <vt:lpstr>Calibri</vt:lpstr>
      <vt:lpstr>Calibri Light</vt:lpstr>
      <vt:lpstr>Lucida Sans</vt:lpstr>
      <vt:lpstr>Wingdings</vt:lpstr>
      <vt:lpstr>Office Theme</vt:lpstr>
      <vt:lpstr>UWTSD Library: Finding &amp; Using Information </vt:lpstr>
      <vt:lpstr>Academic Liaison Librarian</vt:lpstr>
      <vt:lpstr>Content</vt:lpstr>
      <vt:lpstr>Library Webpage</vt:lpstr>
      <vt:lpstr>Library Intranet Homepage</vt:lpstr>
      <vt:lpstr>Sign in</vt:lpstr>
      <vt:lpstr>SIgn up to Online Infoskills</vt:lpstr>
      <vt:lpstr>Literature searching</vt:lpstr>
      <vt:lpstr>Start with your Online Resource List…</vt:lpstr>
      <vt:lpstr>Where to find your online resource list…</vt:lpstr>
      <vt:lpstr>Note...</vt:lpstr>
      <vt:lpstr>Before you begin...</vt:lpstr>
      <vt:lpstr>Where to start...</vt:lpstr>
      <vt:lpstr>PowerPoint Presentation</vt:lpstr>
      <vt:lpstr>Library search</vt:lpstr>
      <vt:lpstr>Resources at UWTSD include..</vt:lpstr>
      <vt:lpstr>Search and save resources</vt:lpstr>
      <vt:lpstr>Item Record </vt:lpstr>
      <vt:lpstr>PowerPoint Presentation</vt:lpstr>
      <vt:lpstr>Phrase Searching &amp; Terminology</vt:lpstr>
      <vt:lpstr>Truncation and Wildcards</vt:lpstr>
      <vt:lpstr>Advanced searching</vt:lpstr>
      <vt:lpstr>Subject Searching</vt:lpstr>
      <vt:lpstr>Tips</vt:lpstr>
      <vt:lpstr>Journals - Browzine</vt:lpstr>
      <vt:lpstr>What about Artificial Intelligence (AI)?</vt:lpstr>
      <vt:lpstr> </vt:lpstr>
      <vt:lpstr>How it works</vt:lpstr>
      <vt:lpstr>Search results </vt:lpstr>
      <vt:lpstr>Library result search string</vt:lpstr>
      <vt:lpstr>Library results (with extra filters)</vt:lpstr>
      <vt:lpstr>Search using suggested keywords</vt:lpstr>
      <vt:lpstr>Useful Databases</vt:lpstr>
      <vt:lpstr>Evaluating Information</vt:lpstr>
      <vt:lpstr>Linking Google Scholar  </vt:lpstr>
      <vt:lpstr>LibKey Nomad</vt:lpstr>
      <vt:lpstr>Types of information...</vt:lpstr>
      <vt:lpstr>Summary</vt:lpstr>
      <vt:lpstr>Need More?</vt:lpstr>
      <vt:lpstr>Harvard Referencing Style</vt:lpstr>
      <vt:lpstr>Re-visit and explore further…</vt:lpstr>
      <vt:lpstr>Useful Resources</vt:lpstr>
      <vt:lpstr>PowerPoint Presentation</vt:lpstr>
      <vt:lpstr>Contact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Jenny Hedges</dc:creator>
  <cp:lastModifiedBy>Lisa Ellis</cp:lastModifiedBy>
  <cp:revision>48</cp:revision>
  <dcterms:created xsi:type="dcterms:W3CDTF">2024-01-22T14:28:58Z</dcterms:created>
  <dcterms:modified xsi:type="dcterms:W3CDTF">2024-11-07T17:16:28Z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0x010100294002A07E5FB6438DEE2217A7119FC0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MediaServiceImageTags">
    <vt:lpwstr/>
  </property>
</Properties>
</file>