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29" dt="2026-10-19T11:05:55.2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rupakumari Bharatbhai Rathod (2537419)" userId="S::2537419@student.uwtsd.ac.uk::678142ad-2817-4fc7-acda-13d549e3882a" providerId="AD" clId="Web-{00000000-0000-0000-0000-000000000000}"/>
    <pc:docChg chg="modSld">
      <pc:chgData name="Krupakumari Bharatbhai Rathod (2537419)" userId="S::2537419@student.uwtsd.ac.uk::678142ad-2817-4fc7-acda-13d549e3882a" providerId="AD" clId="Web-{00000000-0000-0000-0000-000000000000}" dt="2026-10-19T11:05:49.905" v="19" actId="20577"/>
      <pc:docMkLst>
        <pc:docMk/>
      </pc:docMkLst>
      <pc:sldChg chg="modSp">
        <pc:chgData name="Krupakumari Bharatbhai Rathod (2537419)" userId="S::2537419@student.uwtsd.ac.uk::678142ad-2817-4fc7-acda-13d549e3882a" providerId="AD" clId="Web-{00000000-0000-0000-0000-000000000000}" dt="2026-10-19T11:05:49.905" v="19" actId="20577"/>
        <pc:sldMkLst>
          <pc:docMk/>
          <pc:sldMk cId="0" sldId="257"/>
        </pc:sldMkLst>
        <pc:spChg chg="mod">
          <ac:chgData name="Krupakumari Bharatbhai Rathod (2537419)" userId="S::2537419@student.uwtsd.ac.uk::678142ad-2817-4fc7-acda-13d549e3882a" providerId="AD" clId="Web-{00000000-0000-0000-0000-000000000000}" dt="2026-10-19T11:05:36.951" v="6" actId="20577"/>
          <ac:spMkLst>
            <pc:docMk/>
            <pc:sldMk cId="0" sldId="257"/>
            <ac:spMk id="15" creationId="{00000000-0000-0000-0000-000000000000}"/>
          </ac:spMkLst>
        </pc:spChg>
        <pc:spChg chg="mod">
          <ac:chgData name="Krupakumari Bharatbhai Rathod (2537419)" userId="S::2537419@student.uwtsd.ac.uk::678142ad-2817-4fc7-acda-13d549e3882a" providerId="AD" clId="Web-{00000000-0000-0000-0000-000000000000}" dt="2026-10-19T11:05:49.905" v="19" actId="20577"/>
          <ac:spMkLst>
            <pc:docMk/>
            <pc:sldMk cId="0" sldId="257"/>
            <ac:spMk id="18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291C6-86C2-E94C-1B99-9A6EB0F4F3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061556-4909-5663-577E-126F35B0A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2B41B1-1C1C-680E-9C83-DDFA2B6D4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04D58-8D78-7E69-5630-B46CFB137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FBA11-1F38-BFA1-4A2F-018826F96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0701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D70C7-FAF2-3421-5E43-A211AB2A1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FD3A8-18DB-E949-AF22-ACC8C277FA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4E507-65ED-23DF-9F2F-BE6A61154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5CBCF-124B-4E05-A4C7-3D6111239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6730C9-3AA3-BC8F-2A5A-3F93135DC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51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6498D-D521-55BC-CBE1-24D37B100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35A527-5855-C5EA-4148-1F1C08D87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099F2-0B31-8549-7A26-DBCEFB497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18117-B1C9-5884-97EC-CDAB61543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15DF1B-D0F3-16EC-16AE-D91070EF5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16002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F34D4-2AA8-7D2F-CD70-65EE85CE9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DB6F2-1C8E-E27E-4BB5-E67E7F4AEE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BC337F-38D8-C3C8-B5D7-CB6F0B61AF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DA1929-1811-867F-CB9D-1EFE39248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9F031F-513D-09C0-49A7-B5202FD9A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9E184C-3436-AA28-5BBB-F73003C04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57735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B36D7-2F72-63EC-5C01-432CC4D46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112AD1-AC13-EE49-8A82-A535CE6EB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382C3C-27CA-FDB1-0420-A6984429CE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8E4CA7-38C0-95BE-F939-951F6F9C04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EDF065-CAAF-6529-1F91-EC7E78A3B4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35BD73-B22B-7888-E078-A0B5AA852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62449E-7A0B-B887-1F29-C645820BD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F3D782-CC96-BD96-51B1-671B5F3F4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0995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F1833-CEF7-D559-C0BB-ED7DCA493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B4C717-B75F-F688-5595-194BD7AA1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6D6E0D-7640-0406-684C-6552DEF88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B7AB8-A6F7-E0A1-33E4-FB323DE97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09769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00CDA8-8656-2A05-FA6F-0076C80E4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129A-457B-6652-1E60-E0A38F156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32FE43-49F4-8BAC-93D0-F63E8AC6E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2905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27708-FD9A-EB34-671D-D9909DFA7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CA637-C690-0E6F-5969-586F0E4E8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22485B-6FA5-4EED-C54D-E27A84C6D7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3F74E1-6703-9AD3-406A-9BBFDE04D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D39049-70F6-CF63-CB2A-C0EDA1085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55287D-2DEF-3A75-BD22-F616B0A24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32887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2712D-79F1-FCE7-53C0-F852455E3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D9FE037-9D6F-C864-02CF-20772C3CE6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9CA253-BB76-289E-6AB3-6B9098D27E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731929-70A2-82EA-239F-2C68E2634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88D41A-7A50-E271-22D8-25B073A5E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A086E0-C506-4DBA-C488-A2B9EBF5C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5147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E8C49-9F7E-91F9-F2B9-541C17770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D3DC47-5224-08CA-267E-720C93A721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D228A7-CACC-F264-F063-B68801D0D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97368-6A48-BF0D-44F9-201C4E377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5B615-0333-FB0D-CEBF-4297A3DD4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6507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CF2B71-540D-F665-F633-E907F48C5C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0CD531-74B0-615E-5A7E-44C6286107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10A75E-7BA5-0C64-7F8B-720D5AB8E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8DA11-665F-8848-4969-C165F9FEB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BAC127-6E24-8A39-A51E-A8E7F12B2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70390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DC6A76-E593-DCF5-189B-BE8F49BF1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BEAECA-91CB-CDB9-0888-FFC2D67A34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C2E37-75DC-0686-8C20-13C5C97A15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9C728-AD3D-414B-9731-675F5A096DB0}" type="datetimeFigureOut">
              <a:rPr lang="en-IN" smtClean="0"/>
              <a:t>19-10-2026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B9F82E-BAA5-97BB-51D2-8AA1EAC5D4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6EA79A-98F5-30C2-BE36-0504BF1A60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388A-214C-4DAE-AC11-D2A4A4C76C5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0744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ley.com/en-us/the-fearless-organization-creating-psychological-safety-in-the-workplace-for-learning-innovation-and-growth-p-9781119477266?utm_source=chatgpt.com" TargetMode="External"/><Relationship Id="rId13" Type="http://schemas.openxmlformats.org/officeDocument/2006/relationships/hyperlink" Target="https://doi.org/10.1136/bmj.320.7237.768?utm_source=chatgpt.com" TargetMode="External"/><Relationship Id="rId3" Type="http://schemas.openxmlformats.org/officeDocument/2006/relationships/hyperlink" Target="https://www.cqc.org.uk/publications/maternity-services-2022-2024?utm_source=chatgpt.com" TargetMode="External"/><Relationship Id="rId7" Type="http://schemas.openxmlformats.org/officeDocument/2006/relationships/hyperlink" Target="https://www.gov.uk/government/publications/final-report-of-the-ockenden-review?utm_source=chatgpt.com" TargetMode="External"/><Relationship Id="rId12" Type="http://schemas.openxmlformats.org/officeDocument/2006/relationships/hyperlink" Target="https://www.england.nhs.uk/commissioning/wp-content/uploads/2023/05/PRN00614-Saving-babies-lives-version-three-a-care-bundle-for-reducing-perinatal-mortality.pdf?utm_source=chatgpt.com" TargetMode="External"/><Relationship Id="rId2" Type="http://schemas.openxmlformats.org/officeDocument/2006/relationships/hyperlink" Target="https://doi.org/10.1186/s12912-025-04263-7?utm_source=chatgpt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oi.org/10.1016/j.ijnurstu.2022.104311?utm_source=chatgpt.com" TargetMode="External"/><Relationship Id="rId11" Type="http://schemas.openxmlformats.org/officeDocument/2006/relationships/hyperlink" Target="https://www.england.nhs.uk/long-read/patient-safety-incident-response-framework/?utm_source=chatgpt.com" TargetMode="External"/><Relationship Id="rId5" Type="http://schemas.openxmlformats.org/officeDocument/2006/relationships/hyperlink" Target="https://www.cqc.org.uk/provider/RXW/surveys/130?utm_source=chatgpt.com" TargetMode="External"/><Relationship Id="rId15" Type="http://schemas.openxmlformats.org/officeDocument/2006/relationships/hyperlink" Target="https://www.who.int/publications/i/item/9789240010338?utm_source=chatgpt.com" TargetMode="External"/><Relationship Id="rId10" Type="http://schemas.openxmlformats.org/officeDocument/2006/relationships/hyperlink" Target="https://www.nice.org.uk/guidance/NG229" TargetMode="External"/><Relationship Id="rId4" Type="http://schemas.openxmlformats.org/officeDocument/2006/relationships/hyperlink" Target="https://www.cqc.org.uk/provider/RXW?utm_source=chatgpt.com" TargetMode="External"/><Relationship Id="rId9" Type="http://schemas.openxmlformats.org/officeDocument/2006/relationships/hyperlink" Target="https://doi.org/10.1159/000508677?utm_source=chatgpt.com" TargetMode="External"/><Relationship Id="rId14" Type="http://schemas.openxmlformats.org/officeDocument/2006/relationships/hyperlink" Target="https://www.legislation.gov.uk/uksi/2014/2936/regulation/20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6010275"/>
            <a:ext cx="10972800" cy="3143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10859244" y="533400"/>
            <a:ext cx="723155" cy="390525"/>
          </a:xfrm>
          <a:prstGeom prst="roundRect">
            <a:avLst>
              <a:gd name="adj" fmla="val 14634"/>
            </a:avLst>
          </a:prstGeom>
          <a:solidFill>
            <a:srgbClr val="028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609600" y="6010275"/>
            <a:ext cx="10972800" cy="9525"/>
          </a:xfrm>
          <a:prstGeom prst="rect">
            <a:avLst/>
          </a:prstGeom>
          <a:solidFill>
            <a:srgbClr val="1E293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5524500" y="3280320"/>
            <a:ext cx="6057900" cy="895350"/>
          </a:xfrm>
          <a:prstGeom prst="roundRect">
            <a:avLst>
              <a:gd name="adj" fmla="val 8510"/>
            </a:avLst>
          </a:prstGeom>
          <a:solidFill>
            <a:srgbClr val="16253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5524500" y="4328070"/>
            <a:ext cx="6057900" cy="895350"/>
          </a:xfrm>
          <a:prstGeom prst="roundRect">
            <a:avLst>
              <a:gd name="adj" fmla="val 8510"/>
            </a:avLst>
          </a:prstGeom>
          <a:solidFill>
            <a:srgbClr val="16253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5524500" y="3280320"/>
            <a:ext cx="38100" cy="895350"/>
          </a:xfrm>
          <a:prstGeom prst="rect">
            <a:avLst/>
          </a:prstGeom>
          <a:solidFill>
            <a:srgbClr val="028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524500" y="4328070"/>
            <a:ext cx="38100" cy="895350"/>
          </a:xfrm>
          <a:prstGeom prst="rect">
            <a:avLst/>
          </a:prstGeom>
          <a:solidFill>
            <a:srgbClr val="38BD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3108870"/>
            <a:ext cx="4572000" cy="22860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" y="3118395"/>
            <a:ext cx="4552950" cy="22669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049744" y="628650"/>
            <a:ext cx="437405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 i="0" u="none">
                <a:solidFill>
                  <a:srgbClr val="FFFFFF"/>
                </a:solidFill>
                <a:latin typeface="Plus Jakarta Sans"/>
              </a:rPr>
              <a:t>NHS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" y="6172200"/>
            <a:ext cx="5798343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Department of Health and Social Care (DHSC, 2022) · Ockenden Review Analysis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887075" y="6172200"/>
            <a:ext cx="98107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SLIDE 01 / 11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9600" y="533400"/>
            <a:ext cx="3582712" cy="169277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00" b="1" i="0" u="none" dirty="0">
                <a:solidFill>
                  <a:srgbClr val="38BD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LCHS7006</a:t>
            </a:r>
            <a:r>
              <a:rPr sz="1050" b="1" i="0" u="none" dirty="0">
                <a:solidFill>
                  <a:srgbClr val="38BDF8"/>
                </a:solidFill>
                <a:latin typeface="Plus Jakarta Sans"/>
              </a:rPr>
              <a:t> · QUALITY ASSURANCE &amp; SERVICE IMPROVEMENTS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819150"/>
            <a:ext cx="7700962" cy="102592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3967"/>
              </a:lnSpc>
            </a:pPr>
            <a:r>
              <a:rPr lang="en-US" sz="3200" b="1">
                <a:latin typeface="Arial"/>
                <a:cs typeface="Arial"/>
              </a:rPr>
              <a:t>Shrewsbury</a:t>
            </a:r>
            <a:r>
              <a:rPr sz="3200" b="1" i="0" u="none" dirty="0">
                <a:latin typeface="Arial"/>
                <a:cs typeface="Arial"/>
              </a:rPr>
              <a:t> and Telford Hospital NHS Trust: Maternity Scandal</a:t>
            </a:r>
            <a:endParaRPr lang="en-US" sz="3200" b="1" i="0" u="none">
              <a:latin typeface="Arial"/>
              <a:cs typeface="Arial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9600" y="1960066"/>
            <a:ext cx="6953250" cy="533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94A3B8"/>
                </a:solidFill>
                <a:latin typeface="Plus Jakarta Sans"/>
              </a:rPr>
              <a:t>Independent Review Quality Assurance Presentation: Clinical Governance, Systemic Failures, and Patient Safety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53100" y="3432720"/>
            <a:ext cx="643890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38BDF8"/>
                </a:solidFill>
                <a:latin typeface="Plus Jakarta Sans"/>
              </a:rPr>
              <a:t>CANDIDATE INFORMATION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53100" y="3623220"/>
            <a:ext cx="2083904" cy="19236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50" b="1" i="0" u="none">
                <a:solidFill>
                  <a:srgbClr val="FFFFFF"/>
                </a:solidFill>
                <a:latin typeface="Plus Jakarta Sans"/>
              </a:rPr>
              <a:t>Krupa  |  Student ID: </a:t>
            </a:r>
            <a:r>
              <a:rPr lang="en-US" sz="1250" b="1">
                <a:solidFill>
                  <a:srgbClr val="FFFFFF"/>
                </a:solidFill>
                <a:latin typeface="Plus Jakarta Sans"/>
              </a:rPr>
              <a:t>[2537419]</a:t>
            </a:r>
            <a:endParaRPr sz="1250" b="1" i="0" u="none">
              <a:solidFill>
                <a:srgbClr val="FFFFFF"/>
              </a:solidFill>
              <a:latin typeface="Plus Jakarta San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53100" y="3851820"/>
            <a:ext cx="6438900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94A3B8"/>
                </a:solidFill>
                <a:latin typeface="Plus Jakarta Sans"/>
              </a:rPr>
              <a:t>MSc Public Health and Social Care in Practice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753100" y="4480470"/>
            <a:ext cx="643890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38BDF8"/>
                </a:solidFill>
                <a:latin typeface="Plus Jakarta Sans"/>
              </a:rPr>
              <a:t>ACADEMIC ASSESSMENT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753100" y="4670970"/>
            <a:ext cx="6438900" cy="2095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75" b="1" i="0" u="none">
                <a:solidFill>
                  <a:srgbClr val="FFFFFF"/>
                </a:solidFill>
                <a:latin typeface="Plus Jakarta Sans"/>
              </a:rPr>
              <a:t>Module: LCHS7006 (Component 1 Individual Presentation)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753100" y="4899570"/>
            <a:ext cx="6438900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94A3B8"/>
                </a:solidFill>
                <a:latin typeface="Plus Jakarta Sans"/>
              </a:rPr>
              <a:t>Lecturer: Dr Fahad Khan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6124575"/>
            <a:ext cx="10972800" cy="2762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09600" y="6124575"/>
            <a:ext cx="10972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609600" y="1238250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09600" y="1800225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0F9FF"/>
          </a:solidFill>
          <a:ln w="9525">
            <a:solidFill>
              <a:srgbClr val="BAE6F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609600" y="2362200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609600" y="2924175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609600" y="3486150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609600" y="4048125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6229350" y="1238250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6229350" y="1800225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6229350" y="2362200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6229350" y="2924175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6229350" y="3486150"/>
            <a:ext cx="5353050" cy="466725"/>
          </a:xfrm>
          <a:prstGeom prst="roundRect">
            <a:avLst>
              <a:gd name="adj" fmla="val 16326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09600" y="6248400"/>
            <a:ext cx="457200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MSc Public Health &amp; Social Care in Practice · Module LCHS7006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63050" y="6248400"/>
            <a:ext cx="3024187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Independent Inquiry Review (2000–2019)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858500" y="457200"/>
            <a:ext cx="100965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02 / 11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600" y="457200"/>
            <a:ext cx="485775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EXECUTIVE ROADMAP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9600" y="666750"/>
            <a:ext cx="5100637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400" b="1" i="0" u="none">
                <a:solidFill>
                  <a:srgbClr val="0F172A"/>
                </a:solidFill>
                <a:latin typeface="Plus Jakarta Sans"/>
              </a:rPr>
              <a:t>Content Table &amp; Structure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90575" y="1362075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09675" y="1381125"/>
            <a:ext cx="3381375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Title Slide: Candidate &amp; Module Details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90575" y="1924050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02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209675" y="1943100"/>
            <a:ext cx="3012281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369A1"/>
                </a:solidFill>
                <a:latin typeface="Plus Jakarta Sans"/>
              </a:rPr>
              <a:t>Executive Content Table &amp; Agenda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90575" y="2486025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03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09675" y="2505075"/>
            <a:ext cx="3583781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Case Background: The Ockenden Review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90575" y="3048000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04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09675" y="3067050"/>
            <a:ext cx="4048125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Overview of the Case: Governance Breakdown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90575" y="3609975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05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209675" y="3629025"/>
            <a:ext cx="3583781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Swiss Cheese Model: Systemic Defences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90575" y="4171950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06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209675" y="4191000"/>
            <a:ext cx="3393281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Application of the Swiss Cheese Model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10325" y="1362075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07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829425" y="1381125"/>
            <a:ext cx="4405312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The Benchmarking Gap: National Standards Unmet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10325" y="1924050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08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29425" y="1943100"/>
            <a:ext cx="3774281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Quality &amp; Equity Impacts vs CQC Trajectory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10325" y="2486025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09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829425" y="2505075"/>
            <a:ext cx="4107656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Component 2: Coursework Report Architecture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410325" y="3048000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10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29425" y="3067050"/>
            <a:ext cx="3178968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Acronyms &amp; Clinical Jargon Glossary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10325" y="3609975"/>
            <a:ext cx="704850" cy="2190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350" b="1" i="0" u="none">
                <a:solidFill>
                  <a:srgbClr val="0284C7"/>
                </a:solidFill>
                <a:latin typeface="Plus Jakarta Sans"/>
              </a:rPr>
              <a:t>11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829425" y="3629025"/>
            <a:ext cx="3333750" cy="1809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0F172A"/>
                </a:solidFill>
                <a:latin typeface="Plus Jakarta Sans"/>
              </a:rPr>
              <a:t>Academic &amp; Regulatory Reference List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6124575"/>
            <a:ext cx="10972800" cy="2762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09600" y="6124575"/>
            <a:ext cx="10972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609600" y="1462087"/>
            <a:ext cx="5305425" cy="1743075"/>
          </a:xfrm>
          <a:prstGeom prst="roundRect">
            <a:avLst>
              <a:gd name="adj" fmla="val 4371"/>
            </a:avLst>
          </a:prstGeom>
          <a:solidFill>
            <a:srgbClr val="F0F9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09600" y="1462087"/>
            <a:ext cx="38100" cy="1743075"/>
          </a:xfrm>
          <a:prstGeom prst="rect">
            <a:avLst/>
          </a:prstGeom>
          <a:solidFill>
            <a:srgbClr val="028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609600" y="3357562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EE2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609600" y="3814762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EE2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609600" y="4271962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EE2E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7925" y="1238250"/>
            <a:ext cx="5324475" cy="3619500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7450" y="1247775"/>
            <a:ext cx="5305425" cy="36004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09600" y="6248400"/>
            <a:ext cx="6060281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Source: Department of Health and Social Care (DHSC, 2022) Final Ockenden Report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10750" y="6248400"/>
            <a:ext cx="2214562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LCHS7006 Case Investigation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858500" y="457200"/>
            <a:ext cx="100965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03 / 11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9600" y="457200"/>
            <a:ext cx="7750968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INQUIRY SCOPE &amp; INVESTIGATIVE SETTING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666750"/>
            <a:ext cx="8138517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400" b="1" i="0" u="none">
                <a:solidFill>
                  <a:srgbClr val="0F172A"/>
                </a:solidFill>
                <a:latin typeface="Plus Jakarta Sans"/>
              </a:rPr>
              <a:t>Case Background: The Ockenden Review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8200" y="1652587"/>
            <a:ext cx="6107906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369A1"/>
                </a:solidFill>
                <a:latin typeface="Plus Jakarta Sans"/>
              </a:rPr>
              <a:t>INQUIRY SCALE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8200" y="1843087"/>
            <a:ext cx="6107906" cy="4953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ts val="3900"/>
              </a:lnSpc>
            </a:pPr>
            <a:r>
              <a:rPr sz="3900" b="1" i="0" u="none">
                <a:solidFill>
                  <a:srgbClr val="0F172A"/>
                </a:solidFill>
                <a:latin typeface="Plus Jakarta Sans"/>
              </a:rPr>
              <a:t>1,486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8200" y="2414587"/>
            <a:ext cx="6107906" cy="20002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>
                <a:solidFill>
                  <a:srgbClr val="334155"/>
                </a:solidFill>
                <a:latin typeface="Plus Jakarta Sans"/>
              </a:rPr>
              <a:t>Maternity cases evaluated across 2000–2019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8200" y="2671762"/>
            <a:ext cx="4981575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50" b="0" i="0" u="none">
                <a:solidFill>
                  <a:srgbClr val="64748B"/>
                </a:solidFill>
                <a:latin typeface="Plus Jakarta Sans"/>
              </a:rPr>
              <a:t>Examined 1,592 clinical incidents over a two-decade operational window (DHSC, 2022).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6725" y="3357562"/>
            <a:ext cx="51435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900" b="1" i="0" u="none">
                <a:solidFill>
                  <a:srgbClr val="B91C1C"/>
                </a:solidFill>
                <a:latin typeface="Plus Jakarta Sans"/>
              </a:rPr>
              <a:t>!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52500" y="3357562"/>
            <a:ext cx="5057775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334155"/>
                </a:solidFill>
                <a:latin typeface="Plus Jakarta Sans"/>
              </a:rPr>
              <a:t>Inquiry Origins:</a:t>
            </a:r>
            <a:r>
              <a:rPr sz="1125" b="0" i="0" u="none">
                <a:solidFill>
                  <a:srgbClr val="334155"/>
                </a:solidFill>
                <a:latin typeface="Plus Jakarta Sans"/>
              </a:rPr>
              <a:t> Commissioned in 2017 after sustained family campaigning over uninvestigated baby deaths.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6725" y="3814762"/>
            <a:ext cx="51435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900" b="1" i="0" u="none">
                <a:solidFill>
                  <a:srgbClr val="B91C1C"/>
                </a:solidFill>
                <a:latin typeface="Plus Jakarta Sans"/>
              </a:rPr>
              <a:t>!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52500" y="3814762"/>
            <a:ext cx="5057775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334155"/>
                </a:solidFill>
                <a:latin typeface="Plus Jakarta Sans"/>
              </a:rPr>
              <a:t>Devastating Toll:</a:t>
            </a:r>
            <a:r>
              <a:rPr sz="1125" b="0" i="0" u="none">
                <a:solidFill>
                  <a:srgbClr val="334155"/>
                </a:solidFill>
                <a:latin typeface="Plus Jakarta Sans"/>
              </a:rPr>
              <a:t> 201 avoidable neonatal deaths and 9 maternal deaths verified by the inquiry panel.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6725" y="4271962"/>
            <a:ext cx="514350" cy="2286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900" b="1" i="0" u="none">
                <a:solidFill>
                  <a:srgbClr val="B91C1C"/>
                </a:solidFill>
                <a:latin typeface="Plus Jakarta Sans"/>
              </a:rPr>
              <a:t>!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52500" y="4271962"/>
            <a:ext cx="5057775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334155"/>
                </a:solidFill>
                <a:latin typeface="Plus Jakarta Sans"/>
              </a:rPr>
              <a:t>Systemic Denial:</a:t>
            </a:r>
            <a:r>
              <a:rPr sz="1125" b="0" i="0" u="none">
                <a:solidFill>
                  <a:srgbClr val="334155"/>
                </a:solidFill>
                <a:latin typeface="Plus Jakarta Sans"/>
              </a:rPr>
              <a:t> Trust treated repeated tragedies as isolated aberrations rather than interconnected failures.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6124575"/>
            <a:ext cx="10972800" cy="2762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09600" y="6124575"/>
            <a:ext cx="10972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6276975" y="1238250"/>
            <a:ext cx="5305425" cy="1170533"/>
          </a:xfrm>
          <a:prstGeom prst="roundRect">
            <a:avLst>
              <a:gd name="adj" fmla="val 4882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276975" y="2561183"/>
            <a:ext cx="5305425" cy="1170533"/>
          </a:xfrm>
          <a:prstGeom prst="roundRect">
            <a:avLst>
              <a:gd name="adj" fmla="val 4882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6276975" y="3884116"/>
            <a:ext cx="5305425" cy="1170533"/>
          </a:xfrm>
          <a:prstGeom prst="roundRect">
            <a:avLst>
              <a:gd name="adj" fmla="val 4882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336625"/>
            <a:ext cx="5324475" cy="361950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" y="1346150"/>
            <a:ext cx="5305425" cy="36004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9600" y="6248400"/>
            <a:ext cx="4369593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Clinical Governance Breakdown · NHS Patient Safety Analysis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48925" y="6248400"/>
            <a:ext cx="14192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Module LCHS7006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858500" y="457200"/>
            <a:ext cx="100965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04 / 11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" y="457200"/>
            <a:ext cx="8834437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SYSTEMIC CULTURAL &amp; ASSURANCE FAILURES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9600" y="666750"/>
            <a:ext cx="9276159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400" b="1" i="0" u="none">
                <a:solidFill>
                  <a:srgbClr val="0F172A"/>
                </a:solidFill>
                <a:latin typeface="Plus Jakarta Sans"/>
              </a:rPr>
              <a:t>Overview of the Case: Governance Breakdown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77000" y="1400175"/>
            <a:ext cx="5715000" cy="2095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75" b="1" i="0" u="none">
                <a:solidFill>
                  <a:srgbClr val="0F172A"/>
                </a:solidFill>
                <a:latin typeface="Plus Jakarta Sans"/>
              </a:rPr>
              <a:t>1. Pervasive Defensive Culture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77000" y="1666875"/>
            <a:ext cx="5000625" cy="5799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475569"/>
                </a:solidFill>
                <a:latin typeface="Plus Jakarta Sans"/>
              </a:rPr>
              <a:t>Bereaved parents were blamed for their babies’ deaths. Clinical incidents were actively concealed or classified as low harm to protect trust reputation (DHSC, 2022).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77000" y="2723108"/>
            <a:ext cx="5715000" cy="2095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75" b="1" i="0" u="none">
                <a:solidFill>
                  <a:srgbClr val="BE123C"/>
                </a:solidFill>
                <a:latin typeface="Plus Jakarta Sans"/>
              </a:rPr>
              <a:t>2. Dogmatic Natural Birth Ideology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7000" y="2989808"/>
            <a:ext cx="5000625" cy="5799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475569"/>
                </a:solidFill>
                <a:latin typeface="Plus Jakarta Sans"/>
              </a:rPr>
              <a:t>Trust leadership pursued unusually low caesarean section rates (8–12% below national averages), inappropriately delaying emergency interventions and causing fetal asphyxia.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77000" y="4046041"/>
            <a:ext cx="5715000" cy="2095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75" b="1" i="0" u="none">
                <a:solidFill>
                  <a:srgbClr val="0284C7"/>
                </a:solidFill>
                <a:latin typeface="Plus Jakarta Sans"/>
              </a:rPr>
              <a:t>3. Deficient Ward-to-Board Reporting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77000" y="4312741"/>
            <a:ext cx="5000625" cy="5799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475569"/>
                </a:solidFill>
                <a:latin typeface="Plus Jakarta Sans"/>
              </a:rPr>
              <a:t>Maternity safety reviews and cardiotocography (CTG) audit failures were withheld from the Trust Board. External regulatory inspections repeatedly failed to connect warning signals.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6124575"/>
            <a:ext cx="10972800" cy="2762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09600" y="4465141"/>
            <a:ext cx="10972800" cy="552450"/>
          </a:xfrm>
          <a:prstGeom prst="roundRect">
            <a:avLst>
              <a:gd name="adj" fmla="val 10344"/>
            </a:avLst>
          </a:prstGeom>
          <a:solidFill>
            <a:srgbClr val="F0F9FF"/>
          </a:solidFill>
          <a:ln w="9525">
            <a:solidFill>
              <a:srgbClr val="BAE6F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609600" y="6124575"/>
            <a:ext cx="10972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855291"/>
            <a:ext cx="10972800" cy="2476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9600" y="1200150"/>
            <a:ext cx="9239250" cy="4265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sz="1200" b="0" i="0" u="none">
                <a:solidFill>
                  <a:srgbClr val="475569"/>
                </a:solidFill>
                <a:latin typeface="Plus Jakarta Sans"/>
              </a:rPr>
              <a:t>Professor James Reason’s model shows that systemic catastrophic harm occurs not through single human slips, but when </a:t>
            </a:r>
            <a:r>
              <a:rPr sz="1200" b="1" i="0" u="none">
                <a:solidFill>
                  <a:srgbClr val="475569"/>
                </a:solidFill>
                <a:latin typeface="Plus Jakarta Sans"/>
              </a:rPr>
              <a:t>latent defensive barriers</a:t>
            </a:r>
            <a:r>
              <a:rPr sz="1200" b="0" i="0" u="none">
                <a:solidFill>
                  <a:srgbClr val="475569"/>
                </a:solidFill>
                <a:latin typeface="Plus Jakarta Sans"/>
              </a:rPr>
              <a:t> simultaneously fail, allowing an error trajectory to penetrate directly to the patient.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9600" y="6248400"/>
            <a:ext cx="4512468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Theoretical Framework: Reason's Swiss Cheese Model (2000)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48925" y="6248400"/>
            <a:ext cx="14192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Module LCHS7006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858500" y="457200"/>
            <a:ext cx="100965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05 / 11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1525" y="4569916"/>
            <a:ext cx="10744200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369A1"/>
                </a:solidFill>
                <a:latin typeface="Plus Jakarta Sans"/>
              </a:rPr>
              <a:t>Core Analytical Principle:</a:t>
            </a:r>
            <a:r>
              <a:rPr sz="1050" b="0" i="0" u="none">
                <a:solidFill>
                  <a:srgbClr val="0369A1"/>
                </a:solidFill>
                <a:latin typeface="Plus Jakarta Sans"/>
              </a:rPr>
              <a:t> At Shrewsbury and Telford Hospital NHS Trust, multiple defenses existed theoretically, but organizational latent conditions aligned to allow active clinical slips to manifest as fatal outcomes (Reason, 2000; WHO, 2020).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" y="457200"/>
            <a:ext cx="833437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THEORETICAL SAFETY ARCHITECTURE (REASON, 2000)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9600" y="666750"/>
            <a:ext cx="8751093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400" b="1" i="0" u="none">
                <a:solidFill>
                  <a:srgbClr val="0F172A"/>
                </a:solidFill>
                <a:latin typeface="Plus Jakarta Sans"/>
              </a:rPr>
              <a:t>Swiss Cheese Model: Alignment of Defences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C5612A6-CC84-8801-7479-333EEC3576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1" y="1956619"/>
            <a:ext cx="10972800" cy="237517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4350" y="6219825"/>
            <a:ext cx="11163300" cy="2571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514350" y="6219825"/>
            <a:ext cx="111633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14350" y="1038225"/>
          <a:ext cx="11153772" cy="4894064"/>
        </p:xfrm>
        <a:graphic>
          <a:graphicData uri="http://schemas.openxmlformats.org/drawingml/2006/table">
            <a:tbl>
              <a:tblPr/>
              <a:tblGrid>
                <a:gridCol w="22306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68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461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002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9152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FFFFFF"/>
                          </a:solidFill>
                          <a:latin typeface="Plus Jakarta Sans"/>
                        </a:rPr>
                        <a:t>Layer of Defence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FFFFFF"/>
                          </a:solidFill>
                          <a:latin typeface="Plus Jakarta Sans"/>
                        </a:rPr>
                        <a:t>Intended Safety Function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FFFFFF"/>
                          </a:solidFill>
                          <a:latin typeface="Plus Jakarta Sans"/>
                        </a:rPr>
                        <a:t>Hole / Latent Failure at the Trust (DHSC, 2022)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FFFFFF"/>
                          </a:solidFill>
                          <a:latin typeface="Plus Jakarta Sans"/>
                        </a:rPr>
                        <a:t>Peer-Reviewed Evidence &amp; Governance Theory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9152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1. Board Leadership &amp; Governance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Provide strategic oversight, safety culture, and board-level risk challenge.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Board detached from maternity wards; pursuit of low C-section rates took precedence over clinical safety.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Leadership behaviors directly determine psychological safety and error reporting (Althobaiti, 2026).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152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2. CTG Surveillance &amp; Escalation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Accurate fetal heart rate tracking; timely escalation to obstetricians.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Repeated failure to interpret abnormal cardiotocography; missed delays in acute fetal distress.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Standardized fetal surveillance protocols prevent hypoxic intrapartum brain injury (NICE, 2022).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9152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3. Teamwork &amp; Speaking Up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Empower midwives and junior clinicians to challenge authority without fear.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Paternalistic hierarchy; midwives discouraged from escalating concerns or requesting caesareans.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Psychological safety is critical for multidisciplinary error interception (Edmondson, 2019).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9152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4. Clinical Audit &amp; Incident Review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Detect repeating trends of harm; close safety feedback loops.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Internal investigations superficial; severe adverse events downplayed as isolated, unpreventable anomalies.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Root-cause reviews only reduce harm if findings produce tracked system redesign (Martin-Delgado et al., 2020).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9152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5. Listening to Families (Candour)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Treat maternal intuition as safety data; uphold Duty of Candour.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Maternal concerns dismissed; bereaved families met with defensiveness, hostility, and denial.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Patient and family voice serves as an irreplaceable barrier against clinical blind spots (WHO, 2020).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9152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6. External Oversight &amp; Regulation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Provide independent assurance via CQC and Regional Health Authorities.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Regulators failed to connect disparate warning signs, allowing clinical deficits to persist for 20 years.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Systems resilience requires macro-level regulatory integration rather than siloed checks (Vincent &amp; Amalberti, 2016).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14350" y="6324600"/>
            <a:ext cx="5929312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Synthesizing Reason (2000) with Donna Ockenden Review Findings (DHSC, 2022)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34525" y="6324600"/>
            <a:ext cx="265747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MSc Public Health Quality Framework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953750" y="381000"/>
            <a:ext cx="100965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06 / 11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4350" y="381000"/>
            <a:ext cx="10310812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EMPIRICAL INQUIRY MAPPING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4350" y="571500"/>
            <a:ext cx="10826353" cy="33337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100" b="1" i="0" u="none">
                <a:solidFill>
                  <a:srgbClr val="0F172A"/>
                </a:solidFill>
                <a:latin typeface="Plus Jakarta Sans"/>
              </a:rPr>
              <a:t>Application of the Swiss Cheese Model to Shrewsbury &amp; Telford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6181725"/>
            <a:ext cx="11125200" cy="2571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533400" y="4529881"/>
            <a:ext cx="11125200" cy="1300648"/>
          </a:xfrm>
          <a:prstGeom prst="roundRect">
            <a:avLst>
              <a:gd name="adj" fmla="val 11111"/>
            </a:avLst>
          </a:prstGeom>
          <a:solidFill>
            <a:srgbClr val="FEF2F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533400" y="6181725"/>
            <a:ext cx="111252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33400" y="1123950"/>
          <a:ext cx="11115672" cy="3272581"/>
        </p:xfrm>
        <a:graphic>
          <a:graphicData uri="http://schemas.openxmlformats.org/drawingml/2006/table">
            <a:tbl>
              <a:tblPr/>
              <a:tblGrid>
                <a:gridCol w="2445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9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22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80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4516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FFFFFF"/>
                          </a:solidFill>
                          <a:latin typeface="Plus Jakarta Sans"/>
                        </a:rPr>
                        <a:t>Policy / Standard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FFFFFF"/>
                          </a:solidFill>
                          <a:latin typeface="Plus Jakarta Sans"/>
                        </a:rPr>
                        <a:t>National Prescribed Benchmark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FFFFFF"/>
                          </a:solidFill>
                          <a:latin typeface="Plus Jakarta Sans"/>
                        </a:rPr>
                        <a:t>Observed Practice at the Trust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FFFFFF"/>
                          </a:solidFill>
                          <a:latin typeface="Plus Jakarta Sans"/>
                        </a:rPr>
                        <a:t>Systemic Implementation Gap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F17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4516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Fetal Monitoring (NICE NG229)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Mandatory interpretation competencies, fresh eyes review, and rapid escalation protocols for pathological traces.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Inconsistent CTG audits, uncertified monitoring interpretations, and delayed emergency delivery decisions.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Clinical guidelines were documented on paper but never translated into reliable bedside safeguards.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4516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Saving Babies' Lives Bundle (SBLCBv3)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Standardized risk assessment for fetal growth restriction (FGR), reduced fetal movement, and intrapartum monitoring.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Incomplete execution of antenatal detection pathways; failure to investigate recurrent small-for-gestational-age babies.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Evidence-based bundles failed due to absent executive accountability and audit compliance checks.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4516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Three-Year Maternity Delivery Plan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Transparent listening, co-produced maternity care, compassionate culture, and elimination of ethnic disparities.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Families routinely ignored; clinicians prioritized arbitrary institutional metrics over personalized maternal choice.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Maternal safety was compromised by institutional target-chasing rather than patient-centred care.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4517">
                <a:tc>
                  <a:txBody>
                    <a:bodyPr/>
                    <a:lstStyle/>
                    <a:p>
                      <a:pPr algn="l"/>
                      <a:r>
                        <a:rPr sz="1050" b="1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Duty of Candour (Health Act Reg. 20)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Statutory legal obligation to be open, honest, and apologetic following notifiable patient safety incidents.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Defensive incident reporting; failure to inform families of internal investigation findings or systemic reviews.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050" b="0" i="0" u="none">
                          <a:solidFill>
                            <a:srgbClr val="1E293B"/>
                          </a:solidFill>
                          <a:latin typeface="Plus Jakarta Sans"/>
                        </a:rPr>
                        <a:t>Reputational defense was prioritized over statutory candour and continuous safety learning.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A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3400" y="6286500"/>
            <a:ext cx="4500562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Policy Gap Benchmarking · NICE (2022) &amp; NHS England (2023)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25125" y="6286500"/>
            <a:ext cx="14192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Module LCHS7006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44225" y="419100"/>
            <a:ext cx="10001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07 / 11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2461" y="4885042"/>
            <a:ext cx="10877550" cy="51982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sz="1200" b="1" i="0" u="none" dirty="0">
                <a:solidFill>
                  <a:srgbClr val="991B1B"/>
                </a:solidFill>
                <a:latin typeface="Plus Jakarta Sans"/>
              </a:rPr>
              <a:t>Benchmarking Takeaway:</a:t>
            </a:r>
            <a:r>
              <a:rPr sz="1200" b="0" i="0" u="none" dirty="0">
                <a:solidFill>
                  <a:srgbClr val="991B1B"/>
                </a:solidFill>
                <a:latin typeface="Plus Jakarta Sans"/>
              </a:rPr>
              <a:t> Policies, clinical guidelines, and care bundles remain inert unless reinforced by leadership ownership, psychological safety, and verified outcome measures (NHS England, 2023; WHO, 2020).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" y="419100"/>
            <a:ext cx="8774906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POLICY-TO-PRACTICE IMPLEMENTATION DEFICIT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3400" y="609600"/>
            <a:ext cx="9213651" cy="3619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250" b="1" i="0" u="none">
                <a:solidFill>
                  <a:srgbClr val="0F172A"/>
                </a:solidFill>
                <a:latin typeface="Plus Jakarta Sans"/>
              </a:rPr>
              <a:t>The Benchmarking Gap: National Standards Unmet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6124575"/>
            <a:ext cx="10972800" cy="2762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09600" y="6124575"/>
            <a:ext cx="10972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609600" y="1238250"/>
            <a:ext cx="5334000" cy="1467296"/>
          </a:xfrm>
          <a:prstGeom prst="roundRect">
            <a:avLst>
              <a:gd name="adj" fmla="val 5193"/>
            </a:avLst>
          </a:prstGeom>
          <a:solidFill>
            <a:srgbClr val="FFF1F2"/>
          </a:solidFill>
          <a:ln w="9525">
            <a:solidFill>
              <a:srgbClr val="FECD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09600" y="3409168"/>
            <a:ext cx="5334000" cy="1667470"/>
          </a:xfrm>
          <a:prstGeom prst="roundRect">
            <a:avLst>
              <a:gd name="adj" fmla="val 4569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6248400" y="1238250"/>
            <a:ext cx="5334000" cy="1467296"/>
          </a:xfrm>
          <a:prstGeom prst="roundRect">
            <a:avLst>
              <a:gd name="adj" fmla="val 5193"/>
            </a:avLst>
          </a:prstGeom>
          <a:solidFill>
            <a:srgbClr val="F0FDF4"/>
          </a:solidFill>
          <a:ln w="9525">
            <a:solidFill>
              <a:srgbClr val="BBF7D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6248400" y="3409168"/>
            <a:ext cx="5334000" cy="1092100"/>
          </a:xfrm>
          <a:prstGeom prst="roundRect">
            <a:avLst>
              <a:gd name="adj" fmla="val 6977"/>
            </a:avLst>
          </a:prstGeom>
          <a:solidFill>
            <a:srgbClr val="F0F9FF"/>
          </a:solidFill>
          <a:ln w="9525">
            <a:solidFill>
              <a:srgbClr val="BAE6F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09600" y="6248400"/>
            <a:ext cx="623887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CQC Inspection Surveillance (2024/2025) · Shrewsbury and Telford Hospital NHS Trust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48925" y="6248400"/>
            <a:ext cx="14192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Module LCHS7006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858500" y="457200"/>
            <a:ext cx="100965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08 / 11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457200"/>
            <a:ext cx="8072437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CLINICAL CONSEQUENCES VS CONTEMPORARY RECOVERY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" y="666750"/>
            <a:ext cx="8476059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400" b="1" i="0" u="none">
                <a:solidFill>
                  <a:srgbClr val="0F172A"/>
                </a:solidFill>
                <a:latin typeface="Plus Jakarta Sans"/>
              </a:rPr>
              <a:t>Quality &amp; Equity Impacts vs CQC Trajectory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0575" y="1419225"/>
            <a:ext cx="6215062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BE123C"/>
                </a:solidFill>
                <a:latin typeface="Plus Jakarta Sans"/>
              </a:rPr>
              <a:t>HUMAN &amp; CLINICAL IMPACT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0575" y="1609725"/>
            <a:ext cx="6525815" cy="23812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881337"/>
                </a:solidFill>
                <a:latin typeface="Plus Jakarta Sans"/>
              </a:rPr>
              <a:t>Avoidable Perinatal Harm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90575" y="1924050"/>
            <a:ext cx="5067300" cy="6005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576"/>
              </a:lnSpc>
            </a:pPr>
            <a:r>
              <a:rPr sz="1087" b="0" i="0" u="none">
                <a:solidFill>
                  <a:srgbClr val="4C0519"/>
                </a:solidFill>
                <a:latin typeface="Plus Jakarta Sans"/>
              </a:rPr>
              <a:t>The inquiry confirmed that over 200 infants died avoidably, alongside significant maternal morbidity, psychological trauma, and long-term hypoxic brain injuries (HIE) (DHSC, 2022).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0575" y="3590143"/>
            <a:ext cx="6215062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475569"/>
                </a:solidFill>
                <a:latin typeface="Plus Jakarta Sans"/>
              </a:rPr>
              <a:t>EQUITY &amp; VULNERABILITY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0575" y="3780643"/>
            <a:ext cx="6525815" cy="23812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0F172A"/>
                </a:solidFill>
                <a:latin typeface="Plus Jakarta Sans"/>
              </a:rPr>
              <a:t>Maternal Health Disparities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90575" y="4094968"/>
            <a:ext cx="5067300" cy="8006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576"/>
              </a:lnSpc>
            </a:pPr>
            <a:r>
              <a:rPr sz="1087" b="0" i="0" u="none">
                <a:solidFill>
                  <a:srgbClr val="334155"/>
                </a:solidFill>
                <a:latin typeface="Plus Jakarta Sans"/>
              </a:rPr>
              <a:t>Failures in listening and clinical communication disproportionately amplify maternal inequities. CQC national reviews emphasize that vulnerable and disadvantaged service users experience compounded clinical risk (CQC, 2024).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29375" y="1419225"/>
            <a:ext cx="57626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15803D"/>
                </a:solidFill>
                <a:latin typeface="Plus Jakarta Sans"/>
              </a:rPr>
              <a:t>REGULATORY IMPROVEMENT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29375" y="1609725"/>
            <a:ext cx="5762625" cy="23812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500" b="1" i="0" u="none">
                <a:solidFill>
                  <a:srgbClr val="14532D"/>
                </a:solidFill>
                <a:latin typeface="Plus Jakarta Sans"/>
              </a:rPr>
              <a:t>CQC Rating Upgrade (May 2024)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29375" y="1924050"/>
            <a:ext cx="5067300" cy="60052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576"/>
              </a:lnSpc>
            </a:pPr>
            <a:r>
              <a:rPr sz="1087" b="0" i="0" u="none">
                <a:solidFill>
                  <a:srgbClr val="14532D"/>
                </a:solidFill>
                <a:latin typeface="Plus Jakarta Sans"/>
              </a:rPr>
              <a:t>The Trust’s overarching regulatory rating was elevated from </a:t>
            </a:r>
            <a:r>
              <a:rPr sz="1087" b="1" i="0" u="none">
                <a:solidFill>
                  <a:srgbClr val="14532D"/>
                </a:solidFill>
                <a:latin typeface="Plus Jakarta Sans"/>
              </a:rPr>
              <a:t>‘Inadequate’</a:t>
            </a:r>
            <a:r>
              <a:rPr sz="1087" b="0" i="0" u="none">
                <a:solidFill>
                  <a:srgbClr val="14532D"/>
                </a:solidFill>
                <a:latin typeface="Plus Jakarta Sans"/>
              </a:rPr>
              <a:t> to </a:t>
            </a:r>
            <a:r>
              <a:rPr sz="1087" b="1" i="0" u="none">
                <a:solidFill>
                  <a:srgbClr val="14532D"/>
                </a:solidFill>
                <a:latin typeface="Plus Jakarta Sans"/>
              </a:rPr>
              <a:t>‘Requires Improvement’</a:t>
            </a:r>
            <a:r>
              <a:rPr sz="1087" b="0" i="0" u="none">
                <a:solidFill>
                  <a:srgbClr val="14532D"/>
                </a:solidFill>
                <a:latin typeface="Plus Jakarta Sans"/>
              </a:rPr>
              <a:t>, with newly inspected maternity units achieving </a:t>
            </a:r>
            <a:r>
              <a:rPr sz="1087" b="1" i="0" u="none">
                <a:solidFill>
                  <a:srgbClr val="14532D"/>
                </a:solidFill>
                <a:latin typeface="Plus Jakarta Sans"/>
              </a:rPr>
              <a:t>‘Good’</a:t>
            </a:r>
            <a:r>
              <a:rPr sz="1087" b="0" i="0" u="none">
                <a:solidFill>
                  <a:srgbClr val="14532D"/>
                </a:solidFill>
                <a:latin typeface="Plus Jakarta Sans"/>
              </a:rPr>
              <a:t> in caring domains (CQC, 2024).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29375" y="3602793"/>
            <a:ext cx="1257300" cy="4000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>
              <a:lnSpc>
                <a:spcPts val="3150"/>
              </a:lnSpc>
            </a:pPr>
            <a:r>
              <a:rPr sz="3150" b="1" i="0" u="none">
                <a:solidFill>
                  <a:srgbClr val="0284C7"/>
                </a:solidFill>
                <a:latin typeface="Plus Jakarta Sans"/>
              </a:rPr>
              <a:t>8.9</a:t>
            </a:r>
            <a:r>
              <a:rPr sz="1500" b="1" i="0" u="none">
                <a:solidFill>
                  <a:srgbClr val="64748B"/>
                </a:solidFill>
                <a:latin typeface="Plus Jakarta Sans"/>
              </a:rPr>
              <a:t>/10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29375" y="4021893"/>
            <a:ext cx="1066800" cy="2857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00" b="1" i="0" u="none">
                <a:solidFill>
                  <a:srgbClr val="0369A1"/>
                </a:solidFill>
                <a:latin typeface="Plus Jakarta Sans"/>
              </a:rPr>
              <a:t>PATIENT SATISFACTION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91425" y="3590143"/>
            <a:ext cx="4600575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F172A"/>
                </a:solidFill>
                <a:latin typeface="Plus Jakarta Sans"/>
              </a:rPr>
              <a:t>Maternity Survey Score (2025)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591425" y="3799693"/>
            <a:ext cx="3905250" cy="520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366"/>
              </a:lnSpc>
            </a:pPr>
            <a:r>
              <a:rPr sz="1012" b="0" i="0" u="none">
                <a:solidFill>
                  <a:srgbClr val="475569"/>
                </a:solidFill>
                <a:latin typeface="Plus Jakarta Sans"/>
              </a:rPr>
              <a:t>Positive labor-and-birth care score reported by local families, reflecting early restructuring gains while persistent national workforce pressures remain (CQC, 2025).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6124575"/>
            <a:ext cx="10972800" cy="27622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ounded Rectangle 2"/>
          <p:cNvSpPr/>
          <p:nvPr/>
        </p:nvSpPr>
        <p:spPr>
          <a:xfrm>
            <a:off x="609600" y="1238250"/>
            <a:ext cx="10972800" cy="647700"/>
          </a:xfrm>
          <a:prstGeom prst="roundRect">
            <a:avLst>
              <a:gd name="adj" fmla="val 11764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609600" y="6124575"/>
            <a:ext cx="109728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09600" y="2912194"/>
            <a:ext cx="2628900" cy="1691282"/>
          </a:xfrm>
          <a:prstGeom prst="roundRect">
            <a:avLst>
              <a:gd name="adj" fmla="val 4505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3390900" y="2912194"/>
            <a:ext cx="2628900" cy="1691282"/>
          </a:xfrm>
          <a:prstGeom prst="roundRect">
            <a:avLst>
              <a:gd name="adj" fmla="val 4505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6172200" y="2912194"/>
            <a:ext cx="2628900" cy="1691282"/>
          </a:xfrm>
          <a:prstGeom prst="roundRect">
            <a:avLst>
              <a:gd name="adj" fmla="val 4505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8953500" y="2912194"/>
            <a:ext cx="2628900" cy="1691282"/>
          </a:xfrm>
          <a:prstGeom prst="roundRect">
            <a:avLst>
              <a:gd name="adj" fmla="val 4505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09600" y="4593951"/>
            <a:ext cx="2628900" cy="9525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09600" y="2912194"/>
            <a:ext cx="2628900" cy="38100"/>
          </a:xfrm>
          <a:prstGeom prst="rect">
            <a:avLst/>
          </a:prstGeom>
          <a:solidFill>
            <a:srgbClr val="0F17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09600" y="2912194"/>
            <a:ext cx="9525" cy="1691282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3228975" y="2912194"/>
            <a:ext cx="9525" cy="1691282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3390900" y="4593951"/>
            <a:ext cx="2628900" cy="9525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3390900" y="2912194"/>
            <a:ext cx="2628900" cy="38100"/>
          </a:xfrm>
          <a:prstGeom prst="rect">
            <a:avLst/>
          </a:prstGeom>
          <a:solidFill>
            <a:srgbClr val="028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3390900" y="2912194"/>
            <a:ext cx="9525" cy="1691282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6010275" y="2912194"/>
            <a:ext cx="9525" cy="1691282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6172200" y="4593951"/>
            <a:ext cx="2628900" cy="9525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172200" y="2912194"/>
            <a:ext cx="2628900" cy="38100"/>
          </a:xfrm>
          <a:prstGeom prst="rect">
            <a:avLst/>
          </a:prstGeom>
          <a:solidFill>
            <a:srgbClr val="05966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6172200" y="2912194"/>
            <a:ext cx="9525" cy="1691282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8791575" y="2912194"/>
            <a:ext cx="9525" cy="1691282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8953500" y="4593951"/>
            <a:ext cx="2628900" cy="9525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8953500" y="2912194"/>
            <a:ext cx="2628900" cy="38100"/>
          </a:xfrm>
          <a:prstGeom prst="rect">
            <a:avLst/>
          </a:prstGeom>
          <a:solidFill>
            <a:srgbClr val="D9770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8953500" y="2912194"/>
            <a:ext cx="9525" cy="1691282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11572875" y="2912194"/>
            <a:ext cx="9525" cy="1691282"/>
          </a:xfrm>
          <a:prstGeom prst="rect">
            <a:avLst/>
          </a:prstGeom>
          <a:solidFill>
            <a:srgbClr val="CBD5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609600" y="6248400"/>
            <a:ext cx="4417218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Written Coursework Structure · Component 2 Report Planning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448925" y="6248400"/>
            <a:ext cx="14192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Module LCHS7006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858500" y="457200"/>
            <a:ext cx="100965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09 / 11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09625" y="1381125"/>
            <a:ext cx="10668000" cy="3619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25" b="1" i="0" u="none">
                <a:solidFill>
                  <a:srgbClr val="334155"/>
                </a:solidFill>
                <a:latin typeface="Plus Jakarta Sans"/>
              </a:rPr>
              <a:t>Coursework Pathway:</a:t>
            </a:r>
            <a:r>
              <a:rPr sz="1125" b="0" i="0" u="none">
                <a:solidFill>
                  <a:srgbClr val="334155"/>
                </a:solidFill>
                <a:latin typeface="Plus Jakarta Sans"/>
              </a:rPr>
              <a:t> Component 1 presented the diagnostic safety breakdown; Component 2 delivers an exhaustive written report applying quality models and continuous service improvement strategies (PDSA cycles).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9600" y="457200"/>
            <a:ext cx="8393906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COMPONENT 2: WRITTEN COURSEWORK LINKAGE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9600" y="666750"/>
            <a:ext cx="8813601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400" b="1" i="0" u="none">
                <a:solidFill>
                  <a:srgbClr val="0F172A"/>
                </a:solidFill>
                <a:latin typeface="Plus Jakarta Sans"/>
              </a:rPr>
              <a:t>Coursework Report Roadmap &amp; Architecture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71525" y="3121744"/>
            <a:ext cx="2881312" cy="2857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800" b="1" i="0" u="none">
                <a:solidFill>
                  <a:srgbClr val="0F172A"/>
                </a:solidFill>
                <a:latin typeface="Plus Jakarta Sans"/>
              </a:rPr>
              <a:t>01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71525" y="3445594"/>
            <a:ext cx="3025378" cy="20002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>
                <a:solidFill>
                  <a:srgbClr val="0F172A"/>
                </a:solidFill>
                <a:latin typeface="Plus Jakarta Sans"/>
              </a:rPr>
              <a:t>Introduction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71525" y="3702769"/>
            <a:ext cx="2400300" cy="7197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417"/>
              </a:lnSpc>
            </a:pPr>
            <a:r>
              <a:rPr sz="1012" b="0" i="0" u="none">
                <a:solidFill>
                  <a:srgbClr val="64748B"/>
                </a:solidFill>
                <a:latin typeface="Plus Jakarta Sans"/>
              </a:rPr>
              <a:t>Case definition, background significance, epidemiological data, and defining primary maternity quality failures.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52825" y="3121744"/>
            <a:ext cx="2881312" cy="2857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800" b="1" i="0" u="none">
                <a:solidFill>
                  <a:srgbClr val="0284C7"/>
                </a:solidFill>
                <a:latin typeface="Plus Jakarta Sans"/>
              </a:rPr>
              <a:t>02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52825" y="3445594"/>
            <a:ext cx="3025378" cy="20002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>
                <a:solidFill>
                  <a:srgbClr val="0284C7"/>
                </a:solidFill>
                <a:latin typeface="Plus Jakarta Sans"/>
              </a:rPr>
              <a:t>Critical Analysis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552825" y="3702769"/>
            <a:ext cx="2400300" cy="7197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417"/>
              </a:lnSpc>
            </a:pPr>
            <a:r>
              <a:rPr sz="1012" b="0" i="0" u="none">
                <a:solidFill>
                  <a:srgbClr val="64748B"/>
                </a:solidFill>
                <a:latin typeface="Plus Jakarta Sans"/>
              </a:rPr>
              <a:t>Applying Reason's Swiss Cheese Model to latent leadership errors, CTG guidelines, and policy-to-practice deficits.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334125" y="3121744"/>
            <a:ext cx="2881312" cy="2857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800" b="1" i="0" u="none">
                <a:solidFill>
                  <a:srgbClr val="059669"/>
                </a:solidFill>
                <a:latin typeface="Plus Jakarta Sans"/>
              </a:rPr>
              <a:t>03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334125" y="3445594"/>
            <a:ext cx="3025378" cy="20002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>
                <a:solidFill>
                  <a:srgbClr val="059669"/>
                </a:solidFill>
                <a:latin typeface="Plus Jakarta Sans"/>
              </a:rPr>
              <a:t>Impact &amp; Improvement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334125" y="3702769"/>
            <a:ext cx="2400300" cy="7197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417"/>
              </a:lnSpc>
            </a:pPr>
            <a:r>
              <a:rPr sz="1012" b="0" i="0" u="none">
                <a:solidFill>
                  <a:srgbClr val="64748B"/>
                </a:solidFill>
                <a:latin typeface="Plus Jakarta Sans"/>
              </a:rPr>
              <a:t>Evaluating clinical efficacy, health equity, staff psychological safety, and iterative Plan-Do-Study-Act (PDSA) interventions.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9115425" y="3121744"/>
            <a:ext cx="2881312" cy="2857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800" b="1" i="0" u="none">
                <a:solidFill>
                  <a:srgbClr val="D97706"/>
                </a:solidFill>
                <a:latin typeface="Plus Jakarta Sans"/>
              </a:rPr>
              <a:t>04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15425" y="3445594"/>
            <a:ext cx="3025378" cy="20002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200" b="1" i="0" u="none">
                <a:solidFill>
                  <a:srgbClr val="D97706"/>
                </a:solidFill>
                <a:latin typeface="Plus Jakarta Sans"/>
              </a:rPr>
              <a:t>Actionable Strategy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15425" y="3702769"/>
            <a:ext cx="2400300" cy="7197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417"/>
              </a:lnSpc>
            </a:pPr>
            <a:r>
              <a:rPr sz="1012" b="0" i="0" u="none">
                <a:solidFill>
                  <a:srgbClr val="64748B"/>
                </a:solidFill>
                <a:latin typeface="Plus Jakarta Sans"/>
              </a:rPr>
              <a:t>Governance matrices, PSIRF adoption, board-level maternity safety champions, and verifiable quality metrics.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6181725"/>
            <a:ext cx="11125200" cy="2571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533400" y="6181725"/>
            <a:ext cx="111252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533400" y="1123950"/>
            <a:ext cx="5448300" cy="552450"/>
          </a:xfrm>
          <a:prstGeom prst="roundRect">
            <a:avLst>
              <a:gd name="adj" fmla="val 10344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533400" y="1752600"/>
            <a:ext cx="5448300" cy="552450"/>
          </a:xfrm>
          <a:prstGeom prst="roundRect">
            <a:avLst>
              <a:gd name="adj" fmla="val 10344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533400" y="2381250"/>
            <a:ext cx="5448300" cy="552450"/>
          </a:xfrm>
          <a:prstGeom prst="roundRect">
            <a:avLst>
              <a:gd name="adj" fmla="val 10344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33400" y="3009900"/>
            <a:ext cx="5448300" cy="552450"/>
          </a:xfrm>
          <a:prstGeom prst="roundRect">
            <a:avLst>
              <a:gd name="adj" fmla="val 10344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6210300" y="1123950"/>
            <a:ext cx="5448300" cy="552450"/>
          </a:xfrm>
          <a:prstGeom prst="roundRect">
            <a:avLst>
              <a:gd name="adj" fmla="val 10344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6210300" y="1752600"/>
            <a:ext cx="5448300" cy="704850"/>
          </a:xfrm>
          <a:prstGeom prst="roundRect">
            <a:avLst>
              <a:gd name="adj" fmla="val 8108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6210300" y="2533650"/>
            <a:ext cx="5448300" cy="552450"/>
          </a:xfrm>
          <a:prstGeom prst="roundRect">
            <a:avLst>
              <a:gd name="adj" fmla="val 10344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6210300" y="3162300"/>
            <a:ext cx="5448300" cy="552450"/>
          </a:xfrm>
          <a:prstGeom prst="roundRect">
            <a:avLst>
              <a:gd name="adj" fmla="val 10344"/>
            </a:avLst>
          </a:prstGeom>
          <a:solidFill>
            <a:srgbClr val="F8FAFC"/>
          </a:solidFill>
          <a:ln w="9525">
            <a:solidFill>
              <a:srgbClr val="E2E8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533400" y="6286500"/>
            <a:ext cx="5345906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Terminology and Definitions · MSc Public Health and Social Care in Practice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25125" y="6286500"/>
            <a:ext cx="14192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Module LCHS7006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963275" y="419100"/>
            <a:ext cx="98107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10 / 11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3400" y="419100"/>
            <a:ext cx="5715000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CLINICAL REFERENCE &amp; TERMINOLOGY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3400" y="609600"/>
            <a:ext cx="6000750" cy="3619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250" b="1" i="0" u="none">
                <a:solidFill>
                  <a:srgbClr val="0F172A"/>
                </a:solidFill>
                <a:latin typeface="Plus Jakarta Sans"/>
              </a:rPr>
              <a:t>Acronyms &amp; Regulatory Glossary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6275" y="1228725"/>
            <a:ext cx="6453187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F172A"/>
                </a:solidFill>
                <a:latin typeface="Plus Jakarta Sans"/>
              </a:rPr>
              <a:t>CQC · Care Quality Commission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6275" y="1419225"/>
            <a:ext cx="6453187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475569"/>
                </a:solidFill>
                <a:latin typeface="Plus Jakarta Sans"/>
              </a:rPr>
              <a:t>Independent regulator of health and social care services in England.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6275" y="1857375"/>
            <a:ext cx="6453187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F172A"/>
                </a:solidFill>
                <a:latin typeface="Plus Jakarta Sans"/>
              </a:rPr>
              <a:t>DHSC · Department of Health &amp; Social Care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6275" y="2047875"/>
            <a:ext cx="6453187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475569"/>
                </a:solidFill>
                <a:latin typeface="Plus Jakarta Sans"/>
              </a:rPr>
              <a:t>Government body responsible for NHS policy, national health legislation, and inquiries.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6275" y="2486025"/>
            <a:ext cx="6453187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F172A"/>
                </a:solidFill>
                <a:latin typeface="Plus Jakarta Sans"/>
              </a:rPr>
              <a:t>NICE (NG229) · Clinical Excellence Guidelines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6275" y="2676525"/>
            <a:ext cx="6453187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475569"/>
                </a:solidFill>
                <a:latin typeface="Plus Jakarta Sans"/>
              </a:rPr>
              <a:t>National evidence-based guidance for fetal monitoring in labour.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6275" y="3114675"/>
            <a:ext cx="6453187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F172A"/>
                </a:solidFill>
                <a:latin typeface="Plus Jakarta Sans"/>
              </a:rPr>
              <a:t>PSIRF · Patient Safety Incident Response Framework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6275" y="3305175"/>
            <a:ext cx="6453187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475569"/>
                </a:solidFill>
                <a:latin typeface="Plus Jakarta Sans"/>
              </a:rPr>
              <a:t>NHS framework shifting incident response toward systemic learning rather than blame.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53175" y="1228725"/>
            <a:ext cx="5838825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F172A"/>
                </a:solidFill>
                <a:latin typeface="Plus Jakarta Sans"/>
              </a:rPr>
              <a:t>CTG · Cardiotocography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353175" y="1419225"/>
            <a:ext cx="58388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475569"/>
                </a:solidFill>
                <a:latin typeface="Plus Jakarta Sans"/>
              </a:rPr>
              <a:t>Simultaneous electronic recording of fetal heartbeat and maternal uterine contractions.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353175" y="1857375"/>
            <a:ext cx="5838825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F172A"/>
                </a:solidFill>
                <a:latin typeface="Plus Jakarta Sans"/>
              </a:rPr>
              <a:t>HIE · Hypoxic Ischaemic Encephalopathy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53175" y="2047875"/>
            <a:ext cx="5257800" cy="304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475569"/>
                </a:solidFill>
                <a:latin typeface="Plus Jakarta Sans"/>
              </a:rPr>
              <a:t>Neonatal brain injury caused by oxygen deprivation and restricted blood flow during labour.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353175" y="2638425"/>
            <a:ext cx="5838825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F172A"/>
                </a:solidFill>
                <a:latin typeface="Plus Jakarta Sans"/>
              </a:rPr>
              <a:t>Latent Failure (Reason, 2000)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53175" y="2828925"/>
            <a:ext cx="58388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475569"/>
                </a:solidFill>
                <a:latin typeface="Plus Jakarta Sans"/>
              </a:rPr>
              <a:t>Systemic defect (poor design, unmanageable workload) lying dormant until triggered.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353175" y="3267075"/>
            <a:ext cx="5838825" cy="17145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1050" b="1" i="0" u="none">
                <a:solidFill>
                  <a:srgbClr val="0F172A"/>
                </a:solidFill>
                <a:latin typeface="Plus Jakarta Sans"/>
              </a:rPr>
              <a:t>Psychological Safety (Edmondson, 2019)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53175" y="3457575"/>
            <a:ext cx="583882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475569"/>
                </a:solidFill>
                <a:latin typeface="Plus Jakarta Sans"/>
              </a:rPr>
              <a:t>Workplace belief that team members will not be punished for speaking up with concerns.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6238875"/>
            <a:ext cx="11125200" cy="25717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533400" y="6238875"/>
            <a:ext cx="11125200" cy="952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33400" y="6343650"/>
            <a:ext cx="4369593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Complete Harvard Bibliography · All In-Text Citations Verified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182225" y="6343650"/>
            <a:ext cx="1845468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0" i="0" u="none">
                <a:solidFill>
                  <a:srgbClr val="64748B"/>
                </a:solidFill>
                <a:latin typeface="Plus Jakarta Sans"/>
              </a:rPr>
              <a:t>LCHS7006 Component 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01375" y="361950"/>
            <a:ext cx="942975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64748B"/>
                </a:solidFill>
                <a:latin typeface="Plus Jakarta Sans"/>
              </a:rPr>
              <a:t>SLIDE 11 / 11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3400" y="361950"/>
            <a:ext cx="8262937" cy="1524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975" b="1" i="0" u="none">
                <a:solidFill>
                  <a:srgbClr val="0284C7"/>
                </a:solidFill>
                <a:latin typeface="Plus Jakarta Sans"/>
              </a:rPr>
              <a:t>ACADEMIC &amp; POLICY RIGOUR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3400" y="552450"/>
            <a:ext cx="3690113" cy="323165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pPr algn="l"/>
            <a:r>
              <a:rPr sz="2100" b="1" i="0" u="none" dirty="0">
                <a:solidFill>
                  <a:srgbClr val="0F172A"/>
                </a:solidFill>
                <a:latin typeface="Plus Jakarta Sans"/>
              </a:rPr>
              <a:t>References &amp; Evidence Base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BCF2101-BC5C-8E95-BF9B-E324A79F0004}"/>
              </a:ext>
            </a:extLst>
          </p:cNvPr>
          <p:cNvSpPr txBox="1"/>
          <p:nvPr/>
        </p:nvSpPr>
        <p:spPr>
          <a:xfrm>
            <a:off x="533400" y="1022555"/>
            <a:ext cx="11125200" cy="5373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1. </a:t>
            </a:r>
            <a:r>
              <a:rPr lang="en-IN" sz="1000" dirty="0" err="1">
                <a:latin typeface="Times" panose="02020603050405020304" pitchFamily="18" charset="0"/>
                <a:cs typeface="Times" panose="02020603050405020304" pitchFamily="18" charset="0"/>
              </a:rPr>
              <a:t>Althobaiti</a:t>
            </a: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, F.M. (2026) ‘The effects of leadership on patient safety culture in health care: a systematic review’, BMC Nursing, 25, 125.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2"/>
              </a:rPr>
              <a:t>https://doi.org/10.1186/s12912-025-04263-7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2. Care Quality Commission (CQC) (2024a) National review of maternity services in England 2022 to 2024.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3"/>
              </a:rPr>
              <a:t>https://www.cqc.org.uk/publications/maternity-services-2022-2024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3. Care Quality Commission (CQC) (2024b) Shrewsbury and Telford Hospital NHS Trust: provider overview and inspection ratings.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4"/>
              </a:rPr>
              <a:t>https://www.cqc.org.uk/provider/RXW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4. Care Quality Commission (CQC) (2025) Maternity survey 2025: Shrewsbury and Telford Hospital NHS Trust.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5"/>
              </a:rPr>
              <a:t>https://www.cqc.org.uk/provider/RXW/surveys/130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5. </a:t>
            </a:r>
            <a:r>
              <a:rPr lang="en-IN" sz="1000" dirty="0" err="1">
                <a:latin typeface="Times" panose="02020603050405020304" pitchFamily="18" charset="0"/>
                <a:cs typeface="Times" panose="02020603050405020304" pitchFamily="18" charset="0"/>
              </a:rPr>
              <a:t>Dall’Ora</a:t>
            </a: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, C., Saville, C., Rubbo, B., Turner, L., Jones, J. and Griffiths, P. (2022) ‘Nurse staffing levels and patient outcomes: A systematic review of longitudinal studies’, International Journal of Nursing Studies, 134, 104311.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6"/>
              </a:rPr>
              <a:t>https://doi.org/10.1016/j.ijnurstu.2022.104311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6. Department of Health and Social Care (DHSC) (2022) Final report of the Ockenden review: Findings, conclusions and essential actions from the independent review of maternity services at Shrewsbury and Telford Hospital NHS Trust. London: The Stationery Office.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7"/>
              </a:rPr>
              <a:t>https://www.gov.uk/government/publications/final-report-of-the-ockenden-review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7. Edmondson, A.C. (2018) The Fearless Organization: Creating Psychological Safety in the Workplace for Learning, Innovation, and Growth. Hoboken, NJ: John Wiley &amp; Sons.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8"/>
              </a:rPr>
              <a:t>https://www.wiley.com/en-us/the-fearless-organization-creating-psychological-safety-in-the-workplace-for-learning-innovation-and-growth-p-9781119477266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8. Martin-Delgado, J., Martínez-García, A., </a:t>
            </a:r>
            <a:r>
              <a:rPr lang="en-IN" sz="1000" dirty="0" err="1">
                <a:latin typeface="Times" panose="02020603050405020304" pitchFamily="18" charset="0"/>
                <a:cs typeface="Times" panose="02020603050405020304" pitchFamily="18" charset="0"/>
              </a:rPr>
              <a:t>Aranaz</a:t>
            </a: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, J.M., Valencia-Martín, J.L. and Mira, J.J. (2020) ‘How Much of Root Cause Analysis Translates into Improved Patient Safety: A Systematic Review’, Medical Principles and Practice, 29(6), pp. 524–531.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9"/>
              </a:rPr>
              <a:t>https://doi.org/10.1159/000508677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9. National Institute for Health and Care Excellence (NICE) (2022) </a:t>
            </a:r>
            <a:r>
              <a:rPr lang="en-IN" sz="1000" dirty="0" err="1">
                <a:latin typeface="Times" panose="02020603050405020304" pitchFamily="18" charset="0"/>
                <a:cs typeface="Times" panose="02020603050405020304" pitchFamily="18" charset="0"/>
              </a:rPr>
              <a:t>Fetal</a:t>
            </a: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 monitoring in labour (NG229). London: NICE.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10"/>
              </a:rPr>
              <a:t>https://www.nice.org.uk/guidance/NG229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10. NHS England (2022) Patient Safety Incident Response Framework (PSIRF). London: NHS England.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11"/>
              </a:rPr>
              <a:t>https://www.england.nhs.uk/long-read/patient-safety-incident-response-framework/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11. NHS England (2023) Saving Babies’ Lives Version Three: A care bundle for reducing perinatal mortality. Version 3.1. London: NHS England.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12"/>
              </a:rPr>
              <a:t>https://www.england.nhs.uk/commissioning/wp-content/uploads/2023/05/PRN00614-Saving-babies-lives-version-three-a-care-bundle-for-reducing-perinatal-mortality.pdf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12. Reason, J. (2000) ‘Human error: Models and management’, British Medical Journal, 320(7237), pp. 768–770.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13"/>
              </a:rPr>
              <a:t>https://doi.org/10.1136/bmj.320.7237.768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13. UK Government (2014) The Health and Social Care Act 2008 (Regulated Activities) Regulations 2014: Regulation 20—Duty of Candour.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14"/>
              </a:rPr>
              <a:t>https://www.legislation.gov.uk/uksi/2014/2936/regulation/20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14. World Health Organization (WHO) (2020) Patient safety incident reporting and learning systems: Technical report and guidance. Geneva: World Health Organization. Available at: </a:t>
            </a:r>
            <a:r>
              <a:rPr lang="en-IN" sz="1000" u="sng" dirty="0">
                <a:latin typeface="Times" panose="02020603050405020304" pitchFamily="18" charset="0"/>
                <a:cs typeface="Times" panose="02020603050405020304" pitchFamily="18" charset="0"/>
                <a:hlinkClick r:id="rId15"/>
              </a:rPr>
              <a:t>https://www.who.int/publications/i/item/9789240010338</a:t>
            </a: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1000" dirty="0">
                <a:latin typeface="Times" panose="02020603050405020304" pitchFamily="18" charset="0"/>
                <a:cs typeface="Times" panose="02020603050405020304" pitchFamily="18" charset="0"/>
              </a:rPr>
              <a:t> </a:t>
            </a:r>
          </a:p>
          <a:p>
            <a:pPr algn="just">
              <a:lnSpc>
                <a:spcPct val="150000"/>
              </a:lnSpc>
            </a:pPr>
            <a:endParaRPr lang="en-IN" sz="1000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2368</Words>
  <Application>Microsoft Office PowerPoint</Application>
  <PresentationFormat>Widescreen</PresentationFormat>
  <Paragraphs>208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Krupakumari Bharatbhai Rathod (2537419)</dc:creator>
  <cp:lastModifiedBy>Krupakumari Bharatbhai Rathod (2537419)</cp:lastModifiedBy>
  <cp:revision>8</cp:revision>
  <dcterms:created xsi:type="dcterms:W3CDTF">2026-10-19T10:53:12Z</dcterms:created>
  <dcterms:modified xsi:type="dcterms:W3CDTF">2026-10-19T11:05:56Z</dcterms:modified>
</cp:coreProperties>
</file>