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91" r:id="rId2"/>
    <p:sldId id="292" r:id="rId3"/>
    <p:sldId id="277" r:id="rId4"/>
    <p:sldId id="272" r:id="rId5"/>
    <p:sldId id="256" r:id="rId6"/>
    <p:sldId id="271" r:id="rId7"/>
    <p:sldId id="270" r:id="rId8"/>
    <p:sldId id="264" r:id="rId9"/>
    <p:sldId id="265" r:id="rId10"/>
    <p:sldId id="267" r:id="rId11"/>
    <p:sldId id="266" r:id="rId12"/>
    <p:sldId id="268" r:id="rId13"/>
    <p:sldId id="273" r:id="rId14"/>
    <p:sldId id="274" r:id="rId15"/>
    <p:sldId id="269" r:id="rId16"/>
    <p:sldId id="293" r:id="rId17"/>
    <p:sldId id="294" r:id="rId18"/>
    <p:sldId id="295" r:id="rId19"/>
    <p:sldId id="296" r:id="rId20"/>
    <p:sldId id="275" r:id="rId21"/>
    <p:sldId id="276" r:id="rId22"/>
    <p:sldId id="278" r:id="rId23"/>
    <p:sldId id="297" r:id="rId24"/>
    <p:sldId id="298" r:id="rId25"/>
    <p:sldId id="299" r:id="rId26"/>
    <p:sldId id="300" r:id="rId27"/>
    <p:sldId id="301" r:id="rId28"/>
    <p:sldId id="302" r:id="rId29"/>
    <p:sldId id="303" r:id="rId30"/>
    <p:sldId id="30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77A68C-BE36-49E3-ACE7-A9D6DD85057F}" v="13" dt="2022-11-28T21:40:34.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9AB4C-2BCD-4F5D-8AE5-22CD1D6896F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92848C91-B005-4041-AD10-6A4765079FB7}">
      <dgm:prSet/>
      <dgm:spPr/>
      <dgm:t>
        <a:bodyPr/>
        <a:lstStyle/>
        <a:p>
          <a:r>
            <a:rPr lang="en-US"/>
            <a:t>As human beings we can only experience life emotionally</a:t>
          </a:r>
        </a:p>
      </dgm:t>
    </dgm:pt>
    <dgm:pt modelId="{D8F34C15-9203-4862-B84E-772CED2CA3E2}" type="parTrans" cxnId="{0BC3760A-40B5-410F-968D-08C3185986FA}">
      <dgm:prSet/>
      <dgm:spPr/>
      <dgm:t>
        <a:bodyPr/>
        <a:lstStyle/>
        <a:p>
          <a:endParaRPr lang="en-US"/>
        </a:p>
      </dgm:t>
    </dgm:pt>
    <dgm:pt modelId="{967BCA5F-4C76-439F-8D94-4D315616A7D7}" type="sibTrans" cxnId="{0BC3760A-40B5-410F-968D-08C3185986FA}">
      <dgm:prSet/>
      <dgm:spPr/>
      <dgm:t>
        <a:bodyPr/>
        <a:lstStyle/>
        <a:p>
          <a:endParaRPr lang="en-US"/>
        </a:p>
      </dgm:t>
    </dgm:pt>
    <dgm:pt modelId="{6EDB069D-1DBC-44D8-AD44-6596B0B42632}">
      <dgm:prSet/>
      <dgm:spPr/>
      <dgm:t>
        <a:bodyPr/>
        <a:lstStyle/>
        <a:p>
          <a:r>
            <a:rPr lang="en-GB" dirty="0"/>
            <a:t>The only thing certain in the emotion field is that no one agrees on how to define emotion </a:t>
          </a:r>
          <a:r>
            <a:rPr lang="en-US" dirty="0"/>
            <a:t> </a:t>
          </a:r>
        </a:p>
      </dgm:t>
    </dgm:pt>
    <dgm:pt modelId="{41CDAAF4-40A1-4EB8-BB97-E03629E3571E}" type="parTrans" cxnId="{6FCD5694-6975-4ACA-AD6D-AA899165E173}">
      <dgm:prSet/>
      <dgm:spPr/>
      <dgm:t>
        <a:bodyPr/>
        <a:lstStyle/>
        <a:p>
          <a:endParaRPr lang="en-US"/>
        </a:p>
      </dgm:t>
    </dgm:pt>
    <dgm:pt modelId="{DFA0D1BF-8496-423F-8A2A-75F03D9EEBA1}" type="sibTrans" cxnId="{6FCD5694-6975-4ACA-AD6D-AA899165E173}">
      <dgm:prSet/>
      <dgm:spPr/>
      <dgm:t>
        <a:bodyPr/>
        <a:lstStyle/>
        <a:p>
          <a:endParaRPr lang="en-US"/>
        </a:p>
      </dgm:t>
    </dgm:pt>
    <dgm:pt modelId="{1015CA7F-C396-43E4-8E54-15237C605F48}" type="pres">
      <dgm:prSet presAssocID="{FBC9AB4C-2BCD-4F5D-8AE5-22CD1D6896F4}" presName="hierChild1" presStyleCnt="0">
        <dgm:presLayoutVars>
          <dgm:chPref val="1"/>
          <dgm:dir/>
          <dgm:animOne val="branch"/>
          <dgm:animLvl val="lvl"/>
          <dgm:resizeHandles/>
        </dgm:presLayoutVars>
      </dgm:prSet>
      <dgm:spPr/>
    </dgm:pt>
    <dgm:pt modelId="{FFCA6525-7BCE-4846-9B9F-7B08ABAE9EF8}" type="pres">
      <dgm:prSet presAssocID="{92848C91-B005-4041-AD10-6A4765079FB7}" presName="hierRoot1" presStyleCnt="0"/>
      <dgm:spPr/>
    </dgm:pt>
    <dgm:pt modelId="{4C9AA7B0-1AF4-4C71-A973-85C7F54B14CB}" type="pres">
      <dgm:prSet presAssocID="{92848C91-B005-4041-AD10-6A4765079FB7}" presName="composite" presStyleCnt="0"/>
      <dgm:spPr/>
    </dgm:pt>
    <dgm:pt modelId="{C4EC79A8-EC59-4330-A21C-56E287C30FA6}" type="pres">
      <dgm:prSet presAssocID="{92848C91-B005-4041-AD10-6A4765079FB7}" presName="background" presStyleLbl="node0" presStyleIdx="0" presStyleCnt="2"/>
      <dgm:spPr/>
    </dgm:pt>
    <dgm:pt modelId="{46E9699C-0047-46DD-95F2-678D1BFCF3F5}" type="pres">
      <dgm:prSet presAssocID="{92848C91-B005-4041-AD10-6A4765079FB7}" presName="text" presStyleLbl="fgAcc0" presStyleIdx="0" presStyleCnt="2">
        <dgm:presLayoutVars>
          <dgm:chPref val="3"/>
        </dgm:presLayoutVars>
      </dgm:prSet>
      <dgm:spPr/>
    </dgm:pt>
    <dgm:pt modelId="{7CACCBF4-EED8-4211-AB92-9AB5848D63CE}" type="pres">
      <dgm:prSet presAssocID="{92848C91-B005-4041-AD10-6A4765079FB7}" presName="hierChild2" presStyleCnt="0"/>
      <dgm:spPr/>
    </dgm:pt>
    <dgm:pt modelId="{9E813074-FF32-4C6A-A5D3-01DA717DBC19}" type="pres">
      <dgm:prSet presAssocID="{6EDB069D-1DBC-44D8-AD44-6596B0B42632}" presName="hierRoot1" presStyleCnt="0"/>
      <dgm:spPr/>
    </dgm:pt>
    <dgm:pt modelId="{EC0BC049-256B-4102-86E1-29D1CD6835F9}" type="pres">
      <dgm:prSet presAssocID="{6EDB069D-1DBC-44D8-AD44-6596B0B42632}" presName="composite" presStyleCnt="0"/>
      <dgm:spPr/>
    </dgm:pt>
    <dgm:pt modelId="{0F7ABBC8-5916-426E-B419-9F839F4B9B88}" type="pres">
      <dgm:prSet presAssocID="{6EDB069D-1DBC-44D8-AD44-6596B0B42632}" presName="background" presStyleLbl="node0" presStyleIdx="1" presStyleCnt="2"/>
      <dgm:spPr/>
    </dgm:pt>
    <dgm:pt modelId="{0F934B5E-D9E9-434C-A9C1-BCA5D0D5CE14}" type="pres">
      <dgm:prSet presAssocID="{6EDB069D-1DBC-44D8-AD44-6596B0B42632}" presName="text" presStyleLbl="fgAcc0" presStyleIdx="1" presStyleCnt="2">
        <dgm:presLayoutVars>
          <dgm:chPref val="3"/>
        </dgm:presLayoutVars>
      </dgm:prSet>
      <dgm:spPr/>
    </dgm:pt>
    <dgm:pt modelId="{D86B59EA-F652-43A5-84D0-DDDECDD34BE3}" type="pres">
      <dgm:prSet presAssocID="{6EDB069D-1DBC-44D8-AD44-6596B0B42632}" presName="hierChild2" presStyleCnt="0"/>
      <dgm:spPr/>
    </dgm:pt>
  </dgm:ptLst>
  <dgm:cxnLst>
    <dgm:cxn modelId="{AC864406-19BD-4567-83FA-355037839290}" type="presOf" srcId="{FBC9AB4C-2BCD-4F5D-8AE5-22CD1D6896F4}" destId="{1015CA7F-C396-43E4-8E54-15237C605F48}" srcOrd="0" destOrd="0" presId="urn:microsoft.com/office/officeart/2005/8/layout/hierarchy1"/>
    <dgm:cxn modelId="{0BC3760A-40B5-410F-968D-08C3185986FA}" srcId="{FBC9AB4C-2BCD-4F5D-8AE5-22CD1D6896F4}" destId="{92848C91-B005-4041-AD10-6A4765079FB7}" srcOrd="0" destOrd="0" parTransId="{D8F34C15-9203-4862-B84E-772CED2CA3E2}" sibTransId="{967BCA5F-4C76-439F-8D94-4D315616A7D7}"/>
    <dgm:cxn modelId="{5B236945-0B51-4748-91D8-43440A194E24}" type="presOf" srcId="{6EDB069D-1DBC-44D8-AD44-6596B0B42632}" destId="{0F934B5E-D9E9-434C-A9C1-BCA5D0D5CE14}" srcOrd="0" destOrd="0" presId="urn:microsoft.com/office/officeart/2005/8/layout/hierarchy1"/>
    <dgm:cxn modelId="{6FCD5694-6975-4ACA-AD6D-AA899165E173}" srcId="{FBC9AB4C-2BCD-4F5D-8AE5-22CD1D6896F4}" destId="{6EDB069D-1DBC-44D8-AD44-6596B0B42632}" srcOrd="1" destOrd="0" parTransId="{41CDAAF4-40A1-4EB8-BB97-E03629E3571E}" sibTransId="{DFA0D1BF-8496-423F-8A2A-75F03D9EEBA1}"/>
    <dgm:cxn modelId="{BCFD1AE8-9D60-41AE-94E6-57305A06F232}" type="presOf" srcId="{92848C91-B005-4041-AD10-6A4765079FB7}" destId="{46E9699C-0047-46DD-95F2-678D1BFCF3F5}" srcOrd="0" destOrd="0" presId="urn:microsoft.com/office/officeart/2005/8/layout/hierarchy1"/>
    <dgm:cxn modelId="{284265D7-CF9E-4D1D-ACDC-C8BFAE2A02D6}" type="presParOf" srcId="{1015CA7F-C396-43E4-8E54-15237C605F48}" destId="{FFCA6525-7BCE-4846-9B9F-7B08ABAE9EF8}" srcOrd="0" destOrd="0" presId="urn:microsoft.com/office/officeart/2005/8/layout/hierarchy1"/>
    <dgm:cxn modelId="{4696903B-B750-4EE1-89BC-073187E67E77}" type="presParOf" srcId="{FFCA6525-7BCE-4846-9B9F-7B08ABAE9EF8}" destId="{4C9AA7B0-1AF4-4C71-A973-85C7F54B14CB}" srcOrd="0" destOrd="0" presId="urn:microsoft.com/office/officeart/2005/8/layout/hierarchy1"/>
    <dgm:cxn modelId="{F8C90066-7556-49F7-8756-C64E17B7CA93}" type="presParOf" srcId="{4C9AA7B0-1AF4-4C71-A973-85C7F54B14CB}" destId="{C4EC79A8-EC59-4330-A21C-56E287C30FA6}" srcOrd="0" destOrd="0" presId="urn:microsoft.com/office/officeart/2005/8/layout/hierarchy1"/>
    <dgm:cxn modelId="{1F355E03-BB54-47A4-A9CB-4260ACD1E1DA}" type="presParOf" srcId="{4C9AA7B0-1AF4-4C71-A973-85C7F54B14CB}" destId="{46E9699C-0047-46DD-95F2-678D1BFCF3F5}" srcOrd="1" destOrd="0" presId="urn:microsoft.com/office/officeart/2005/8/layout/hierarchy1"/>
    <dgm:cxn modelId="{1470EB2C-4390-4957-A920-DF55F4337DA1}" type="presParOf" srcId="{FFCA6525-7BCE-4846-9B9F-7B08ABAE9EF8}" destId="{7CACCBF4-EED8-4211-AB92-9AB5848D63CE}" srcOrd="1" destOrd="0" presId="urn:microsoft.com/office/officeart/2005/8/layout/hierarchy1"/>
    <dgm:cxn modelId="{ACD5732D-10CB-4C12-9B15-7FAEF2B073CF}" type="presParOf" srcId="{1015CA7F-C396-43E4-8E54-15237C605F48}" destId="{9E813074-FF32-4C6A-A5D3-01DA717DBC19}" srcOrd="1" destOrd="0" presId="urn:microsoft.com/office/officeart/2005/8/layout/hierarchy1"/>
    <dgm:cxn modelId="{BFE69068-FF5E-47A9-A2BE-11EF62463FE7}" type="presParOf" srcId="{9E813074-FF32-4C6A-A5D3-01DA717DBC19}" destId="{EC0BC049-256B-4102-86E1-29D1CD6835F9}" srcOrd="0" destOrd="0" presId="urn:microsoft.com/office/officeart/2005/8/layout/hierarchy1"/>
    <dgm:cxn modelId="{4ECD2D39-AD65-48BC-AC3D-E948BC375498}" type="presParOf" srcId="{EC0BC049-256B-4102-86E1-29D1CD6835F9}" destId="{0F7ABBC8-5916-426E-B419-9F839F4B9B88}" srcOrd="0" destOrd="0" presId="urn:microsoft.com/office/officeart/2005/8/layout/hierarchy1"/>
    <dgm:cxn modelId="{84C3C833-EE04-477D-98AE-06B566EBFC14}" type="presParOf" srcId="{EC0BC049-256B-4102-86E1-29D1CD6835F9}" destId="{0F934B5E-D9E9-434C-A9C1-BCA5D0D5CE14}" srcOrd="1" destOrd="0" presId="urn:microsoft.com/office/officeart/2005/8/layout/hierarchy1"/>
    <dgm:cxn modelId="{39EAD158-ADB7-4521-9C2B-35E750811C86}" type="presParOf" srcId="{9E813074-FF32-4C6A-A5D3-01DA717DBC19}" destId="{D86B59EA-F652-43A5-84D0-DDDECDD34BE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C79A8-EC59-4330-A21C-56E287C30FA6}">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9699C-0047-46DD-95F2-678D1BFCF3F5}">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As human beings we can only experience life emotionally</a:t>
          </a:r>
        </a:p>
      </dsp:txBody>
      <dsp:txXfrm>
        <a:off x="585701" y="1066737"/>
        <a:ext cx="4337991" cy="2693452"/>
      </dsp:txXfrm>
    </dsp:sp>
    <dsp:sp modelId="{0F7ABBC8-5916-426E-B419-9F839F4B9B8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934B5E-D9E9-434C-A9C1-BCA5D0D5CE14}">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The only thing certain in the emotion field is that no one agrees on how to define emotion </a:t>
          </a:r>
          <a:r>
            <a:rPr lang="en-US" sz="3400" kern="1200" dirty="0"/>
            <a:t> </a:t>
          </a:r>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70EA2-BF4C-422F-8127-C8A071393B3D}" type="datetimeFigureOut">
              <a:rPr lang="en-GB" smtClean="0"/>
              <a:t>28/11/2022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042AF2-8361-4F15-BE4D-A4B308798C5B}" type="slidenum">
              <a:rPr lang="en-GB" smtClean="0"/>
              <a:t>‹#›</a:t>
            </a:fld>
            <a:endParaRPr lang="en-GB"/>
          </a:p>
        </p:txBody>
      </p:sp>
    </p:spTree>
    <p:extLst>
      <p:ext uri="{BB962C8B-B14F-4D97-AF65-F5344CB8AC3E}">
        <p14:creationId xmlns:p14="http://schemas.microsoft.com/office/powerpoint/2010/main" val="4201197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8</a:t>
            </a:fld>
            <a:endParaRPr lang="en-GB"/>
          </a:p>
        </p:txBody>
      </p:sp>
    </p:spTree>
    <p:extLst>
      <p:ext uri="{BB962C8B-B14F-4D97-AF65-F5344CB8AC3E}">
        <p14:creationId xmlns:p14="http://schemas.microsoft.com/office/powerpoint/2010/main" val="386985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Feeling toward: the emoter has an awareness of significant events, situations and objects and feels this within the body. The felt body is resonating in specific ways that disclose the subjective experience of the image, experience or outline.</a:t>
            </a:r>
          </a:p>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9</a:t>
            </a:fld>
            <a:endParaRPr lang="en-GB"/>
          </a:p>
        </p:txBody>
      </p:sp>
    </p:spTree>
    <p:extLst>
      <p:ext uri="{BB962C8B-B14F-4D97-AF65-F5344CB8AC3E}">
        <p14:creationId xmlns:p14="http://schemas.microsoft.com/office/powerpoint/2010/main" val="83362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87231C6-1320-4FAF-9EF0-A31D141DF4DE}" type="slidenum">
              <a:rPr lang="en-GB"/>
              <a:t>11</a:t>
            </a:fld>
            <a:endParaRPr lang="en-GB"/>
          </a:p>
        </p:txBody>
      </p:sp>
    </p:spTree>
    <p:extLst>
      <p:ext uri="{BB962C8B-B14F-4D97-AF65-F5344CB8AC3E}">
        <p14:creationId xmlns:p14="http://schemas.microsoft.com/office/powerpoint/2010/main" val="284417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228E5-E2B2-2CD2-8365-2520F955C9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A97FBC-A47C-F1C0-8A36-690AA3EC69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A99FCF-E274-8A88-0565-10E00CBF1897}"/>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2AF0E2EA-818F-A3CB-25D5-BB0BF6F1D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7414C1-F757-7E95-68EE-BE5C7766B543}"/>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183101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9B13-32D7-8007-8A58-78A93E17F3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2C35D-DAE8-B742-20BF-D7F6BD5FA8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A3580-EAEE-D334-2B62-82370C3D2C54}"/>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70051272-205D-654F-B041-34B17C2ED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7B94B-B508-586C-AB82-E4072D48527A}"/>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2511373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7F8EC-BE73-92EC-5C1A-92071B24D1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7F737E-B723-9E6E-E677-A527BE98E9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601C6D-6694-A873-9DED-91CDDA39B06D}"/>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76C1BB9C-5AB8-B3D0-3E5D-FE1123556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44A73A-36F6-839C-81A4-F6B344D717E3}"/>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4068651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39F0-E9CD-3BE5-C29B-A81D9907DF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857B7A-B5D9-91C4-8754-A313BA17F5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D1EC7D-7B49-3BB2-11D9-BA30624F3B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3EA29C-BEDA-2BBC-83C3-84EF7C9CB27A}"/>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6" name="Footer Placeholder 5">
            <a:extLst>
              <a:ext uri="{FF2B5EF4-FFF2-40B4-BE49-F238E27FC236}">
                <a16:creationId xmlns:a16="http://schemas.microsoft.com/office/drawing/2014/main" id="{A0A2773F-F4A7-8547-913F-55C7CC464F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0DFC5-6683-B65B-3A03-37FC85885C4B}"/>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205764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78C5C-259E-6477-518F-F8093AA1C3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27458-BE30-6F3C-ABE0-AB7425FCBE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3BF89B-61DE-546F-A33D-89F6E477E0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B00997-5A2D-9AE0-C325-5616E701DF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882F6F-5E81-F2A0-55CD-ABDBC90DBB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D3D7EA-5900-FFE4-9D9E-F35293BB510D}"/>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8" name="Footer Placeholder 7">
            <a:extLst>
              <a:ext uri="{FF2B5EF4-FFF2-40B4-BE49-F238E27FC236}">
                <a16:creationId xmlns:a16="http://schemas.microsoft.com/office/drawing/2014/main" id="{422AD486-0E1C-3B4F-2CDC-2DA7E1E49F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32741B-1F1D-E466-6FBC-CBBEAFC60283}"/>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38283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88F7-2C22-8145-BE83-480B24A650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07E070-A48A-C366-B0DA-FE7631A740EC}"/>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4" name="Footer Placeholder 3">
            <a:extLst>
              <a:ext uri="{FF2B5EF4-FFF2-40B4-BE49-F238E27FC236}">
                <a16:creationId xmlns:a16="http://schemas.microsoft.com/office/drawing/2014/main" id="{CDB34A92-2058-19F2-45C6-4100EB0CF5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E767EC-0B06-FD2A-744A-D8047E34E472}"/>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194441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558FC3-C0A9-F665-CD8E-D1F0AEC92D44}"/>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3" name="Footer Placeholder 2">
            <a:extLst>
              <a:ext uri="{FF2B5EF4-FFF2-40B4-BE49-F238E27FC236}">
                <a16:creationId xmlns:a16="http://schemas.microsoft.com/office/drawing/2014/main" id="{BA7F2B21-27A4-CD41-79FF-13021B17EC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709B12-2618-1697-1BEA-21141389CBB2}"/>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31252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781D3-9536-3306-85FA-A55072C12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923713-3999-3EE5-F514-C4F62137F8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62F9C7-0ADA-D699-7723-05F693F17C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54926C-13F8-3E2F-6E0D-D8E07A41A80C}"/>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6" name="Footer Placeholder 5">
            <a:extLst>
              <a:ext uri="{FF2B5EF4-FFF2-40B4-BE49-F238E27FC236}">
                <a16:creationId xmlns:a16="http://schemas.microsoft.com/office/drawing/2014/main" id="{D05618B5-D985-AFAA-F90A-9D9FDEB1A7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FC9A2-6C02-1D05-BB22-145E09358D8B}"/>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2424926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46691-2543-875F-F58D-94181FB821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224F71-E5CB-99F4-63A8-5ACBB6861F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A48243-06F8-EF02-9106-09DFBB885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3D98AB-028E-E6FE-D5F6-7D9C3159FA8A}"/>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6" name="Footer Placeholder 5">
            <a:extLst>
              <a:ext uri="{FF2B5EF4-FFF2-40B4-BE49-F238E27FC236}">
                <a16:creationId xmlns:a16="http://schemas.microsoft.com/office/drawing/2014/main" id="{9B32650C-A2CA-D42E-2136-E2C21A1039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7B1383-FC7A-C241-5B6A-E501EA475E08}"/>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3759297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CCE9-F824-BF43-A9DD-D404B26D84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952623-DEC8-F855-90E2-234EE3BC6C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1ABA4D-7C65-C741-9FA0-582877697F04}"/>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FD8D1D1F-E448-C970-53D1-884F02936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2F148A-20A0-507D-EA08-EC69706DA5B5}"/>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3935005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364C54-9AAF-9D1A-9462-C46E168C7A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9DCD1A-AACD-FB3A-FDBB-AE2C705F8E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27234D-BD3D-DECE-E729-DC8093AE1B02}"/>
              </a:ext>
            </a:extLst>
          </p:cNvPr>
          <p:cNvSpPr>
            <a:spLocks noGrp="1"/>
          </p:cNvSpPr>
          <p:nvPr>
            <p:ph type="dt" sz="half" idx="10"/>
          </p:nvPr>
        </p:nvSpPr>
        <p:spPr/>
        <p:txBody>
          <a:body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F0E79FFE-AE51-F0DB-82BB-DFAD6681F2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451B19-F6E0-8845-C6BB-0D228547858F}"/>
              </a:ext>
            </a:extLst>
          </p:cNvPr>
          <p:cNvSpPr>
            <a:spLocks noGrp="1"/>
          </p:cNvSpPr>
          <p:nvPr>
            <p:ph type="sldNum" sz="quarter" idx="12"/>
          </p:nvPr>
        </p:nvSpPr>
        <p:spPr/>
        <p:txBody>
          <a:bodyPr/>
          <a:lstStyle/>
          <a:p>
            <a:fld id="{45D244BB-F1C2-421D-85A0-527BC2D226A2}" type="slidenum">
              <a:rPr lang="en-GB" smtClean="0"/>
              <a:t>‹#›</a:t>
            </a:fld>
            <a:endParaRPr lang="en-GB"/>
          </a:p>
        </p:txBody>
      </p:sp>
    </p:spTree>
    <p:extLst>
      <p:ext uri="{BB962C8B-B14F-4D97-AF65-F5344CB8AC3E}">
        <p14:creationId xmlns:p14="http://schemas.microsoft.com/office/powerpoint/2010/main" val="360924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D3EB6A-840A-FDE1-E158-3FDC1CE63D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533A60-B529-6E50-A2D8-35AE3BB447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431363-61D9-E67C-4A77-7B24FDE8F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C1A81A-2C8E-4684-BF18-0E157D999893}" type="datetimeFigureOut">
              <a:rPr lang="en-GB" smtClean="0"/>
              <a:t>28/11/2022</a:t>
            </a:fld>
            <a:endParaRPr lang="en-GB"/>
          </a:p>
        </p:txBody>
      </p:sp>
      <p:sp>
        <p:nvSpPr>
          <p:cNvPr id="5" name="Footer Placeholder 4">
            <a:extLst>
              <a:ext uri="{FF2B5EF4-FFF2-40B4-BE49-F238E27FC236}">
                <a16:creationId xmlns:a16="http://schemas.microsoft.com/office/drawing/2014/main" id="{38C18BD4-BA77-C8E0-BED4-FA00A0C27C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6DFAE6-93F4-F430-0F5C-10F5DB1C84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244BB-F1C2-421D-85A0-527BC2D226A2}" type="slidenum">
              <a:rPr lang="en-GB" smtClean="0"/>
              <a:t>‹#›</a:t>
            </a:fld>
            <a:endParaRPr lang="en-GB"/>
          </a:p>
        </p:txBody>
      </p:sp>
    </p:spTree>
    <p:extLst>
      <p:ext uri="{BB962C8B-B14F-4D97-AF65-F5344CB8AC3E}">
        <p14:creationId xmlns:p14="http://schemas.microsoft.com/office/powerpoint/2010/main" val="837365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U6T-ed1eI?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cbfuBex-3jE?feature=oembed"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Qjfy-8LshGw?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fI9fxZRtjdU?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rO0ENLWrHkA?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29ED0-BB0C-8BB3-2D7A-F319277A79A5}"/>
              </a:ext>
            </a:extLst>
          </p:cNvPr>
          <p:cNvSpPr>
            <a:spLocks noGrp="1"/>
          </p:cNvSpPr>
          <p:nvPr>
            <p:ph type="title"/>
          </p:nvPr>
        </p:nvSpPr>
        <p:spPr>
          <a:xfrm>
            <a:off x="630936" y="639520"/>
            <a:ext cx="3429000" cy="1719072"/>
          </a:xfrm>
        </p:spPr>
        <p:txBody>
          <a:bodyPr anchor="b">
            <a:normAutofit/>
          </a:bodyPr>
          <a:lstStyle/>
          <a:p>
            <a:r>
              <a:rPr lang="en-GB" sz="3800">
                <a:cs typeface="Calibri Light"/>
              </a:rPr>
              <a:t>Check in process circle...</a:t>
            </a:r>
            <a:endParaRPr lang="en-GB" sz="3800"/>
          </a:p>
        </p:txBody>
      </p:sp>
      <p:sp>
        <p:nvSpPr>
          <p:cNvPr id="3" name="Content Placeholder 2">
            <a:extLst>
              <a:ext uri="{FF2B5EF4-FFF2-40B4-BE49-F238E27FC236}">
                <a16:creationId xmlns:a16="http://schemas.microsoft.com/office/drawing/2014/main" id="{EF09D059-D60A-CF32-C571-A10E61F6BF9E}"/>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1900">
                <a:cs typeface="Calibri"/>
              </a:rPr>
              <a:t>Present moment awareness </a:t>
            </a:r>
          </a:p>
          <a:p>
            <a:r>
              <a:rPr lang="en-GB" sz="1900">
                <a:cs typeface="Calibri"/>
              </a:rPr>
              <a:t>Notice what comes up for you </a:t>
            </a:r>
          </a:p>
          <a:p>
            <a:r>
              <a:rPr lang="en-GB" sz="1900">
                <a:cs typeface="Calibri"/>
              </a:rPr>
              <a:t>Notice what you want to share and make explicit </a:t>
            </a:r>
          </a:p>
          <a:p>
            <a:r>
              <a:rPr lang="en-GB" sz="1900">
                <a:cs typeface="Calibri"/>
              </a:rPr>
              <a:t>Notice what you hold back </a:t>
            </a:r>
          </a:p>
          <a:p>
            <a:r>
              <a:rPr lang="en-GB" sz="1900">
                <a:cs typeface="Calibri"/>
              </a:rPr>
              <a:t>Notice any tensions between you </a:t>
            </a:r>
          </a:p>
          <a:p>
            <a:r>
              <a:rPr lang="en-GB" sz="1900">
                <a:cs typeface="Calibri"/>
              </a:rPr>
              <a:t>Do you need anything from the group today? </a:t>
            </a:r>
          </a:p>
          <a:p>
            <a:endParaRPr lang="en-GB" sz="1900">
              <a:cs typeface="Calibri"/>
            </a:endParaRPr>
          </a:p>
          <a:p>
            <a:endParaRPr lang="en-GB" sz="1900">
              <a:cs typeface="Calibri"/>
            </a:endParaRPr>
          </a:p>
          <a:p>
            <a:endParaRPr lang="en-GB" sz="1900">
              <a:cs typeface="Calibri"/>
            </a:endParaRPr>
          </a:p>
        </p:txBody>
      </p:sp>
      <p:pic>
        <p:nvPicPr>
          <p:cNvPr id="4" name="Picture 4" descr="A picture containing clipart&#10;&#10;Description automatically generated">
            <a:extLst>
              <a:ext uri="{FF2B5EF4-FFF2-40B4-BE49-F238E27FC236}">
                <a16:creationId xmlns:a16="http://schemas.microsoft.com/office/drawing/2014/main" id="{436C14A7-56E9-96D2-CDA1-77C1EF11F45E}"/>
              </a:ext>
            </a:extLst>
          </p:cNvPr>
          <p:cNvPicPr>
            <a:picLocks noChangeAspect="1"/>
          </p:cNvPicPr>
          <p:nvPr/>
        </p:nvPicPr>
        <p:blipFill>
          <a:blip r:embed="rId2"/>
          <a:stretch>
            <a:fillRect/>
          </a:stretch>
        </p:blipFill>
        <p:spPr>
          <a:xfrm>
            <a:off x="4918819" y="640080"/>
            <a:ext cx="6374674" cy="5577840"/>
          </a:xfrm>
          <a:prstGeom prst="rect">
            <a:avLst/>
          </a:prstGeom>
        </p:spPr>
      </p:pic>
    </p:spTree>
    <p:extLst>
      <p:ext uri="{BB962C8B-B14F-4D97-AF65-F5344CB8AC3E}">
        <p14:creationId xmlns:p14="http://schemas.microsoft.com/office/powerpoint/2010/main" val="2807488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0339" y="873345"/>
            <a:ext cx="3734014" cy="3566160"/>
          </a:xfrm>
        </p:spPr>
        <p:txBody>
          <a:bodyPr anchor="b">
            <a:normAutofit fontScale="90000"/>
          </a:bodyPr>
          <a:lstStyle/>
          <a:p>
            <a:pPr algn="l"/>
            <a:r>
              <a:rPr lang="en-GB" sz="3400" b="1" dirty="0">
                <a:ea typeface="+mj-lt"/>
                <a:cs typeface="+mj-lt"/>
              </a:rPr>
              <a:t>Framing Therapeutic Practice (ECPR7001)</a:t>
            </a:r>
            <a:br>
              <a:rPr lang="en-GB" sz="3400" b="1" dirty="0">
                <a:ea typeface="+mj-lt"/>
                <a:cs typeface="+mj-lt"/>
              </a:rPr>
            </a:br>
            <a:r>
              <a:rPr lang="en-GB" sz="3400" b="1" dirty="0">
                <a:ea typeface="+mj-lt"/>
                <a:cs typeface="+mj-lt"/>
              </a:rPr>
              <a:t>Deepening our understanding our emotions, presence and the therapeutic relationship </a:t>
            </a:r>
          </a:p>
          <a:p>
            <a:pPr algn="l"/>
            <a:endParaRPr lang="en-GB" sz="3400" dirty="0">
              <a:cs typeface="Calibri Light"/>
            </a:endParaRPr>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GB" dirty="0">
                <a:cs typeface="Calibri"/>
              </a:rPr>
              <a:t>With Katie Ruddy</a:t>
            </a:r>
            <a:endParaRPr lang="en-GB"/>
          </a:p>
        </p:txBody>
      </p:sp>
      <p:pic>
        <p:nvPicPr>
          <p:cNvPr id="4" name="Picture 4" descr="Icon&#10;&#10;Description automatically generated">
            <a:extLst>
              <a:ext uri="{FF2B5EF4-FFF2-40B4-BE49-F238E27FC236}">
                <a16:creationId xmlns:a16="http://schemas.microsoft.com/office/drawing/2014/main" id="{64BCD8E2-2B89-04EB-4159-6A8C93AB61C2}"/>
              </a:ext>
            </a:extLst>
          </p:cNvPr>
          <p:cNvPicPr>
            <a:picLocks noChangeAspect="1"/>
          </p:cNvPicPr>
          <p:nvPr/>
        </p:nvPicPr>
        <p:blipFill rotWithShape="1">
          <a:blip r:embed="rId2"/>
          <a:srcRect l="18605" r="2497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esthetics in dance/movement therapy. | Dance.Movement.Therapy.">
            <a:extLst>
              <a:ext uri="{FF2B5EF4-FFF2-40B4-BE49-F238E27FC236}">
                <a16:creationId xmlns:a16="http://schemas.microsoft.com/office/drawing/2014/main" id="{7329C0FF-239B-2B7E-68CB-37EBDD638D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166" b="6625"/>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DE906-70C3-9ADC-DCB2-E1AD1DA69FB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Today will be a dance!</a:t>
            </a: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33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AE0941-1C08-B390-029C-CC00B381A21A}"/>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kern="1200">
                <a:solidFill>
                  <a:schemeClr val="tx1"/>
                </a:solidFill>
                <a:latin typeface="+mj-lt"/>
                <a:ea typeface="+mj-ea"/>
                <a:cs typeface="+mj-cs"/>
              </a:rPr>
              <a:t>Connecting with our emotions</a:t>
            </a:r>
          </a:p>
        </p:txBody>
      </p:sp>
      <p:pic>
        <p:nvPicPr>
          <p:cNvPr id="4" name="Online Media 3" title="Brené Brown's Life Advice on Emotions Will Leave You Speechless">
            <a:hlinkClick r:id="" action="ppaction://media"/>
            <a:extLst>
              <a:ext uri="{FF2B5EF4-FFF2-40B4-BE49-F238E27FC236}">
                <a16:creationId xmlns:a16="http://schemas.microsoft.com/office/drawing/2014/main" id="{4A0042BE-2972-346F-CE5B-410CA4FAC56A}"/>
              </a:ext>
            </a:extLst>
          </p:cNvPr>
          <p:cNvPicPr>
            <a:picLocks noRot="1" noChangeAspect="1"/>
          </p:cNvPicPr>
          <p:nvPr>
            <a:videoFile r:link="rId1"/>
          </p:nvPr>
        </p:nvPicPr>
        <p:blipFill>
          <a:blip r:embed="rId3"/>
          <a:stretch>
            <a:fillRect/>
          </a:stretch>
        </p:blipFill>
        <p:spPr>
          <a:xfrm>
            <a:off x="4348596" y="1543429"/>
            <a:ext cx="3223779" cy="1821435"/>
          </a:xfrm>
          <a:prstGeom prst="rect">
            <a:avLst/>
          </a:prstGeom>
        </p:spPr>
      </p:pic>
    </p:spTree>
    <p:extLst>
      <p:ext uri="{BB962C8B-B14F-4D97-AF65-F5344CB8AC3E}">
        <p14:creationId xmlns:p14="http://schemas.microsoft.com/office/powerpoint/2010/main" val="1041863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B3D917B-0D05-B6EC-E6AF-D6156153F8BB}"/>
              </a:ext>
            </a:extLst>
          </p:cNvPr>
          <p:cNvSpPr>
            <a:spLocks noGrp="1"/>
          </p:cNvSpPr>
          <p:nvPr>
            <p:ph type="title"/>
          </p:nvPr>
        </p:nvSpPr>
        <p:spPr>
          <a:xfrm>
            <a:off x="838200" y="556995"/>
            <a:ext cx="10515600" cy="1133693"/>
          </a:xfrm>
        </p:spPr>
        <p:txBody>
          <a:bodyPr>
            <a:normAutofit/>
          </a:bodyPr>
          <a:lstStyle/>
          <a:p>
            <a:r>
              <a:rPr lang="en-US" sz="5200"/>
              <a:t>Thoughts…</a:t>
            </a:r>
            <a:endParaRPr lang="en-GB" sz="5200"/>
          </a:p>
        </p:txBody>
      </p:sp>
      <p:graphicFrame>
        <p:nvGraphicFramePr>
          <p:cNvPr id="7" name="Content Placeholder 4">
            <a:extLst>
              <a:ext uri="{FF2B5EF4-FFF2-40B4-BE49-F238E27FC236}">
                <a16:creationId xmlns:a16="http://schemas.microsoft.com/office/drawing/2014/main" id="{8BC4B3B8-A99B-4861-DCCD-795DD35EADB6}"/>
              </a:ext>
            </a:extLst>
          </p:cNvPr>
          <p:cNvGraphicFramePr>
            <a:graphicFrameLocks noGrp="1"/>
          </p:cNvGraphicFramePr>
          <p:nvPr>
            <p:ph idx="1"/>
            <p:extLst>
              <p:ext uri="{D42A27DB-BD31-4B8C-83A1-F6EECF244321}">
                <p14:modId xmlns:p14="http://schemas.microsoft.com/office/powerpoint/2010/main" val="36314552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0530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4EE45-5114-0957-FB93-9C38F9763965}"/>
              </a:ext>
            </a:extLst>
          </p:cNvPr>
          <p:cNvSpPr>
            <a:spLocks noGrp="1"/>
          </p:cNvSpPr>
          <p:nvPr>
            <p:ph type="title"/>
          </p:nvPr>
        </p:nvSpPr>
        <p:spPr>
          <a:xfrm>
            <a:off x="640080" y="325369"/>
            <a:ext cx="4368602" cy="1956841"/>
          </a:xfrm>
        </p:spPr>
        <p:txBody>
          <a:bodyPr anchor="b">
            <a:normAutofit/>
          </a:bodyPr>
          <a:lstStyle/>
          <a:p>
            <a:r>
              <a:rPr lang="en-US" sz="4200" dirty="0"/>
              <a:t>Emotions according to </a:t>
            </a:r>
            <a:r>
              <a:rPr lang="en-US" sz="4200" dirty="0" err="1"/>
              <a:t>Brene</a:t>
            </a:r>
            <a:r>
              <a:rPr lang="en-US" sz="4200" dirty="0"/>
              <a:t> Brown…</a:t>
            </a:r>
            <a:endParaRPr lang="en-GB" sz="4200" dirty="0"/>
          </a:p>
        </p:txBody>
      </p:sp>
      <p:sp>
        <p:nvSpPr>
          <p:cNvPr id="205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1A34C3-43FB-E53D-C58C-D55CC55FC8CE}"/>
              </a:ext>
            </a:extLst>
          </p:cNvPr>
          <p:cNvSpPr>
            <a:spLocks noGrp="1"/>
          </p:cNvSpPr>
          <p:nvPr>
            <p:ph idx="1"/>
          </p:nvPr>
        </p:nvSpPr>
        <p:spPr>
          <a:xfrm>
            <a:off x="640080" y="2872899"/>
            <a:ext cx="4243589" cy="3320668"/>
          </a:xfrm>
        </p:spPr>
        <p:txBody>
          <a:bodyPr>
            <a:normAutofit/>
          </a:bodyPr>
          <a:lstStyle/>
          <a:p>
            <a:pPr marL="0" indent="0">
              <a:buNone/>
            </a:pPr>
            <a:r>
              <a:rPr lang="en-GB" sz="1700" dirty="0"/>
              <a:t>According to </a:t>
            </a:r>
            <a:r>
              <a:rPr lang="en-GB" sz="1700" dirty="0" err="1"/>
              <a:t>Brene</a:t>
            </a:r>
            <a:r>
              <a:rPr lang="en-GB" sz="1700" dirty="0"/>
              <a:t> brown the ability to name  emotions or experience is essential to being able to process it in a productive an healing manor. So often when we feel lost adrift in our lives our first instinct is to look out into the distance to find the nearest shore but that sure that solid ground is within us the anchor we are searching for his connection and it is internal to form meaningful Connections with others we must first connect with ourselves but to do either we must first establish a common understanding of the language of emotion and human experience </a:t>
            </a:r>
          </a:p>
        </p:txBody>
      </p:sp>
      <p:pic>
        <p:nvPicPr>
          <p:cNvPr id="2052" name="Picture 4" descr="How Universal Are Our Emotions? | The New Yorker">
            <a:extLst>
              <a:ext uri="{FF2B5EF4-FFF2-40B4-BE49-F238E27FC236}">
                <a16:creationId xmlns:a16="http://schemas.microsoft.com/office/drawing/2014/main" id="{21C0D1ED-8957-D6DF-9D18-EC32C20D685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84" r="5589"/>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678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43189-31BB-79C6-4EFA-3E5A0C66DA7F}"/>
              </a:ext>
            </a:extLst>
          </p:cNvPr>
          <p:cNvSpPr>
            <a:spLocks noGrp="1"/>
          </p:cNvSpPr>
          <p:nvPr>
            <p:ph type="title"/>
          </p:nvPr>
        </p:nvSpPr>
        <p:spPr>
          <a:xfrm>
            <a:off x="838200" y="365125"/>
            <a:ext cx="10515600" cy="1325563"/>
          </a:xfrm>
        </p:spPr>
        <p:txBody>
          <a:bodyPr>
            <a:normAutofit/>
          </a:bodyPr>
          <a:lstStyle/>
          <a:p>
            <a:r>
              <a:rPr lang="en-GB" sz="5400" dirty="0"/>
              <a:t>Understanding emotions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22A37F-3FAD-B487-E1EF-804C5D9F8286}"/>
              </a:ext>
            </a:extLst>
          </p:cNvPr>
          <p:cNvSpPr>
            <a:spLocks noGrp="1"/>
          </p:cNvSpPr>
          <p:nvPr>
            <p:ph idx="1"/>
          </p:nvPr>
        </p:nvSpPr>
        <p:spPr>
          <a:xfrm>
            <a:off x="838200" y="1929384"/>
            <a:ext cx="10515600" cy="4251960"/>
          </a:xfrm>
        </p:spPr>
        <p:txBody>
          <a:bodyPr>
            <a:normAutofit/>
          </a:bodyPr>
          <a:lstStyle/>
          <a:p>
            <a:r>
              <a:rPr lang="en-GB" sz="2200" dirty="0"/>
              <a:t>According to </a:t>
            </a:r>
            <a:r>
              <a:rPr lang="en-GB" sz="2200" dirty="0" err="1"/>
              <a:t>Brené</a:t>
            </a:r>
            <a:r>
              <a:rPr lang="en-GB" sz="2200" dirty="0"/>
              <a:t> Brown some researchers place all emotions into one of two categories low arousal and high arousal while others like to label them positive and negative these approaches to understanding emotion are nearly endless. One emotion researcher called Julie beck(2015) asked colleagues to define emotion she got these varying responses: </a:t>
            </a:r>
            <a:endParaRPr lang="en-US" sz="2200" dirty="0"/>
          </a:p>
          <a:p>
            <a:pPr>
              <a:buFont typeface="Wingdings" panose="05000000000000000000" pitchFamily="2" charset="2"/>
              <a:buChar char="Ø"/>
            </a:pPr>
            <a:r>
              <a:rPr lang="en-GB" sz="2200" dirty="0"/>
              <a:t>individual specific reactions to experiences </a:t>
            </a:r>
          </a:p>
          <a:p>
            <a:pPr>
              <a:buFont typeface="Wingdings" panose="05000000000000000000" pitchFamily="2" charset="2"/>
              <a:buChar char="Ø"/>
            </a:pPr>
            <a:r>
              <a:rPr lang="en-GB" sz="2200" dirty="0"/>
              <a:t>sensitivity to events </a:t>
            </a:r>
            <a:endParaRPr lang="en-US" sz="2200" dirty="0"/>
          </a:p>
          <a:p>
            <a:pPr>
              <a:buFont typeface="Wingdings" panose="05000000000000000000" pitchFamily="2" charset="2"/>
              <a:buChar char="Ø"/>
            </a:pPr>
            <a:r>
              <a:rPr lang="en-GB" sz="2200" dirty="0"/>
              <a:t>your mind's reaction to experience </a:t>
            </a:r>
            <a:endParaRPr lang="en-US" sz="2200" dirty="0"/>
          </a:p>
          <a:p>
            <a:pPr>
              <a:buFont typeface="Wingdings" panose="05000000000000000000" pitchFamily="2" charset="2"/>
              <a:buChar char="Ø"/>
            </a:pPr>
            <a:r>
              <a:rPr lang="en-GB" sz="2200" dirty="0"/>
              <a:t>the description of intangible human feelings the powerful internal sensations that colour our every experience </a:t>
            </a:r>
            <a:endParaRPr lang="en-US" sz="2200" dirty="0"/>
          </a:p>
          <a:p>
            <a:endParaRPr lang="en-GB" sz="2200" dirty="0"/>
          </a:p>
        </p:txBody>
      </p:sp>
    </p:spTree>
    <p:extLst>
      <p:ext uri="{BB962C8B-B14F-4D97-AF65-F5344CB8AC3E}">
        <p14:creationId xmlns:p14="http://schemas.microsoft.com/office/powerpoint/2010/main" val="2486079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DC215-5220-4344-A8AD-FDDED1D29B20}"/>
              </a:ext>
            </a:extLst>
          </p:cNvPr>
          <p:cNvSpPr>
            <a:spLocks noGrp="1"/>
          </p:cNvSpPr>
          <p:nvPr>
            <p:ph type="title"/>
          </p:nvPr>
        </p:nvSpPr>
        <p:spPr>
          <a:xfrm>
            <a:off x="841248" y="548640"/>
            <a:ext cx="3600860" cy="5431536"/>
          </a:xfrm>
        </p:spPr>
        <p:txBody>
          <a:bodyPr>
            <a:normAutofit/>
          </a:bodyPr>
          <a:lstStyle/>
          <a:p>
            <a:r>
              <a:rPr lang="en-GB" sz="5400">
                <a:cs typeface="Calibri Light"/>
              </a:rPr>
              <a:t>Science and the cognitive approach to emotion</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BE34C5-6024-46A6-9022-071E939A0816}"/>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Research has traditionally looked at emotion through a cognitive lens.</a:t>
            </a:r>
          </a:p>
          <a:p>
            <a:r>
              <a:rPr lang="en-GB" sz="2200">
                <a:cs typeface="Calibri"/>
              </a:rPr>
              <a:t>However as phenomenological research develops, we may develop a different and compelling theory which will includes further qualitative studies, rather than the mostly quantitative studies of cognitive research.</a:t>
            </a:r>
          </a:p>
          <a:p>
            <a:endParaRPr lang="en-GB" sz="2200">
              <a:cs typeface="Calibri"/>
            </a:endParaRPr>
          </a:p>
          <a:p>
            <a:pPr marL="0" indent="0">
              <a:buNone/>
            </a:pPr>
            <a:endParaRPr lang="en-GB" sz="2200">
              <a:cs typeface="Calibri"/>
            </a:endParaRPr>
          </a:p>
          <a:p>
            <a:endParaRPr lang="en-GB" sz="2200">
              <a:cs typeface="Calibri"/>
            </a:endParaRPr>
          </a:p>
        </p:txBody>
      </p:sp>
    </p:spTree>
    <p:extLst>
      <p:ext uri="{BB962C8B-B14F-4D97-AF65-F5344CB8AC3E}">
        <p14:creationId xmlns:p14="http://schemas.microsoft.com/office/powerpoint/2010/main" val="1821586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86264-FA5B-45F1-9C6E-6A3911A3D11B}"/>
              </a:ext>
            </a:extLst>
          </p:cNvPr>
          <p:cNvSpPr>
            <a:spLocks noGrp="1"/>
          </p:cNvSpPr>
          <p:nvPr>
            <p:ph type="title"/>
          </p:nvPr>
        </p:nvSpPr>
        <p:spPr>
          <a:xfrm>
            <a:off x="841248" y="548640"/>
            <a:ext cx="3600860" cy="5431536"/>
          </a:xfrm>
        </p:spPr>
        <p:txBody>
          <a:bodyPr>
            <a:normAutofit/>
          </a:bodyPr>
          <a:lstStyle/>
          <a:p>
            <a:r>
              <a:rPr lang="en-GB" sz="5000">
                <a:cs typeface="Calibri Light"/>
              </a:rPr>
              <a:t>Intentionality</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032F51-E8EE-4953-A2EC-5286ED320FA0}"/>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000">
                <a:cs typeface="Calibri"/>
              </a:rPr>
              <a:t>Emotions are connected to not only the cognitive processes, but also the world that we are connected to.</a:t>
            </a:r>
          </a:p>
          <a:p>
            <a:r>
              <a:rPr lang="en-GB" sz="2000">
                <a:cs typeface="Calibri"/>
              </a:rPr>
              <a:t>Emotions are related to experiences of significance.</a:t>
            </a:r>
          </a:p>
          <a:p>
            <a:endParaRPr lang="en-GB" sz="2000">
              <a:cs typeface="Calibri"/>
            </a:endParaRPr>
          </a:p>
          <a:p>
            <a:r>
              <a:rPr lang="en-GB" sz="2000">
                <a:cs typeface="Calibri"/>
              </a:rPr>
              <a:t>Emotions are a sense-making activity.</a:t>
            </a:r>
          </a:p>
          <a:p>
            <a:r>
              <a:rPr lang="en-GB" sz="2000">
                <a:cs typeface="Calibri"/>
              </a:rPr>
              <a:t>What does this mean?</a:t>
            </a:r>
          </a:p>
          <a:p>
            <a:endParaRPr lang="en-GB" sz="2000">
              <a:cs typeface="Calibri"/>
            </a:endParaRPr>
          </a:p>
          <a:p>
            <a:r>
              <a:rPr lang="en-GB" sz="2000">
                <a:cs typeface="Calibri"/>
              </a:rPr>
              <a:t>'Feeling toward'</a:t>
            </a:r>
          </a:p>
          <a:p>
            <a:endParaRPr lang="en-GB" sz="2000">
              <a:cs typeface="Calibri"/>
            </a:endParaRPr>
          </a:p>
          <a:p>
            <a:r>
              <a:rPr lang="en-GB" sz="2000">
                <a:cs typeface="Calibri"/>
              </a:rPr>
              <a:t>One of the central concepts of phenomenology is every experience, act of consciousness, everything that we do, is intentional. All our awareness is directed towards objects.</a:t>
            </a:r>
          </a:p>
        </p:txBody>
      </p:sp>
    </p:spTree>
    <p:extLst>
      <p:ext uri="{BB962C8B-B14F-4D97-AF65-F5344CB8AC3E}">
        <p14:creationId xmlns:p14="http://schemas.microsoft.com/office/powerpoint/2010/main" val="355810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ece of chocolate cake on a table&#10;&#10;Description automatically generated">
            <a:extLst>
              <a:ext uri="{FF2B5EF4-FFF2-40B4-BE49-F238E27FC236}">
                <a16:creationId xmlns:a16="http://schemas.microsoft.com/office/drawing/2014/main" id="{6512606C-4D27-4E60-8E84-1B8DFB13491A}"/>
              </a:ext>
            </a:extLst>
          </p:cNvPr>
          <p:cNvPicPr>
            <a:picLocks noGrp="1" noChangeAspect="1"/>
          </p:cNvPicPr>
          <p:nvPr>
            <p:ph idx="1"/>
          </p:nvPr>
        </p:nvPicPr>
        <p:blipFill rotWithShape="1">
          <a:blip r:embed="rId2"/>
          <a:srcRect t="30160" b="35739"/>
          <a:stretch/>
        </p:blipFill>
        <p:spPr>
          <a:xfrm>
            <a:off x="643467" y="643467"/>
            <a:ext cx="10905066" cy="5571065"/>
          </a:xfrm>
          <a:prstGeom prst="rect">
            <a:avLst/>
          </a:prstGeom>
          <a:ln>
            <a:noFill/>
          </a:ln>
        </p:spPr>
      </p:pic>
    </p:spTree>
    <p:extLst>
      <p:ext uri="{BB962C8B-B14F-4D97-AF65-F5344CB8AC3E}">
        <p14:creationId xmlns:p14="http://schemas.microsoft.com/office/powerpoint/2010/main" val="3933232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D1612-6044-4A3B-B671-6DA7B209EB0F}"/>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What is happening for you right now?</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ece of chocolate cake on a table&#10;&#10;Description automatically generated">
            <a:extLst>
              <a:ext uri="{FF2B5EF4-FFF2-40B4-BE49-F238E27FC236}">
                <a16:creationId xmlns:a16="http://schemas.microsoft.com/office/drawing/2014/main" id="{37309AF8-A089-4EEF-9049-4345044D1568}"/>
              </a:ext>
            </a:extLst>
          </p:cNvPr>
          <p:cNvPicPr>
            <a:picLocks noGrp="1" noChangeAspect="1"/>
          </p:cNvPicPr>
          <p:nvPr>
            <p:ph idx="1"/>
          </p:nvPr>
        </p:nvPicPr>
        <p:blipFill rotWithShape="1">
          <a:blip r:embed="rId3"/>
          <a:srcRect t="13936" r="-1" b="1951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4358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5A958-82A0-4502-A88D-F9E78C8B09C3}"/>
              </a:ext>
            </a:extLst>
          </p:cNvPr>
          <p:cNvSpPr>
            <a:spLocks noGrp="1"/>
          </p:cNvSpPr>
          <p:nvPr>
            <p:ph type="title"/>
          </p:nvPr>
        </p:nvSpPr>
        <p:spPr>
          <a:xfrm>
            <a:off x="841248" y="548640"/>
            <a:ext cx="3600860" cy="5431536"/>
          </a:xfrm>
        </p:spPr>
        <p:txBody>
          <a:bodyPr>
            <a:normAutofit/>
          </a:bodyPr>
          <a:lstStyle/>
          <a:p>
            <a:r>
              <a:rPr lang="en-GB" sz="5400">
                <a:cs typeface="Calibri Light"/>
              </a:rPr>
              <a:t>Response</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9221EF-7CB2-4ED0-A01B-A13CF462B374}"/>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Not the same response</a:t>
            </a:r>
          </a:p>
          <a:p>
            <a:r>
              <a:rPr lang="en-GB" sz="2200">
                <a:cs typeface="Calibri"/>
              </a:rPr>
              <a:t>But you will all have had a 'feeling toward'.</a:t>
            </a:r>
          </a:p>
          <a:p>
            <a:r>
              <a:rPr lang="en-GB" sz="2200">
                <a:cs typeface="Calibri"/>
              </a:rPr>
              <a:t>You have had an awareness/emotion about the chocolate brownie.</a:t>
            </a:r>
          </a:p>
          <a:p>
            <a:endParaRPr lang="en-GB" sz="2200">
              <a:cs typeface="Calibri"/>
            </a:endParaRPr>
          </a:p>
          <a:p>
            <a:r>
              <a:rPr lang="en-GB" sz="2200">
                <a:cs typeface="Calibri"/>
              </a:rPr>
              <a:t>The felt body resonated in a specific way which will disclose your own subjective experience.</a:t>
            </a:r>
          </a:p>
          <a:p>
            <a:endParaRPr lang="en-GB" sz="2200">
              <a:cs typeface="Calibri"/>
            </a:endParaRPr>
          </a:p>
          <a:p>
            <a:r>
              <a:rPr lang="en-GB" sz="2200">
                <a:cs typeface="Calibri"/>
              </a:rPr>
              <a:t>An emotion is an embodied experience</a:t>
            </a:r>
          </a:p>
        </p:txBody>
      </p:sp>
    </p:spTree>
    <p:extLst>
      <p:ext uri="{BB962C8B-B14F-4D97-AF65-F5344CB8AC3E}">
        <p14:creationId xmlns:p14="http://schemas.microsoft.com/office/powerpoint/2010/main" val="2109814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AEE20A-5D9A-48E1-A22C-4D65B92D162D}"/>
              </a:ext>
            </a:extLst>
          </p:cNvPr>
          <p:cNvSpPr>
            <a:spLocks noGrp="1"/>
          </p:cNvSpPr>
          <p:nvPr>
            <p:ph type="title"/>
          </p:nvPr>
        </p:nvSpPr>
        <p:spPr>
          <a:xfrm>
            <a:off x="838201" y="643467"/>
            <a:ext cx="3888526" cy="1800526"/>
          </a:xfrm>
        </p:spPr>
        <p:txBody>
          <a:bodyPr>
            <a:normAutofit/>
          </a:bodyPr>
          <a:lstStyle/>
          <a:p>
            <a:r>
              <a:rPr lang="en-GB" sz="3400">
                <a:cs typeface="Calibri Light"/>
              </a:rPr>
              <a:t>Criticism of the Cognitive Perception of Emotion</a:t>
            </a:r>
            <a:endParaRPr lang="en-GB" sz="3400"/>
          </a:p>
        </p:txBody>
      </p:sp>
      <p:sp>
        <p:nvSpPr>
          <p:cNvPr id="3" name="Content Placeholder 2">
            <a:extLst>
              <a:ext uri="{FF2B5EF4-FFF2-40B4-BE49-F238E27FC236}">
                <a16:creationId xmlns:a16="http://schemas.microsoft.com/office/drawing/2014/main" id="{429C6D04-75F6-4237-B909-201D64C76FE4}"/>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1700">
                <a:cs typeface="Calibri"/>
              </a:rPr>
              <a:t>Cognitive theories look at the intellectualisation of the experience.</a:t>
            </a:r>
          </a:p>
          <a:p>
            <a:r>
              <a:rPr lang="en-GB" sz="1700">
                <a:cs typeface="Calibri"/>
              </a:rPr>
              <a:t>They do not consider the embodied experience.</a:t>
            </a:r>
          </a:p>
          <a:p>
            <a:r>
              <a:rPr lang="en-GB" sz="1700">
                <a:cs typeface="Calibri"/>
              </a:rPr>
              <a:t>You cannot just add the bodily experience to a cognitive event. </a:t>
            </a:r>
          </a:p>
          <a:p>
            <a:r>
              <a:rPr lang="en-GB" sz="1700">
                <a:cs typeface="Calibri"/>
              </a:rPr>
              <a:t>It is a holistic experience that cannot be separated out.</a:t>
            </a:r>
          </a:p>
          <a:p>
            <a:endParaRPr lang="en-GB" sz="1700">
              <a:cs typeface="Calibri"/>
            </a:endParaRPr>
          </a:p>
          <a:p>
            <a:r>
              <a:rPr lang="en-GB" sz="1700">
                <a:cs typeface="Calibri"/>
              </a:rPr>
              <a:t>What do you think?</a:t>
            </a:r>
          </a:p>
        </p:txBody>
      </p:sp>
      <p:pic>
        <p:nvPicPr>
          <p:cNvPr id="11" name="Graphic 6" descr="Person with Idea">
            <a:extLst>
              <a:ext uri="{FF2B5EF4-FFF2-40B4-BE49-F238E27FC236}">
                <a16:creationId xmlns:a16="http://schemas.microsoft.com/office/drawing/2014/main" id="{A7CEDC6D-DDE6-413E-A056-36A398CB6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080161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AEC534-E8FE-8D48-B012-B94333B1ED26}"/>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kern="1200">
                <a:solidFill>
                  <a:schemeClr val="tx1"/>
                </a:solidFill>
                <a:latin typeface="+mj-lt"/>
                <a:ea typeface="+mj-ea"/>
                <a:cs typeface="+mj-cs"/>
              </a:rPr>
              <a:t>Rupture and Repair </a:t>
            </a:r>
          </a:p>
        </p:txBody>
      </p:sp>
      <p:pic>
        <p:nvPicPr>
          <p:cNvPr id="4" name="Online Media 3" title="Dr. Allan Schore on resilience and the balance of rupture and repair">
            <a:hlinkClick r:id="" action="ppaction://media"/>
            <a:extLst>
              <a:ext uri="{FF2B5EF4-FFF2-40B4-BE49-F238E27FC236}">
                <a16:creationId xmlns:a16="http://schemas.microsoft.com/office/drawing/2014/main" id="{692653E8-D12E-D1F5-FC61-2A92D217816E}"/>
              </a:ext>
            </a:extLst>
          </p:cNvPr>
          <p:cNvPicPr>
            <a:picLocks noRot="1" noChangeAspect="1"/>
          </p:cNvPicPr>
          <p:nvPr>
            <a:videoFile r:link="rId1"/>
          </p:nvPr>
        </p:nvPicPr>
        <p:blipFill>
          <a:blip r:embed="rId3"/>
          <a:stretch>
            <a:fillRect/>
          </a:stretch>
        </p:blipFill>
        <p:spPr>
          <a:xfrm>
            <a:off x="4730705" y="1532408"/>
            <a:ext cx="2453114" cy="1839836"/>
          </a:xfrm>
          <a:prstGeom prst="rect">
            <a:avLst/>
          </a:prstGeom>
        </p:spPr>
      </p:pic>
    </p:spTree>
    <p:extLst>
      <p:ext uri="{BB962C8B-B14F-4D97-AF65-F5344CB8AC3E}">
        <p14:creationId xmlns:p14="http://schemas.microsoft.com/office/powerpoint/2010/main" val="294914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elf-Reflection: What It Is, Benefits, and How to Do It">
            <a:extLst>
              <a:ext uri="{FF2B5EF4-FFF2-40B4-BE49-F238E27FC236}">
                <a16:creationId xmlns:a16="http://schemas.microsoft.com/office/drawing/2014/main" id="{4D300118-64F0-8FB5-4A37-2E350B1705E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0B690-25DB-4885-9A33-B345899671B4}"/>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Invitation to pause..</a:t>
            </a:r>
          </a:p>
        </p:txBody>
      </p:sp>
      <p:cxnSp>
        <p:nvCxnSpPr>
          <p:cNvPr id="3081" name="Straight Connector 308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083" name="Straight Connector 308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8603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74BAEA-09B3-82BA-DFFF-F64CE6F7410E}"/>
              </a:ext>
            </a:extLst>
          </p:cNvPr>
          <p:cNvSpPr>
            <a:spLocks noGrp="1"/>
          </p:cNvSpPr>
          <p:nvPr>
            <p:ph type="title"/>
          </p:nvPr>
        </p:nvSpPr>
        <p:spPr>
          <a:xfrm>
            <a:off x="838200" y="365125"/>
            <a:ext cx="10515600" cy="1325563"/>
          </a:xfrm>
        </p:spPr>
        <p:txBody>
          <a:bodyPr>
            <a:normAutofit/>
          </a:bodyPr>
          <a:lstStyle/>
          <a:p>
            <a:r>
              <a:rPr lang="en-US" sz="4200"/>
              <a:t>Rupture and repair from a Gestalt Perspective…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F169FA-4553-79B7-F25D-BA34872848A4}"/>
              </a:ext>
            </a:extLst>
          </p:cNvPr>
          <p:cNvSpPr>
            <a:spLocks noGrp="1"/>
          </p:cNvSpPr>
          <p:nvPr>
            <p:ph idx="1"/>
          </p:nvPr>
        </p:nvSpPr>
        <p:spPr>
          <a:xfrm>
            <a:off x="838200" y="1929384"/>
            <a:ext cx="10515600" cy="4251960"/>
          </a:xfrm>
        </p:spPr>
        <p:txBody>
          <a:bodyPr>
            <a:normAutofit/>
          </a:bodyPr>
          <a:lstStyle/>
          <a:p>
            <a:r>
              <a:rPr lang="en-GB" sz="2000"/>
              <a:t>According to Dave man many trainee therapists can paralyse themselves for fear of saying the wrong thing when working with clients but saying the wrong thing is not the end of the story</a:t>
            </a:r>
            <a:r>
              <a:rPr lang="en-US" sz="2000"/>
              <a:t>.</a:t>
            </a:r>
          </a:p>
          <a:p>
            <a:r>
              <a:rPr lang="en-GB" sz="2000"/>
              <a:t>within a dialogical relationship we are not going to attune perfectly with our clients all the time they will be relational ruptures some small some not so small</a:t>
            </a:r>
            <a:r>
              <a:rPr lang="en-US" sz="2000"/>
              <a:t>.</a:t>
            </a:r>
          </a:p>
          <a:p>
            <a:r>
              <a:rPr lang="en-GB" sz="2000"/>
              <a:t>when we are approaching the novel in meeting the other it is inevitable there will be some uncertainty excitement and or anxiety </a:t>
            </a:r>
            <a:endParaRPr lang="en-US" sz="2000"/>
          </a:p>
          <a:p>
            <a:r>
              <a:rPr lang="en-GB" sz="2000"/>
              <a:t>we might have our theories and maps to guide us but in every knew interhuman meeting we are journeying into unknown territory and are likely to take a few ‘wrong’ turns </a:t>
            </a:r>
          </a:p>
          <a:p>
            <a:r>
              <a:rPr lang="en-GB" sz="2000"/>
              <a:t>Our task as therapist is not the impossible one of eliminating all miss achievements but to notice that they occur and to let the client know that we notice it is in their repairing of the Mr tournament and subsequent re achievement that healing can take place. This enables knew information deepening the therapeutic relationship.</a:t>
            </a:r>
            <a:r>
              <a:rPr lang="en-US" sz="2000"/>
              <a:t> </a:t>
            </a:r>
            <a:r>
              <a:rPr lang="en-GB" sz="2000"/>
              <a:t>We provide an opportunity for clients to reconfigure their ground.</a:t>
            </a:r>
          </a:p>
        </p:txBody>
      </p:sp>
    </p:spTree>
    <p:extLst>
      <p:ext uri="{BB962C8B-B14F-4D97-AF65-F5344CB8AC3E}">
        <p14:creationId xmlns:p14="http://schemas.microsoft.com/office/powerpoint/2010/main" val="4252438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301D8E-79F7-4AB0-01FA-F1FB3649C234}"/>
              </a:ext>
            </a:extLst>
          </p:cNvPr>
          <p:cNvSpPr>
            <a:spLocks noGrp="1"/>
          </p:cNvSpPr>
          <p:nvPr>
            <p:ph type="title"/>
          </p:nvPr>
        </p:nvSpPr>
        <p:spPr>
          <a:xfrm>
            <a:off x="838200" y="365125"/>
            <a:ext cx="10515600" cy="1325563"/>
          </a:xfrm>
        </p:spPr>
        <p:txBody>
          <a:bodyPr>
            <a:normAutofit/>
          </a:bodyPr>
          <a:lstStyle/>
          <a:p>
            <a:r>
              <a:rPr lang="en-US" sz="5400"/>
              <a:t>Continued…</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FDD0A2-B35C-589D-DE5C-0FBB1E4531EA}"/>
              </a:ext>
            </a:extLst>
          </p:cNvPr>
          <p:cNvSpPr>
            <a:spLocks noGrp="1"/>
          </p:cNvSpPr>
          <p:nvPr>
            <p:ph idx="1"/>
          </p:nvPr>
        </p:nvSpPr>
        <p:spPr>
          <a:xfrm>
            <a:off x="838200" y="1929384"/>
            <a:ext cx="10515600" cy="4251960"/>
          </a:xfrm>
        </p:spPr>
        <p:txBody>
          <a:bodyPr>
            <a:normAutofit/>
          </a:bodyPr>
          <a:lstStyle/>
          <a:p>
            <a:r>
              <a:rPr lang="en-GB" sz="1900"/>
              <a:t>Clients who have suffered repeated failings to be met in their upbringing including those who have endured early trauma develop a polarity. At one end of this polarity our expectations that they will yet again be missed and the miss achievement of the past will be repeated reinforcing a fixed guest out. At the other end of the polarity is the desperate hope that they will be met that those past relational wounds will finally be recognised by the other and they will be truly seen</a:t>
            </a:r>
            <a:r>
              <a:rPr lang="en-US" sz="1900"/>
              <a:t>.</a:t>
            </a:r>
          </a:p>
          <a:p>
            <a:r>
              <a:rPr lang="en-GB" sz="1900"/>
              <a:t>when ruptures occur, they are often only on the fringes of the client's awareness or out of their awareness quite simply because they are so familiar</a:t>
            </a:r>
            <a:r>
              <a:rPr lang="en-US" sz="1900"/>
              <a:t>.</a:t>
            </a:r>
          </a:p>
          <a:p>
            <a:r>
              <a:rPr lang="en-GB" sz="1900"/>
              <a:t>the therapist needs to pay close attention to body process for example slight drops in volume of speech quality of eye contact and needs to grade their re-attunement you don't give a starving man a feast ruptures that go unrepaired that are below the level of awareness often show up in the form of enactments such as the client wanting to suddenly leave the therapy without good reason</a:t>
            </a:r>
            <a:r>
              <a:rPr lang="en-US" sz="1900"/>
              <a:t>.</a:t>
            </a:r>
          </a:p>
          <a:p>
            <a:r>
              <a:rPr lang="en-GB" sz="1900"/>
              <a:t>Another consideration is that whilst there is a fear of repetition of past ruptures there is also a fear of being seen and attuned to particularly when shame is present</a:t>
            </a:r>
            <a:r>
              <a:rPr lang="en-US" sz="1900"/>
              <a:t>.</a:t>
            </a:r>
            <a:endParaRPr lang="en-GB" sz="1900"/>
          </a:p>
        </p:txBody>
      </p:sp>
    </p:spTree>
    <p:extLst>
      <p:ext uri="{BB962C8B-B14F-4D97-AF65-F5344CB8AC3E}">
        <p14:creationId xmlns:p14="http://schemas.microsoft.com/office/powerpoint/2010/main" val="3934015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1C587A-1757-0A60-20BC-2A8291808F0F}"/>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sz="4100" kern="1200">
                <a:solidFill>
                  <a:schemeClr val="tx1"/>
                </a:solidFill>
                <a:latin typeface="+mj-lt"/>
                <a:ea typeface="+mj-ea"/>
                <a:cs typeface="+mj-cs"/>
              </a:rPr>
              <a:t>Emotional Development of Young Children </a:t>
            </a:r>
          </a:p>
        </p:txBody>
      </p:sp>
      <p:pic>
        <p:nvPicPr>
          <p:cNvPr id="4" name="Online Media 3" title="Peter Fonagy: Emotional Regulation in Young Children">
            <a:hlinkClick r:id="" action="ppaction://media"/>
            <a:extLst>
              <a:ext uri="{FF2B5EF4-FFF2-40B4-BE49-F238E27FC236}">
                <a16:creationId xmlns:a16="http://schemas.microsoft.com/office/drawing/2014/main" id="{CED5A849-EF37-7754-5C6F-CED8762A9C4D}"/>
              </a:ext>
            </a:extLst>
          </p:cNvPr>
          <p:cNvPicPr>
            <a:picLocks noRot="1" noChangeAspect="1"/>
          </p:cNvPicPr>
          <p:nvPr>
            <a:videoFile r:link="rId1"/>
          </p:nvPr>
        </p:nvPicPr>
        <p:blipFill>
          <a:blip r:embed="rId3"/>
          <a:stretch>
            <a:fillRect/>
          </a:stretch>
        </p:blipFill>
        <p:spPr>
          <a:xfrm>
            <a:off x="4348596" y="1543429"/>
            <a:ext cx="3217333" cy="1817793"/>
          </a:xfrm>
          <a:prstGeom prst="rect">
            <a:avLst/>
          </a:prstGeom>
        </p:spPr>
      </p:pic>
    </p:spTree>
    <p:extLst>
      <p:ext uri="{BB962C8B-B14F-4D97-AF65-F5344CB8AC3E}">
        <p14:creationId xmlns:p14="http://schemas.microsoft.com/office/powerpoint/2010/main" val="190564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0A7DC-4EF2-EED2-7366-65E51AFE9CE0}"/>
              </a:ext>
            </a:extLst>
          </p:cNvPr>
          <p:cNvSpPr>
            <a:spLocks noGrp="1"/>
          </p:cNvSpPr>
          <p:nvPr>
            <p:ph type="title"/>
          </p:nvPr>
        </p:nvSpPr>
        <p:spPr>
          <a:xfrm>
            <a:off x="838200" y="365125"/>
            <a:ext cx="10515600" cy="1325563"/>
          </a:xfrm>
        </p:spPr>
        <p:txBody>
          <a:bodyPr>
            <a:normAutofit/>
          </a:bodyPr>
          <a:lstStyle/>
          <a:p>
            <a:r>
              <a:rPr lang="en-US" sz="4600"/>
              <a:t>Rupture/repair cycle in early interactions </a:t>
            </a:r>
            <a:endParaRPr lang="en-GB"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4714CC-86C7-9461-5C47-0CD9C967FE5D}"/>
              </a:ext>
            </a:extLst>
          </p:cNvPr>
          <p:cNvSpPr>
            <a:spLocks noGrp="1"/>
          </p:cNvSpPr>
          <p:nvPr>
            <p:ph idx="1"/>
          </p:nvPr>
        </p:nvSpPr>
        <p:spPr>
          <a:xfrm>
            <a:off x="838200" y="1929384"/>
            <a:ext cx="10515600" cy="4251960"/>
          </a:xfrm>
        </p:spPr>
        <p:txBody>
          <a:bodyPr>
            <a:normAutofit/>
          </a:bodyPr>
          <a:lstStyle/>
          <a:p>
            <a:r>
              <a:rPr lang="en-GB" sz="2200"/>
              <a:t>Any healthy mother infant relationship can be a beautiful illustration of a rupture and repair cycle in action. Observe such a relationship and you will notice a series of slight miss achievements followed by re attunement or to put it in another way a series of relational ruptures an repairs. In the repair process an interpersonal bridge is rebuilt as healthy contact is restored and any shame or related affects experienced at the time of the rupture are experienced as a tolerable emotional state that can be regulated rather than damning indictment on the Childs way of being. The child also learns in an embodied way the ruptured interactions are repairable. However, when children experience repeated ruptures without a repair then the rupture is internalised and can become disconnected from how they feel. </a:t>
            </a:r>
            <a:endParaRPr lang="en-US" sz="2200"/>
          </a:p>
          <a:p>
            <a:r>
              <a:rPr lang="en-GB" sz="2200"/>
              <a:t>The role of the therapist is to transform such out of awareness disconnection into the experience of connexion with the here and now situation.</a:t>
            </a:r>
          </a:p>
        </p:txBody>
      </p:sp>
    </p:spTree>
    <p:extLst>
      <p:ext uri="{BB962C8B-B14F-4D97-AF65-F5344CB8AC3E}">
        <p14:creationId xmlns:p14="http://schemas.microsoft.com/office/powerpoint/2010/main" val="3925000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A65487-88D6-4E39-1349-9C9841177B21}"/>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kern="1200" dirty="0">
                <a:solidFill>
                  <a:schemeClr val="tx1"/>
                </a:solidFill>
                <a:latin typeface="+mj-lt"/>
                <a:ea typeface="+mj-ea"/>
                <a:cs typeface="+mj-cs"/>
              </a:rPr>
              <a:t>The Therapeutic </a:t>
            </a:r>
            <a:r>
              <a:rPr lang="en-US" dirty="0"/>
              <a:t>R</a:t>
            </a:r>
            <a:r>
              <a:rPr lang="en-US" kern="1200" dirty="0">
                <a:solidFill>
                  <a:schemeClr val="tx1"/>
                </a:solidFill>
                <a:latin typeface="+mj-lt"/>
                <a:ea typeface="+mj-ea"/>
                <a:cs typeface="+mj-cs"/>
              </a:rPr>
              <a:t>elationship </a:t>
            </a:r>
          </a:p>
        </p:txBody>
      </p:sp>
      <p:pic>
        <p:nvPicPr>
          <p:cNvPr id="4" name="Online Media 3" title="Dr. Allan Schore on therapeutic alliance and emotional communication, right brain to right brain">
            <a:hlinkClick r:id="" action="ppaction://media"/>
            <a:extLst>
              <a:ext uri="{FF2B5EF4-FFF2-40B4-BE49-F238E27FC236}">
                <a16:creationId xmlns:a16="http://schemas.microsoft.com/office/drawing/2014/main" id="{380097D3-9908-BEC8-547D-078A48B44EB6}"/>
              </a:ext>
            </a:extLst>
          </p:cNvPr>
          <p:cNvPicPr>
            <a:picLocks noGrp="1" noRot="1" noChangeAspect="1"/>
          </p:cNvPicPr>
          <p:nvPr>
            <p:ph idx="1"/>
            <a:videoFile r:link="rId1"/>
          </p:nvPr>
        </p:nvPicPr>
        <p:blipFill>
          <a:blip r:embed="rId3"/>
          <a:stretch>
            <a:fillRect/>
          </a:stretch>
        </p:blipFill>
        <p:spPr>
          <a:xfrm>
            <a:off x="4730705" y="1532408"/>
            <a:ext cx="2453114" cy="1839836"/>
          </a:xfrm>
          <a:prstGeom prst="rect">
            <a:avLst/>
          </a:prstGeom>
        </p:spPr>
      </p:pic>
    </p:spTree>
    <p:extLst>
      <p:ext uri="{BB962C8B-B14F-4D97-AF65-F5344CB8AC3E}">
        <p14:creationId xmlns:p14="http://schemas.microsoft.com/office/powerpoint/2010/main" val="3409618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2A33-A793-9336-90C4-C1E65B56073F}"/>
              </a:ext>
            </a:extLst>
          </p:cNvPr>
          <p:cNvSpPr>
            <a:spLocks noGrp="1"/>
          </p:cNvSpPr>
          <p:nvPr>
            <p:ph type="title"/>
          </p:nvPr>
        </p:nvSpPr>
        <p:spPr>
          <a:xfrm>
            <a:off x="841248" y="548640"/>
            <a:ext cx="3600860" cy="5431536"/>
          </a:xfrm>
        </p:spPr>
        <p:txBody>
          <a:bodyPr>
            <a:normAutofit/>
          </a:bodyPr>
          <a:lstStyle/>
          <a:p>
            <a:r>
              <a:rPr lang="en-GB" sz="5400"/>
              <a:t>The therapeutic relationship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8BDAFF-A6BE-605B-3D95-4C3D0A9D3D7A}"/>
              </a:ext>
            </a:extLst>
          </p:cNvPr>
          <p:cNvSpPr>
            <a:spLocks noGrp="1"/>
          </p:cNvSpPr>
          <p:nvPr>
            <p:ph idx="1"/>
          </p:nvPr>
        </p:nvSpPr>
        <p:spPr>
          <a:xfrm>
            <a:off x="5126418" y="552091"/>
            <a:ext cx="6224335" cy="5431536"/>
          </a:xfrm>
        </p:spPr>
        <p:txBody>
          <a:bodyPr anchor="ctr">
            <a:normAutofit/>
          </a:bodyPr>
          <a:lstStyle/>
          <a:p>
            <a:r>
              <a:rPr lang="en-GB" sz="2200" dirty="0"/>
              <a:t>it's been proposed that the alliance serves two functions in person centred and process experiential therapies. First the therapist genuine empathic accepting attitudes and behaviours are growth promoting in themselves helping clients to understand and accept himself or herself. Second alliance building attitude and behaviours help the client develop trust in the therapist and in the therapeutic process so that the client can engage in the often difficult work of self exploration and active expression </a:t>
            </a:r>
          </a:p>
        </p:txBody>
      </p:sp>
    </p:spTree>
    <p:extLst>
      <p:ext uri="{BB962C8B-B14F-4D97-AF65-F5344CB8AC3E}">
        <p14:creationId xmlns:p14="http://schemas.microsoft.com/office/powerpoint/2010/main" val="628581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E6D5E3-FA6F-45A7-B5EC-CF85E4092076}"/>
              </a:ext>
            </a:extLst>
          </p:cNvPr>
          <p:cNvSpPr>
            <a:spLocks noGrp="1"/>
          </p:cNvSpPr>
          <p:nvPr>
            <p:ph type="title"/>
          </p:nvPr>
        </p:nvSpPr>
        <p:spPr>
          <a:xfrm>
            <a:off x="1524000" y="4063296"/>
            <a:ext cx="9144000" cy="1152663"/>
          </a:xfrm>
        </p:spPr>
        <p:txBody>
          <a:bodyPr vert="horz" lIns="91440" tIns="45720" rIns="91440" bIns="45720" rtlCol="0" anchor="ctr">
            <a:normAutofit/>
          </a:bodyPr>
          <a:lstStyle/>
          <a:p>
            <a:pPr algn="ctr"/>
            <a:r>
              <a:rPr lang="en-US" kern="1200">
                <a:solidFill>
                  <a:schemeClr val="tx1"/>
                </a:solidFill>
                <a:latin typeface="+mj-lt"/>
                <a:ea typeface="+mj-ea"/>
                <a:cs typeface="+mj-cs"/>
              </a:rPr>
              <a:t>The Gestalt Cycle of Experience </a:t>
            </a:r>
          </a:p>
        </p:txBody>
      </p:sp>
      <p:pic>
        <p:nvPicPr>
          <p:cNvPr id="4" name="Online Media 3" title="Gestalt Cycle Of Experience Explained">
            <a:hlinkClick r:id="" action="ppaction://media"/>
            <a:extLst>
              <a:ext uri="{FF2B5EF4-FFF2-40B4-BE49-F238E27FC236}">
                <a16:creationId xmlns:a16="http://schemas.microsoft.com/office/drawing/2014/main" id="{C2F362D9-72D8-1666-BC4E-228FF0B9E925}"/>
              </a:ext>
            </a:extLst>
          </p:cNvPr>
          <p:cNvPicPr>
            <a:picLocks noGrp="1" noRot="1" noChangeAspect="1"/>
          </p:cNvPicPr>
          <p:nvPr>
            <p:ph idx="1"/>
            <a:videoFile r:link="rId1"/>
          </p:nvPr>
        </p:nvPicPr>
        <p:blipFill>
          <a:blip r:embed="rId3"/>
          <a:stretch>
            <a:fillRect/>
          </a:stretch>
        </p:blipFill>
        <p:spPr>
          <a:xfrm>
            <a:off x="4348596" y="1543429"/>
            <a:ext cx="3217333" cy="1817793"/>
          </a:xfrm>
          <a:prstGeom prst="rect">
            <a:avLst/>
          </a:prstGeom>
        </p:spPr>
      </p:pic>
    </p:spTree>
    <p:extLst>
      <p:ext uri="{BB962C8B-B14F-4D97-AF65-F5344CB8AC3E}">
        <p14:creationId xmlns:p14="http://schemas.microsoft.com/office/powerpoint/2010/main" val="421343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D4C2F9B-4273-6299-CF6D-F7EA0B55C80B}"/>
              </a:ext>
            </a:extLst>
          </p:cNvPr>
          <p:cNvSpPr>
            <a:spLocks noGrp="1"/>
          </p:cNvSpPr>
          <p:nvPr>
            <p:ph type="title"/>
          </p:nvPr>
        </p:nvSpPr>
        <p:spPr>
          <a:xfrm>
            <a:off x="838200" y="713312"/>
            <a:ext cx="4038600" cy="5431376"/>
          </a:xfrm>
        </p:spPr>
        <p:txBody>
          <a:bodyPr>
            <a:normAutofit/>
          </a:bodyPr>
          <a:lstStyle/>
          <a:p>
            <a:r>
              <a:rPr lang="en-GB" dirty="0"/>
              <a:t>The process of interjection </a:t>
            </a:r>
          </a:p>
        </p:txBody>
      </p:sp>
      <p:sp>
        <p:nvSpPr>
          <p:cNvPr id="3" name="Content Placeholder 2">
            <a:extLst>
              <a:ext uri="{FF2B5EF4-FFF2-40B4-BE49-F238E27FC236}">
                <a16:creationId xmlns:a16="http://schemas.microsoft.com/office/drawing/2014/main" id="{307879FA-C9AE-CE05-C6DA-4D6669FDA218}"/>
              </a:ext>
            </a:extLst>
          </p:cNvPr>
          <p:cNvSpPr>
            <a:spLocks noGrp="1"/>
          </p:cNvSpPr>
          <p:nvPr>
            <p:ph idx="1"/>
          </p:nvPr>
        </p:nvSpPr>
        <p:spPr>
          <a:xfrm>
            <a:off x="6095999" y="713313"/>
            <a:ext cx="5257801" cy="5431376"/>
          </a:xfrm>
        </p:spPr>
        <p:txBody>
          <a:bodyPr anchor="ctr">
            <a:normAutofit/>
          </a:bodyPr>
          <a:lstStyle/>
          <a:p>
            <a:r>
              <a:rPr lang="en-GB" sz="1700"/>
              <a:t>the process of interjection can be described as swallowing messages whole from the environment. </a:t>
            </a:r>
            <a:endParaRPr lang="en-US" sz="1700"/>
          </a:p>
          <a:p>
            <a:r>
              <a:rPr lang="en-GB" sz="1700"/>
              <a:t>In introduction the person takes on board without question atittude trait or way of being from the environment resulting in the building of an internalised rule book of shoulds oughts and similar absolute’s </a:t>
            </a:r>
            <a:endParaRPr lang="en-US" sz="1700"/>
          </a:p>
          <a:p>
            <a:r>
              <a:rPr lang="en-GB" sz="1700"/>
              <a:t>they may have been born from actual statements e.g. big boys don't cry, and good girls don't get angry </a:t>
            </a:r>
            <a:endParaRPr lang="en-US" sz="1700"/>
          </a:p>
          <a:p>
            <a:r>
              <a:rPr lang="en-GB" sz="1700"/>
              <a:t>we may feel a strong pressure to conform to these internalised rules and is likely to feel anxious if they go against them like standing on unfamiliar ground </a:t>
            </a:r>
            <a:endParaRPr lang="en-US" sz="1700"/>
          </a:p>
          <a:p>
            <a:r>
              <a:rPr lang="en-GB" sz="1700"/>
              <a:t>the therapist's role in gushed out is to build that ground in the therapeutic relationship to create an environment where the clients feel relationally supported to challenge and question beliefs, they have lived by that may now be outdated. </a:t>
            </a:r>
            <a:endParaRPr lang="en-US" sz="1700"/>
          </a:p>
          <a:p>
            <a:endParaRPr lang="en-GB" sz="1700"/>
          </a:p>
        </p:txBody>
      </p:sp>
    </p:spTree>
    <p:extLst>
      <p:ext uri="{BB962C8B-B14F-4D97-AF65-F5344CB8AC3E}">
        <p14:creationId xmlns:p14="http://schemas.microsoft.com/office/powerpoint/2010/main" val="3825477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E0A52EF-DDC6-8980-B485-6F7510E01E1D}"/>
              </a:ext>
            </a:extLst>
          </p:cNvPr>
          <p:cNvSpPr>
            <a:spLocks noGrp="1"/>
          </p:cNvSpPr>
          <p:nvPr>
            <p:ph type="title"/>
          </p:nvPr>
        </p:nvSpPr>
        <p:spPr>
          <a:xfrm>
            <a:off x="838200" y="713312"/>
            <a:ext cx="4038600" cy="5431376"/>
          </a:xfrm>
        </p:spPr>
        <p:txBody>
          <a:bodyPr>
            <a:normAutofit/>
          </a:bodyPr>
          <a:lstStyle/>
          <a:p>
            <a:r>
              <a:rPr lang="en-GB" dirty="0"/>
              <a:t>Experiential exercise </a:t>
            </a:r>
          </a:p>
        </p:txBody>
      </p:sp>
      <p:sp>
        <p:nvSpPr>
          <p:cNvPr id="3" name="Content Placeholder 2">
            <a:extLst>
              <a:ext uri="{FF2B5EF4-FFF2-40B4-BE49-F238E27FC236}">
                <a16:creationId xmlns:a16="http://schemas.microsoft.com/office/drawing/2014/main" id="{8B741FC5-67D0-6424-7FEB-B42882187060}"/>
              </a:ext>
            </a:extLst>
          </p:cNvPr>
          <p:cNvSpPr>
            <a:spLocks noGrp="1"/>
          </p:cNvSpPr>
          <p:nvPr>
            <p:ph idx="1"/>
          </p:nvPr>
        </p:nvSpPr>
        <p:spPr>
          <a:xfrm>
            <a:off x="6095999" y="713313"/>
            <a:ext cx="5257801" cy="5431376"/>
          </a:xfrm>
        </p:spPr>
        <p:txBody>
          <a:bodyPr anchor="ctr">
            <a:normAutofit/>
          </a:bodyPr>
          <a:lstStyle/>
          <a:p>
            <a:pPr marL="0" indent="0">
              <a:buNone/>
            </a:pPr>
            <a:r>
              <a:rPr lang="en-US" sz="2000"/>
              <a:t>J</a:t>
            </a:r>
            <a:r>
              <a:rPr lang="en-GB" sz="2000"/>
              <a:t>ourney back in time through the years of your life and consider the following areas making </a:t>
            </a:r>
            <a:r>
              <a:rPr lang="en-US" sz="2000"/>
              <a:t>‘</a:t>
            </a:r>
            <a:r>
              <a:rPr lang="en-GB" sz="2000"/>
              <a:t>I</a:t>
            </a:r>
            <a:r>
              <a:rPr lang="en-US" sz="2000"/>
              <a:t>’</a:t>
            </a:r>
            <a:r>
              <a:rPr lang="en-GB" sz="2000"/>
              <a:t> statements regarding your beliefs. See if you can make these statements absolute e.g. I should, I must, do, don‘t etc.</a:t>
            </a:r>
          </a:p>
          <a:p>
            <a:pPr marL="0" indent="0">
              <a:buNone/>
            </a:pPr>
            <a:r>
              <a:rPr lang="en-GB" sz="2000"/>
              <a:t> Consider what messages you received in relation to:</a:t>
            </a:r>
          </a:p>
          <a:p>
            <a:pPr marL="0" indent="0">
              <a:buNone/>
            </a:pPr>
            <a:r>
              <a:rPr lang="en-GB" sz="2000"/>
              <a:t> honesty</a:t>
            </a:r>
          </a:p>
          <a:p>
            <a:pPr marL="0" indent="0">
              <a:buNone/>
            </a:pPr>
            <a:r>
              <a:rPr lang="en-GB" sz="2000"/>
              <a:t> your body</a:t>
            </a:r>
          </a:p>
          <a:p>
            <a:pPr marL="0" indent="0">
              <a:buNone/>
            </a:pPr>
            <a:r>
              <a:rPr lang="en-GB" sz="2000"/>
              <a:t> sex </a:t>
            </a:r>
          </a:p>
          <a:p>
            <a:pPr marL="0" indent="0">
              <a:buNone/>
            </a:pPr>
            <a:r>
              <a:rPr lang="en-GB" sz="2000"/>
              <a:t>religion </a:t>
            </a:r>
          </a:p>
          <a:p>
            <a:pPr marL="0" indent="0">
              <a:buNone/>
            </a:pPr>
            <a:r>
              <a:rPr lang="en-GB" sz="2000"/>
              <a:t>how you should be in the world </a:t>
            </a:r>
          </a:p>
        </p:txBody>
      </p:sp>
    </p:spTree>
    <p:extLst>
      <p:ext uri="{BB962C8B-B14F-4D97-AF65-F5344CB8AC3E}">
        <p14:creationId xmlns:p14="http://schemas.microsoft.com/office/powerpoint/2010/main" val="29959950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152E8AF-BCAC-975E-7557-11EFCCBAB394}"/>
              </a:ext>
            </a:extLst>
          </p:cNvPr>
          <p:cNvSpPr>
            <a:spLocks noGrp="1"/>
          </p:cNvSpPr>
          <p:nvPr>
            <p:ph type="title"/>
          </p:nvPr>
        </p:nvSpPr>
        <p:spPr>
          <a:xfrm>
            <a:off x="838200" y="713312"/>
            <a:ext cx="4038600" cy="5431376"/>
          </a:xfrm>
        </p:spPr>
        <p:txBody>
          <a:bodyPr>
            <a:normAutofit/>
          </a:bodyPr>
          <a:lstStyle/>
          <a:p>
            <a:r>
              <a:rPr lang="en-GB" dirty="0" err="1"/>
              <a:t>Retrofle</a:t>
            </a:r>
            <a:r>
              <a:rPr lang="en-US" dirty="0" err="1"/>
              <a:t>ct</a:t>
            </a:r>
            <a:r>
              <a:rPr lang="en-GB" dirty="0"/>
              <a:t>ion </a:t>
            </a:r>
          </a:p>
        </p:txBody>
      </p:sp>
      <p:sp>
        <p:nvSpPr>
          <p:cNvPr id="3" name="Content Placeholder 2">
            <a:extLst>
              <a:ext uri="{FF2B5EF4-FFF2-40B4-BE49-F238E27FC236}">
                <a16:creationId xmlns:a16="http://schemas.microsoft.com/office/drawing/2014/main" id="{F6BEAE82-C6A1-2C0D-06CA-7DB77237FD91}"/>
              </a:ext>
            </a:extLst>
          </p:cNvPr>
          <p:cNvSpPr>
            <a:spLocks noGrp="1"/>
          </p:cNvSpPr>
          <p:nvPr>
            <p:ph idx="1"/>
          </p:nvPr>
        </p:nvSpPr>
        <p:spPr>
          <a:xfrm>
            <a:off x="6095999" y="713313"/>
            <a:ext cx="5257801" cy="5431376"/>
          </a:xfrm>
        </p:spPr>
        <p:txBody>
          <a:bodyPr anchor="ctr">
            <a:normAutofit/>
          </a:bodyPr>
          <a:lstStyle/>
          <a:p>
            <a:r>
              <a:rPr lang="en-GB" sz="2000"/>
              <a:t>in retroflexion the contact boundary increases in rigidity through an armouring process. Just as with a suit of armour the individual protects herself from the environment and in protecting herself holds her body back from contact with her environment . Whilst this armouring process keeps the environment at Bay it means that impulses are turned inwards towards the individual experiencing the reaction rather than being expressed. In contact with the present environment is resisted </a:t>
            </a:r>
            <a:endParaRPr lang="en-US" sz="2000"/>
          </a:p>
          <a:p>
            <a:r>
              <a:rPr lang="en-GB" sz="2000"/>
              <a:t>Self harm</a:t>
            </a:r>
            <a:r>
              <a:rPr lang="en-US" sz="2000"/>
              <a:t>, </a:t>
            </a:r>
            <a:r>
              <a:rPr lang="en-GB" sz="2000"/>
              <a:t>Self punishment </a:t>
            </a:r>
            <a:endParaRPr lang="en-US" sz="2000"/>
          </a:p>
          <a:p>
            <a:r>
              <a:rPr lang="en-GB" sz="2000"/>
              <a:t>If emotional or intellectual expression is repeatedly met with negative responses, we learn to stop expressing ourselves fully </a:t>
            </a:r>
            <a:endParaRPr lang="en-US" sz="2000"/>
          </a:p>
          <a:p>
            <a:r>
              <a:rPr lang="en-GB" sz="2000"/>
              <a:t>Holding tension and sore muscles, holding tension in your j</a:t>
            </a:r>
            <a:r>
              <a:rPr lang="en-US" sz="2000"/>
              <a:t>aw</a:t>
            </a:r>
            <a:endParaRPr lang="en-GB" sz="2000"/>
          </a:p>
        </p:txBody>
      </p:sp>
    </p:spTree>
    <p:extLst>
      <p:ext uri="{BB962C8B-B14F-4D97-AF65-F5344CB8AC3E}">
        <p14:creationId xmlns:p14="http://schemas.microsoft.com/office/powerpoint/2010/main" val="6177631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9A2EFC5-809A-86CB-EE6B-FACF70565142}"/>
              </a:ext>
            </a:extLst>
          </p:cNvPr>
          <p:cNvSpPr>
            <a:spLocks noGrp="1"/>
          </p:cNvSpPr>
          <p:nvPr>
            <p:ph type="title"/>
          </p:nvPr>
        </p:nvSpPr>
        <p:spPr>
          <a:xfrm>
            <a:off x="838200" y="713312"/>
            <a:ext cx="4038600" cy="5431376"/>
          </a:xfrm>
        </p:spPr>
        <p:txBody>
          <a:bodyPr>
            <a:normAutofit/>
          </a:bodyPr>
          <a:lstStyle/>
          <a:p>
            <a:r>
              <a:rPr lang="en-GB" dirty="0"/>
              <a:t>Projection </a:t>
            </a:r>
          </a:p>
        </p:txBody>
      </p:sp>
      <p:sp>
        <p:nvSpPr>
          <p:cNvPr id="3" name="Content Placeholder 2">
            <a:extLst>
              <a:ext uri="{FF2B5EF4-FFF2-40B4-BE49-F238E27FC236}">
                <a16:creationId xmlns:a16="http://schemas.microsoft.com/office/drawing/2014/main" id="{CFCF11CC-4EA3-A863-160D-E41CDC1F1FD9}"/>
              </a:ext>
            </a:extLst>
          </p:cNvPr>
          <p:cNvSpPr>
            <a:spLocks noGrp="1"/>
          </p:cNvSpPr>
          <p:nvPr>
            <p:ph idx="1"/>
          </p:nvPr>
        </p:nvSpPr>
        <p:spPr>
          <a:xfrm>
            <a:off x="6095999" y="713313"/>
            <a:ext cx="5257801" cy="5431376"/>
          </a:xfrm>
        </p:spPr>
        <p:txBody>
          <a:bodyPr anchor="ctr">
            <a:normAutofit/>
          </a:bodyPr>
          <a:lstStyle/>
          <a:p>
            <a:r>
              <a:rPr lang="en-GB" sz="2000"/>
              <a:t>simply stated projection is seeing in others what is present in myself </a:t>
            </a:r>
            <a:endParaRPr lang="en-US" sz="2000"/>
          </a:p>
          <a:p>
            <a:r>
              <a:rPr lang="en-GB" sz="2000"/>
              <a:t>projection is considered to occur when an aspect of the person does not fit with their self concept examples could be seen in a client seeing their therapist as brilliant and disowning their own brilliance </a:t>
            </a:r>
          </a:p>
        </p:txBody>
      </p:sp>
    </p:spTree>
    <p:extLst>
      <p:ext uri="{BB962C8B-B14F-4D97-AF65-F5344CB8AC3E}">
        <p14:creationId xmlns:p14="http://schemas.microsoft.com/office/powerpoint/2010/main" val="16431685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CF119C2-3E6C-8478-6E1E-41B979E8F97A}"/>
              </a:ext>
            </a:extLst>
          </p:cNvPr>
          <p:cNvSpPr>
            <a:spLocks noGrp="1"/>
          </p:cNvSpPr>
          <p:nvPr>
            <p:ph type="title"/>
          </p:nvPr>
        </p:nvSpPr>
        <p:spPr>
          <a:xfrm>
            <a:off x="905484" y="1065749"/>
            <a:ext cx="3748810" cy="4726502"/>
          </a:xfrm>
        </p:spPr>
        <p:txBody>
          <a:bodyPr>
            <a:normAutofit/>
          </a:bodyPr>
          <a:lstStyle/>
          <a:p>
            <a:r>
              <a:rPr lang="en-GB" dirty="0"/>
              <a:t>Projection experiential exercise </a:t>
            </a:r>
          </a:p>
        </p:txBody>
      </p:sp>
      <p:sp>
        <p:nvSpPr>
          <p:cNvPr id="3" name="Content Placeholder 2">
            <a:extLst>
              <a:ext uri="{FF2B5EF4-FFF2-40B4-BE49-F238E27FC236}">
                <a16:creationId xmlns:a16="http://schemas.microsoft.com/office/drawing/2014/main" id="{0E8769EF-C5AC-80DE-E159-17C6AC8CE205}"/>
              </a:ext>
            </a:extLst>
          </p:cNvPr>
          <p:cNvSpPr>
            <a:spLocks noGrp="1"/>
          </p:cNvSpPr>
          <p:nvPr>
            <p:ph idx="1"/>
          </p:nvPr>
        </p:nvSpPr>
        <p:spPr>
          <a:xfrm>
            <a:off x="6400800" y="713313"/>
            <a:ext cx="4953000" cy="5431376"/>
          </a:xfrm>
        </p:spPr>
        <p:txBody>
          <a:bodyPr anchor="ctr">
            <a:normAutofit/>
          </a:bodyPr>
          <a:lstStyle/>
          <a:p>
            <a:r>
              <a:rPr lang="en-GB" sz="2000"/>
              <a:t>take a piece of paper and write at the top of the name of a character fictional </a:t>
            </a:r>
            <a:r>
              <a:rPr lang="en-US" sz="2000"/>
              <a:t>or</a:t>
            </a:r>
            <a:r>
              <a:rPr lang="en-GB" sz="2000"/>
              <a:t> real whose qualities you really admire. Now list those qualities you admire </a:t>
            </a:r>
          </a:p>
        </p:txBody>
      </p:sp>
    </p:spTree>
    <p:extLst>
      <p:ext uri="{BB962C8B-B14F-4D97-AF65-F5344CB8AC3E}">
        <p14:creationId xmlns:p14="http://schemas.microsoft.com/office/powerpoint/2010/main" val="1836486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AF74FD4-C23D-0DEF-6D53-F7EAE593C7B5}"/>
              </a:ext>
            </a:extLst>
          </p:cNvPr>
          <p:cNvSpPr>
            <a:spLocks noGrp="1"/>
          </p:cNvSpPr>
          <p:nvPr>
            <p:ph type="title"/>
          </p:nvPr>
        </p:nvSpPr>
        <p:spPr>
          <a:xfrm>
            <a:off x="838200" y="713312"/>
            <a:ext cx="4038600" cy="5431376"/>
          </a:xfrm>
        </p:spPr>
        <p:txBody>
          <a:bodyPr>
            <a:normAutofit/>
          </a:bodyPr>
          <a:lstStyle/>
          <a:p>
            <a:r>
              <a:rPr lang="en-US" dirty="0"/>
              <a:t>Experiential Exercise </a:t>
            </a:r>
            <a:endParaRPr lang="en-GB" dirty="0"/>
          </a:p>
        </p:txBody>
      </p:sp>
      <p:sp>
        <p:nvSpPr>
          <p:cNvPr id="3" name="Content Placeholder 2">
            <a:extLst>
              <a:ext uri="{FF2B5EF4-FFF2-40B4-BE49-F238E27FC236}">
                <a16:creationId xmlns:a16="http://schemas.microsoft.com/office/drawing/2014/main" id="{C49D66CE-0FA2-59DF-D86E-4BB2F2FAEEDF}"/>
              </a:ext>
            </a:extLst>
          </p:cNvPr>
          <p:cNvSpPr>
            <a:spLocks noGrp="1"/>
          </p:cNvSpPr>
          <p:nvPr>
            <p:ph idx="1"/>
          </p:nvPr>
        </p:nvSpPr>
        <p:spPr>
          <a:xfrm>
            <a:off x="6095999" y="713313"/>
            <a:ext cx="5257801" cy="5431376"/>
          </a:xfrm>
        </p:spPr>
        <p:txBody>
          <a:bodyPr anchor="ctr">
            <a:normAutofit/>
          </a:bodyPr>
          <a:lstStyle/>
          <a:p>
            <a:r>
              <a:rPr lang="en-US" sz="1900"/>
              <a:t>Aim To help you develop an awareness of what might get in the way of you relating more deeply with others, and particularly your clients. </a:t>
            </a:r>
          </a:p>
          <a:p>
            <a:r>
              <a:rPr lang="en-US" sz="1900"/>
              <a:t>The exercise 1. Reflect on this question: ‘What are your chronic strategies of disconnection?’ That is, what are the ways that you, in your life, pull away from deeper relating with others, when to remain in connection might actually be more rewarding? For example withdraw mentally, use humour, avoid physical closeness, become compliant, stop listening, become very formal. 2. Reflect on this question: ‘To what extent might these strategies of disconnection also be present in your therapeutic work?’ For example, if you use humour to distance yourself from people in your everyday life, are there also times when you do this with your clients? If none of these strategies are present, what might be other ways in which you disconnect from clients in the therapeutic encounter? </a:t>
            </a:r>
            <a:endParaRPr lang="en-GB" sz="1900"/>
          </a:p>
        </p:txBody>
      </p:sp>
    </p:spTree>
    <p:extLst>
      <p:ext uri="{BB962C8B-B14F-4D97-AF65-F5344CB8AC3E}">
        <p14:creationId xmlns:p14="http://schemas.microsoft.com/office/powerpoint/2010/main" val="369344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5AADC46-9EC3-4872-A4EC-2143D4EB422B}"/>
              </a:ext>
            </a:extLst>
          </p:cNvPr>
          <p:cNvSpPr>
            <a:spLocks noGrp="1"/>
          </p:cNvSpPr>
          <p:nvPr>
            <p:ph type="title"/>
          </p:nvPr>
        </p:nvSpPr>
        <p:spPr>
          <a:xfrm>
            <a:off x="838200" y="713312"/>
            <a:ext cx="4038600" cy="5431376"/>
          </a:xfrm>
        </p:spPr>
        <p:txBody>
          <a:bodyPr>
            <a:normAutofit/>
          </a:bodyPr>
          <a:lstStyle/>
          <a:p>
            <a:r>
              <a:rPr lang="en-US" dirty="0"/>
              <a:t>Disconnection </a:t>
            </a:r>
            <a:endParaRPr lang="en-GB" dirty="0"/>
          </a:p>
        </p:txBody>
      </p:sp>
      <p:sp>
        <p:nvSpPr>
          <p:cNvPr id="3" name="Content Placeholder 2">
            <a:extLst>
              <a:ext uri="{FF2B5EF4-FFF2-40B4-BE49-F238E27FC236}">
                <a16:creationId xmlns:a16="http://schemas.microsoft.com/office/drawing/2014/main" id="{E5CB62F2-2F7B-F3A0-A3A8-D77E819C8EBB}"/>
              </a:ext>
            </a:extLst>
          </p:cNvPr>
          <p:cNvSpPr>
            <a:spLocks noGrp="1"/>
          </p:cNvSpPr>
          <p:nvPr>
            <p:ph idx="1"/>
          </p:nvPr>
        </p:nvSpPr>
        <p:spPr>
          <a:xfrm>
            <a:off x="6095999" y="713313"/>
            <a:ext cx="5257801" cy="5431376"/>
          </a:xfrm>
        </p:spPr>
        <p:txBody>
          <a:bodyPr anchor="ctr">
            <a:normAutofit/>
          </a:bodyPr>
          <a:lstStyle/>
          <a:p>
            <a:r>
              <a:rPr lang="en-US" sz="2000"/>
              <a:t>the five most common strategies of disconnection that therapists (mainly person-centred practitioners and trainees) use in their lives are as follows (in approximately descending order): • Mental withdrawal: for example ‘Thinking about something else at the same time as talking to someone’ • Physical avoidance: for example ‘Send emails instead of speaking’ • Silence/quietness: for example ‘Go “mute” for a while’ • Humour: for example ‘Make a joke’ • Aggressiveness: for example ‘Express irritation/anger/frustration’</a:t>
            </a:r>
            <a:endParaRPr lang="en-GB" sz="2000"/>
          </a:p>
        </p:txBody>
      </p:sp>
    </p:spTree>
    <p:extLst>
      <p:ext uri="{BB962C8B-B14F-4D97-AF65-F5344CB8AC3E}">
        <p14:creationId xmlns:p14="http://schemas.microsoft.com/office/powerpoint/2010/main" val="3415889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6AF61-C65C-5EAE-92C4-B2927CCD4ECA}"/>
              </a:ext>
            </a:extLst>
          </p:cNvPr>
          <p:cNvSpPr>
            <a:spLocks noGrp="1"/>
          </p:cNvSpPr>
          <p:nvPr>
            <p:ph type="title"/>
          </p:nvPr>
        </p:nvSpPr>
        <p:spPr>
          <a:xfrm>
            <a:off x="6513788" y="365125"/>
            <a:ext cx="4840010" cy="1807305"/>
          </a:xfrm>
        </p:spPr>
        <p:txBody>
          <a:bodyPr>
            <a:normAutofit/>
          </a:bodyPr>
          <a:lstStyle/>
          <a:p>
            <a:r>
              <a:rPr lang="en-US" dirty="0"/>
              <a:t>Disconnection</a:t>
            </a:r>
            <a:endParaRPr lang="en-GB" dirty="0"/>
          </a:p>
        </p:txBody>
      </p:sp>
      <p:pic>
        <p:nvPicPr>
          <p:cNvPr id="12" name="Picture 11" descr="Checkmate in a chess game">
            <a:extLst>
              <a:ext uri="{FF2B5EF4-FFF2-40B4-BE49-F238E27FC236}">
                <a16:creationId xmlns:a16="http://schemas.microsoft.com/office/drawing/2014/main" id="{53FBF191-8855-D5BB-E3CD-7B3A6748DBE6}"/>
              </a:ext>
            </a:extLst>
          </p:cNvPr>
          <p:cNvPicPr>
            <a:picLocks noChangeAspect="1"/>
          </p:cNvPicPr>
          <p:nvPr/>
        </p:nvPicPr>
        <p:blipFill rotWithShape="1">
          <a:blip r:embed="rId2"/>
          <a:srcRect l="14964" r="17477"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4F5A096-83CB-C97F-F0DF-A9A6D6C08BA3}"/>
              </a:ext>
            </a:extLst>
          </p:cNvPr>
          <p:cNvSpPr>
            <a:spLocks noGrp="1"/>
          </p:cNvSpPr>
          <p:nvPr>
            <p:ph idx="1"/>
          </p:nvPr>
        </p:nvSpPr>
        <p:spPr>
          <a:xfrm>
            <a:off x="6513788" y="2333297"/>
            <a:ext cx="4840010" cy="3843666"/>
          </a:xfrm>
        </p:spPr>
        <p:txBody>
          <a:bodyPr>
            <a:normAutofit/>
          </a:bodyPr>
          <a:lstStyle/>
          <a:p>
            <a:r>
              <a:rPr lang="en-US" sz="2000"/>
              <a:t>However, the five strategies of disconnection that were rated as being most present in their therapeutic work were as follows (again, in roughly descending order of relevance): • Rescuing: for example ‘Doing over helpful’ • Other focus: for example ‘Being a good listener but not sharing’ • Hiding/invisibility: for example ‘Quietly disappearing’ • Intellectualization: for example ‘Stay in the head rather than go to the feelings’ • Conflict avoidance: for example ‘Avoid challenging others’. </a:t>
            </a:r>
            <a:endParaRPr lang="en-GB" sz="2000"/>
          </a:p>
        </p:txBody>
      </p:sp>
    </p:spTree>
    <p:extLst>
      <p:ext uri="{BB962C8B-B14F-4D97-AF65-F5344CB8AC3E}">
        <p14:creationId xmlns:p14="http://schemas.microsoft.com/office/powerpoint/2010/main" val="4175331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514</TotalTime>
  <Words>2056</Words>
  <Application>Microsoft Office PowerPoint</Application>
  <PresentationFormat>Widescreen</PresentationFormat>
  <Paragraphs>109</Paragraphs>
  <Slides>30</Slides>
  <Notes>3</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Wingdings</vt:lpstr>
      <vt:lpstr>Office Theme</vt:lpstr>
      <vt:lpstr>Check in process circle...</vt:lpstr>
      <vt:lpstr>Framing Therapeutic Practice (ECPR7001) Deepening our understanding our emotions, presence and the therapeutic relationship  </vt:lpstr>
      <vt:lpstr>Today will be a dance!</vt:lpstr>
      <vt:lpstr>Connecting with our emotions</vt:lpstr>
      <vt:lpstr>Thoughts…</vt:lpstr>
      <vt:lpstr>Emotions according to Brene Brown…</vt:lpstr>
      <vt:lpstr>Understanding emotions </vt:lpstr>
      <vt:lpstr>Science and the cognitive approach to emotion</vt:lpstr>
      <vt:lpstr>Intentionality</vt:lpstr>
      <vt:lpstr>PowerPoint Presentation</vt:lpstr>
      <vt:lpstr>What is happening for you right now?</vt:lpstr>
      <vt:lpstr>Response</vt:lpstr>
      <vt:lpstr>Criticism of the Cognitive Perception of Emotion</vt:lpstr>
      <vt:lpstr>Rupture and Repair </vt:lpstr>
      <vt:lpstr>Invitation to pause..</vt:lpstr>
      <vt:lpstr>Rupture and repair from a Gestalt Perspective…</vt:lpstr>
      <vt:lpstr>Continued…</vt:lpstr>
      <vt:lpstr>Emotional Development of Young Children </vt:lpstr>
      <vt:lpstr>Rupture/repair cycle in early interactions </vt:lpstr>
      <vt:lpstr>The Therapeutic Relationship </vt:lpstr>
      <vt:lpstr>The therapeutic relationship </vt:lpstr>
      <vt:lpstr>The Gestalt Cycle of Experience </vt:lpstr>
      <vt:lpstr>The process of interjection </vt:lpstr>
      <vt:lpstr>Experiential exercise </vt:lpstr>
      <vt:lpstr>Retroflection </vt:lpstr>
      <vt:lpstr>Projection </vt:lpstr>
      <vt:lpstr>Projection experiential exercise </vt:lpstr>
      <vt:lpstr>Experiential Exercise </vt:lpstr>
      <vt:lpstr>Disconnection </vt:lpstr>
      <vt:lpstr>Disconnection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Thoughts…</dc:title>
  <dc:creator>Katie Ruddy</dc:creator>
  <cp:lastModifiedBy>Katie Ruddy</cp:lastModifiedBy>
  <cp:revision>2</cp:revision>
  <dcterms:created xsi:type="dcterms:W3CDTF">2022-11-28T13:05:55Z</dcterms:created>
  <dcterms:modified xsi:type="dcterms:W3CDTF">2022-11-28T21:45:07Z</dcterms:modified>
</cp:coreProperties>
</file>