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7" r:id="rId1"/>
  </p:sldMasterIdLst>
  <p:sldIdLst>
    <p:sldId id="256" r:id="rId2"/>
    <p:sldId id="263" r:id="rId3"/>
    <p:sldId id="268" r:id="rId4"/>
    <p:sldId id="269" r:id="rId5"/>
    <p:sldId id="264" r:id="rId6"/>
    <p:sldId id="265" r:id="rId7"/>
    <p:sldId id="257" r:id="rId8"/>
    <p:sldId id="262" r:id="rId9"/>
    <p:sldId id="260" r:id="rId10"/>
    <p:sldId id="261" r:id="rId11"/>
    <p:sldId id="270" r:id="rId12"/>
    <p:sldId id="271" r:id="rId13"/>
    <p:sldId id="272" r:id="rId14"/>
    <p:sldId id="273"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az" initials="n" lastIdx="2" clrIdx="0">
    <p:extLst>
      <p:ext uri="{19B8F6BF-5375-455C-9EA6-DF929625EA0E}">
        <p15:presenceInfo xmlns:p15="http://schemas.microsoft.com/office/powerpoint/2012/main" userId="naaz"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0" autoAdjust="0"/>
    <p:restoredTop sz="94660"/>
  </p:normalViewPr>
  <p:slideViewPr>
    <p:cSldViewPr snapToGrid="0">
      <p:cViewPr varScale="1">
        <p:scale>
          <a:sx n="72" d="100"/>
          <a:sy n="72" d="100"/>
        </p:scale>
        <p:origin x="456" y="6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10/28/2019</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46432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1740974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65070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3ED0CC-082F-4160-86E5-0D6041F12778}" type="datetime1">
              <a:rPr lang="en-US" smtClean="0"/>
              <a:t>10/28/2019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0708313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3ED0CC-082F-4160-86E5-0D6041F12778}" type="datetime1">
              <a:rPr lang="en-US" smtClean="0"/>
              <a:t>10/28/2019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4362006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10/28/2019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4617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10/28/2019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35324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10/28/2019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5170846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10/28/2019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86779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10/28/2019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3248381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9486818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9337898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8793747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88491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9416797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3904543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1006262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73ED0CC-082F-4160-86E5-0D6041F12778}" type="datetime1">
              <a:rPr lang="en-US" smtClean="0"/>
              <a:t>10/28/2019</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645688535"/>
      </p:ext>
    </p:extLst>
  </p:cSld>
  <p:clrMap bg1="lt1" tx1="dk1" bg2="lt2" tx2="dk2" accent1="accent1" accent2="accent2" accent3="accent3" accent4="accent4" accent5="accent5" accent6="accent6" hlink="hlink" folHlink="folHlink"/>
  <p:sldLayoutIdLst>
    <p:sldLayoutId id="2147483998" r:id="rId1"/>
    <p:sldLayoutId id="2147483999" r:id="rId2"/>
    <p:sldLayoutId id="2147484000" r:id="rId3"/>
    <p:sldLayoutId id="2147484001" r:id="rId4"/>
    <p:sldLayoutId id="2147484002" r:id="rId5"/>
    <p:sldLayoutId id="2147484003" r:id="rId6"/>
    <p:sldLayoutId id="2147484004" r:id="rId7"/>
    <p:sldLayoutId id="2147484005" r:id="rId8"/>
    <p:sldLayoutId id="2147484006" r:id="rId9"/>
    <p:sldLayoutId id="2147484007" r:id="rId10"/>
    <p:sldLayoutId id="2147484008" r:id="rId11"/>
    <p:sldLayoutId id="2147484009" r:id="rId12"/>
    <p:sldLayoutId id="2147484010" r:id="rId13"/>
    <p:sldLayoutId id="2147484011" r:id="rId14"/>
    <p:sldLayoutId id="2147484012" r:id="rId15"/>
    <p:sldLayoutId id="2147484013" r:id="rId16"/>
    <p:sldLayoutId id="2147484014"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www.linkedin.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linkedin.com/pulse/guestology-essential-success-taking-good-care-your-even-d-manresa#targetText=Guestology%20is%20a%20term%20originated,point%20of%20view%20%E2%80%9CGPOV%E2%80%9D." TargetMode="External"/><Relationship Id="rId2" Type="http://schemas.openxmlformats.org/officeDocument/2006/relationships/hyperlink" Target="https://hbr.org/2010/10/understanding-customer-experie" TargetMode="External"/><Relationship Id="rId1" Type="http://schemas.openxmlformats.org/officeDocument/2006/relationships/slideLayout" Target="../slideLayouts/slideLayout2.xml"/><Relationship Id="rId5" Type="http://schemas.openxmlformats.org/officeDocument/2006/relationships/hyperlink" Target="https://www.google.com/search?q=emirates+airlings+imagines&amp;sxsrf=ACYBGNQyP2TNm4Ll14QWEF4gbBNg9psrBg:1572002671609&amp;source=lnms&amp;tbm=isch&amp;sa=X&amp;ved=0ahUKEwjQ4s6mprflAhUNhlwKHSmeB6QQ_AUIEigB&amp;biw=1536&amp;bih=706&amp;dpr=1.25#imgrc=nLf1iHzzOZ4tUM:" TargetMode="External"/><Relationship Id="rId4" Type="http://schemas.openxmlformats.org/officeDocument/2006/relationships/hyperlink" Target="https://thepointsguy.com/2013/11/emirates-series-unique-featu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FAEE72A-A04C-4DA7-B7E3-B320F0E1DC35}"/>
              </a:ext>
            </a:extLst>
          </p:cNvPr>
          <p:cNvPicPr>
            <a:picLocks noChangeAspect="1"/>
          </p:cNvPicPr>
          <p:nvPr/>
        </p:nvPicPr>
        <p:blipFill rotWithShape="1">
          <a:blip r:embed="rId3"/>
          <a:srcRect b="1747"/>
          <a:stretch/>
        </p:blipFill>
        <p:spPr>
          <a:xfrm>
            <a:off x="20" y="10"/>
            <a:ext cx="12191980" cy="6857990"/>
          </a:xfrm>
          <a:prstGeom prst="rect">
            <a:avLst/>
          </a:prstGeom>
        </p:spPr>
      </p:pic>
      <p:sp>
        <p:nvSpPr>
          <p:cNvPr id="2" name="Title 1">
            <a:extLst>
              <a:ext uri="{FF2B5EF4-FFF2-40B4-BE49-F238E27FC236}">
                <a16:creationId xmlns:a16="http://schemas.microsoft.com/office/drawing/2014/main" id="{393E2C76-71CF-4156-B164-19589C521012}"/>
              </a:ext>
            </a:extLst>
          </p:cNvPr>
          <p:cNvSpPr>
            <a:spLocks noGrp="1"/>
          </p:cNvSpPr>
          <p:nvPr>
            <p:ph type="ctrTitle"/>
          </p:nvPr>
        </p:nvSpPr>
        <p:spPr>
          <a:xfrm>
            <a:off x="4678832" y="4015048"/>
            <a:ext cx="7373104" cy="2589730"/>
          </a:xfrm>
        </p:spPr>
        <p:txBody>
          <a:bodyPr>
            <a:normAutofit fontScale="90000"/>
          </a:bodyPr>
          <a:lstStyle/>
          <a:p>
            <a:pPr algn="l"/>
            <a:r>
              <a:rPr lang="en-US" sz="2000" b="1" dirty="0">
                <a:solidFill>
                  <a:srgbClr val="FF0000"/>
                </a:solidFill>
                <a:latin typeface="Arial" panose="020B0604020202020204" pitchFamily="34" charset="0"/>
                <a:cs typeface="Arial" panose="020B0604020202020204" pitchFamily="34" charset="0"/>
              </a:rPr>
              <a:t> </a:t>
            </a:r>
            <a:br>
              <a:rPr lang="en-US" sz="2000" b="1" dirty="0">
                <a:solidFill>
                  <a:srgbClr val="FF0000"/>
                </a:solidFill>
                <a:latin typeface="Arial" panose="020B0604020202020204" pitchFamily="34" charset="0"/>
                <a:cs typeface="Arial" panose="020B0604020202020204" pitchFamily="34" charset="0"/>
              </a:rPr>
            </a:br>
            <a:br>
              <a:rPr lang="en-US" sz="2000" b="1" dirty="0">
                <a:solidFill>
                  <a:srgbClr val="FF0000"/>
                </a:solidFill>
                <a:latin typeface="Arial" panose="020B0604020202020204" pitchFamily="34" charset="0"/>
                <a:cs typeface="Arial" panose="020B0604020202020204" pitchFamily="34" charset="0"/>
              </a:rPr>
            </a:br>
            <a:br>
              <a:rPr lang="en-US" sz="2000" b="1" dirty="0">
                <a:solidFill>
                  <a:srgbClr val="FF0000"/>
                </a:solidFill>
                <a:latin typeface="Arial" panose="020B0604020202020204" pitchFamily="34" charset="0"/>
                <a:cs typeface="Arial" panose="020B0604020202020204" pitchFamily="34" charset="0"/>
              </a:rPr>
            </a:br>
            <a:br>
              <a:rPr lang="en-US" sz="2000" b="1" dirty="0">
                <a:solidFill>
                  <a:srgbClr val="FF0000"/>
                </a:solidFill>
                <a:latin typeface="Arial" panose="020B0604020202020204" pitchFamily="34" charset="0"/>
                <a:cs typeface="Arial" panose="020B0604020202020204" pitchFamily="34" charset="0"/>
              </a:rPr>
            </a:br>
            <a:br>
              <a:rPr lang="en-US" sz="2000" b="1" dirty="0">
                <a:solidFill>
                  <a:srgbClr val="FF0000"/>
                </a:solidFill>
                <a:latin typeface="Arial" panose="020B0604020202020204" pitchFamily="34" charset="0"/>
                <a:cs typeface="Arial" panose="020B0604020202020204" pitchFamily="34" charset="0"/>
              </a:rPr>
            </a:br>
            <a:br>
              <a:rPr lang="en-US" sz="2000" b="1" dirty="0">
                <a:solidFill>
                  <a:srgbClr val="FF0000"/>
                </a:solidFill>
                <a:latin typeface="Arial" panose="020B0604020202020204" pitchFamily="34" charset="0"/>
                <a:cs typeface="Arial" panose="020B0604020202020204" pitchFamily="34" charset="0"/>
              </a:rPr>
            </a:br>
            <a:br>
              <a:rPr lang="en-US" sz="2000" b="1" dirty="0">
                <a:solidFill>
                  <a:srgbClr val="FF0000"/>
                </a:solidFill>
                <a:latin typeface="Arial" panose="020B0604020202020204" pitchFamily="34" charset="0"/>
                <a:cs typeface="Arial" panose="020B0604020202020204" pitchFamily="34" charset="0"/>
              </a:rPr>
            </a:br>
            <a:r>
              <a:rPr lang="en-US" sz="2000" b="1" dirty="0">
                <a:solidFill>
                  <a:srgbClr val="FF0000"/>
                </a:solidFill>
                <a:latin typeface="Arial" panose="020B0604020202020204" pitchFamily="34" charset="0"/>
                <a:cs typeface="Arial" panose="020B0604020202020204" pitchFamily="34" charset="0"/>
              </a:rPr>
              <a:t>Title :</a:t>
            </a:r>
            <a:r>
              <a:rPr lang="en-GB" altLang="en-US" sz="2000" b="1" dirty="0">
                <a:solidFill>
                  <a:srgbClr val="FF0000"/>
                </a:solidFill>
                <a:latin typeface="Arial" panose="020B0604020202020204" pitchFamily="34" charset="0"/>
                <a:cs typeface="Arial" panose="020B0604020202020204" pitchFamily="34" charset="0"/>
              </a:rPr>
              <a:t> An Appraisal of a Guest Service Experience…..</a:t>
            </a:r>
            <a:br>
              <a:rPr lang="en-GB" altLang="en-US" sz="2000" b="1" dirty="0">
                <a:solidFill>
                  <a:srgbClr val="FF0000"/>
                </a:solidFill>
                <a:latin typeface="Arial" panose="020B0604020202020204" pitchFamily="34" charset="0"/>
                <a:cs typeface="Arial" panose="020B0604020202020204" pitchFamily="34" charset="0"/>
              </a:rPr>
            </a:br>
            <a:r>
              <a:rPr lang="en-GB" altLang="en-US" sz="2000" b="1" dirty="0">
                <a:solidFill>
                  <a:srgbClr val="FF0000"/>
                </a:solidFill>
                <a:latin typeface="Arial" panose="020B0604020202020204" pitchFamily="34" charset="0"/>
                <a:cs typeface="Arial" panose="020B0604020202020204" pitchFamily="34" charset="0"/>
              </a:rPr>
              <a:t>Name : </a:t>
            </a:r>
            <a:r>
              <a:rPr lang="en-GB" altLang="en-US" sz="2000" b="1" dirty="0" err="1">
                <a:solidFill>
                  <a:srgbClr val="FF0000"/>
                </a:solidFill>
                <a:latin typeface="Arial" panose="020B0604020202020204" pitchFamily="34" charset="0"/>
                <a:cs typeface="Arial" panose="020B0604020202020204" pitchFamily="34" charset="0"/>
              </a:rPr>
              <a:t>Aftab</a:t>
            </a:r>
            <a:r>
              <a:rPr lang="en-GB" altLang="en-US" sz="2000" b="1" dirty="0">
                <a:solidFill>
                  <a:srgbClr val="FF0000"/>
                </a:solidFill>
                <a:latin typeface="Arial" panose="020B0604020202020204" pitchFamily="34" charset="0"/>
                <a:cs typeface="Arial" panose="020B0604020202020204" pitchFamily="34" charset="0"/>
              </a:rPr>
              <a:t> </a:t>
            </a:r>
            <a:r>
              <a:rPr lang="en-GB" altLang="en-US" sz="2000" b="1" dirty="0" err="1">
                <a:solidFill>
                  <a:srgbClr val="FF0000"/>
                </a:solidFill>
                <a:latin typeface="Arial" panose="020B0604020202020204" pitchFamily="34" charset="0"/>
                <a:cs typeface="Arial" panose="020B0604020202020204" pitchFamily="34" charset="0"/>
              </a:rPr>
              <a:t>Shaikh</a:t>
            </a:r>
            <a:r>
              <a:rPr lang="en-GB" altLang="en-US" sz="2000" b="1" dirty="0">
                <a:solidFill>
                  <a:srgbClr val="FF0000"/>
                </a:solidFill>
                <a:latin typeface="Arial" panose="020B0604020202020204" pitchFamily="34" charset="0"/>
                <a:cs typeface="Arial" panose="020B0604020202020204" pitchFamily="34" charset="0"/>
              </a:rPr>
              <a:t> - 1816314</a:t>
            </a:r>
            <a:br>
              <a:rPr lang="en-GB" altLang="en-US" sz="2000" b="1" dirty="0">
                <a:solidFill>
                  <a:srgbClr val="FF0000"/>
                </a:solidFill>
                <a:latin typeface="Arial" panose="020B0604020202020204" pitchFamily="34" charset="0"/>
                <a:cs typeface="Arial" panose="020B0604020202020204" pitchFamily="34" charset="0"/>
              </a:rPr>
            </a:br>
            <a:r>
              <a:rPr lang="en-GB" altLang="en-US" sz="2000" b="1" dirty="0">
                <a:solidFill>
                  <a:srgbClr val="FF0000"/>
                </a:solidFill>
                <a:latin typeface="Arial" panose="020B0604020202020204" pitchFamily="34" charset="0"/>
                <a:cs typeface="Arial" panose="020B0604020202020204" pitchFamily="34" charset="0"/>
              </a:rPr>
              <a:t>Name : </a:t>
            </a:r>
            <a:r>
              <a:rPr lang="en-GB" altLang="en-US" sz="2000" b="1" dirty="0" err="1">
                <a:solidFill>
                  <a:srgbClr val="FF0000"/>
                </a:solidFill>
                <a:latin typeface="Arial" panose="020B0604020202020204" pitchFamily="34" charset="0"/>
                <a:cs typeface="Arial" panose="020B0604020202020204" pitchFamily="34" charset="0"/>
              </a:rPr>
              <a:t>Mirela</a:t>
            </a:r>
            <a:r>
              <a:rPr lang="en-GB" altLang="en-US" sz="2000" b="1" dirty="0">
                <a:solidFill>
                  <a:srgbClr val="FF0000"/>
                </a:solidFill>
                <a:latin typeface="Arial" panose="020B0604020202020204" pitchFamily="34" charset="0"/>
                <a:cs typeface="Arial" panose="020B0604020202020204" pitchFamily="34" charset="0"/>
              </a:rPr>
              <a:t> - Elena </a:t>
            </a:r>
            <a:r>
              <a:rPr lang="en-GB" altLang="en-US" sz="2000" b="1" dirty="0" err="1">
                <a:solidFill>
                  <a:srgbClr val="FF0000"/>
                </a:solidFill>
                <a:latin typeface="Arial" panose="020B0604020202020204" pitchFamily="34" charset="0"/>
                <a:cs typeface="Arial" panose="020B0604020202020204" pitchFamily="34" charset="0"/>
              </a:rPr>
              <a:t>Ionescu</a:t>
            </a:r>
            <a:r>
              <a:rPr lang="en-GB" altLang="en-US" sz="2000" b="1" dirty="0">
                <a:solidFill>
                  <a:srgbClr val="FF0000"/>
                </a:solidFill>
                <a:latin typeface="Arial" panose="020B0604020202020204" pitchFamily="34" charset="0"/>
                <a:cs typeface="Arial" panose="020B0604020202020204" pitchFamily="34" charset="0"/>
              </a:rPr>
              <a:t> - 1815193</a:t>
            </a:r>
            <a:br>
              <a:rPr lang="en-GB" altLang="en-US" sz="2000" b="1" dirty="0">
                <a:solidFill>
                  <a:srgbClr val="FF0000"/>
                </a:solidFill>
                <a:latin typeface="Arial" panose="020B0604020202020204" pitchFamily="34" charset="0"/>
                <a:cs typeface="Arial" panose="020B0604020202020204" pitchFamily="34" charset="0"/>
              </a:rPr>
            </a:br>
            <a:r>
              <a:rPr lang="en-GB" altLang="en-US" sz="2000" b="1" dirty="0">
                <a:solidFill>
                  <a:srgbClr val="FF0000"/>
                </a:solidFill>
                <a:latin typeface="Arial" panose="020B0604020202020204" pitchFamily="34" charset="0"/>
                <a:cs typeface="Arial" panose="020B0604020202020204" pitchFamily="34" charset="0"/>
              </a:rPr>
              <a:t>Name : Norbert </a:t>
            </a:r>
            <a:r>
              <a:rPr lang="en-GB" altLang="en-US" sz="2000" b="1" dirty="0" err="1">
                <a:solidFill>
                  <a:srgbClr val="FF0000"/>
                </a:solidFill>
                <a:latin typeface="Arial" panose="020B0604020202020204" pitchFamily="34" charset="0"/>
                <a:cs typeface="Arial" panose="020B0604020202020204" pitchFamily="34" charset="0"/>
              </a:rPr>
              <a:t>Ibeawuchi</a:t>
            </a:r>
            <a:r>
              <a:rPr lang="en-GB" altLang="en-US" sz="2000" b="1" dirty="0">
                <a:solidFill>
                  <a:srgbClr val="FF0000"/>
                </a:solidFill>
                <a:latin typeface="Arial" panose="020B0604020202020204" pitchFamily="34" charset="0"/>
                <a:cs typeface="Arial" panose="020B0604020202020204" pitchFamily="34" charset="0"/>
              </a:rPr>
              <a:t> </a:t>
            </a:r>
            <a:r>
              <a:rPr lang="en-GB" altLang="en-US" sz="2000" b="1" dirty="0" err="1">
                <a:solidFill>
                  <a:srgbClr val="FF0000"/>
                </a:solidFill>
                <a:latin typeface="Arial" panose="020B0604020202020204" pitchFamily="34" charset="0"/>
                <a:cs typeface="Arial" panose="020B0604020202020204" pitchFamily="34" charset="0"/>
              </a:rPr>
              <a:t>orji</a:t>
            </a:r>
            <a:r>
              <a:rPr lang="en-GB" altLang="en-US" sz="2000" b="1" dirty="0">
                <a:solidFill>
                  <a:srgbClr val="FF0000"/>
                </a:solidFill>
                <a:latin typeface="Arial" panose="020B0604020202020204" pitchFamily="34" charset="0"/>
                <a:cs typeface="Arial" panose="020B0604020202020204" pitchFamily="34" charset="0"/>
              </a:rPr>
              <a:t> – 1816289</a:t>
            </a:r>
            <a:br>
              <a:rPr lang="en-GB" altLang="en-US" sz="2000" b="1" dirty="0">
                <a:solidFill>
                  <a:srgbClr val="FF0000"/>
                </a:solidFill>
                <a:latin typeface="Arial" panose="020B0604020202020204" pitchFamily="34" charset="0"/>
                <a:cs typeface="Arial" panose="020B0604020202020204" pitchFamily="34" charset="0"/>
              </a:rPr>
            </a:br>
            <a:r>
              <a:rPr lang="en-GB" altLang="en-US" sz="2000" b="1" dirty="0">
                <a:solidFill>
                  <a:srgbClr val="FF0000"/>
                </a:solidFill>
                <a:latin typeface="Arial" panose="020B0604020202020204" pitchFamily="34" charset="0"/>
                <a:cs typeface="Arial" panose="020B0604020202020204" pitchFamily="34" charset="0"/>
              </a:rPr>
              <a:t>Name : </a:t>
            </a:r>
            <a:r>
              <a:rPr lang="en-GB" altLang="en-US" sz="2000" b="1" dirty="0" err="1">
                <a:solidFill>
                  <a:srgbClr val="FF0000"/>
                </a:solidFill>
                <a:latin typeface="Arial" panose="020B0604020202020204" pitchFamily="34" charset="0"/>
                <a:cs typeface="Arial" panose="020B0604020202020204" pitchFamily="34" charset="0"/>
              </a:rPr>
              <a:t>Marimar</a:t>
            </a:r>
            <a:r>
              <a:rPr lang="en-GB" altLang="en-US" sz="2000" b="1" dirty="0">
                <a:solidFill>
                  <a:srgbClr val="FF0000"/>
                </a:solidFill>
                <a:latin typeface="Arial" panose="020B0604020202020204" pitchFamily="34" charset="0"/>
                <a:cs typeface="Arial" panose="020B0604020202020204" pitchFamily="34" charset="0"/>
              </a:rPr>
              <a:t> </a:t>
            </a:r>
            <a:r>
              <a:rPr lang="en-GB" altLang="en-US" sz="2000" b="1" dirty="0" err="1">
                <a:solidFill>
                  <a:srgbClr val="FF0000"/>
                </a:solidFill>
                <a:latin typeface="Arial" panose="020B0604020202020204" pitchFamily="34" charset="0"/>
                <a:cs typeface="Arial" panose="020B0604020202020204" pitchFamily="34" charset="0"/>
              </a:rPr>
              <a:t>Nunuca</a:t>
            </a:r>
            <a:r>
              <a:rPr lang="en-GB" altLang="en-US" sz="2000" b="1" dirty="0">
                <a:solidFill>
                  <a:srgbClr val="FF0000"/>
                </a:solidFill>
                <a:latin typeface="Arial" panose="020B0604020202020204" pitchFamily="34" charset="0"/>
                <a:cs typeface="Arial" panose="020B0604020202020204" pitchFamily="34" charset="0"/>
              </a:rPr>
              <a:t> – 1815438</a:t>
            </a:r>
            <a:br>
              <a:rPr lang="en-GB" altLang="en-US" sz="2000" b="1" dirty="0">
                <a:solidFill>
                  <a:srgbClr val="FF0000"/>
                </a:solidFill>
                <a:latin typeface="Arial" panose="020B0604020202020204" pitchFamily="34" charset="0"/>
                <a:cs typeface="Arial" panose="020B0604020202020204" pitchFamily="34" charset="0"/>
              </a:rPr>
            </a:br>
            <a:r>
              <a:rPr lang="en-GB" altLang="en-US" sz="2000" b="1" dirty="0">
                <a:solidFill>
                  <a:srgbClr val="FF0000"/>
                </a:solidFill>
                <a:latin typeface="Arial" panose="020B0604020202020204" pitchFamily="34" charset="0"/>
                <a:cs typeface="Arial" panose="020B0604020202020204" pitchFamily="34" charset="0"/>
              </a:rPr>
              <a:t>Lecturer’s Name : </a:t>
            </a:r>
            <a:r>
              <a:rPr lang="en-GB" altLang="en-US" sz="2000" b="1" dirty="0" err="1">
                <a:solidFill>
                  <a:srgbClr val="FF0000"/>
                </a:solidFill>
                <a:latin typeface="Arial" panose="020B0604020202020204" pitchFamily="34" charset="0"/>
                <a:cs typeface="Arial" panose="020B0604020202020204" pitchFamily="34" charset="0"/>
              </a:rPr>
              <a:t>Dr.</a:t>
            </a:r>
            <a:r>
              <a:rPr lang="en-GB" altLang="en-US" sz="2000" b="1" dirty="0">
                <a:solidFill>
                  <a:srgbClr val="FF0000"/>
                </a:solidFill>
                <a:latin typeface="Arial" panose="020B0604020202020204" pitchFamily="34" charset="0"/>
                <a:cs typeface="Arial" panose="020B0604020202020204" pitchFamily="34" charset="0"/>
              </a:rPr>
              <a:t> OLU ADEGBITE</a:t>
            </a:r>
            <a:br>
              <a:rPr lang="en-GB" altLang="en-US" sz="2000" b="1" dirty="0">
                <a:solidFill>
                  <a:srgbClr val="FF0000"/>
                </a:solidFill>
                <a:latin typeface="Arial" panose="020B0604020202020204" pitchFamily="34" charset="0"/>
                <a:cs typeface="Arial" panose="020B0604020202020204" pitchFamily="34" charset="0"/>
              </a:rPr>
            </a:br>
            <a:br>
              <a:rPr lang="en-GB" altLang="en-US" sz="2000" b="1" dirty="0">
                <a:solidFill>
                  <a:srgbClr val="FFC000"/>
                </a:solidFill>
                <a:latin typeface="Arial" panose="020B0604020202020204" pitchFamily="34" charset="0"/>
                <a:cs typeface="Arial" panose="020B0604020202020204" pitchFamily="34" charset="0"/>
              </a:rPr>
            </a:br>
            <a:br>
              <a:rPr lang="en-GB" altLang="en-US" sz="2000" b="1" dirty="0">
                <a:solidFill>
                  <a:srgbClr val="FFC000"/>
                </a:solidFill>
                <a:latin typeface="Arial" panose="020B0604020202020204" pitchFamily="34" charset="0"/>
                <a:cs typeface="Arial" panose="020B0604020202020204" pitchFamily="34" charset="0"/>
              </a:rPr>
            </a:br>
            <a:endParaRPr lang="en-US" sz="20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4599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5751" y="0"/>
            <a:ext cx="10018713" cy="1051560"/>
          </a:xfrm>
        </p:spPr>
        <p:txBody>
          <a:bodyPr/>
          <a:lstStyle/>
          <a:p>
            <a:pPr algn="l"/>
            <a:r>
              <a:rPr lang="en-GB" dirty="0" err="1"/>
              <a:t>Guestology</a:t>
            </a:r>
            <a:endParaRPr lang="en-GB" dirty="0"/>
          </a:p>
        </p:txBody>
      </p:sp>
      <p:sp>
        <p:nvSpPr>
          <p:cNvPr id="3" name="Content Placeholder 2"/>
          <p:cNvSpPr>
            <a:spLocks noGrp="1"/>
          </p:cNvSpPr>
          <p:nvPr>
            <p:ph idx="1"/>
          </p:nvPr>
        </p:nvSpPr>
        <p:spPr>
          <a:xfrm>
            <a:off x="1500935" y="1037704"/>
            <a:ext cx="10018713" cy="3124201"/>
          </a:xfrm>
        </p:spPr>
        <p:txBody>
          <a:bodyPr/>
          <a:lstStyle/>
          <a:p>
            <a:pPr marL="0" lvl="0" indent="0">
              <a:buNone/>
            </a:pPr>
            <a:r>
              <a:rPr lang="en-US" dirty="0">
                <a:latin typeface="Arial" pitchFamily="34"/>
                <a:cs typeface="Arial" pitchFamily="34"/>
              </a:rPr>
              <a:t>Bruce Laval of The Walt Disney is the originator of the word </a:t>
            </a:r>
            <a:r>
              <a:rPr lang="en-US" dirty="0" err="1">
                <a:latin typeface="Arial" pitchFamily="34"/>
                <a:cs typeface="Arial" pitchFamily="34"/>
              </a:rPr>
              <a:t>guestology</a:t>
            </a:r>
            <a:r>
              <a:rPr lang="en-US" dirty="0">
                <a:latin typeface="Arial" pitchFamily="34"/>
                <a:cs typeface="Arial" pitchFamily="34"/>
              </a:rPr>
              <a:t>. It points that organizations employees must treat its customers as guest also managing the organization from the guest point of view it means that all the organization’s employees must treat customers as a guest  “GPOV”. (</a:t>
            </a:r>
            <a:r>
              <a:rPr lang="en-US" dirty="0">
                <a:latin typeface="Arial" pitchFamily="34"/>
                <a:cs typeface="Arial" pitchFamily="34"/>
                <a:hlinkClick r:id="rId2"/>
              </a:rPr>
              <a:t>https://www.linkedin.com</a:t>
            </a:r>
            <a:r>
              <a:rPr lang="en-US" dirty="0">
                <a:latin typeface="Arial" pitchFamily="34"/>
                <a:cs typeface="Arial" pitchFamily="34"/>
              </a:rPr>
              <a:t>)</a:t>
            </a:r>
          </a:p>
          <a:p>
            <a:pPr marL="0" lvl="0" indent="0">
              <a:buNone/>
            </a:pPr>
            <a:endParaRPr lang="en-US" dirty="0">
              <a:latin typeface="Arial" pitchFamily="34"/>
              <a:cs typeface="Arial" pitchFamily="34"/>
            </a:endParaRP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13439" y="3987616"/>
            <a:ext cx="4212336" cy="2706624"/>
          </a:xfrm>
          <a:prstGeom prst="rect">
            <a:avLst/>
          </a:prstGeom>
        </p:spPr>
      </p:pic>
    </p:spTree>
    <p:extLst>
      <p:ext uri="{BB962C8B-B14F-4D97-AF65-F5344CB8AC3E}">
        <p14:creationId xmlns:p14="http://schemas.microsoft.com/office/powerpoint/2010/main" val="306675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6122" y="0"/>
            <a:ext cx="10018713" cy="1354975"/>
          </a:xfrm>
        </p:spPr>
        <p:txBody>
          <a:bodyPr>
            <a:normAutofit/>
          </a:bodyPr>
          <a:lstStyle/>
          <a:p>
            <a:pPr algn="l"/>
            <a:r>
              <a:rPr lang="en-GB" altLang="en-US" sz="2800" b="1" i="1" dirty="0"/>
              <a:t>     </a:t>
            </a:r>
            <a:r>
              <a:rPr lang="en-GB" altLang="en-US" sz="2800" b="1" dirty="0"/>
              <a:t>Definition of guest service experience</a:t>
            </a:r>
            <a:endParaRPr lang="en-GB" sz="2800" dirty="0"/>
          </a:p>
        </p:txBody>
      </p:sp>
      <p:sp>
        <p:nvSpPr>
          <p:cNvPr id="3" name="Content Placeholder 2"/>
          <p:cNvSpPr>
            <a:spLocks noGrp="1"/>
          </p:cNvSpPr>
          <p:nvPr>
            <p:ph idx="1"/>
          </p:nvPr>
        </p:nvSpPr>
        <p:spPr>
          <a:xfrm>
            <a:off x="1384557" y="1870365"/>
            <a:ext cx="10807443" cy="4447308"/>
          </a:xfrm>
        </p:spPr>
        <p:txBody>
          <a:bodyPr>
            <a:normAutofit lnSpcReduction="10000"/>
          </a:bodyPr>
          <a:lstStyle/>
          <a:p>
            <a:r>
              <a:rPr lang="en-GB" dirty="0">
                <a:latin typeface="Arial" pitchFamily="34" charset="0"/>
                <a:cs typeface="Arial" pitchFamily="34" charset="0"/>
              </a:rPr>
              <a:t>Guest Service Experience is so important for the guest and the service provider as it will be the bases of future relationship (</a:t>
            </a:r>
            <a:r>
              <a:rPr lang="en-US" dirty="0">
                <a:latin typeface="Arial" pitchFamily="34" charset="0"/>
                <a:cs typeface="Arial" pitchFamily="34" charset="0"/>
              </a:rPr>
              <a:t>Adam, 2010 ). It is the total sum of the experiences a  guest acquire both at a spot and throughout the life span of being a customer, Organizations pay particular attentions to this as the experience the guest acquire will remain with guest when all is overs and this can makes the guest advertiser or one that will discourage others in the future.</a:t>
            </a:r>
          </a:p>
          <a:p>
            <a:pPr marL="0" indent="0">
              <a:buNone/>
            </a:pPr>
            <a:endParaRPr lang="en-US" dirty="0">
              <a:latin typeface="Arial" pitchFamily="34" charset="0"/>
              <a:cs typeface="Arial" pitchFamily="34" charset="0"/>
            </a:endParaRPr>
          </a:p>
          <a:p>
            <a:r>
              <a:rPr lang="en-US" dirty="0">
                <a:latin typeface="Arial" pitchFamily="34" charset="0"/>
                <a:cs typeface="Arial" pitchFamily="34" charset="0"/>
              </a:rPr>
              <a:t>Service Quality</a:t>
            </a:r>
          </a:p>
          <a:p>
            <a:r>
              <a:rPr lang="en-US" dirty="0">
                <a:latin typeface="Arial" pitchFamily="34" charset="0"/>
                <a:cs typeface="Arial" pitchFamily="34" charset="0"/>
              </a:rPr>
              <a:t>Service Setting</a:t>
            </a:r>
          </a:p>
          <a:p>
            <a:r>
              <a:rPr lang="en-US" dirty="0">
                <a:latin typeface="Arial" pitchFamily="34" charset="0"/>
                <a:cs typeface="Arial" pitchFamily="34" charset="0"/>
              </a:rPr>
              <a:t>Service Delivery</a:t>
            </a:r>
            <a:endParaRPr lang="en-GB"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2366336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7977" y="116378"/>
            <a:ext cx="10615353" cy="6392487"/>
          </a:xfrm>
        </p:spPr>
        <p:txBody>
          <a:bodyPr>
            <a:normAutofit/>
          </a:bodyPr>
          <a:lstStyle/>
          <a:p>
            <a:pPr>
              <a:lnSpc>
                <a:spcPct val="70000"/>
              </a:lnSpc>
            </a:pPr>
            <a:r>
              <a:rPr lang="en-GB" sz="2000" dirty="0">
                <a:latin typeface="Arial" pitchFamily="34" charset="0"/>
                <a:cs typeface="Arial" pitchFamily="34" charset="0"/>
              </a:rPr>
              <a:t>Service Quality within the hospitality industry accounts to the most important elements a sustainable competitive advantage, The quality of services offered in relation to the class Al </a:t>
            </a:r>
            <a:r>
              <a:rPr lang="en-GB" sz="2000" dirty="0" err="1">
                <a:latin typeface="Arial" pitchFamily="34" charset="0"/>
                <a:cs typeface="Arial" pitchFamily="34" charset="0"/>
              </a:rPr>
              <a:t>Ababneh</a:t>
            </a:r>
            <a:r>
              <a:rPr lang="en-GB" sz="2000" dirty="0">
                <a:latin typeface="Arial" pitchFamily="34" charset="0"/>
                <a:cs typeface="Arial" pitchFamily="34" charset="0"/>
              </a:rPr>
              <a:t>,(2017), Defines it as the difference  between the hoped services and the present perceived service, Explaining further that it has three dimensions, employees material and physical facilities, Broken in two aspects technical and functional qualities. </a:t>
            </a:r>
          </a:p>
          <a:p>
            <a:pPr lvl="0">
              <a:lnSpc>
                <a:spcPct val="70000"/>
              </a:lnSpc>
              <a:buNone/>
            </a:pPr>
            <a:r>
              <a:rPr lang="en-GB" sz="2000" dirty="0">
                <a:latin typeface="Arial" pitchFamily="34" charset="0"/>
                <a:cs typeface="Arial" pitchFamily="34" charset="0"/>
              </a:rPr>
              <a:t> </a:t>
            </a:r>
          </a:p>
          <a:p>
            <a:pPr>
              <a:lnSpc>
                <a:spcPct val="70000"/>
              </a:lnSpc>
            </a:pPr>
            <a:r>
              <a:rPr lang="en-GB" sz="2000" dirty="0">
                <a:latin typeface="Arial" pitchFamily="34" charset="0"/>
                <a:cs typeface="Arial" pitchFamily="34" charset="0"/>
              </a:rPr>
              <a:t>Service Setting Gerald De Manresa, (2016) described it as the atmosphere by which the experience happen it can be physical or non physical point of it, That played a role in the total feel of the experience, This means the environment is designed to meet or above the expectation of the guest the paintings, colours, music it is done in a way to capture the guest attention and build a good impact on the memory to define the class of the organization.</a:t>
            </a:r>
          </a:p>
          <a:p>
            <a:pPr>
              <a:lnSpc>
                <a:spcPct val="70000"/>
              </a:lnSpc>
            </a:pPr>
            <a:r>
              <a:rPr lang="en-GB" sz="2000" dirty="0">
                <a:latin typeface="Arial" pitchFamily="34" charset="0"/>
                <a:cs typeface="Arial" pitchFamily="34" charset="0"/>
              </a:rPr>
              <a:t>Service Delivery Not minding the heterogeneous and intangible nature of services it plays an important role. It is a point where an initial impression can be maintained, Improved or spoilt entirely by the Organisation, within the service delivery is the welcome and goodbye, This point determine the continuity between customer and service provider </a:t>
            </a:r>
            <a:r>
              <a:rPr lang="en-GB" sz="2000" dirty="0" err="1">
                <a:latin typeface="Arial" pitchFamily="34" charset="0"/>
                <a:cs typeface="Arial" pitchFamily="34" charset="0"/>
              </a:rPr>
              <a:t>Lashley</a:t>
            </a:r>
            <a:r>
              <a:rPr lang="en-GB" sz="2000" dirty="0">
                <a:latin typeface="Arial" pitchFamily="34" charset="0"/>
                <a:cs typeface="Arial" pitchFamily="34" charset="0"/>
              </a:rPr>
              <a:t>,(2000) says in the hospitality industry the host is required to be hospitable to the guest by demonstration of generosity and genuine effort to please and regard to the guest individuality. </a:t>
            </a:r>
          </a:p>
          <a:p>
            <a:endParaRPr lang="en-GB" sz="2000" dirty="0">
              <a:latin typeface="Arial" pitchFamily="34" charset="0"/>
              <a:cs typeface="Arial" pitchFamily="34" charset="0"/>
            </a:endParaRPr>
          </a:p>
        </p:txBody>
      </p:sp>
    </p:spTree>
    <p:extLst>
      <p:ext uri="{BB962C8B-B14F-4D97-AF65-F5344CB8AC3E}">
        <p14:creationId xmlns:p14="http://schemas.microsoft.com/office/powerpoint/2010/main" val="1838248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784" y="0"/>
            <a:ext cx="10018713" cy="1752599"/>
          </a:xfrm>
        </p:spPr>
        <p:txBody>
          <a:bodyPr>
            <a:normAutofit fontScale="90000"/>
          </a:bodyPr>
          <a:lstStyle/>
          <a:p>
            <a:r>
              <a:rPr lang="en-GB" dirty="0"/>
              <a:t>Strategies for Appraising Guest Service</a:t>
            </a:r>
            <a:br>
              <a:rPr lang="en-GB" dirty="0"/>
            </a:br>
            <a:r>
              <a:rPr lang="en-GB" dirty="0"/>
              <a:t>Experience(s)</a:t>
            </a:r>
            <a:br>
              <a:rPr lang="en-GB" dirty="0"/>
            </a:br>
            <a:endParaRPr lang="en-GB" dirty="0"/>
          </a:p>
        </p:txBody>
      </p:sp>
      <p:sp>
        <p:nvSpPr>
          <p:cNvPr id="3" name="Content Placeholder 2"/>
          <p:cNvSpPr>
            <a:spLocks noGrp="1"/>
          </p:cNvSpPr>
          <p:nvPr>
            <p:ph idx="1"/>
          </p:nvPr>
        </p:nvSpPr>
        <p:spPr>
          <a:xfrm>
            <a:off x="1293117" y="1237209"/>
            <a:ext cx="10018713" cy="3900056"/>
          </a:xfrm>
        </p:spPr>
        <p:txBody>
          <a:bodyPr>
            <a:normAutofit fontScale="55000" lnSpcReduction="20000"/>
          </a:bodyPr>
          <a:lstStyle/>
          <a:p>
            <a:pPr lvl="0">
              <a:lnSpc>
                <a:spcPct val="70000"/>
              </a:lnSpc>
              <a:buNone/>
            </a:pPr>
            <a:endParaRPr lang="en-GB" sz="4800" dirty="0"/>
          </a:p>
          <a:p>
            <a:pPr lvl="0">
              <a:lnSpc>
                <a:spcPct val="70000"/>
              </a:lnSpc>
              <a:buNone/>
            </a:pPr>
            <a:endParaRPr lang="en-GB" sz="4800" dirty="0"/>
          </a:p>
          <a:p>
            <a:pPr marL="0" indent="0">
              <a:lnSpc>
                <a:spcPct val="70000"/>
              </a:lnSpc>
              <a:buNone/>
            </a:pPr>
            <a:r>
              <a:rPr lang="en-US" sz="5800" b="1" dirty="0">
                <a:latin typeface="Arial" pitchFamily="34"/>
                <a:cs typeface="Arial" pitchFamily="34"/>
              </a:rPr>
              <a:t>Disney Service Model:</a:t>
            </a:r>
          </a:p>
          <a:p>
            <a:pPr marL="0" indent="0">
              <a:lnSpc>
                <a:spcPct val="70000"/>
              </a:lnSpc>
              <a:buNone/>
            </a:pPr>
            <a:endParaRPr lang="en-US" sz="3500" b="1" dirty="0">
              <a:latin typeface="Arial" pitchFamily="34"/>
              <a:cs typeface="Arial" pitchFamily="34"/>
            </a:endParaRPr>
          </a:p>
          <a:p>
            <a:pPr>
              <a:lnSpc>
                <a:spcPct val="70000"/>
              </a:lnSpc>
            </a:pPr>
            <a:r>
              <a:rPr lang="en-US" sz="4100" b="1" dirty="0">
                <a:solidFill>
                  <a:srgbClr val="FF0000"/>
                </a:solidFill>
                <a:latin typeface="Arial" pitchFamily="34"/>
                <a:cs typeface="Arial" pitchFamily="34"/>
              </a:rPr>
              <a:t> S</a:t>
            </a:r>
            <a:r>
              <a:rPr lang="en-US" sz="4100" dirty="0">
                <a:latin typeface="Arial" pitchFamily="34"/>
                <a:cs typeface="Arial" pitchFamily="34"/>
              </a:rPr>
              <a:t>mile to welcome their customers</a:t>
            </a:r>
            <a:endParaRPr lang="en-US" sz="4100" dirty="0">
              <a:solidFill>
                <a:srgbClr val="FF0000"/>
              </a:solidFill>
              <a:latin typeface="Arial" pitchFamily="34"/>
              <a:cs typeface="Arial" pitchFamily="34"/>
            </a:endParaRPr>
          </a:p>
          <a:p>
            <a:pPr>
              <a:lnSpc>
                <a:spcPct val="70000"/>
              </a:lnSpc>
            </a:pPr>
            <a:r>
              <a:rPr lang="en-US" sz="4100" dirty="0">
                <a:latin typeface="Arial" pitchFamily="34"/>
                <a:cs typeface="Arial" pitchFamily="34"/>
              </a:rPr>
              <a:t> Make </a:t>
            </a:r>
            <a:r>
              <a:rPr lang="en-US" sz="4100" b="1" dirty="0">
                <a:solidFill>
                  <a:srgbClr val="FF0000"/>
                </a:solidFill>
                <a:latin typeface="Arial" pitchFamily="34"/>
                <a:cs typeface="Arial" pitchFamily="34"/>
              </a:rPr>
              <a:t>E</a:t>
            </a:r>
            <a:r>
              <a:rPr lang="en-US" sz="4100" dirty="0">
                <a:latin typeface="Arial" pitchFamily="34"/>
                <a:cs typeface="Arial" pitchFamily="34"/>
              </a:rPr>
              <a:t>ye contact with the guests because they trust the services offered</a:t>
            </a:r>
          </a:p>
          <a:p>
            <a:pPr lvl="0">
              <a:lnSpc>
                <a:spcPct val="70000"/>
              </a:lnSpc>
            </a:pPr>
            <a:r>
              <a:rPr lang="en-US" sz="4100" dirty="0">
                <a:latin typeface="Arial" pitchFamily="34"/>
                <a:cs typeface="Arial" pitchFamily="34"/>
              </a:rPr>
              <a:t> </a:t>
            </a:r>
            <a:r>
              <a:rPr lang="en-US" sz="4100" b="1" dirty="0">
                <a:solidFill>
                  <a:srgbClr val="FF0000"/>
                </a:solidFill>
                <a:latin typeface="Arial" pitchFamily="34"/>
                <a:cs typeface="Arial" pitchFamily="34"/>
              </a:rPr>
              <a:t>R</a:t>
            </a:r>
            <a:r>
              <a:rPr lang="en-US" sz="4100" dirty="0">
                <a:latin typeface="Arial" pitchFamily="34"/>
                <a:cs typeface="Arial" pitchFamily="34"/>
              </a:rPr>
              <a:t>espect their guests and make them feel at home</a:t>
            </a:r>
          </a:p>
          <a:p>
            <a:pPr lvl="0">
              <a:lnSpc>
                <a:spcPct val="70000"/>
              </a:lnSpc>
            </a:pPr>
            <a:r>
              <a:rPr lang="en-US" sz="4100" dirty="0">
                <a:latin typeface="Arial" pitchFamily="34"/>
                <a:cs typeface="Arial" pitchFamily="34"/>
              </a:rPr>
              <a:t> The </a:t>
            </a:r>
            <a:r>
              <a:rPr lang="en-US" sz="4100" b="1" dirty="0">
                <a:solidFill>
                  <a:srgbClr val="FF0000"/>
                </a:solidFill>
                <a:latin typeface="Arial" pitchFamily="34"/>
                <a:cs typeface="Arial" pitchFamily="34"/>
              </a:rPr>
              <a:t>V</a:t>
            </a:r>
            <a:r>
              <a:rPr lang="en-US" sz="4100" dirty="0">
                <a:latin typeface="Arial" pitchFamily="34"/>
                <a:cs typeface="Arial" pitchFamily="34"/>
              </a:rPr>
              <a:t>alue of magic is to make all the guests happy in the hotel</a:t>
            </a:r>
          </a:p>
          <a:p>
            <a:pPr lvl="0">
              <a:lnSpc>
                <a:spcPct val="70000"/>
              </a:lnSpc>
            </a:pPr>
            <a:r>
              <a:rPr lang="en-US" sz="4100" dirty="0"/>
              <a:t>  </a:t>
            </a:r>
            <a:r>
              <a:rPr lang="en-US" sz="4100" b="1" dirty="0">
                <a:solidFill>
                  <a:srgbClr val="FF0000"/>
                </a:solidFill>
                <a:latin typeface="Arial" pitchFamily="34"/>
                <a:cs typeface="Arial" pitchFamily="34"/>
              </a:rPr>
              <a:t>I</a:t>
            </a:r>
            <a:r>
              <a:rPr lang="en-US" sz="4100" dirty="0">
                <a:latin typeface="Arial" pitchFamily="34"/>
                <a:cs typeface="Arial" pitchFamily="34"/>
              </a:rPr>
              <a:t>nitiate guest contact</a:t>
            </a:r>
          </a:p>
          <a:p>
            <a:pPr lvl="0">
              <a:lnSpc>
                <a:spcPct val="70000"/>
              </a:lnSpc>
            </a:pPr>
            <a:r>
              <a:rPr lang="en-US" sz="4100" dirty="0">
                <a:latin typeface="Arial" pitchFamily="34"/>
                <a:cs typeface="Arial" pitchFamily="34"/>
              </a:rPr>
              <a:t> </a:t>
            </a:r>
            <a:r>
              <a:rPr lang="en-US" sz="4100" b="1" dirty="0">
                <a:solidFill>
                  <a:srgbClr val="FF0000"/>
                </a:solidFill>
                <a:latin typeface="Arial" pitchFamily="34"/>
                <a:cs typeface="Arial" pitchFamily="34"/>
              </a:rPr>
              <a:t>C</a:t>
            </a:r>
            <a:r>
              <a:rPr lang="en-US" sz="4100" dirty="0">
                <a:latin typeface="Arial" pitchFamily="34"/>
                <a:cs typeface="Arial" pitchFamily="34"/>
              </a:rPr>
              <a:t>reative service solutions: for example, they organize parties for guests</a:t>
            </a:r>
            <a:endParaRPr lang="en-US" sz="4100" dirty="0"/>
          </a:p>
          <a:p>
            <a:pPr lvl="0">
              <a:lnSpc>
                <a:spcPct val="70000"/>
              </a:lnSpc>
            </a:pPr>
            <a:r>
              <a:rPr lang="en-US" sz="4100" dirty="0"/>
              <a:t> </a:t>
            </a:r>
            <a:r>
              <a:rPr lang="en-US" sz="4100" dirty="0">
                <a:latin typeface="Arial" pitchFamily="34"/>
                <a:cs typeface="Arial" pitchFamily="34"/>
              </a:rPr>
              <a:t>Hotel staff always </a:t>
            </a:r>
            <a:r>
              <a:rPr lang="en-US" sz="4100" b="1" dirty="0">
                <a:solidFill>
                  <a:srgbClr val="FF0000"/>
                </a:solidFill>
                <a:latin typeface="Arial" pitchFamily="34"/>
                <a:cs typeface="Arial" pitchFamily="34"/>
              </a:rPr>
              <a:t>E</a:t>
            </a:r>
            <a:r>
              <a:rPr lang="en-US" sz="4100" dirty="0">
                <a:latin typeface="Arial" pitchFamily="34"/>
                <a:cs typeface="Arial" pitchFamily="34"/>
              </a:rPr>
              <a:t>nded our discussions with a thank you</a:t>
            </a:r>
            <a:endParaRPr lang="en-GB" sz="4100" dirty="0"/>
          </a:p>
          <a:p>
            <a:pPr lvl="0">
              <a:lnSpc>
                <a:spcPct val="70000"/>
              </a:lnSpc>
              <a:buNone/>
            </a:pPr>
            <a:endParaRPr lang="en-GB" dirty="0"/>
          </a:p>
          <a:p>
            <a:pPr marL="0" lvl="0" indent="0">
              <a:lnSpc>
                <a:spcPct val="70000"/>
              </a:lnSpc>
              <a:buNone/>
            </a:pPr>
            <a:endParaRPr lang="es-ES" sz="4800" dirty="0"/>
          </a:p>
          <a:p>
            <a:endParaRPr lang="en-GB" dirty="0"/>
          </a:p>
        </p:txBody>
      </p:sp>
    </p:spTree>
    <p:extLst>
      <p:ext uri="{BB962C8B-B14F-4D97-AF65-F5344CB8AC3E}">
        <p14:creationId xmlns:p14="http://schemas.microsoft.com/office/powerpoint/2010/main" val="2974397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
            <a:ext cx="12191998" cy="906086"/>
          </a:xfrm>
        </p:spPr>
        <p:txBody>
          <a:bodyPr>
            <a:noAutofit/>
          </a:bodyPr>
          <a:lstStyle/>
          <a:p>
            <a:r>
              <a:rPr lang="en-GB" sz="2800" b="1" dirty="0"/>
              <a:t>Guest Service Experience(s)and</a:t>
            </a:r>
            <a:br>
              <a:rPr lang="en-GB" sz="2800" b="1" dirty="0"/>
            </a:br>
            <a:r>
              <a:rPr lang="en-GB" sz="2800" b="1" dirty="0"/>
              <a:t>Guest service strategies are</a:t>
            </a:r>
          </a:p>
        </p:txBody>
      </p:sp>
      <p:sp>
        <p:nvSpPr>
          <p:cNvPr id="3" name="Content Placeholder 2"/>
          <p:cNvSpPr>
            <a:spLocks noGrp="1"/>
          </p:cNvSpPr>
          <p:nvPr>
            <p:ph idx="1"/>
          </p:nvPr>
        </p:nvSpPr>
        <p:spPr>
          <a:xfrm>
            <a:off x="1288473" y="723206"/>
            <a:ext cx="10903528" cy="3549536"/>
          </a:xfrm>
        </p:spPr>
        <p:txBody>
          <a:bodyPr>
            <a:normAutofit/>
          </a:bodyPr>
          <a:lstStyle/>
          <a:p>
            <a:pPr algn="just">
              <a:lnSpc>
                <a:spcPct val="70000"/>
              </a:lnSpc>
            </a:pPr>
            <a:r>
              <a:rPr lang="en-US" dirty="0">
                <a:latin typeface="Arial" pitchFamily="34" charset="0"/>
                <a:cs typeface="Arial" pitchFamily="34" charset="0"/>
              </a:rPr>
              <a:t>Understand the Product your dealing</a:t>
            </a:r>
          </a:p>
          <a:p>
            <a:pPr algn="just">
              <a:lnSpc>
                <a:spcPct val="70000"/>
              </a:lnSpc>
            </a:pPr>
            <a:r>
              <a:rPr lang="en-US" dirty="0">
                <a:latin typeface="Arial" pitchFamily="34" charset="0"/>
                <a:cs typeface="Arial" pitchFamily="34" charset="0"/>
              </a:rPr>
              <a:t>Know the Client–Understanding the Guest</a:t>
            </a:r>
          </a:p>
          <a:p>
            <a:pPr algn="just">
              <a:lnSpc>
                <a:spcPct val="70000"/>
              </a:lnSpc>
            </a:pPr>
            <a:r>
              <a:rPr lang="en-US" dirty="0">
                <a:latin typeface="Arial" pitchFamily="34" charset="0"/>
                <a:cs typeface="Arial" pitchFamily="34" charset="0"/>
              </a:rPr>
              <a:t>Know Yourself–The qualities of a </a:t>
            </a:r>
            <a:r>
              <a:rPr lang="en-US" dirty="0" err="1">
                <a:latin typeface="Arial" pitchFamily="34" charset="0"/>
                <a:cs typeface="Arial" pitchFamily="34" charset="0"/>
              </a:rPr>
              <a:t>guestologist</a:t>
            </a:r>
            <a:endParaRPr lang="en-US" dirty="0">
              <a:latin typeface="Arial" pitchFamily="34" charset="0"/>
              <a:cs typeface="Arial" pitchFamily="34" charset="0"/>
            </a:endParaRPr>
          </a:p>
          <a:p>
            <a:pPr algn="just">
              <a:lnSpc>
                <a:spcPct val="70000"/>
              </a:lnSpc>
            </a:pPr>
            <a:r>
              <a:rPr lang="en-US" dirty="0">
                <a:latin typeface="Arial" pitchFamily="34" charset="0"/>
                <a:cs typeface="Arial" pitchFamily="34" charset="0"/>
              </a:rPr>
              <a:t>Combine the Goals to Best Meet the desired Goals of all.</a:t>
            </a:r>
          </a:p>
          <a:p>
            <a:pPr lvl="0" algn="just">
              <a:lnSpc>
                <a:spcPct val="70000"/>
              </a:lnSpc>
              <a:buNone/>
            </a:pPr>
            <a:endParaRPr lang="en-GB" sz="4800"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23854" y="3064344"/>
            <a:ext cx="5802284" cy="3718841"/>
          </a:xfrm>
          <a:prstGeom prst="rect">
            <a:avLst/>
          </a:prstGeom>
        </p:spPr>
      </p:pic>
    </p:spTree>
    <p:extLst>
      <p:ext uri="{BB962C8B-B14F-4D97-AF65-F5344CB8AC3E}">
        <p14:creationId xmlns:p14="http://schemas.microsoft.com/office/powerpoint/2010/main" val="2136557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7" name="Group 6">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8"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8"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0"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9"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0"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51" name="Rectangle 14">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52" name="Freeform: Shape 16">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53" name="Freeform: Shape 18">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54" name="Freeform: Shape 20">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55" name="Freeform: Shape 22">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2" name="Title 1">
            <a:extLst>
              <a:ext uri="{FF2B5EF4-FFF2-40B4-BE49-F238E27FC236}">
                <a16:creationId xmlns:a16="http://schemas.microsoft.com/office/drawing/2014/main" id="{7B041B6E-B7E2-4763-94A3-28989C7B150A}"/>
              </a:ext>
            </a:extLst>
          </p:cNvPr>
          <p:cNvSpPr>
            <a:spLocks noGrp="1"/>
          </p:cNvSpPr>
          <p:nvPr>
            <p:ph type="title"/>
          </p:nvPr>
        </p:nvSpPr>
        <p:spPr>
          <a:xfrm>
            <a:off x="1893092" y="139486"/>
            <a:ext cx="7841111" cy="973546"/>
          </a:xfrm>
        </p:spPr>
        <p:txBody>
          <a:bodyPr vert="horz" lIns="91440" tIns="45720" rIns="91440" bIns="45720" rtlCol="0" anchor="b">
            <a:noAutofit/>
          </a:bodyPr>
          <a:lstStyle/>
          <a:p>
            <a:pPr algn="l"/>
            <a:r>
              <a:rPr lang="en-GB" altLang="en-US" sz="2400" b="1" dirty="0">
                <a:latin typeface="Arial" panose="020B0604020202020204" pitchFamily="34" charset="0"/>
                <a:cs typeface="Arial" panose="020B0604020202020204" pitchFamily="34" charset="0"/>
              </a:rPr>
              <a:t>An Appraisal of a Guest Service Experience</a:t>
            </a:r>
            <a:br>
              <a:rPr lang="en-GB" altLang="en-US" sz="2400" b="1" dirty="0">
                <a:latin typeface="Arial" panose="020B0604020202020204" pitchFamily="34" charset="0"/>
                <a:cs typeface="Arial" panose="020B0604020202020204" pitchFamily="34" charset="0"/>
              </a:rPr>
            </a:br>
            <a:br>
              <a:rPr lang="en-GB" altLang="en-US" sz="2400" b="1" dirty="0">
                <a:latin typeface="Arial" panose="020B0604020202020204" pitchFamily="34" charset="0"/>
                <a:cs typeface="Arial" panose="020B0604020202020204" pitchFamily="34" charset="0"/>
              </a:rPr>
            </a:br>
            <a:endParaRPr lang="en-US" sz="2400" kern="1200" cap="none" spc="-120" baseline="0" dirty="0">
              <a:ln w="3175" cmpd="sng">
                <a:noFill/>
              </a:ln>
              <a:solidFill>
                <a:schemeClr val="tx1"/>
              </a:solidFill>
              <a:effectLst/>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775AC14D-C627-41C8-A295-39BCF088EA2D}"/>
              </a:ext>
            </a:extLst>
          </p:cNvPr>
          <p:cNvSpPr txBox="1"/>
          <p:nvPr/>
        </p:nvSpPr>
        <p:spPr>
          <a:xfrm>
            <a:off x="1581150" y="712922"/>
            <a:ext cx="10445750" cy="40011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lvl="0"/>
            <a:r>
              <a:rPr lang="en-GB" sz="2000" b="1" dirty="0">
                <a:latin typeface="Arial" pitchFamily="34" charset="0"/>
                <a:cs typeface="Arial" pitchFamily="34" charset="0"/>
              </a:rPr>
              <a:t>Emirate Airlines is in the Travel industry.</a:t>
            </a:r>
            <a:endParaRPr lang="es-ES" sz="2000" b="1" dirty="0">
              <a:latin typeface="Arial" pitchFamily="34" charset="0"/>
              <a:cs typeface="Arial"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4602" y="1247584"/>
            <a:ext cx="9542298" cy="5199888"/>
          </a:xfrm>
          <a:prstGeom prst="rect">
            <a:avLst/>
          </a:prstGeom>
        </p:spPr>
      </p:pic>
    </p:spTree>
    <p:extLst>
      <p:ext uri="{BB962C8B-B14F-4D97-AF65-F5344CB8AC3E}">
        <p14:creationId xmlns:p14="http://schemas.microsoft.com/office/powerpoint/2010/main" val="4284179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8180" y="78970"/>
            <a:ext cx="10018713" cy="1126375"/>
          </a:xfrm>
        </p:spPr>
        <p:txBody>
          <a:bodyPr>
            <a:normAutofit/>
          </a:bodyPr>
          <a:lstStyle/>
          <a:p>
            <a:r>
              <a:rPr lang="en-GB" sz="3200" b="1" dirty="0"/>
              <a:t>Products/Services Offered</a:t>
            </a:r>
            <a:br>
              <a:rPr lang="en-GB" sz="3200" b="1" dirty="0"/>
            </a:br>
            <a:r>
              <a:rPr lang="en-GB" sz="3200" b="1" dirty="0"/>
              <a:t>USP (Unique Selling Point)</a:t>
            </a:r>
          </a:p>
        </p:txBody>
      </p:sp>
      <p:sp>
        <p:nvSpPr>
          <p:cNvPr id="3" name="Content Placeholder 2"/>
          <p:cNvSpPr>
            <a:spLocks noGrp="1"/>
          </p:cNvSpPr>
          <p:nvPr>
            <p:ph idx="1"/>
          </p:nvPr>
        </p:nvSpPr>
        <p:spPr>
          <a:xfrm>
            <a:off x="1413164" y="1097280"/>
            <a:ext cx="10922923" cy="5370021"/>
          </a:xfrm>
        </p:spPr>
        <p:txBody>
          <a:bodyPr>
            <a:normAutofit/>
          </a:bodyPr>
          <a:lstStyle/>
          <a:p>
            <a:pPr marL="0" indent="0">
              <a:lnSpc>
                <a:spcPct val="70000"/>
              </a:lnSpc>
              <a:buNone/>
            </a:pPr>
            <a:r>
              <a:rPr lang="en-GB" dirty="0"/>
              <a:t>Emirate Airlines is one of the highest brand among  the airline airlines currently</a:t>
            </a:r>
          </a:p>
          <a:p>
            <a:pPr lvl="0">
              <a:lnSpc>
                <a:spcPct val="70000"/>
              </a:lnSpc>
              <a:buNone/>
            </a:pPr>
            <a:r>
              <a:rPr lang="en-GB" dirty="0"/>
              <a:t> According to the Point Guy, (2013) Emirate airline has the following unique features.</a:t>
            </a:r>
          </a:p>
          <a:p>
            <a:pPr>
              <a:lnSpc>
                <a:spcPct val="70000"/>
              </a:lnSpc>
            </a:pPr>
            <a:r>
              <a:rPr lang="en-GB" dirty="0"/>
              <a:t>First class services equivalent to private jet services</a:t>
            </a:r>
          </a:p>
          <a:p>
            <a:pPr>
              <a:lnSpc>
                <a:spcPct val="70000"/>
              </a:lnSpc>
            </a:pPr>
            <a:r>
              <a:rPr lang="en-GB" dirty="0"/>
              <a:t>Among the pioneer airlines to have private suites in first class.</a:t>
            </a:r>
          </a:p>
          <a:p>
            <a:pPr>
              <a:lnSpc>
                <a:spcPct val="70000"/>
              </a:lnSpc>
            </a:pPr>
            <a:r>
              <a:rPr lang="en-GB" dirty="0"/>
              <a:t> Lounge for first class with the following features  a spa, children park.</a:t>
            </a:r>
          </a:p>
          <a:p>
            <a:pPr>
              <a:lnSpc>
                <a:spcPct val="70000"/>
              </a:lnSpc>
            </a:pPr>
            <a:r>
              <a:rPr lang="en-GB" dirty="0"/>
              <a:t>Total lie flat seat for Business class.</a:t>
            </a:r>
          </a:p>
          <a:p>
            <a:pPr>
              <a:lnSpc>
                <a:spcPct val="70000"/>
              </a:lnSpc>
            </a:pPr>
            <a:r>
              <a:rPr lang="en-GB" dirty="0"/>
              <a:t>Business class Lounge, dining on board  with varieties of wine,  lounge for business class.</a:t>
            </a:r>
          </a:p>
          <a:p>
            <a:pPr>
              <a:lnSpc>
                <a:spcPct val="70000"/>
              </a:lnSpc>
            </a:pPr>
            <a:r>
              <a:rPr lang="en-GB" dirty="0"/>
              <a:t>Shower on board.</a:t>
            </a:r>
          </a:p>
          <a:p>
            <a:pPr>
              <a:lnSpc>
                <a:spcPct val="70000"/>
              </a:lnSpc>
            </a:pPr>
            <a:r>
              <a:rPr lang="en-GB" dirty="0"/>
              <a:t>Bonus for family ,On board </a:t>
            </a:r>
            <a:r>
              <a:rPr lang="en-GB" dirty="0" err="1"/>
              <a:t>wifi</a:t>
            </a:r>
            <a:r>
              <a:rPr lang="en-GB" dirty="0"/>
              <a:t>, Chauffer driver service from some location.</a:t>
            </a:r>
            <a:endParaRPr lang="es-ES" dirty="0"/>
          </a:p>
          <a:p>
            <a:endParaRPr lang="en-GB" dirty="0"/>
          </a:p>
        </p:txBody>
      </p:sp>
    </p:spTree>
    <p:extLst>
      <p:ext uri="{BB962C8B-B14F-4D97-AF65-F5344CB8AC3E}">
        <p14:creationId xmlns:p14="http://schemas.microsoft.com/office/powerpoint/2010/main" val="3856974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F646A-0470-49E3-8216-77C9790720DC}"/>
              </a:ext>
            </a:extLst>
          </p:cNvPr>
          <p:cNvSpPr>
            <a:spLocks noGrp="1"/>
          </p:cNvSpPr>
          <p:nvPr>
            <p:ph type="title"/>
          </p:nvPr>
        </p:nvSpPr>
        <p:spPr>
          <a:xfrm>
            <a:off x="1504604" y="299259"/>
            <a:ext cx="9275212" cy="554180"/>
          </a:xfrm>
        </p:spPr>
        <p:txBody>
          <a:bodyPr>
            <a:normAutofit fontScale="90000"/>
          </a:bodyPr>
          <a:lstStyle/>
          <a:p>
            <a:pPr algn="l"/>
            <a:r>
              <a:rPr lang="en-US" dirty="0">
                <a:latin typeface="Arial" pitchFamily="34" charset="0"/>
                <a:cs typeface="Arial" pitchFamily="34" charset="0"/>
              </a:rPr>
              <a:t>Appraisal 1</a:t>
            </a:r>
          </a:p>
        </p:txBody>
      </p:sp>
      <p:sp>
        <p:nvSpPr>
          <p:cNvPr id="3" name="Content Placeholder 2">
            <a:extLst>
              <a:ext uri="{FF2B5EF4-FFF2-40B4-BE49-F238E27FC236}">
                <a16:creationId xmlns:a16="http://schemas.microsoft.com/office/drawing/2014/main" id="{6D3069A4-1EB4-4BAF-B5CB-96AFE162E181}"/>
              </a:ext>
            </a:extLst>
          </p:cNvPr>
          <p:cNvSpPr>
            <a:spLocks noGrp="1"/>
          </p:cNvSpPr>
          <p:nvPr>
            <p:ph idx="1"/>
          </p:nvPr>
        </p:nvSpPr>
        <p:spPr>
          <a:xfrm>
            <a:off x="1552155" y="1397923"/>
            <a:ext cx="10018713" cy="5182986"/>
          </a:xfrm>
        </p:spPr>
        <p:txBody>
          <a:bodyPr>
            <a:normAutofit/>
          </a:bodyPr>
          <a:lstStyle/>
          <a:p>
            <a:r>
              <a:rPr lang="en-US" b="1" dirty="0">
                <a:latin typeface="Arial" pitchFamily="34" charset="0"/>
                <a:cs typeface="Arial" pitchFamily="34" charset="0"/>
              </a:rPr>
              <a:t>Guest service experience</a:t>
            </a:r>
          </a:p>
          <a:p>
            <a:r>
              <a:rPr lang="en-US" dirty="0">
                <a:latin typeface="Arial" pitchFamily="34" charset="0"/>
                <a:cs typeface="Arial" pitchFamily="34" charset="0"/>
              </a:rPr>
              <a:t>Emirates airlines is the best airlines I ever seen in terms of space in flight, food, Entertainment, and comfort.</a:t>
            </a:r>
          </a:p>
          <a:p>
            <a:r>
              <a:rPr lang="en-US" dirty="0">
                <a:latin typeface="Arial" pitchFamily="34" charset="0"/>
                <a:cs typeface="Arial" pitchFamily="34" charset="0"/>
              </a:rPr>
              <a:t>They have very well experience staff which gives you a value of money and customer satisfaction.</a:t>
            </a:r>
          </a:p>
          <a:p>
            <a:r>
              <a:rPr lang="en-US" dirty="0">
                <a:latin typeface="Arial" pitchFamily="34" charset="0"/>
                <a:cs typeface="Arial" pitchFamily="34" charset="0"/>
              </a:rPr>
              <a:t>They have business class and first class lounge which customers can relax while they waiting to board flight.</a:t>
            </a:r>
          </a:p>
          <a:p>
            <a:r>
              <a:rPr lang="en-US" dirty="0">
                <a:latin typeface="Arial" pitchFamily="34" charset="0"/>
                <a:cs typeface="Arial" pitchFamily="34" charset="0"/>
              </a:rPr>
              <a:t>Guests get familiar welcome from the staff, which they get smooth checking when they arrive any emirates desk. </a:t>
            </a:r>
          </a:p>
          <a:p>
            <a:endParaRPr lang="en-US" dirty="0">
              <a:latin typeface="Arial" pitchFamily="34" charset="0"/>
              <a:cs typeface="Arial" pitchFamily="34" charset="0"/>
            </a:endParaRPr>
          </a:p>
          <a:p>
            <a:endParaRPr lang="en-US" dirty="0">
              <a:latin typeface="Arial" pitchFamily="34" charset="0"/>
              <a:cs typeface="Arial" pitchFamily="34" charset="0"/>
            </a:endParaRPr>
          </a:p>
          <a:p>
            <a:endParaRPr lang="en-US" dirty="0">
              <a:latin typeface="Arial" pitchFamily="34" charset="0"/>
              <a:cs typeface="Arial" pitchFamily="34" charset="0"/>
            </a:endParaRPr>
          </a:p>
        </p:txBody>
      </p:sp>
    </p:spTree>
    <p:extLst>
      <p:ext uri="{BB962C8B-B14F-4D97-AF65-F5344CB8AC3E}">
        <p14:creationId xmlns:p14="http://schemas.microsoft.com/office/powerpoint/2010/main" val="1608029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6C5BC-AEBD-46BF-9806-A11C891576B7}"/>
              </a:ext>
            </a:extLst>
          </p:cNvPr>
          <p:cNvSpPr>
            <a:spLocks noGrp="1"/>
          </p:cNvSpPr>
          <p:nvPr>
            <p:ph type="title"/>
          </p:nvPr>
        </p:nvSpPr>
        <p:spPr>
          <a:xfrm>
            <a:off x="1484310" y="0"/>
            <a:ext cx="10018715" cy="678873"/>
          </a:xfrm>
        </p:spPr>
        <p:txBody>
          <a:bodyPr>
            <a:normAutofit fontScale="90000"/>
          </a:bodyPr>
          <a:lstStyle/>
          <a:p>
            <a:pPr algn="l"/>
            <a:r>
              <a:rPr lang="en-US" dirty="0">
                <a:latin typeface="Arial" pitchFamily="34" charset="0"/>
                <a:cs typeface="Arial" pitchFamily="34" charset="0"/>
              </a:rPr>
              <a:t>Appraisal 2</a:t>
            </a:r>
          </a:p>
        </p:txBody>
      </p:sp>
      <p:sp>
        <p:nvSpPr>
          <p:cNvPr id="3" name="Content Placeholder 2">
            <a:extLst>
              <a:ext uri="{FF2B5EF4-FFF2-40B4-BE49-F238E27FC236}">
                <a16:creationId xmlns:a16="http://schemas.microsoft.com/office/drawing/2014/main" id="{19062E6D-6084-4328-9048-C28FA72E3E79}"/>
              </a:ext>
            </a:extLst>
          </p:cNvPr>
          <p:cNvSpPr>
            <a:spLocks noGrp="1"/>
          </p:cNvSpPr>
          <p:nvPr>
            <p:ph idx="1"/>
          </p:nvPr>
        </p:nvSpPr>
        <p:spPr>
          <a:xfrm>
            <a:off x="1479666" y="964277"/>
            <a:ext cx="10321636" cy="5893723"/>
          </a:xfrm>
        </p:spPr>
        <p:txBody>
          <a:bodyPr>
            <a:normAutofit/>
          </a:bodyPr>
          <a:lstStyle/>
          <a:p>
            <a:r>
              <a:rPr lang="en-US" dirty="0" err="1">
                <a:latin typeface="Arial" pitchFamily="34" charset="0"/>
                <a:cs typeface="Arial" pitchFamily="34" charset="0"/>
              </a:rPr>
              <a:t>Predeal</a:t>
            </a:r>
            <a:r>
              <a:rPr lang="en-US" dirty="0">
                <a:latin typeface="Arial" pitchFamily="34" charset="0"/>
                <a:cs typeface="Arial" pitchFamily="34" charset="0"/>
              </a:rPr>
              <a:t> Comfort Suites is a five star hotel located in </a:t>
            </a:r>
            <a:r>
              <a:rPr lang="en-US" dirty="0" err="1">
                <a:latin typeface="Arial" pitchFamily="34" charset="0"/>
                <a:cs typeface="Arial" pitchFamily="34" charset="0"/>
              </a:rPr>
              <a:t>Predeal</a:t>
            </a:r>
            <a:r>
              <a:rPr lang="en-US" dirty="0">
                <a:latin typeface="Arial" pitchFamily="34" charset="0"/>
                <a:cs typeface="Arial" pitchFamily="34" charset="0"/>
              </a:rPr>
              <a:t>, Romania. I had the opportunity to spend a few days on vacation in this hotel and it was fantastic.</a:t>
            </a:r>
            <a:endParaRPr lang="en-GB" b="1" dirty="0">
              <a:latin typeface="Arial" pitchFamily="34" charset="0"/>
              <a:cs typeface="Arial" pitchFamily="34" charset="0"/>
            </a:endParaRPr>
          </a:p>
          <a:p>
            <a:r>
              <a:rPr lang="en-GB" dirty="0" err="1">
                <a:latin typeface="Arial" pitchFamily="34" charset="0"/>
                <a:cs typeface="Arial" pitchFamily="34" charset="0"/>
              </a:rPr>
              <a:t>Predeal</a:t>
            </a:r>
            <a:r>
              <a:rPr lang="en-GB" dirty="0">
                <a:latin typeface="Arial" pitchFamily="34" charset="0"/>
                <a:cs typeface="Arial" pitchFamily="34" charset="0"/>
              </a:rPr>
              <a:t> Comfort Suites has a sauna, an indoor swimming pool, spa facilities and conferences room.</a:t>
            </a:r>
            <a:endParaRPr lang="en-US" dirty="0">
              <a:latin typeface="Arial" pitchFamily="34" charset="0"/>
              <a:cs typeface="Arial" pitchFamily="34" charset="0"/>
            </a:endParaRPr>
          </a:p>
          <a:p>
            <a:r>
              <a:rPr lang="en-US" dirty="0">
                <a:latin typeface="Arial" pitchFamily="34" charset="0"/>
                <a:cs typeface="Arial" pitchFamily="34" charset="0"/>
              </a:rPr>
              <a:t>From my experience, I can say that this hotel has high quality services, like room cleanliness, the food quality, the employees who are always attentive to the customers, the pool and sauna very clean and besides all the landscapes around the hotel it is wonderful.</a:t>
            </a:r>
          </a:p>
          <a:p>
            <a:pPr marL="0" indent="0">
              <a:buNone/>
            </a:pPr>
            <a:r>
              <a:rPr lang="en-US" dirty="0">
                <a:latin typeface="Arial" pitchFamily="34" charset="0"/>
                <a:cs typeface="Arial" pitchFamily="34" charset="0"/>
              </a:rPr>
              <a:t>                                       </a:t>
            </a:r>
          </a:p>
          <a:p>
            <a:endParaRPr lang="en-GB" dirty="0">
              <a:latin typeface="Arial" pitchFamily="34" charset="0"/>
              <a:cs typeface="Arial" pitchFamily="34" charset="0"/>
            </a:endParaRPr>
          </a:p>
          <a:p>
            <a:endParaRPr lang="en-US" dirty="0"/>
          </a:p>
        </p:txBody>
      </p:sp>
    </p:spTree>
    <p:extLst>
      <p:ext uri="{BB962C8B-B14F-4D97-AF65-F5344CB8AC3E}">
        <p14:creationId xmlns:p14="http://schemas.microsoft.com/office/powerpoint/2010/main" val="911788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108066"/>
            <a:ext cx="10018713" cy="1479666"/>
          </a:xfrm>
        </p:spPr>
        <p:txBody>
          <a:bodyPr/>
          <a:lstStyle/>
          <a:p>
            <a:pPr algn="l"/>
            <a:r>
              <a:rPr lang="en-GB" dirty="0">
                <a:latin typeface="Arial" pitchFamily="34" charset="0"/>
                <a:cs typeface="Arial" pitchFamily="34" charset="0"/>
              </a:rPr>
              <a:t>Appraisal 3</a:t>
            </a:r>
          </a:p>
        </p:txBody>
      </p:sp>
      <p:sp>
        <p:nvSpPr>
          <p:cNvPr id="3" name="Content Placeholder 2"/>
          <p:cNvSpPr>
            <a:spLocks noGrp="1"/>
          </p:cNvSpPr>
          <p:nvPr>
            <p:ph idx="1"/>
          </p:nvPr>
        </p:nvSpPr>
        <p:spPr>
          <a:xfrm>
            <a:off x="1446416" y="1346663"/>
            <a:ext cx="10056608" cy="4444538"/>
          </a:xfrm>
        </p:spPr>
        <p:txBody>
          <a:bodyPr/>
          <a:lstStyle/>
          <a:p>
            <a:r>
              <a:rPr lang="es-ES" dirty="0" err="1">
                <a:latin typeface="Arial" pitchFamily="34" charset="0"/>
                <a:cs typeface="Arial" pitchFamily="34" charset="0"/>
              </a:rPr>
              <a:t>My</a:t>
            </a:r>
            <a:r>
              <a:rPr lang="es-ES" dirty="0">
                <a:latin typeface="Arial" pitchFamily="34" charset="0"/>
                <a:cs typeface="Arial" pitchFamily="34" charset="0"/>
              </a:rPr>
              <a:t> personal </a:t>
            </a:r>
            <a:r>
              <a:rPr lang="es-ES" dirty="0" err="1">
                <a:latin typeface="Arial" pitchFamily="34" charset="0"/>
                <a:cs typeface="Arial" pitchFamily="34" charset="0"/>
              </a:rPr>
              <a:t>experience</a:t>
            </a:r>
            <a:r>
              <a:rPr lang="es-ES" dirty="0">
                <a:latin typeface="Arial" pitchFamily="34" charset="0"/>
                <a:cs typeface="Arial" pitchFamily="34" charset="0"/>
              </a:rPr>
              <a:t> </a:t>
            </a:r>
            <a:r>
              <a:rPr lang="es-ES" dirty="0" err="1">
                <a:latin typeface="Arial" pitchFamily="34" charset="0"/>
                <a:cs typeface="Arial" pitchFamily="34" charset="0"/>
              </a:rPr>
              <a:t>with</a:t>
            </a:r>
            <a:r>
              <a:rPr lang="es-ES" dirty="0">
                <a:latin typeface="Arial" pitchFamily="34" charset="0"/>
                <a:cs typeface="Arial" pitchFamily="34" charset="0"/>
              </a:rPr>
              <a:t> </a:t>
            </a:r>
            <a:r>
              <a:rPr lang="es-ES" dirty="0" err="1">
                <a:latin typeface="Arial" pitchFamily="34" charset="0"/>
                <a:cs typeface="Arial" pitchFamily="34" charset="0"/>
              </a:rPr>
              <a:t>emirate</a:t>
            </a:r>
            <a:r>
              <a:rPr lang="es-ES" dirty="0">
                <a:latin typeface="Arial" pitchFamily="34" charset="0"/>
                <a:cs typeface="Arial" pitchFamily="34" charset="0"/>
              </a:rPr>
              <a:t>.</a:t>
            </a:r>
          </a:p>
          <a:p>
            <a:pPr lvl="0"/>
            <a:r>
              <a:rPr lang="en-GB" i="1" dirty="0">
                <a:latin typeface="Arial" pitchFamily="34" charset="0"/>
                <a:cs typeface="Arial" pitchFamily="34" charset="0"/>
              </a:rPr>
              <a:t>From my personal experience with emirate airlines. And 97 % of reviews become regular customers because the have unique and excellent service quality, perfect service settings and superb delivery quality.</a:t>
            </a:r>
            <a:endParaRPr lang="es-ES" dirty="0">
              <a:latin typeface="Arial" pitchFamily="34" charset="0"/>
              <a:cs typeface="Arial" pitchFamily="34" charset="0"/>
            </a:endParaRPr>
          </a:p>
          <a:p>
            <a:pPr marL="0" lvl="0" indent="0">
              <a:buNone/>
            </a:pPr>
            <a:endParaRPr lang="es-ES" dirty="0">
              <a:latin typeface="Arial" pitchFamily="34" charset="0"/>
              <a:cs typeface="Arial" pitchFamily="34" charset="0"/>
            </a:endParaRPr>
          </a:p>
          <a:p>
            <a:endParaRPr lang="en-GB" dirty="0">
              <a:latin typeface="Arial" pitchFamily="34" charset="0"/>
              <a:cs typeface="Arial" pitchFamily="34" charset="0"/>
            </a:endParaRPr>
          </a:p>
        </p:txBody>
      </p:sp>
    </p:spTree>
    <p:extLst>
      <p:ext uri="{BB962C8B-B14F-4D97-AF65-F5344CB8AC3E}">
        <p14:creationId xmlns:p14="http://schemas.microsoft.com/office/powerpoint/2010/main" val="3275310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7191" y="-270164"/>
            <a:ext cx="10018713" cy="1752599"/>
          </a:xfrm>
        </p:spPr>
        <p:txBody>
          <a:bodyPr/>
          <a:lstStyle/>
          <a:p>
            <a:pPr algn="l"/>
            <a:r>
              <a:rPr lang="en-GB" dirty="0">
                <a:latin typeface="Arial" pitchFamily="34" charset="0"/>
                <a:cs typeface="Arial" pitchFamily="34" charset="0"/>
              </a:rPr>
              <a:t>Appraisal 4</a:t>
            </a:r>
          </a:p>
        </p:txBody>
      </p:sp>
      <p:sp>
        <p:nvSpPr>
          <p:cNvPr id="3" name="Content Placeholder 2"/>
          <p:cNvSpPr>
            <a:spLocks noGrp="1"/>
          </p:cNvSpPr>
          <p:nvPr>
            <p:ph idx="1"/>
          </p:nvPr>
        </p:nvSpPr>
        <p:spPr>
          <a:xfrm>
            <a:off x="1567438" y="1054330"/>
            <a:ext cx="10018713" cy="3124201"/>
          </a:xfrm>
        </p:spPr>
        <p:txBody>
          <a:bodyPr/>
          <a:lstStyle/>
          <a:p>
            <a:r>
              <a:rPr lang="en-GB" dirty="0">
                <a:latin typeface="Arial" pitchFamily="34" charset="0"/>
                <a:cs typeface="Arial" pitchFamily="34" charset="0"/>
              </a:rPr>
              <a:t>Marriot hotel in London I was in this place for three days,</a:t>
            </a:r>
          </a:p>
          <a:p>
            <a:r>
              <a:rPr lang="en-GB" dirty="0">
                <a:latin typeface="Arial" pitchFamily="34" charset="0"/>
                <a:cs typeface="Arial" pitchFamily="34" charset="0"/>
              </a:rPr>
              <a:t>The people from the reception desk was very friendly and helpful</a:t>
            </a:r>
          </a:p>
          <a:p>
            <a:r>
              <a:rPr lang="en-GB" dirty="0">
                <a:latin typeface="Arial" pitchFamily="34" charset="0"/>
                <a:cs typeface="Arial" pitchFamily="34" charset="0"/>
              </a:rPr>
              <a:t>The service was very good </a:t>
            </a:r>
          </a:p>
          <a:p>
            <a:r>
              <a:rPr lang="en-GB" dirty="0">
                <a:latin typeface="Arial" pitchFamily="34" charset="0"/>
                <a:cs typeface="Arial" pitchFamily="34" charset="0"/>
              </a:rPr>
              <a:t>The room </a:t>
            </a:r>
            <a:r>
              <a:rPr lang="en-GB" dirty="0" err="1">
                <a:latin typeface="Arial" pitchFamily="34" charset="0"/>
                <a:cs typeface="Arial" pitchFamily="34" charset="0"/>
              </a:rPr>
              <a:t>quallity</a:t>
            </a:r>
            <a:r>
              <a:rPr lang="en-GB" dirty="0">
                <a:latin typeface="Arial" pitchFamily="34" charset="0"/>
                <a:cs typeface="Arial" pitchFamily="34" charset="0"/>
              </a:rPr>
              <a:t> was really nice and clean.</a:t>
            </a:r>
          </a:p>
          <a:p>
            <a:r>
              <a:rPr lang="en-GB" dirty="0">
                <a:latin typeface="Arial" pitchFamily="34" charset="0"/>
                <a:cs typeface="Arial" pitchFamily="34" charset="0"/>
              </a:rPr>
              <a:t>The food Quality was excellent</a:t>
            </a:r>
          </a:p>
        </p:txBody>
      </p:sp>
    </p:spTree>
    <p:extLst>
      <p:ext uri="{BB962C8B-B14F-4D97-AF65-F5344CB8AC3E}">
        <p14:creationId xmlns:p14="http://schemas.microsoft.com/office/powerpoint/2010/main" val="1795463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8056" y="1"/>
            <a:ext cx="10018713" cy="1330036"/>
          </a:xfrm>
        </p:spPr>
        <p:txBody>
          <a:bodyPr/>
          <a:lstStyle/>
          <a:p>
            <a:r>
              <a:rPr lang="en-GB" dirty="0"/>
              <a:t>CONCLUSION</a:t>
            </a:r>
          </a:p>
        </p:txBody>
      </p:sp>
      <p:sp>
        <p:nvSpPr>
          <p:cNvPr id="3" name="Content Placeholder 2"/>
          <p:cNvSpPr>
            <a:spLocks noGrp="1"/>
          </p:cNvSpPr>
          <p:nvPr>
            <p:ph idx="1"/>
          </p:nvPr>
        </p:nvSpPr>
        <p:spPr>
          <a:xfrm>
            <a:off x="1484310" y="1305100"/>
            <a:ext cx="10018713" cy="2626820"/>
          </a:xfrm>
        </p:spPr>
        <p:txBody>
          <a:bodyPr/>
          <a:lstStyle/>
          <a:p>
            <a:r>
              <a:rPr lang="en-GB" dirty="0">
                <a:latin typeface="Arial" pitchFamily="34" charset="0"/>
                <a:cs typeface="Arial" pitchFamily="34" charset="0"/>
              </a:rPr>
              <a:t>From our personal experiences and reviews we found out that the competitiveness in the hospitality and tourism industries has led all the organisations we talk about to apply Disney model and that contribute to their being successful.</a:t>
            </a:r>
          </a:p>
        </p:txBody>
      </p:sp>
    </p:spTree>
    <p:extLst>
      <p:ext uri="{BB962C8B-B14F-4D97-AF65-F5344CB8AC3E}">
        <p14:creationId xmlns:p14="http://schemas.microsoft.com/office/powerpoint/2010/main" val="32655299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9373" y="112221"/>
            <a:ext cx="10018713" cy="743990"/>
          </a:xfrm>
        </p:spPr>
        <p:txBody>
          <a:bodyPr/>
          <a:lstStyle/>
          <a:p>
            <a:r>
              <a:rPr lang="en-GB" dirty="0"/>
              <a:t>FINDINGS</a:t>
            </a:r>
          </a:p>
        </p:txBody>
      </p:sp>
      <p:sp>
        <p:nvSpPr>
          <p:cNvPr id="3" name="Content Placeholder 2"/>
          <p:cNvSpPr>
            <a:spLocks noGrp="1"/>
          </p:cNvSpPr>
          <p:nvPr>
            <p:ph idx="1"/>
          </p:nvPr>
        </p:nvSpPr>
        <p:spPr>
          <a:xfrm>
            <a:off x="1401183" y="730134"/>
            <a:ext cx="10018713" cy="4590011"/>
          </a:xfrm>
        </p:spPr>
        <p:txBody>
          <a:bodyPr/>
          <a:lstStyle/>
          <a:p>
            <a:r>
              <a:rPr lang="en-GB" dirty="0"/>
              <a:t>We as a group find out similarities in our experiences from different type of products</a:t>
            </a:r>
          </a:p>
          <a:p>
            <a:r>
              <a:rPr lang="en-GB" dirty="0"/>
              <a:t>Similarities  in customer satisfaction and value of money.</a:t>
            </a:r>
          </a:p>
          <a:p>
            <a:r>
              <a:rPr lang="en-GB" dirty="0"/>
              <a:t>Emirates airlines is more favourable than business class as compare to economic class.</a:t>
            </a:r>
          </a:p>
          <a:p>
            <a:r>
              <a:rPr lang="en-GB" dirty="0" err="1"/>
              <a:t>Predeal</a:t>
            </a:r>
            <a:r>
              <a:rPr lang="en-GB" dirty="0"/>
              <a:t> comfort gives more than what they offered in advertise.</a:t>
            </a:r>
          </a:p>
          <a:p>
            <a:r>
              <a:rPr lang="en-GB" dirty="0"/>
              <a:t>Staff behaviour and  Services.</a:t>
            </a:r>
          </a:p>
          <a:p>
            <a:r>
              <a:rPr lang="en-GB" dirty="0"/>
              <a:t>Diversity of employees.</a:t>
            </a:r>
          </a:p>
          <a:p>
            <a:r>
              <a:rPr lang="en-GB"/>
              <a:t>Their constantly </a:t>
            </a:r>
            <a:r>
              <a:rPr lang="en-GB" dirty="0"/>
              <a:t>developing </a:t>
            </a:r>
            <a:r>
              <a:rPr lang="en-GB"/>
              <a:t>new strategies.</a:t>
            </a:r>
            <a:endParaRPr lang="en-GB" dirty="0"/>
          </a:p>
          <a:p>
            <a:endParaRPr lang="en-GB" dirty="0"/>
          </a:p>
        </p:txBody>
      </p:sp>
    </p:spTree>
    <p:extLst>
      <p:ext uri="{BB962C8B-B14F-4D97-AF65-F5344CB8AC3E}">
        <p14:creationId xmlns:p14="http://schemas.microsoft.com/office/powerpoint/2010/main" val="3203825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9991" y="-453044"/>
            <a:ext cx="10018713" cy="1752599"/>
          </a:xfrm>
        </p:spPr>
        <p:txBody>
          <a:bodyPr/>
          <a:lstStyle/>
          <a:p>
            <a:r>
              <a:rPr lang="en-GB" dirty="0"/>
              <a:t>REFRENCES</a:t>
            </a:r>
          </a:p>
        </p:txBody>
      </p:sp>
      <p:sp>
        <p:nvSpPr>
          <p:cNvPr id="3" name="Content Placeholder 2"/>
          <p:cNvSpPr>
            <a:spLocks noGrp="1"/>
          </p:cNvSpPr>
          <p:nvPr>
            <p:ph idx="1"/>
          </p:nvPr>
        </p:nvSpPr>
        <p:spPr>
          <a:xfrm>
            <a:off x="1492623" y="705194"/>
            <a:ext cx="10018713" cy="5745481"/>
          </a:xfrm>
        </p:spPr>
        <p:txBody>
          <a:bodyPr>
            <a:normAutofit/>
          </a:bodyPr>
          <a:lstStyle/>
          <a:p>
            <a:pPr marL="457200" lvl="0" indent="-457200">
              <a:lnSpc>
                <a:spcPct val="80000"/>
              </a:lnSpc>
              <a:buFont typeface="+mj-lt"/>
              <a:buAutoNum type="arabicPeriod"/>
            </a:pPr>
            <a:r>
              <a:rPr lang="es-ES" sz="1800" dirty="0">
                <a:latin typeface="Arial" pitchFamily="34" charset="0"/>
                <a:cs typeface="Arial" pitchFamily="34" charset="0"/>
              </a:rPr>
              <a:t>Adam, R (2010). </a:t>
            </a:r>
            <a:r>
              <a:rPr lang="es-ES" sz="1800" dirty="0" err="1">
                <a:latin typeface="Arial" pitchFamily="34" charset="0"/>
                <a:cs typeface="Arial" pitchFamily="34" charset="0"/>
              </a:rPr>
              <a:t>Understanding</a:t>
            </a:r>
            <a:r>
              <a:rPr lang="es-ES" sz="1800" dirty="0">
                <a:latin typeface="Arial" pitchFamily="34" charset="0"/>
                <a:cs typeface="Arial" pitchFamily="34" charset="0"/>
              </a:rPr>
              <a:t> </a:t>
            </a:r>
            <a:r>
              <a:rPr lang="es-ES" sz="1800" dirty="0" err="1">
                <a:latin typeface="Arial" pitchFamily="34" charset="0"/>
                <a:cs typeface="Arial" pitchFamily="34" charset="0"/>
              </a:rPr>
              <a:t>customer</a:t>
            </a:r>
            <a:r>
              <a:rPr lang="es-ES" sz="1800" dirty="0">
                <a:latin typeface="Arial" pitchFamily="34" charset="0"/>
                <a:cs typeface="Arial" pitchFamily="34" charset="0"/>
              </a:rPr>
              <a:t> </a:t>
            </a:r>
            <a:r>
              <a:rPr lang="es-ES" sz="1800" dirty="0" err="1">
                <a:latin typeface="Arial" pitchFamily="34" charset="0"/>
                <a:cs typeface="Arial" pitchFamily="34" charset="0"/>
              </a:rPr>
              <a:t>experience</a:t>
            </a:r>
            <a:r>
              <a:rPr lang="es-ES" sz="1800" dirty="0">
                <a:latin typeface="Arial" pitchFamily="34" charset="0"/>
                <a:cs typeface="Arial" pitchFamily="34" charset="0"/>
              </a:rPr>
              <a:t>. Harvard Business </a:t>
            </a:r>
            <a:r>
              <a:rPr lang="es-ES" sz="1800" dirty="0" err="1">
                <a:latin typeface="Arial" pitchFamily="34" charset="0"/>
                <a:cs typeface="Arial" pitchFamily="34" charset="0"/>
              </a:rPr>
              <a:t>Review</a:t>
            </a:r>
            <a:r>
              <a:rPr lang="es-ES" sz="1800" dirty="0">
                <a:latin typeface="Arial" pitchFamily="34" charset="0"/>
                <a:cs typeface="Arial" pitchFamily="34" charset="0"/>
              </a:rPr>
              <a:t>.</a:t>
            </a:r>
            <a:r>
              <a:rPr lang="es-ES" sz="1800" dirty="0">
                <a:latin typeface="Arial" pitchFamily="34" charset="0"/>
                <a:cs typeface="Arial" pitchFamily="34" charset="0"/>
                <a:hlinkClick r:id="rId2"/>
              </a:rPr>
              <a:t> https://hbr.org/2010/10/understanding-customer-experie</a:t>
            </a:r>
            <a:r>
              <a:rPr lang="es-ES" sz="1800" dirty="0">
                <a:latin typeface="Arial" pitchFamily="34" charset="0"/>
                <a:cs typeface="Arial" pitchFamily="34" charset="0"/>
              </a:rPr>
              <a:t>, (</a:t>
            </a:r>
            <a:r>
              <a:rPr lang="es-ES" sz="1800" dirty="0" err="1">
                <a:latin typeface="Arial" pitchFamily="34" charset="0"/>
                <a:cs typeface="Arial" pitchFamily="34" charset="0"/>
              </a:rPr>
              <a:t>accessed</a:t>
            </a:r>
            <a:r>
              <a:rPr lang="es-ES" sz="1800" dirty="0">
                <a:latin typeface="Arial" pitchFamily="34" charset="0"/>
                <a:cs typeface="Arial" pitchFamily="34" charset="0"/>
              </a:rPr>
              <a:t> </a:t>
            </a:r>
            <a:r>
              <a:rPr lang="es-ES" sz="1800" dirty="0" err="1">
                <a:latin typeface="Arial" pitchFamily="34" charset="0"/>
                <a:cs typeface="Arial" pitchFamily="34" charset="0"/>
              </a:rPr>
              <a:t>on</a:t>
            </a:r>
            <a:r>
              <a:rPr lang="es-ES" sz="1800" dirty="0">
                <a:latin typeface="Arial" pitchFamily="34" charset="0"/>
                <a:cs typeface="Arial" pitchFamily="34" charset="0"/>
              </a:rPr>
              <a:t> 20/10/19).</a:t>
            </a:r>
            <a:endParaRPr lang="en-GB" sz="1800" dirty="0">
              <a:latin typeface="Arial" pitchFamily="34" charset="0"/>
              <a:cs typeface="Arial" pitchFamily="34" charset="0"/>
            </a:endParaRPr>
          </a:p>
          <a:p>
            <a:pPr marL="457200" lvl="0" indent="-457200">
              <a:lnSpc>
                <a:spcPct val="80000"/>
              </a:lnSpc>
              <a:buFont typeface="+mj-lt"/>
              <a:buAutoNum type="arabicPeriod"/>
            </a:pPr>
            <a:r>
              <a:rPr lang="en-GB" sz="1800" dirty="0">
                <a:latin typeface="Arial" pitchFamily="34" charset="0"/>
                <a:cs typeface="Arial" pitchFamily="34" charset="0"/>
              </a:rPr>
              <a:t>Al </a:t>
            </a:r>
            <a:r>
              <a:rPr lang="en-GB" sz="1800" dirty="0" err="1">
                <a:latin typeface="Arial" pitchFamily="34" charset="0"/>
                <a:cs typeface="Arial" pitchFamily="34" charset="0"/>
              </a:rPr>
              <a:t>Ababneh</a:t>
            </a:r>
            <a:r>
              <a:rPr lang="en-GB" sz="1800" dirty="0">
                <a:latin typeface="Arial" pitchFamily="34" charset="0"/>
                <a:cs typeface="Arial" pitchFamily="34" charset="0"/>
              </a:rPr>
              <a:t>, M.(2017)Service Quality In The Hospitality Industry, Journal of Tourism and Hospitality,06(1). </a:t>
            </a:r>
          </a:p>
          <a:p>
            <a:pPr marL="457200" indent="-457200">
              <a:lnSpc>
                <a:spcPct val="80000"/>
              </a:lnSpc>
              <a:buFont typeface="+mj-lt"/>
              <a:buAutoNum type="arabicPeriod"/>
            </a:pPr>
            <a:r>
              <a:rPr lang="en-GB" sz="1800" dirty="0">
                <a:latin typeface="Arial" pitchFamily="34" charset="0"/>
                <a:cs typeface="Arial" pitchFamily="34" charset="0"/>
              </a:rPr>
              <a:t>Gerald De Manresa( 2016). the importance of guest experience the wow, </a:t>
            </a:r>
            <a:r>
              <a:rPr lang="en-GB" sz="1800" dirty="0" err="1">
                <a:latin typeface="Arial" pitchFamily="34" charset="0"/>
                <a:cs typeface="Arial" pitchFamily="34" charset="0"/>
              </a:rPr>
              <a:t>Linkedin</a:t>
            </a:r>
            <a:r>
              <a:rPr lang="en-GB" sz="1800" dirty="0">
                <a:latin typeface="Arial" pitchFamily="34" charset="0"/>
                <a:cs typeface="Arial" pitchFamily="34" charset="0"/>
              </a:rPr>
              <a:t> .com</a:t>
            </a:r>
            <a:r>
              <a:rPr lang="en-GB" sz="1800" dirty="0">
                <a:latin typeface="Arial" pitchFamily="34" charset="0"/>
                <a:cs typeface="Arial" pitchFamily="34" charset="0"/>
                <a:hlinkClick r:id="rId3"/>
              </a:rPr>
              <a:t> https://www.linkedin.com/pulse/guestology-essential-success-taking-good-care-your-even-d-manresa#targetText=Guestology%20is%20a%20term%20originated,point%20of%20view%20%E2%80%9CGPOV%E2%80%9D.</a:t>
            </a:r>
            <a:r>
              <a:rPr lang="es-ES" sz="1800" dirty="0">
                <a:latin typeface="Arial" pitchFamily="34" charset="0"/>
                <a:cs typeface="Arial" pitchFamily="34" charset="0"/>
              </a:rPr>
              <a:t>(</a:t>
            </a:r>
            <a:r>
              <a:rPr lang="es-ES" sz="1800" dirty="0" err="1">
                <a:latin typeface="Arial" pitchFamily="34" charset="0"/>
                <a:cs typeface="Arial" pitchFamily="34" charset="0"/>
              </a:rPr>
              <a:t>accessed</a:t>
            </a:r>
            <a:r>
              <a:rPr lang="es-ES" sz="1800" dirty="0">
                <a:latin typeface="Arial" pitchFamily="34" charset="0"/>
                <a:cs typeface="Arial" pitchFamily="34" charset="0"/>
              </a:rPr>
              <a:t> </a:t>
            </a:r>
            <a:r>
              <a:rPr lang="es-ES" sz="1800" dirty="0" err="1">
                <a:latin typeface="Arial" pitchFamily="34" charset="0"/>
                <a:cs typeface="Arial" pitchFamily="34" charset="0"/>
              </a:rPr>
              <a:t>on</a:t>
            </a:r>
            <a:r>
              <a:rPr lang="es-ES" sz="1800" dirty="0">
                <a:latin typeface="Arial" pitchFamily="34" charset="0"/>
                <a:cs typeface="Arial" pitchFamily="34" charset="0"/>
              </a:rPr>
              <a:t> 20/10/19)</a:t>
            </a:r>
          </a:p>
          <a:p>
            <a:pPr marL="457200" lvl="0" indent="-457200">
              <a:lnSpc>
                <a:spcPct val="80000"/>
              </a:lnSpc>
              <a:buFont typeface="+mj-lt"/>
              <a:buAutoNum type="arabicPeriod"/>
            </a:pPr>
            <a:r>
              <a:rPr lang="es-ES" sz="1800" dirty="0" err="1">
                <a:latin typeface="Arial" pitchFamily="34" charset="0"/>
                <a:cs typeface="Arial" pitchFamily="34" charset="0"/>
              </a:rPr>
              <a:t>Lashly</a:t>
            </a:r>
            <a:r>
              <a:rPr lang="es-ES" sz="1800" dirty="0">
                <a:latin typeface="Arial" pitchFamily="34" charset="0"/>
                <a:cs typeface="Arial" pitchFamily="34" charset="0"/>
              </a:rPr>
              <a:t>, C.(2000).</a:t>
            </a:r>
            <a:r>
              <a:rPr lang="en-GB" sz="1800" dirty="0">
                <a:latin typeface="Arial" pitchFamily="34" charset="0"/>
                <a:cs typeface="Arial" pitchFamily="34" charset="0"/>
              </a:rPr>
              <a:t>Towards</a:t>
            </a:r>
            <a:r>
              <a:rPr lang="es-ES" sz="1800" dirty="0">
                <a:latin typeface="Arial" pitchFamily="34" charset="0"/>
                <a:cs typeface="Arial" pitchFamily="34" charset="0"/>
              </a:rPr>
              <a:t> a </a:t>
            </a:r>
            <a:r>
              <a:rPr lang="es-ES" sz="1800" dirty="0" err="1">
                <a:latin typeface="Arial" pitchFamily="34" charset="0"/>
                <a:cs typeface="Arial" pitchFamily="34" charset="0"/>
              </a:rPr>
              <a:t>Theoritical</a:t>
            </a:r>
            <a:r>
              <a:rPr lang="es-ES" sz="1800" dirty="0">
                <a:latin typeface="Arial" pitchFamily="34" charset="0"/>
                <a:cs typeface="Arial" pitchFamily="34" charset="0"/>
              </a:rPr>
              <a:t> </a:t>
            </a:r>
            <a:r>
              <a:rPr lang="es-ES" sz="1800" dirty="0" err="1">
                <a:latin typeface="Arial" pitchFamily="34" charset="0"/>
                <a:cs typeface="Arial" pitchFamily="34" charset="0"/>
              </a:rPr>
              <a:t>Understanding</a:t>
            </a:r>
            <a:r>
              <a:rPr lang="es-ES" sz="1800" dirty="0">
                <a:latin typeface="Arial" pitchFamily="34" charset="0"/>
                <a:cs typeface="Arial" pitchFamily="34" charset="0"/>
              </a:rPr>
              <a:t> in </a:t>
            </a:r>
            <a:r>
              <a:rPr lang="es-ES" sz="1800" dirty="0" err="1">
                <a:latin typeface="Arial" pitchFamily="34" charset="0"/>
                <a:cs typeface="Arial" pitchFamily="34" charset="0"/>
              </a:rPr>
              <a:t>Lashly</a:t>
            </a:r>
            <a:r>
              <a:rPr lang="es-ES" sz="1800" dirty="0">
                <a:latin typeface="Arial" pitchFamily="34" charset="0"/>
                <a:cs typeface="Arial" pitchFamily="34" charset="0"/>
              </a:rPr>
              <a:t> and </a:t>
            </a:r>
            <a:r>
              <a:rPr lang="es-ES" sz="1800" dirty="0" err="1">
                <a:latin typeface="Arial" pitchFamily="34" charset="0"/>
                <a:cs typeface="Arial" pitchFamily="34" charset="0"/>
              </a:rPr>
              <a:t>Morrison</a:t>
            </a:r>
            <a:r>
              <a:rPr lang="es-ES" sz="1800" dirty="0">
                <a:latin typeface="Arial" pitchFamily="34" charset="0"/>
                <a:cs typeface="Arial" pitchFamily="34" charset="0"/>
              </a:rPr>
              <a:t>. In </a:t>
            </a:r>
            <a:r>
              <a:rPr lang="es-ES" sz="1800" dirty="0" err="1">
                <a:latin typeface="Arial" pitchFamily="34" charset="0"/>
                <a:cs typeface="Arial" pitchFamily="34" charset="0"/>
              </a:rPr>
              <a:t>Search</a:t>
            </a:r>
            <a:r>
              <a:rPr lang="es-ES" sz="1800" dirty="0">
                <a:latin typeface="Arial" pitchFamily="34" charset="0"/>
                <a:cs typeface="Arial" pitchFamily="34" charset="0"/>
              </a:rPr>
              <a:t> of </a:t>
            </a:r>
            <a:r>
              <a:rPr lang="es-ES" sz="1800" dirty="0" err="1">
                <a:latin typeface="Arial" pitchFamily="34" charset="0"/>
                <a:cs typeface="Arial" pitchFamily="34" charset="0"/>
              </a:rPr>
              <a:t>Hospitality</a:t>
            </a:r>
            <a:r>
              <a:rPr lang="es-ES" sz="1800" dirty="0">
                <a:latin typeface="Arial" pitchFamily="34" charset="0"/>
                <a:cs typeface="Arial" pitchFamily="34" charset="0"/>
              </a:rPr>
              <a:t> </a:t>
            </a:r>
            <a:r>
              <a:rPr lang="es-ES" sz="1800" dirty="0" err="1">
                <a:latin typeface="Arial" pitchFamily="34" charset="0"/>
                <a:cs typeface="Arial" pitchFamily="34" charset="0"/>
              </a:rPr>
              <a:t>Butterworth</a:t>
            </a:r>
            <a:r>
              <a:rPr lang="es-ES" sz="1800" dirty="0">
                <a:latin typeface="Arial" pitchFamily="34" charset="0"/>
                <a:cs typeface="Arial" pitchFamily="34" charset="0"/>
              </a:rPr>
              <a:t> Heinemann,pp1_17. </a:t>
            </a:r>
          </a:p>
          <a:p>
            <a:pPr marL="457200" indent="-457200">
              <a:lnSpc>
                <a:spcPct val="80000"/>
              </a:lnSpc>
              <a:buFont typeface="+mj-lt"/>
              <a:buAutoNum type="arabicPeriod"/>
            </a:pPr>
            <a:r>
              <a:rPr lang="es-ES" sz="1800" dirty="0">
                <a:latin typeface="Arial" pitchFamily="34" charset="0"/>
                <a:cs typeface="Arial" pitchFamily="34" charset="0"/>
              </a:rPr>
              <a:t> </a:t>
            </a:r>
            <a:r>
              <a:rPr lang="es-ES" sz="1800" dirty="0" err="1">
                <a:latin typeface="Arial" pitchFamily="34" charset="0"/>
                <a:cs typeface="Arial" pitchFamily="34" charset="0"/>
              </a:rPr>
              <a:t>The</a:t>
            </a:r>
            <a:r>
              <a:rPr lang="es-ES" sz="1800" dirty="0">
                <a:latin typeface="Arial" pitchFamily="34" charset="0"/>
                <a:cs typeface="Arial" pitchFamily="34" charset="0"/>
              </a:rPr>
              <a:t> Point </a:t>
            </a:r>
            <a:r>
              <a:rPr lang="es-ES" sz="1800" dirty="0" err="1">
                <a:latin typeface="Arial" pitchFamily="34" charset="0"/>
                <a:cs typeface="Arial" pitchFamily="34" charset="0"/>
              </a:rPr>
              <a:t>Guy</a:t>
            </a:r>
            <a:r>
              <a:rPr lang="es-ES" sz="1800" dirty="0">
                <a:latin typeface="Arial" pitchFamily="34" charset="0"/>
                <a:cs typeface="Arial" pitchFamily="34" charset="0"/>
              </a:rPr>
              <a:t> (2013)  </a:t>
            </a:r>
            <a:r>
              <a:rPr lang="en-GB" sz="1800" dirty="0">
                <a:latin typeface="Arial" pitchFamily="34" charset="0"/>
                <a:cs typeface="Arial" pitchFamily="34" charset="0"/>
              </a:rPr>
              <a:t>Emirates</a:t>
            </a:r>
            <a:r>
              <a:rPr lang="es-ES" sz="1800" dirty="0">
                <a:latin typeface="Arial" pitchFamily="34" charset="0"/>
                <a:cs typeface="Arial" pitchFamily="34" charset="0"/>
              </a:rPr>
              <a:t> Series </a:t>
            </a:r>
            <a:r>
              <a:rPr lang="es-ES" sz="1800" dirty="0" err="1">
                <a:latin typeface="Arial" pitchFamily="34" charset="0"/>
                <a:cs typeface="Arial" pitchFamily="34" charset="0"/>
              </a:rPr>
              <a:t>Unique</a:t>
            </a:r>
            <a:r>
              <a:rPr lang="es-ES" sz="1800" dirty="0">
                <a:latin typeface="Arial" pitchFamily="34" charset="0"/>
                <a:cs typeface="Arial" pitchFamily="34" charset="0"/>
              </a:rPr>
              <a:t> </a:t>
            </a:r>
            <a:r>
              <a:rPr lang="en-GB" sz="1800" dirty="0">
                <a:latin typeface="Arial" pitchFamily="34" charset="0"/>
                <a:cs typeface="Arial" pitchFamily="34" charset="0"/>
              </a:rPr>
              <a:t>Futures</a:t>
            </a:r>
            <a:r>
              <a:rPr lang="es-ES" sz="1800" dirty="0">
                <a:latin typeface="Arial" pitchFamily="34" charset="0"/>
                <a:cs typeface="Arial" pitchFamily="34" charset="0"/>
              </a:rPr>
              <a:t>  </a:t>
            </a:r>
            <a:r>
              <a:rPr lang="es-ES" sz="1800" dirty="0">
                <a:latin typeface="Arial" pitchFamily="34" charset="0"/>
                <a:cs typeface="Arial" pitchFamily="34" charset="0"/>
                <a:hlinkClick r:id="rId4"/>
              </a:rPr>
              <a:t>https://thepointsguy.com/2013/11/emirates-   series-</a:t>
            </a:r>
            <a:r>
              <a:rPr lang="es-ES" sz="1800" dirty="0" err="1">
                <a:latin typeface="Arial" pitchFamily="34" charset="0"/>
                <a:cs typeface="Arial" pitchFamily="34" charset="0"/>
                <a:hlinkClick r:id="rId4"/>
              </a:rPr>
              <a:t>unique</a:t>
            </a:r>
            <a:r>
              <a:rPr lang="es-ES" sz="1800" dirty="0">
                <a:latin typeface="Arial" pitchFamily="34" charset="0"/>
                <a:cs typeface="Arial" pitchFamily="34" charset="0"/>
                <a:hlinkClick r:id="rId4"/>
              </a:rPr>
              <a:t>-</a:t>
            </a:r>
            <a:r>
              <a:rPr lang="es-ES" sz="1800" dirty="0" err="1">
                <a:latin typeface="Arial" pitchFamily="34" charset="0"/>
                <a:cs typeface="Arial" pitchFamily="34" charset="0"/>
                <a:hlinkClick r:id="rId4"/>
              </a:rPr>
              <a:t>features</a:t>
            </a:r>
            <a:r>
              <a:rPr lang="es-ES" sz="1800" dirty="0">
                <a:latin typeface="Arial" pitchFamily="34" charset="0"/>
                <a:cs typeface="Arial" pitchFamily="34" charset="0"/>
                <a:hlinkClick r:id="rId4"/>
              </a:rPr>
              <a:t>/</a:t>
            </a:r>
            <a:r>
              <a:rPr lang="es-ES" sz="1800" dirty="0">
                <a:latin typeface="Arial" pitchFamily="34" charset="0"/>
                <a:cs typeface="Arial" pitchFamily="34" charset="0"/>
              </a:rPr>
              <a:t> (</a:t>
            </a:r>
            <a:r>
              <a:rPr lang="es-ES" sz="1800" dirty="0" err="1">
                <a:latin typeface="Arial" pitchFamily="34" charset="0"/>
                <a:cs typeface="Arial" pitchFamily="34" charset="0"/>
              </a:rPr>
              <a:t>accessed</a:t>
            </a:r>
            <a:r>
              <a:rPr lang="es-ES" sz="1800" dirty="0">
                <a:latin typeface="Arial" pitchFamily="34" charset="0"/>
                <a:cs typeface="Arial" pitchFamily="34" charset="0"/>
              </a:rPr>
              <a:t> </a:t>
            </a:r>
            <a:r>
              <a:rPr lang="es-ES" sz="1800" dirty="0" err="1">
                <a:latin typeface="Arial" pitchFamily="34" charset="0"/>
                <a:cs typeface="Arial" pitchFamily="34" charset="0"/>
              </a:rPr>
              <a:t>on</a:t>
            </a:r>
            <a:r>
              <a:rPr lang="es-ES" sz="1800" dirty="0">
                <a:latin typeface="Arial" pitchFamily="34" charset="0"/>
                <a:cs typeface="Arial" pitchFamily="34" charset="0"/>
              </a:rPr>
              <a:t> 20/10/19)</a:t>
            </a:r>
          </a:p>
          <a:p>
            <a:pPr marL="457200" indent="-457200">
              <a:lnSpc>
                <a:spcPct val="80000"/>
              </a:lnSpc>
              <a:buFont typeface="+mj-lt"/>
              <a:buAutoNum type="arabicPeriod"/>
            </a:pPr>
            <a:r>
              <a:rPr lang="es-ES" sz="1800" dirty="0" err="1">
                <a:latin typeface="Arial" pitchFamily="34" charset="0"/>
                <a:cs typeface="Arial" pitchFamily="34" charset="0"/>
              </a:rPr>
              <a:t>Getty</a:t>
            </a:r>
            <a:r>
              <a:rPr lang="es-ES" sz="1800" dirty="0">
                <a:latin typeface="Arial" pitchFamily="34" charset="0"/>
                <a:cs typeface="Arial" pitchFamily="34" charset="0"/>
              </a:rPr>
              <a:t> </a:t>
            </a:r>
            <a:r>
              <a:rPr lang="es-ES" sz="1800" dirty="0" err="1">
                <a:latin typeface="Arial" pitchFamily="34" charset="0"/>
                <a:cs typeface="Arial" pitchFamily="34" charset="0"/>
              </a:rPr>
              <a:t>images</a:t>
            </a:r>
            <a:r>
              <a:rPr lang="es-ES" sz="1800" dirty="0">
                <a:latin typeface="Arial" pitchFamily="34" charset="0"/>
                <a:cs typeface="Arial" pitchFamily="34" charset="0"/>
              </a:rPr>
              <a:t> </a:t>
            </a:r>
            <a:r>
              <a:rPr lang="en-GB" sz="1800" dirty="0">
                <a:latin typeface="Arial" pitchFamily="34" charset="0"/>
                <a:cs typeface="Arial" pitchFamily="34" charset="0"/>
                <a:hlinkClick r:id="rId5"/>
              </a:rPr>
              <a:t>https://www.google.com/search?q=emirates+airlings+imagines&amp;sxsrf=ACYBGNQyP2TNm4Ll14QWEF4gbBNg9psrBg:1572002671609&amp;source=lnms&amp;tbm=isch&amp;sa=X&amp;ved=0ahUKEwjQ4s6mprflAhUNhlwKHSmeB6QQ_AUIEigB&amp;biw=1536&amp;bih=706&amp;dpr=1.25#imgrc=nLf1iHzzOZ4tUM:</a:t>
            </a:r>
            <a:r>
              <a:rPr lang="en-GB" sz="1800" dirty="0">
                <a:latin typeface="Arial" pitchFamily="34" charset="0"/>
                <a:cs typeface="Arial" pitchFamily="34" charset="0"/>
              </a:rPr>
              <a:t> (accessed on 23/10/19)</a:t>
            </a:r>
            <a:endParaRPr lang="es-ES" sz="1800" dirty="0">
              <a:latin typeface="Arial" pitchFamily="34" charset="0"/>
              <a:cs typeface="Arial" pitchFamily="34" charset="0"/>
            </a:endParaRPr>
          </a:p>
          <a:p>
            <a:pPr marL="0" lvl="0" indent="0">
              <a:lnSpc>
                <a:spcPct val="80000"/>
              </a:lnSpc>
              <a:buNone/>
            </a:pPr>
            <a:r>
              <a:rPr lang="es-ES" sz="1800" dirty="0">
                <a:latin typeface="Arial" pitchFamily="34" charset="0"/>
                <a:cs typeface="Arial" pitchFamily="34" charset="0"/>
              </a:rPr>
              <a:t>     </a:t>
            </a:r>
          </a:p>
          <a:p>
            <a:endParaRPr lang="en-GB" sz="1800" dirty="0">
              <a:latin typeface="Arial" pitchFamily="34" charset="0"/>
              <a:cs typeface="Arial" pitchFamily="34" charset="0"/>
            </a:endParaRPr>
          </a:p>
        </p:txBody>
      </p:sp>
    </p:spTree>
    <p:extLst>
      <p:ext uri="{BB962C8B-B14F-4D97-AF65-F5344CB8AC3E}">
        <p14:creationId xmlns:p14="http://schemas.microsoft.com/office/powerpoint/2010/main" val="278986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333</TotalTime>
  <Words>1271</Words>
  <Application>Microsoft Office PowerPoint</Application>
  <PresentationFormat>Widescreen</PresentationFormat>
  <Paragraphs>82</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Corbel</vt:lpstr>
      <vt:lpstr>Parallax</vt:lpstr>
      <vt:lpstr>        Title : An Appraisal of a Guest Service Experience….. Name : Aftab Shaikh - 1816314 Name : Mirela - Elena Ionescu - 1815193 Name : Norbert Ibeawuchi orji – 1816289 Name : Marimar Nunuca – 1815438 Lecturer’s Name : Dr. OLU ADEGBITE   </vt:lpstr>
      <vt:lpstr>Guestology</vt:lpstr>
      <vt:lpstr>     Definition of guest service experience</vt:lpstr>
      <vt:lpstr>PowerPoint Presentation</vt:lpstr>
      <vt:lpstr>Strategies for Appraising Guest Service Experience(s) </vt:lpstr>
      <vt:lpstr>Guest Service Experience(s)and Guest service strategies are</vt:lpstr>
      <vt:lpstr>An Appraisal of a Guest Service Experience  </vt:lpstr>
      <vt:lpstr>Products/Services Offered USP (Unique Selling Point)</vt:lpstr>
      <vt:lpstr>Appraisal 1</vt:lpstr>
      <vt:lpstr>Appraisal 2</vt:lpstr>
      <vt:lpstr>Appraisal 3</vt:lpstr>
      <vt:lpstr>Appraisal 4</vt:lpstr>
      <vt:lpstr>CONCLUSION</vt:lpstr>
      <vt:lpstr>FINDINGS</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An Appraisal of a Guest Service Experience….. Name:- Aftab Shaikh Login:- 1618443</dc:title>
  <dc:creator>naaz</dc:creator>
  <cp:lastModifiedBy>Stevie Davidson</cp:lastModifiedBy>
  <cp:revision>42</cp:revision>
  <dcterms:created xsi:type="dcterms:W3CDTF">2019-10-23T17:41:10Z</dcterms:created>
  <dcterms:modified xsi:type="dcterms:W3CDTF">2019-10-28T09:20:07Z</dcterms:modified>
</cp:coreProperties>
</file>