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6"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BBF006-738D-403C-8293-E7D9DC6AF81A}" type="datetimeFigureOut">
              <a:rPr lang="en-GB" smtClean="0"/>
              <a:t>07/07/2016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3423755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BF006-738D-403C-8293-E7D9DC6AF81A}" type="datetimeFigureOut">
              <a:rPr lang="en-GB" smtClean="0"/>
              <a:t>07/07/2016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450775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BBF006-738D-403C-8293-E7D9DC6AF81A}" type="datetimeFigureOut">
              <a:rPr lang="en-GB" smtClean="0"/>
              <a:t>07/07/2016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4615955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BBF006-738D-403C-8293-E7D9DC6AF81A}" type="datetimeFigureOut">
              <a:rPr lang="en-GB" smtClean="0"/>
              <a:t>07/07/2016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2583053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BBF006-738D-403C-8293-E7D9DC6AF81A}" type="datetimeFigureOut">
              <a:rPr lang="en-GB" smtClean="0"/>
              <a:t>07/07/2016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851903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BBF006-738D-403C-8293-E7D9DC6AF81A}" type="datetimeFigureOut">
              <a:rPr lang="en-GB" smtClean="0"/>
              <a:t>07/07/2016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3639518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BBF006-738D-403C-8293-E7D9DC6AF81A}" type="datetimeFigureOut">
              <a:rPr lang="en-GB" smtClean="0"/>
              <a:t>07/07/2016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2749922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BF006-738D-403C-8293-E7D9DC6AF81A}" type="datetimeFigureOut">
              <a:rPr lang="en-GB" smtClean="0"/>
              <a:t>07/07/2016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3336161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BBF006-738D-403C-8293-E7D9DC6AF81A}" type="datetimeFigureOut">
              <a:rPr lang="en-GB" smtClean="0"/>
              <a:t>07/07/2016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996008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BF006-738D-403C-8293-E7D9DC6AF81A}" type="datetimeFigureOut">
              <a:rPr lang="en-GB" smtClean="0"/>
              <a:t>07/07/2016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516091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BBF006-738D-403C-8293-E7D9DC6AF81A}" type="datetimeFigureOut">
              <a:rPr lang="en-GB" smtClean="0"/>
              <a:t>07/07/2016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A831F8-033F-4EA6-A1DB-9CD092B077A9}" type="slidenum">
              <a:rPr lang="en-GB" smtClean="0"/>
              <a:t>‹#›</a:t>
            </a:fld>
            <a:endParaRPr lang="en-GB"/>
          </a:p>
        </p:txBody>
      </p:sp>
    </p:spTree>
    <p:extLst>
      <p:ext uri="{BB962C8B-B14F-4D97-AF65-F5344CB8AC3E}">
        <p14:creationId xmlns:p14="http://schemas.microsoft.com/office/powerpoint/2010/main" val="291948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BF006-738D-403C-8293-E7D9DC6AF81A}" type="datetimeFigureOut">
              <a:rPr lang="en-GB" smtClean="0"/>
              <a:t>07/07/2016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A831F8-033F-4EA6-A1DB-9CD092B077A9}" type="slidenum">
              <a:rPr lang="en-GB" smtClean="0"/>
              <a:t>‹#›</a:t>
            </a:fld>
            <a:endParaRPr lang="en-GB"/>
          </a:p>
        </p:txBody>
      </p:sp>
    </p:spTree>
    <p:extLst>
      <p:ext uri="{BB962C8B-B14F-4D97-AF65-F5344CB8AC3E}">
        <p14:creationId xmlns:p14="http://schemas.microsoft.com/office/powerpoint/2010/main" val="2015823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fantasticfiction.co.uk/m/valerio-massimo-manfredi/spartan.htm"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comic-con.org/cci/cci_eisners_pastwinners.php#1999" TargetMode="Externa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Imagining </a:t>
            </a:r>
            <a:r>
              <a:rPr lang="en-GB" dirty="0"/>
              <a:t>T</a:t>
            </a:r>
            <a:r>
              <a:rPr lang="en-GB" dirty="0" smtClean="0"/>
              <a:t>hermopylae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59929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a:blip r:embed="rId2" cstate="email"/>
          <a:srcRect/>
          <a:stretch>
            <a:fillRect/>
          </a:stretch>
        </p:blipFill>
        <p:spPr bwMode="auto">
          <a:xfrm>
            <a:off x="251520" y="260648"/>
            <a:ext cx="4381500" cy="2857500"/>
          </a:xfrm>
          <a:prstGeom prst="rect">
            <a:avLst/>
          </a:prstGeom>
          <a:noFill/>
          <a:ln w="9525">
            <a:noFill/>
            <a:miter lim="800000"/>
            <a:headEnd/>
            <a:tailEnd/>
          </a:ln>
        </p:spPr>
      </p:pic>
      <p:pic>
        <p:nvPicPr>
          <p:cNvPr id="5124" name="Picture 4"/>
          <p:cNvPicPr>
            <a:picLocks noChangeAspect="1" noChangeArrowheads="1"/>
          </p:cNvPicPr>
          <p:nvPr/>
        </p:nvPicPr>
        <p:blipFill>
          <a:blip r:embed="rId3" cstate="email"/>
          <a:srcRect/>
          <a:stretch>
            <a:fillRect/>
          </a:stretch>
        </p:blipFill>
        <p:spPr bwMode="auto">
          <a:xfrm>
            <a:off x="251520" y="3284984"/>
            <a:ext cx="2198783" cy="3256037"/>
          </a:xfrm>
          <a:prstGeom prst="rect">
            <a:avLst/>
          </a:prstGeom>
          <a:noFill/>
          <a:ln w="9525">
            <a:noFill/>
            <a:miter lim="800000"/>
            <a:headEnd/>
            <a:tailEnd/>
          </a:ln>
        </p:spPr>
      </p:pic>
      <p:pic>
        <p:nvPicPr>
          <p:cNvPr id="5125" name="Picture 5"/>
          <p:cNvPicPr>
            <a:picLocks noChangeAspect="1" noChangeArrowheads="1"/>
          </p:cNvPicPr>
          <p:nvPr/>
        </p:nvPicPr>
        <p:blipFill>
          <a:blip r:embed="rId4" cstate="email"/>
          <a:srcRect/>
          <a:stretch>
            <a:fillRect/>
          </a:stretch>
        </p:blipFill>
        <p:spPr bwMode="auto">
          <a:xfrm>
            <a:off x="6444208" y="476672"/>
            <a:ext cx="2095500" cy="2305050"/>
          </a:xfrm>
          <a:prstGeom prst="rect">
            <a:avLst/>
          </a:prstGeom>
          <a:noFill/>
          <a:ln w="9525">
            <a:noFill/>
            <a:miter lim="800000"/>
            <a:headEnd/>
            <a:tailEnd/>
          </a:ln>
        </p:spPr>
      </p:pic>
      <p:pic>
        <p:nvPicPr>
          <p:cNvPr id="5126" name="Picture 6"/>
          <p:cNvPicPr>
            <a:picLocks noChangeAspect="1" noChangeArrowheads="1"/>
          </p:cNvPicPr>
          <p:nvPr/>
        </p:nvPicPr>
        <p:blipFill>
          <a:blip r:embed="rId5" cstate="email"/>
          <a:srcRect/>
          <a:stretch>
            <a:fillRect/>
          </a:stretch>
        </p:blipFill>
        <p:spPr bwMode="auto">
          <a:xfrm>
            <a:off x="5750392" y="2852937"/>
            <a:ext cx="3249592" cy="2376264"/>
          </a:xfrm>
          <a:prstGeom prst="rect">
            <a:avLst/>
          </a:prstGeom>
          <a:noFill/>
          <a:ln w="9525">
            <a:noFill/>
            <a:miter lim="800000"/>
            <a:headEnd/>
            <a:tailEnd/>
          </a:ln>
        </p:spPr>
      </p:pic>
      <p:pic>
        <p:nvPicPr>
          <p:cNvPr id="5127" name="Picture 7"/>
          <p:cNvPicPr>
            <a:picLocks noChangeAspect="1" noChangeArrowheads="1"/>
          </p:cNvPicPr>
          <p:nvPr/>
        </p:nvPicPr>
        <p:blipFill>
          <a:blip r:embed="rId6" cstate="email"/>
          <a:srcRect/>
          <a:stretch>
            <a:fillRect/>
          </a:stretch>
        </p:blipFill>
        <p:spPr bwMode="auto">
          <a:xfrm>
            <a:off x="2411760" y="4858118"/>
            <a:ext cx="4825926" cy="1999882"/>
          </a:xfrm>
          <a:prstGeom prst="rect">
            <a:avLst/>
          </a:prstGeom>
          <a:noFill/>
          <a:ln w="9525">
            <a:noFill/>
            <a:miter lim="800000"/>
            <a:headEnd/>
            <a:tailEnd/>
          </a:ln>
        </p:spPr>
      </p:pic>
    </p:spTree>
    <p:extLst>
      <p:ext uri="{BB962C8B-B14F-4D97-AF65-F5344CB8AC3E}">
        <p14:creationId xmlns:p14="http://schemas.microsoft.com/office/powerpoint/2010/main" val="2355470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antiquity</a:t>
            </a:r>
            <a:endParaRPr lang="en-GB" dirty="0"/>
          </a:p>
        </p:txBody>
      </p:sp>
      <p:sp>
        <p:nvSpPr>
          <p:cNvPr id="5" name="Content Placeholder 4"/>
          <p:cNvSpPr>
            <a:spLocks noGrp="1"/>
          </p:cNvSpPr>
          <p:nvPr>
            <p:ph sz="quarter" idx="1"/>
          </p:nvPr>
        </p:nvSpPr>
        <p:spPr/>
        <p:txBody>
          <a:bodyPr>
            <a:normAutofit fontScale="70000" lnSpcReduction="20000"/>
          </a:bodyPr>
          <a:lstStyle/>
          <a:p>
            <a:r>
              <a:rPr lang="en-GB" dirty="0" err="1" smtClean="0"/>
              <a:t>Honor</a:t>
            </a:r>
            <a:r>
              <a:rPr lang="en-GB" dirty="0" smtClean="0"/>
              <a:t> to those who in their lives</a:t>
            </a:r>
            <a:br>
              <a:rPr lang="en-GB" dirty="0" smtClean="0"/>
            </a:br>
            <a:r>
              <a:rPr lang="en-GB" dirty="0" smtClean="0"/>
              <a:t>have defined and guard their Thermopylae.</a:t>
            </a:r>
            <a:br>
              <a:rPr lang="en-GB" dirty="0" smtClean="0"/>
            </a:br>
            <a:r>
              <a:rPr lang="en-GB" dirty="0" smtClean="0"/>
              <a:t>Never stirring from duty;</a:t>
            </a:r>
            <a:br>
              <a:rPr lang="en-GB" dirty="0" smtClean="0"/>
            </a:br>
            <a:r>
              <a:rPr lang="en-GB" dirty="0" smtClean="0"/>
              <a:t>just and upright in all their deeds,</a:t>
            </a:r>
            <a:br>
              <a:rPr lang="en-GB" dirty="0" smtClean="0"/>
            </a:br>
            <a:r>
              <a:rPr lang="en-GB" dirty="0" smtClean="0"/>
              <a:t>yet with pity and compassion too;</a:t>
            </a:r>
            <a:br>
              <a:rPr lang="en-GB" dirty="0" smtClean="0"/>
            </a:br>
            <a:r>
              <a:rPr lang="en-GB" dirty="0" smtClean="0"/>
              <a:t>generous when they are rich, and when</a:t>
            </a:r>
            <a:br>
              <a:rPr lang="en-GB" dirty="0" smtClean="0"/>
            </a:br>
            <a:r>
              <a:rPr lang="en-GB" dirty="0" smtClean="0"/>
              <a:t>they are poor, again a little generous,</a:t>
            </a:r>
            <a:br>
              <a:rPr lang="en-GB" dirty="0" smtClean="0"/>
            </a:br>
            <a:r>
              <a:rPr lang="en-GB" dirty="0" smtClean="0"/>
              <a:t>again helping as much as they can;</a:t>
            </a:r>
            <a:br>
              <a:rPr lang="en-GB" dirty="0" smtClean="0"/>
            </a:br>
            <a:r>
              <a:rPr lang="en-GB" dirty="0" smtClean="0"/>
              <a:t>always speaking the truth,</a:t>
            </a:r>
            <a:br>
              <a:rPr lang="en-GB" dirty="0" smtClean="0"/>
            </a:br>
            <a:r>
              <a:rPr lang="en-GB" dirty="0" smtClean="0"/>
              <a:t>yet without hatred for those who lie.</a:t>
            </a:r>
            <a:br>
              <a:rPr lang="en-GB" dirty="0" smtClean="0"/>
            </a:br>
            <a:r>
              <a:rPr lang="en-GB" dirty="0" smtClean="0"/>
              <a:t/>
            </a:r>
            <a:br>
              <a:rPr lang="en-GB" dirty="0" smtClean="0"/>
            </a:br>
            <a:r>
              <a:rPr lang="en-GB" dirty="0" smtClean="0"/>
              <a:t>And more </a:t>
            </a:r>
            <a:r>
              <a:rPr lang="en-GB" dirty="0" err="1" smtClean="0"/>
              <a:t>honor</a:t>
            </a:r>
            <a:r>
              <a:rPr lang="en-GB" dirty="0" smtClean="0"/>
              <a:t> is due to them</a:t>
            </a:r>
            <a:br>
              <a:rPr lang="en-GB" dirty="0" smtClean="0"/>
            </a:br>
            <a:r>
              <a:rPr lang="en-GB" dirty="0" smtClean="0"/>
              <a:t>when they foresee (and many do foresee)</a:t>
            </a:r>
            <a:br>
              <a:rPr lang="en-GB" dirty="0" smtClean="0"/>
            </a:br>
            <a:r>
              <a:rPr lang="en-GB" dirty="0" smtClean="0"/>
              <a:t>that </a:t>
            </a:r>
            <a:r>
              <a:rPr lang="en-GB" dirty="0" err="1" smtClean="0"/>
              <a:t>Ephialtes</a:t>
            </a:r>
            <a:r>
              <a:rPr lang="en-GB" dirty="0" smtClean="0"/>
              <a:t> will finally appear,</a:t>
            </a:r>
            <a:br>
              <a:rPr lang="en-GB" dirty="0" smtClean="0"/>
            </a:br>
            <a:r>
              <a:rPr lang="en-GB" dirty="0" smtClean="0"/>
              <a:t>and that the Medes in the end will go through. </a:t>
            </a:r>
          </a:p>
          <a:p>
            <a:r>
              <a:rPr lang="en-GB" dirty="0" smtClean="0"/>
              <a:t>K. </a:t>
            </a:r>
            <a:r>
              <a:rPr lang="en-GB" dirty="0" err="1" smtClean="0"/>
              <a:t>Kavafis</a:t>
            </a:r>
            <a:r>
              <a:rPr lang="en-GB" dirty="0" smtClean="0"/>
              <a:t> </a:t>
            </a:r>
            <a:r>
              <a:rPr lang="en-GB" i="1" dirty="0" smtClean="0"/>
              <a:t>Thermopylae</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5628" y="476672"/>
            <a:ext cx="2590800" cy="3857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3970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490066"/>
          </a:xfrm>
        </p:spPr>
        <p:txBody>
          <a:bodyPr>
            <a:normAutofit fontScale="90000"/>
          </a:bodyPr>
          <a:lstStyle/>
          <a:p>
            <a:r>
              <a:rPr lang="en-GB" dirty="0" smtClean="0"/>
              <a:t>Reception, Schooling and culture</a:t>
            </a:r>
            <a:endParaRPr lang="en-GB" dirty="0"/>
          </a:p>
        </p:txBody>
      </p:sp>
      <p:sp>
        <p:nvSpPr>
          <p:cNvPr id="3" name="Content Placeholder 2"/>
          <p:cNvSpPr>
            <a:spLocks noGrp="1"/>
          </p:cNvSpPr>
          <p:nvPr>
            <p:ph sz="quarter" idx="1"/>
          </p:nvPr>
        </p:nvSpPr>
        <p:spPr>
          <a:xfrm>
            <a:off x="914400" y="692696"/>
            <a:ext cx="7772400" cy="5976664"/>
          </a:xfrm>
        </p:spPr>
        <p:txBody>
          <a:bodyPr>
            <a:normAutofit fontScale="55000" lnSpcReduction="20000"/>
          </a:bodyPr>
          <a:lstStyle/>
          <a:p>
            <a:r>
              <a:rPr lang="en-GB" dirty="0" smtClean="0"/>
              <a:t>"What! do you think Sir John Crake, the master of the harriers, knows Latin?" said Tom, who had often thought he should like to resemble Sir John Crake.</a:t>
            </a:r>
          </a:p>
          <a:p>
            <a:r>
              <a:rPr lang="en-GB" dirty="0" smtClean="0"/>
              <a:t>"He learned it when he was a boy, of course," said Philip. "But I dare say he's forgotten it."</a:t>
            </a:r>
          </a:p>
          <a:p>
            <a:r>
              <a:rPr lang="en-GB" dirty="0" smtClean="0"/>
              <a:t>"Oh, well, I can do that, then," said Tom, not with any epigrammatic intention, but with serious satisfaction at the idea that, as far as Latin was concerned, there was no hindrance to his resembling Sir John Crake. "Only you're obliged to remember it while you're at school, else you've got to learn ever so many lines of 'Speaker.' Mr. </a:t>
            </a:r>
            <a:r>
              <a:rPr lang="en-GB" dirty="0" err="1" smtClean="0"/>
              <a:t>Stelling's</a:t>
            </a:r>
            <a:r>
              <a:rPr lang="en-GB" dirty="0" smtClean="0"/>
              <a:t> very particular - did you know? He'll have you up ten times if you say '</a:t>
            </a:r>
            <a:r>
              <a:rPr lang="en-GB" dirty="0" err="1" smtClean="0"/>
              <a:t>nam</a:t>
            </a:r>
            <a:r>
              <a:rPr lang="en-GB" dirty="0" smtClean="0"/>
              <a:t>' for 'jam,' - he won't let you go a letter wrong, I can tell you."</a:t>
            </a:r>
          </a:p>
          <a:p>
            <a:r>
              <a:rPr lang="en-GB" dirty="0" smtClean="0"/>
              <a:t>"Oh, I don't mind," said Philip, unable to choke a laugh; "I can remember things easily. And there are some lessons I'm very fond of. I'm very fond of Greek history, and everything about the Greeks. I should like to have been a Greek and fought the Persians, and then have come home and have written tragedies, or else have been listened to by everybody for my wisdom, like Socrates, and have died a grand death." (Philip, you perceive, was not without a wish to impress the well-made barbarian with a sense of his mental superiority.)</a:t>
            </a:r>
          </a:p>
          <a:p>
            <a:r>
              <a:rPr lang="en-GB" dirty="0" smtClean="0"/>
              <a:t>"Why, were the Greeks great fighters?" said Tom, who saw a vista in this direction. "Is there anything like David and Goliath and Samson in the Greek history? Those are the only bits I like in the history of the Jews." George Elliot </a:t>
            </a:r>
            <a:r>
              <a:rPr lang="en-GB" i="1" dirty="0" smtClean="0"/>
              <a:t>The Mill on the Floss</a:t>
            </a:r>
            <a:r>
              <a:rPr lang="en-GB" dirty="0" smtClean="0"/>
              <a:t> (1860) Excerpts from Chapter 3.</a:t>
            </a:r>
          </a:p>
          <a:p>
            <a:pPr>
              <a:buNone/>
            </a:pPr>
            <a:endParaRPr lang="en-GB" dirty="0"/>
          </a:p>
        </p:txBody>
      </p:sp>
    </p:spTree>
    <p:extLst>
      <p:ext uri="{BB962C8B-B14F-4D97-AF65-F5344CB8AC3E}">
        <p14:creationId xmlns:p14="http://schemas.microsoft.com/office/powerpoint/2010/main" val="2622964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914400" y="274638"/>
            <a:ext cx="7772400" cy="490066"/>
          </a:xfrm>
        </p:spPr>
        <p:txBody>
          <a:bodyPr>
            <a:normAutofit fontScale="90000"/>
          </a:bodyPr>
          <a:lstStyle/>
          <a:p>
            <a:r>
              <a:rPr lang="en-GB" dirty="0" err="1" smtClean="0"/>
              <a:t>Manfredi</a:t>
            </a:r>
            <a:r>
              <a:rPr lang="en-GB" dirty="0" smtClean="0"/>
              <a:t> </a:t>
            </a:r>
            <a:r>
              <a:rPr lang="en-GB" i="1" dirty="0" smtClean="0"/>
              <a:t>The Spartan </a:t>
            </a:r>
            <a:r>
              <a:rPr lang="en-GB" dirty="0" smtClean="0"/>
              <a:t>2002</a:t>
            </a:r>
            <a:endParaRPr lang="en-GB" dirty="0"/>
          </a:p>
        </p:txBody>
      </p:sp>
      <p:sp>
        <p:nvSpPr>
          <p:cNvPr id="10" name="Content Placeholder 9"/>
          <p:cNvSpPr>
            <a:spLocks noGrp="1"/>
          </p:cNvSpPr>
          <p:nvPr>
            <p:ph sz="quarter" idx="1"/>
          </p:nvPr>
        </p:nvSpPr>
        <p:spPr>
          <a:xfrm>
            <a:off x="323528" y="692696"/>
            <a:ext cx="5904656" cy="5688632"/>
          </a:xfrm>
        </p:spPr>
        <p:txBody>
          <a:bodyPr>
            <a:noAutofit/>
          </a:bodyPr>
          <a:lstStyle/>
          <a:p>
            <a:r>
              <a:rPr lang="en-GB" sz="1400" dirty="0" smtClean="0"/>
              <a:t>In this epic story filled with passion, courage, and adventure, the author of the internationally bestselling Alexander trilogy tells the tale of two warriors united by blood and torn apart by law.</a:t>
            </a:r>
            <a:br>
              <a:rPr lang="en-GB" sz="1400" dirty="0" smtClean="0"/>
            </a:br>
            <a:r>
              <a:rPr lang="en-GB" sz="1400" dirty="0" smtClean="0"/>
              <a:t/>
            </a:r>
            <a:br>
              <a:rPr lang="en-GB" sz="1400" dirty="0" smtClean="0"/>
            </a:br>
            <a:r>
              <a:rPr lang="en-GB" sz="1400" dirty="0" smtClean="0"/>
              <a:t>This is the saga of a Spartan family, </a:t>
            </a:r>
            <a:r>
              <a:rPr lang="en-GB" sz="1400" dirty="0" err="1" smtClean="0"/>
              <a:t>unraveled</a:t>
            </a:r>
            <a:r>
              <a:rPr lang="en-GB" sz="1400" dirty="0" smtClean="0"/>
              <a:t> by a harsh custom of their people that causes them to abandon one of their own. The elder son, </a:t>
            </a:r>
            <a:r>
              <a:rPr lang="en-GB" sz="1400" dirty="0" err="1" smtClean="0"/>
              <a:t>Brithos</a:t>
            </a:r>
            <a:r>
              <a:rPr lang="en-GB" sz="1400" dirty="0" smtClean="0"/>
              <a:t>, strong and healthy, will live comfortably; but </a:t>
            </a:r>
            <a:r>
              <a:rPr lang="en-GB" sz="1400" dirty="0" err="1" smtClean="0"/>
              <a:t>Talos</a:t>
            </a:r>
            <a:r>
              <a:rPr lang="en-GB" sz="1400" dirty="0" smtClean="0"/>
              <a:t>, weak and feeble, must be sacrificed to the wolves of Mount </a:t>
            </a:r>
            <a:r>
              <a:rPr lang="en-GB" sz="1400" dirty="0" err="1" smtClean="0"/>
              <a:t>Taygetus</a:t>
            </a:r>
            <a:r>
              <a:rPr lang="en-GB" sz="1400" dirty="0" smtClean="0"/>
              <a:t>. Unbeknownst to his grieving parents, however, the child is miraculously found and saved by a Helot -- the once-proud people who now live in servitude to Sparta.</a:t>
            </a:r>
            <a:br>
              <a:rPr lang="en-GB" sz="1400" dirty="0" smtClean="0"/>
            </a:br>
            <a:r>
              <a:rPr lang="en-GB" sz="1400" dirty="0" smtClean="0"/>
              <a:t/>
            </a:r>
            <a:br>
              <a:rPr lang="en-GB" sz="1400" dirty="0" smtClean="0"/>
            </a:br>
            <a:r>
              <a:rPr lang="en-GB" sz="1400" dirty="0" smtClean="0"/>
              <a:t>While his brother is raised in the mighty warrior caste, </a:t>
            </a:r>
            <a:r>
              <a:rPr lang="en-GB" sz="1400" dirty="0" err="1" smtClean="0"/>
              <a:t>Talos</a:t>
            </a:r>
            <a:r>
              <a:rPr lang="en-GB" sz="1400" dirty="0" smtClean="0"/>
              <a:t>, who is now a slave, is schooled in the history of the Helot people by his adoptive father. It is then that he learns of the legend of </a:t>
            </a:r>
            <a:r>
              <a:rPr lang="en-GB" sz="1400" dirty="0" err="1" smtClean="0"/>
              <a:t>Aristodemus</a:t>
            </a:r>
            <a:r>
              <a:rPr lang="en-GB" sz="1400" dirty="0" smtClean="0"/>
              <a:t>, the last King of the Helots, whose </a:t>
            </a:r>
            <a:r>
              <a:rPr lang="en-GB" sz="1400" dirty="0" err="1" smtClean="0"/>
              <a:t>armor</a:t>
            </a:r>
            <a:r>
              <a:rPr lang="en-GB" sz="1400" dirty="0" smtClean="0"/>
              <a:t>, it is prophesied, will be worn again by the liberator of his vanquished race. When the brothers meet for the first time since their separation, it is over crossed swords as </a:t>
            </a:r>
            <a:r>
              <a:rPr lang="en-GB" sz="1400" dirty="0" err="1" smtClean="0"/>
              <a:t>Talos</a:t>
            </a:r>
            <a:r>
              <a:rPr lang="en-GB" sz="1400" dirty="0" smtClean="0"/>
              <a:t> defends the woman he loves from the brutality of </a:t>
            </a:r>
            <a:r>
              <a:rPr lang="en-GB" sz="1400" dirty="0" err="1" smtClean="0"/>
              <a:t>Brithos</a:t>
            </a:r>
            <a:r>
              <a:rPr lang="en-GB" sz="1400" dirty="0" smtClean="0"/>
              <a:t>. But fate has a greater destiny in store for them -- and as war looms on the horizon, their lives become entwined in ways neither could have imagined. They live out their story in a world dominated by the clash between the Persian empire and the city-states of Greece until the voice of their blood and of human solidarity unites them in a thrilling, singular enterprise.</a:t>
            </a:r>
          </a:p>
          <a:p>
            <a:r>
              <a:rPr lang="en-GB" sz="1400" dirty="0" smtClean="0"/>
              <a:t>Official synopsis: </a:t>
            </a:r>
            <a:r>
              <a:rPr lang="en-GB" sz="1400" dirty="0" smtClean="0">
                <a:hlinkClick r:id="rId2"/>
              </a:rPr>
              <a:t>http://www.fantasticfiction.co.uk/m/valerio-massimo-manfredi/spartan.htm</a:t>
            </a:r>
            <a:r>
              <a:rPr lang="en-GB" sz="1400" dirty="0" smtClean="0"/>
              <a:t> </a:t>
            </a:r>
            <a:endParaRPr lang="en-GB" sz="1400" dirty="0"/>
          </a:p>
        </p:txBody>
      </p:sp>
      <p:pic>
        <p:nvPicPr>
          <p:cNvPr id="2050" name="Picture 2"/>
          <p:cNvPicPr>
            <a:picLocks noGrp="1" noChangeAspect="1" noChangeArrowheads="1"/>
          </p:cNvPicPr>
          <p:nvPr>
            <p:ph sz="quarter" idx="2"/>
          </p:nvPr>
        </p:nvPicPr>
        <p:blipFill>
          <a:blip r:embed="rId3" cstate="print"/>
          <a:srcRect/>
          <a:stretch>
            <a:fillRect/>
          </a:stretch>
        </p:blipFill>
        <p:spPr bwMode="auto">
          <a:xfrm>
            <a:off x="6516216" y="1471612"/>
            <a:ext cx="1787996" cy="2704771"/>
          </a:xfrm>
          <a:prstGeom prst="rect">
            <a:avLst/>
          </a:prstGeom>
          <a:noFill/>
          <a:ln w="9525">
            <a:noFill/>
            <a:miter lim="800000"/>
            <a:headEnd/>
            <a:tailEnd/>
          </a:ln>
        </p:spPr>
      </p:pic>
    </p:spTree>
    <p:extLst>
      <p:ext uri="{BB962C8B-B14F-4D97-AF65-F5344CB8AC3E}">
        <p14:creationId xmlns:p14="http://schemas.microsoft.com/office/powerpoint/2010/main" val="3207706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300</a:t>
            </a:r>
            <a:endParaRPr lang="en-GB" dirty="0"/>
          </a:p>
        </p:txBody>
      </p:sp>
      <p:sp>
        <p:nvSpPr>
          <p:cNvPr id="3" name="Content Placeholder 2"/>
          <p:cNvSpPr>
            <a:spLocks noGrp="1"/>
          </p:cNvSpPr>
          <p:nvPr>
            <p:ph sz="quarter" idx="1"/>
          </p:nvPr>
        </p:nvSpPr>
        <p:spPr>
          <a:xfrm>
            <a:off x="0" y="10798"/>
            <a:ext cx="2555776" cy="1473986"/>
          </a:xfrm>
        </p:spPr>
        <p:txBody>
          <a:bodyPr>
            <a:normAutofit fontScale="62500" lnSpcReduction="20000"/>
          </a:bodyPr>
          <a:lstStyle/>
          <a:p>
            <a:r>
              <a:rPr lang="en-GB" dirty="0" smtClean="0"/>
              <a:t>Published 1998-1999</a:t>
            </a:r>
          </a:p>
          <a:p>
            <a:r>
              <a:rPr lang="en-GB" dirty="0" smtClean="0"/>
              <a:t>By Frank Miller</a:t>
            </a:r>
          </a:p>
          <a:p>
            <a:r>
              <a:rPr lang="en-GB" dirty="0" smtClean="0"/>
              <a:t>Won 3 </a:t>
            </a:r>
            <a:r>
              <a:rPr lang="en-GB" dirty="0" smtClean="0">
                <a:hlinkClick r:id="rId2"/>
              </a:rPr>
              <a:t>Eisner Awards </a:t>
            </a:r>
            <a:r>
              <a:rPr lang="en-GB" dirty="0" smtClean="0"/>
              <a:t>in 1999 </a:t>
            </a:r>
            <a:endParaRPr lang="en-GB" dirty="0"/>
          </a:p>
        </p:txBody>
      </p:sp>
      <p:pic>
        <p:nvPicPr>
          <p:cNvPr id="1027" name="Picture 3"/>
          <p:cNvPicPr>
            <a:picLocks noChangeAspect="1" noChangeArrowheads="1"/>
          </p:cNvPicPr>
          <p:nvPr/>
        </p:nvPicPr>
        <p:blipFill>
          <a:blip r:embed="rId3" cstate="print"/>
          <a:srcRect/>
          <a:stretch>
            <a:fillRect/>
          </a:stretch>
        </p:blipFill>
        <p:spPr bwMode="auto">
          <a:xfrm>
            <a:off x="5940152" y="260648"/>
            <a:ext cx="2857500" cy="2209800"/>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a:stretch>
            <a:fillRect/>
          </a:stretch>
        </p:blipFill>
        <p:spPr bwMode="auto">
          <a:xfrm>
            <a:off x="179512" y="1428764"/>
            <a:ext cx="4422124" cy="3412406"/>
          </a:xfrm>
          <a:prstGeom prst="rect">
            <a:avLst/>
          </a:prstGeom>
          <a:noFill/>
          <a:ln w="9525">
            <a:noFill/>
            <a:miter lim="800000"/>
            <a:headEnd/>
            <a:tailEnd/>
          </a:ln>
        </p:spPr>
      </p:pic>
      <p:pic>
        <p:nvPicPr>
          <p:cNvPr id="6" name="Picture 2"/>
          <p:cNvPicPr>
            <a:picLocks noChangeAspect="1" noChangeArrowheads="1"/>
          </p:cNvPicPr>
          <p:nvPr/>
        </p:nvPicPr>
        <p:blipFill>
          <a:blip r:embed="rId5" cstate="print"/>
          <a:srcRect/>
          <a:stretch>
            <a:fillRect/>
          </a:stretch>
        </p:blipFill>
        <p:spPr bwMode="auto">
          <a:xfrm>
            <a:off x="2483768" y="4789350"/>
            <a:ext cx="2487965" cy="1886707"/>
          </a:xfrm>
          <a:prstGeom prst="rect">
            <a:avLst/>
          </a:prstGeom>
          <a:noFill/>
          <a:ln w="9525">
            <a:noFill/>
            <a:miter lim="800000"/>
            <a:headEnd/>
            <a:tailEnd/>
          </a:ln>
        </p:spPr>
      </p:pic>
      <p:pic>
        <p:nvPicPr>
          <p:cNvPr id="7" name="Picture 3"/>
          <p:cNvPicPr>
            <a:picLocks noChangeAspect="1" noChangeArrowheads="1"/>
          </p:cNvPicPr>
          <p:nvPr/>
        </p:nvPicPr>
        <p:blipFill>
          <a:blip r:embed="rId6" cstate="print"/>
          <a:srcRect/>
          <a:stretch>
            <a:fillRect/>
          </a:stretch>
        </p:blipFill>
        <p:spPr bwMode="auto">
          <a:xfrm>
            <a:off x="5292080" y="2582087"/>
            <a:ext cx="3851920" cy="2972398"/>
          </a:xfrm>
          <a:prstGeom prst="rect">
            <a:avLst/>
          </a:prstGeom>
          <a:noFill/>
          <a:ln w="9525">
            <a:noFill/>
            <a:miter lim="800000"/>
            <a:headEnd/>
            <a:tailEnd/>
          </a:ln>
        </p:spPr>
      </p:pic>
    </p:spTree>
    <p:extLst>
      <p:ext uri="{BB962C8B-B14F-4D97-AF65-F5344CB8AC3E}">
        <p14:creationId xmlns:p14="http://schemas.microsoft.com/office/powerpoint/2010/main" val="256212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548680"/>
            <a:ext cx="7845896" cy="5233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67544" y="6021288"/>
            <a:ext cx="4579139" cy="369332"/>
          </a:xfrm>
          <a:prstGeom prst="rect">
            <a:avLst/>
          </a:prstGeom>
          <a:noFill/>
        </p:spPr>
        <p:txBody>
          <a:bodyPr wrap="none" rtlCol="0">
            <a:spAutoFit/>
          </a:bodyPr>
          <a:lstStyle/>
          <a:p>
            <a:r>
              <a:rPr lang="en-GB" dirty="0" smtClean="0"/>
              <a:t>J.L. David, Leonidas at Thermopylae, 1814</a:t>
            </a:r>
            <a:endParaRPr lang="en-GB" dirty="0"/>
          </a:p>
        </p:txBody>
      </p:sp>
    </p:spTree>
    <p:extLst>
      <p:ext uri="{BB962C8B-B14F-4D97-AF65-F5344CB8AC3E}">
        <p14:creationId xmlns:p14="http://schemas.microsoft.com/office/powerpoint/2010/main" val="3394446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427</Words>
  <Application>Microsoft Office PowerPoint</Application>
  <PresentationFormat>On-screen Show (4:3)</PresentationFormat>
  <Paragraphs>18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Imagining Thermopylae</vt:lpstr>
      <vt:lpstr>PowerPoint Presentation</vt:lpstr>
      <vt:lpstr>Using antiquity</vt:lpstr>
      <vt:lpstr>Reception, Schooling and culture</vt:lpstr>
      <vt:lpstr>Manfredi The Spartan 2002</vt:lpstr>
      <vt:lpstr>300</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Imagining Thermopylae</dc:title>
  <dc:creator>Administrator</dc:creator>
  <cp:lastModifiedBy>Administrator</cp:lastModifiedBy>
  <cp:revision>1</cp:revision>
  <dcterms:created xsi:type="dcterms:W3CDTF">2016-07-07T11:57:23Z</dcterms:created>
  <dcterms:modified xsi:type="dcterms:W3CDTF">2016-07-07T11:58:53Z</dcterms:modified>
</cp:coreProperties>
</file>