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8" r:id="rId5"/>
  </p:sldMasterIdLst>
  <p:notesMasterIdLst>
    <p:notesMasterId r:id="rId27"/>
  </p:notesMasterIdLst>
  <p:sldIdLst>
    <p:sldId id="258" r:id="rId6"/>
    <p:sldId id="343" r:id="rId7"/>
    <p:sldId id="344" r:id="rId8"/>
    <p:sldId id="348" r:id="rId9"/>
    <p:sldId id="349" r:id="rId10"/>
    <p:sldId id="313" r:id="rId11"/>
    <p:sldId id="335" r:id="rId12"/>
    <p:sldId id="315" r:id="rId13"/>
    <p:sldId id="336" r:id="rId14"/>
    <p:sldId id="311" r:id="rId15"/>
    <p:sldId id="309" r:id="rId16"/>
    <p:sldId id="277" r:id="rId17"/>
    <p:sldId id="302" r:id="rId18"/>
    <p:sldId id="306" r:id="rId19"/>
    <p:sldId id="300" r:id="rId20"/>
    <p:sldId id="304" r:id="rId21"/>
    <p:sldId id="337" r:id="rId22"/>
    <p:sldId id="305" r:id="rId23"/>
    <p:sldId id="310" r:id="rId24"/>
    <p:sldId id="338" r:id="rId25"/>
    <p:sldId id="339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318F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74" autoAdjust="0"/>
    <p:restoredTop sz="83314" autoAdjust="0"/>
  </p:normalViewPr>
  <p:slideViewPr>
    <p:cSldViewPr snapToGrid="0" snapToObjects="1">
      <p:cViewPr varScale="1">
        <p:scale>
          <a:sx n="112" d="100"/>
          <a:sy n="112" d="100"/>
        </p:scale>
        <p:origin x="3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917D39-44C8-4CB7-9073-D4C64472DAE0}" type="datetimeFigureOut">
              <a:rPr lang="en-GB" smtClean="0"/>
              <a:t>15/04/2026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F38699-4B03-4757-A8E8-1F22661247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802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Fill in the relevant information for the cohort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8F38699-4B03-4757-A8E8-1F22661247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4795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2313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457200" eaLnBrk="1" fontAlgn="auto" latinLnBrk="0" hangingPunct="1">
              <a:lnSpc>
                <a:spcPct val="1179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2400" b="1" dirty="0">
                <a:solidFill>
                  <a:schemeClr val="accent6">
                    <a:lumMod val="50000"/>
                  </a:schemeClr>
                </a:solidFill>
              </a:rPr>
              <a:t>Plan to spend approx. 3 minutes on this slide/topic.</a:t>
            </a:r>
          </a:p>
        </p:txBody>
      </p:sp>
    </p:spTree>
    <p:extLst>
      <p:ext uri="{BB962C8B-B14F-4D97-AF65-F5344CB8AC3E}">
        <p14:creationId xmlns:p14="http://schemas.microsoft.com/office/powerpoint/2010/main" val="19991773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en-US" sz="2400" b="1" dirty="0">
                <a:solidFill>
                  <a:schemeClr val="accent6">
                    <a:lumMod val="50000"/>
                  </a:schemeClr>
                </a:solidFill>
              </a:rPr>
              <a:t>Plan to spend 3-5 minutes on this slide/topic.</a:t>
            </a:r>
          </a:p>
          <a:p>
            <a:pPr marL="0" indent="0">
              <a:spcBef>
                <a:spcPts val="0"/>
              </a:spcBef>
              <a:buNone/>
            </a:pPr>
            <a:endParaRPr lang="en-US" sz="2000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90215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9927EAA0-CE75-5E42-8A08-66D64E66ACB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D8704872-731D-E84D-A562-E3605A4AF5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9A48FF77-BE98-614A-837A-3F7CC19100A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MS PGothic" panose="020B0600070205080204" pitchFamily="34" charset="-128"/>
              </a:defRPr>
            </a:lvl9pPr>
          </a:lstStyle>
          <a:p>
            <a:fld id="{33834661-6B65-8345-B99F-1315CD38E5BF}" type="slidenum">
              <a:rPr lang="cy-GB" altLang="en-US" sz="1200">
                <a:latin typeface="Arial" panose="020B0604020202020204" pitchFamily="34" charset="0"/>
              </a:rPr>
              <a:pPr/>
              <a:t>19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83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DF337-4ACC-42F4-8CA0-2C8445FF7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5DBAA-7E47-402D-A2C6-5E1E25C49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C5E8FC5-2C29-5FA5-FF2F-0D9060CBDD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09749F-9247-7D40-3165-99243DB4A4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9222B0C-5029-6ACC-8EC8-22AEE9BE7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1D489D-6CBC-486B-B014-D62D858BC0C7}" type="slidenum">
              <a:rPr lang="en-GB" altLang="en-US"/>
              <a:pPr/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84981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22CAFC-DC22-8344-987F-0CBC7B8BFD35}" type="datetime1">
              <a:rPr lang="en-GB" altLang="en-US" smtClean="0"/>
              <a:t>15/04/2026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38852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0C46A5-84B8-A045-ABF8-C0B12801A0A5}" type="datetime1">
              <a:rPr lang="en-GB" altLang="en-US" smtClean="0"/>
              <a:t>15/04/2026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868198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er RE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9CB75F-7C2E-C21D-AF55-819A946A689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9" name="Title Text"/>
          <p:cNvSpPr txBox="1">
            <a:spLocks noGrp="1"/>
          </p:cNvSpPr>
          <p:nvPr>
            <p:ph type="title"/>
          </p:nvPr>
        </p:nvSpPr>
        <p:spPr>
          <a:xfrm>
            <a:off x="1149350" y="1594022"/>
            <a:ext cx="10414000" cy="3323968"/>
          </a:xfrm>
          <a:prstGeom prst="rect">
            <a:avLst/>
          </a:prstGeom>
        </p:spPr>
        <p:txBody>
          <a:bodyPr/>
          <a:lstStyle>
            <a:lvl1pPr>
              <a:defRPr baseline="0">
                <a:solidFill>
                  <a:schemeClr val="accent1"/>
                </a:solidFill>
              </a:defRPr>
            </a:lvl1pPr>
          </a:lstStyle>
          <a:p>
            <a:r>
              <a:rPr dirty="0"/>
              <a:t>Title Text</a:t>
            </a:r>
          </a:p>
        </p:txBody>
      </p:sp>
      <p:sp>
        <p:nvSpPr>
          <p:cNvPr id="6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64021715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Eden-Lassonde-13.jpeg"/>
          <p:cNvSpPr>
            <a:spLocks noGrp="1"/>
          </p:cNvSpPr>
          <p:nvPr>
            <p:ph type="pic" sz="half" idx="13"/>
          </p:nvPr>
        </p:nvSpPr>
        <p:spPr>
          <a:xfrm>
            <a:off x="6584950" y="1574800"/>
            <a:ext cx="4762500" cy="46482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Title Text"/>
          <p:cNvSpPr txBox="1">
            <a:spLocks noGrp="1"/>
          </p:cNvSpPr>
          <p:nvPr>
            <p:ph type="title"/>
          </p:nvPr>
        </p:nvSpPr>
        <p:spPr>
          <a:xfrm>
            <a:off x="1066800" y="177800"/>
            <a:ext cx="10502900" cy="1143000"/>
          </a:xfrm>
          <a:prstGeom prst="rect">
            <a:avLst/>
          </a:prstGeom>
        </p:spPr>
        <p:txBody>
          <a:bodyPr/>
          <a:lstStyle>
            <a:lvl1pPr>
              <a:defRPr baseline="0">
                <a:solidFill>
                  <a:schemeClr val="accent1"/>
                </a:solidFill>
              </a:defRPr>
            </a:lvl1pPr>
          </a:lstStyle>
          <a:p>
            <a:r>
              <a:rPr dirty="0"/>
              <a:t>Title Text</a:t>
            </a:r>
          </a:p>
        </p:txBody>
      </p:sp>
      <p:sp>
        <p:nvSpPr>
          <p:cNvPr id="86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073150" y="1574800"/>
            <a:ext cx="5111750" cy="4648200"/>
          </a:xfrm>
          <a:prstGeom prst="rect">
            <a:avLst/>
          </a:prstGeom>
        </p:spPr>
        <p:txBody>
          <a:bodyPr/>
          <a:lstStyle>
            <a:lvl1pPr marL="279400" indent="-279400">
              <a:spcBef>
                <a:spcPts val="2250"/>
              </a:spcBef>
              <a:defRPr sz="1900" baseline="0">
                <a:solidFill>
                  <a:schemeClr val="tx1"/>
                </a:solidFill>
              </a:defRPr>
            </a:lvl1pPr>
            <a:lvl2pPr marL="558800" indent="-279400">
              <a:spcBef>
                <a:spcPts val="2250"/>
              </a:spcBef>
              <a:defRPr sz="1900" baseline="0">
                <a:solidFill>
                  <a:schemeClr val="tx1"/>
                </a:solidFill>
              </a:defRPr>
            </a:lvl2pPr>
            <a:lvl3pPr marL="838200" indent="-279400">
              <a:spcBef>
                <a:spcPts val="2250"/>
              </a:spcBef>
              <a:defRPr sz="1900" baseline="0">
                <a:solidFill>
                  <a:schemeClr val="tx1"/>
                </a:solidFill>
              </a:defRPr>
            </a:lvl3pPr>
            <a:lvl4pPr marL="1117600" indent="-279400">
              <a:spcBef>
                <a:spcPts val="2250"/>
              </a:spcBef>
              <a:defRPr sz="1900" baseline="0">
                <a:solidFill>
                  <a:schemeClr val="tx1"/>
                </a:solidFill>
              </a:defRPr>
            </a:lvl4pPr>
            <a:lvl5pPr marL="1397000" indent="-279400">
              <a:spcBef>
                <a:spcPts val="2250"/>
              </a:spcBef>
              <a:defRPr sz="1900" baseline="0">
                <a:solidFill>
                  <a:schemeClr val="tx1"/>
                </a:solidFill>
              </a:defRPr>
            </a:lvl5pPr>
          </a:lstStyle>
          <a:p>
            <a:r>
              <a:rPr dirty="0"/>
              <a:t>Body Level One</a:t>
            </a:r>
          </a:p>
          <a:p>
            <a:pPr lvl="1"/>
            <a:r>
              <a:rPr dirty="0"/>
              <a:t>Body Level Two</a:t>
            </a:r>
          </a:p>
          <a:p>
            <a:pPr lvl="2"/>
            <a:r>
              <a:rPr dirty="0"/>
              <a:t>Body Level Three</a:t>
            </a:r>
          </a:p>
          <a:p>
            <a:pPr lvl="3"/>
            <a:r>
              <a:rPr dirty="0"/>
              <a:t>Body Level Four</a:t>
            </a:r>
          </a:p>
          <a:p>
            <a:pPr lvl="4"/>
            <a:r>
              <a:rPr dirty="0"/>
              <a:t>Body Level Five</a:t>
            </a:r>
          </a:p>
        </p:txBody>
      </p:sp>
      <p:sp>
        <p:nvSpPr>
          <p:cNvPr id="8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177212845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4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5" r:id="rId3"/>
    <p:sldLayoutId id="2147483686" r:id="rId4"/>
    <p:sldLayoutId id="2147483687" r:id="rId5"/>
    <p:sldLayoutId id="21474836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emf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D9E2CC-1AE0-9F1D-FAB0-0A1AD94712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" y="1245576"/>
            <a:ext cx="6150429" cy="3118339"/>
          </a:xfrm>
        </p:spPr>
        <p:txBody>
          <a:bodyPr/>
          <a:lstStyle/>
          <a:p>
            <a:pPr marL="0" indent="0" algn="ctr">
              <a:buNone/>
            </a:pPr>
            <a:r>
              <a:rPr lang="en-GB" sz="3600" dirty="0"/>
              <a:t>WELCOME</a:t>
            </a:r>
          </a:p>
          <a:p>
            <a:pPr marL="0" indent="0">
              <a:buNone/>
            </a:pPr>
            <a:r>
              <a:rPr lang="en-GB" sz="3600" dirty="0"/>
              <a:t>      </a:t>
            </a:r>
          </a:p>
          <a:p>
            <a:pPr marL="0" indent="0" algn="ctr">
              <a:buNone/>
            </a:pPr>
            <a:r>
              <a:rPr lang="en-GB" sz="2400" dirty="0"/>
              <a:t>   Converting Research into Practice</a:t>
            </a:r>
          </a:p>
          <a:p>
            <a:pPr marL="0" indent="0" algn="ctr">
              <a:buNone/>
            </a:pPr>
            <a:r>
              <a:rPr lang="en-GB" sz="2400" dirty="0"/>
              <a:t>LCDB 7010</a:t>
            </a:r>
          </a:p>
          <a:p>
            <a:pPr marL="0" indent="0" algn="ctr">
              <a:buNone/>
            </a:pPr>
            <a:r>
              <a:rPr lang="en-AU" altLang="en-US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&amp; Your Research </a:t>
            </a:r>
          </a:p>
          <a:p>
            <a:pPr marL="0" indent="0" algn="ctr">
              <a:buNone/>
            </a:pPr>
            <a:r>
              <a:rPr lang="en-US" sz="2400" dirty="0">
                <a:solidFill>
                  <a:schemeClr val="tx1"/>
                </a:solidFill>
                <a:highlight>
                  <a:srgbClr val="FFFF00"/>
                </a:highlight>
              </a:rPr>
              <a:t>Week 10 (tying Things Together TTT) </a:t>
            </a:r>
            <a:endParaRPr lang="en-GB" sz="2400" dirty="0">
              <a:solidFill>
                <a:schemeClr val="tx1"/>
              </a:solidFill>
              <a:highlight>
                <a:srgbClr val="FFFF00"/>
              </a:highlight>
            </a:endParaRPr>
          </a:p>
          <a:p>
            <a:pPr marL="0" indent="0" algn="ctr">
              <a:buNone/>
            </a:pPr>
            <a:endParaRPr lang="en-GB" sz="4000" dirty="0"/>
          </a:p>
          <a:p>
            <a:pPr marL="0" indent="0">
              <a:buNone/>
            </a:pPr>
            <a:r>
              <a:rPr lang="en-GB" sz="4000" dirty="0"/>
              <a:t>				</a:t>
            </a:r>
          </a:p>
        </p:txBody>
      </p:sp>
    </p:spTree>
    <p:extLst>
      <p:ext uri="{BB962C8B-B14F-4D97-AF65-F5344CB8AC3E}">
        <p14:creationId xmlns:p14="http://schemas.microsoft.com/office/powerpoint/2010/main" val="1720888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E2479B1-9077-44DD-977A-09D77A19F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318F5"/>
                </a:solidFill>
              </a:rPr>
              <a:t>Notes to Research Candidates</a:t>
            </a:r>
          </a:p>
        </p:txBody>
      </p:sp>
    </p:spTree>
    <p:extLst>
      <p:ext uri="{BB962C8B-B14F-4D97-AF65-F5344CB8AC3E}">
        <p14:creationId xmlns:p14="http://schemas.microsoft.com/office/powerpoint/2010/main" val="1221702140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E5074-E2C8-42D8-9216-56DC57B200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b="1" dirty="0">
                <a:solidFill>
                  <a:srgbClr val="0000FF"/>
                </a:solidFill>
              </a:rPr>
              <a:t>Typical Questions from your assessor(s)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6B07F4A-816F-4B5D-BEDB-C90733403983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073150" y="1574800"/>
            <a:ext cx="10274300" cy="4648200"/>
          </a:xfrm>
        </p:spPr>
        <p:txBody>
          <a:bodyPr anchor="t"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700" dirty="0">
                <a:solidFill>
                  <a:schemeClr val="bg2">
                    <a:lumMod val="10000"/>
                  </a:schemeClr>
                </a:solidFill>
              </a:rPr>
              <a:t> Why have you chosen this topic?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700" dirty="0">
                <a:solidFill>
                  <a:schemeClr val="bg2">
                    <a:lumMod val="10000"/>
                  </a:schemeClr>
                </a:solidFill>
              </a:rPr>
              <a:t> Why are you doing this research?  What is its expected impact?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700" dirty="0">
                <a:solidFill>
                  <a:schemeClr val="bg2">
                    <a:lumMod val="10000"/>
                  </a:schemeClr>
                </a:solidFill>
              </a:rPr>
              <a:t> What in your contribution can be used concretely and immediately?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700" dirty="0">
                <a:solidFill>
                  <a:schemeClr val="bg2">
                    <a:lumMod val="10000"/>
                  </a:schemeClr>
                </a:solidFill>
              </a:rPr>
              <a:t> Why have you decided to tackle this problem?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700" dirty="0">
                <a:solidFill>
                  <a:schemeClr val="bg2">
                    <a:lumMod val="10000"/>
                  </a:schemeClr>
                </a:solidFill>
              </a:rPr>
              <a:t> What is novel in your Research?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2700" dirty="0">
                <a:solidFill>
                  <a:schemeClr val="bg2">
                    <a:lumMod val="10000"/>
                  </a:schemeClr>
                </a:solidFill>
              </a:rPr>
              <a:t> What will you be doing next?</a:t>
            </a:r>
            <a:endParaRPr lang="en-US" sz="24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A6205B47-B5FE-40D6-8E7C-40D7737CED10}"/>
              </a:ext>
            </a:extLst>
          </p:cNvPr>
          <p:cNvPicPr>
            <a:picLocks noGrp="1" noChangeAspect="1"/>
          </p:cNvPicPr>
          <p:nvPr>
            <p:ph type="pic" sz="half" idx="13"/>
          </p:nvPr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0" b="1200"/>
          <a:stretch>
            <a:fillRect/>
          </a:stretch>
        </p:blipFill>
        <p:spPr>
          <a:xfrm>
            <a:off x="8906343" y="3840480"/>
            <a:ext cx="2441107" cy="2382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366945"/>
      </p:ext>
    </p:extLst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82830-EA64-4798-84C5-E19F7D2F1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0000FF"/>
                </a:solidFill>
              </a:rPr>
              <a:t>Your Research &amp; the BIG picture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C4A18-2FD8-49CF-9B4F-C8BD199655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marL="0" indent="0">
              <a:spcBef>
                <a:spcPts val="0"/>
              </a:spcBef>
              <a:spcAft>
                <a:spcPts val="300"/>
              </a:spcAft>
              <a:buNone/>
            </a:pPr>
            <a:r>
              <a:rPr lang="en-US" sz="3000" b="1" dirty="0">
                <a:solidFill>
                  <a:schemeClr val="bg2">
                    <a:lumMod val="10000"/>
                  </a:schemeClr>
                </a:solidFill>
              </a:rPr>
              <a:t>What is the BIG Picture Problem?</a:t>
            </a:r>
          </a:p>
          <a:p>
            <a:pPr lvl="1">
              <a:spcBef>
                <a:spcPts val="0"/>
              </a:spcBef>
              <a:spcAft>
                <a:spcPts val="300"/>
              </a:spcAft>
            </a:pPr>
            <a:r>
              <a:rPr lang="en-US" sz="3000" dirty="0">
                <a:solidFill>
                  <a:schemeClr val="bg2">
                    <a:lumMod val="10000"/>
                  </a:schemeClr>
                </a:solidFill>
              </a:rPr>
              <a:t>Give a brief background of the research area</a:t>
            </a:r>
          </a:p>
          <a:p>
            <a:pPr lvl="1">
              <a:spcBef>
                <a:spcPts val="0"/>
              </a:spcBef>
              <a:spcAft>
                <a:spcPts val="300"/>
              </a:spcAft>
            </a:pPr>
            <a:r>
              <a:rPr lang="en-US" sz="3000" dirty="0">
                <a:solidFill>
                  <a:schemeClr val="bg2">
                    <a:lumMod val="10000"/>
                  </a:schemeClr>
                </a:solidFill>
              </a:rPr>
              <a:t>Identify and explain to the readers /assessors what is the problem in this research area you are looking to address</a:t>
            </a:r>
          </a:p>
          <a:p>
            <a:pPr>
              <a:spcBef>
                <a:spcPts val="0"/>
              </a:spcBef>
              <a:spcAft>
                <a:spcPts val="300"/>
              </a:spcAft>
            </a:pPr>
            <a:endParaRPr lang="en-US" sz="3000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spcAft>
                <a:spcPts val="300"/>
              </a:spcAft>
              <a:buNone/>
            </a:pPr>
            <a:endParaRPr lang="en-US" sz="3000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927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82830-EA64-4798-84C5-E19F7D2F10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solidFill>
                  <a:srgbClr val="0000FF"/>
                </a:solidFill>
              </a:rPr>
              <a:t>Originality / Value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C4A18-2FD8-49CF-9B4F-C8BD199655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t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US" sz="3000" b="1" dirty="0">
                <a:solidFill>
                  <a:schemeClr val="bg2">
                    <a:lumMod val="10000"/>
                  </a:schemeClr>
                </a:solidFill>
              </a:rPr>
              <a:t>Explain the novelty of your work:</a:t>
            </a:r>
          </a:p>
          <a:p>
            <a:pPr lvl="1">
              <a:spcBef>
                <a:spcPts val="0"/>
              </a:spcBef>
            </a:pPr>
            <a:r>
              <a:rPr lang="en-US" sz="3000" dirty="0">
                <a:solidFill>
                  <a:schemeClr val="bg2">
                    <a:lumMod val="10000"/>
                  </a:schemeClr>
                </a:solidFill>
              </a:rPr>
              <a:t>What has everyone already done to fix Big Picture Problem?</a:t>
            </a:r>
          </a:p>
          <a:p>
            <a:pPr lvl="1">
              <a:spcBef>
                <a:spcPts val="0"/>
              </a:spcBef>
            </a:pPr>
            <a:r>
              <a:rPr lang="en-US" sz="3000" dirty="0">
                <a:solidFill>
                  <a:schemeClr val="bg2">
                    <a:lumMod val="10000"/>
                  </a:schemeClr>
                </a:solidFill>
              </a:rPr>
              <a:t>How are you intending to improve what has been done?</a:t>
            </a:r>
          </a:p>
          <a:p>
            <a:pPr lvl="1">
              <a:spcBef>
                <a:spcPts val="0"/>
              </a:spcBef>
            </a:pPr>
            <a:endParaRPr lang="en-US" sz="3000" dirty="0">
              <a:solidFill>
                <a:schemeClr val="accent6">
                  <a:lumMod val="50000"/>
                </a:schemeClr>
              </a:solidFill>
            </a:endParaRPr>
          </a:p>
          <a:p>
            <a:pPr>
              <a:spcBef>
                <a:spcPts val="0"/>
              </a:spcBef>
            </a:pPr>
            <a:endParaRPr lang="en-US" sz="3000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spcBef>
                <a:spcPts val="0"/>
              </a:spcBef>
              <a:buNone/>
            </a:pPr>
            <a:r>
              <a:rPr lang="en-US" sz="3000" b="1" dirty="0">
                <a:highlight>
                  <a:srgbClr val="FFFF00"/>
                </a:highlight>
              </a:rPr>
              <a:t>Plan to indicate this in your work</a:t>
            </a:r>
            <a:endParaRPr lang="en-US" sz="27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0967012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9D96DADB-EAB7-474B-9798-9732F8712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1318F5"/>
                </a:solidFill>
              </a:rPr>
              <a:t>Qualitative Research</a:t>
            </a:r>
            <a:endParaRPr lang="en-GB" altLang="en-US" dirty="0">
              <a:solidFill>
                <a:srgbClr val="1318F5"/>
              </a:solidFill>
            </a:endParaRPr>
          </a:p>
        </p:txBody>
      </p:sp>
      <p:sp>
        <p:nvSpPr>
          <p:cNvPr id="4099" name="Content Placeholder 2">
            <a:extLst>
              <a:ext uri="{FF2B5EF4-FFF2-40B4-BE49-F238E27FC236}">
                <a16:creationId xmlns:a16="http://schemas.microsoft.com/office/drawing/2014/main" id="{6EE6EDE6-C188-C741-89B1-4CAD5FF3E1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altLang="en-US" dirty="0"/>
              <a:t>The Research Process</a:t>
            </a:r>
          </a:p>
          <a:p>
            <a:r>
              <a:rPr lang="en-GB" altLang="en-US" sz="2400" dirty="0"/>
              <a:t>Identify topic &amp; question</a:t>
            </a:r>
          </a:p>
          <a:p>
            <a:r>
              <a:rPr lang="en-GB" altLang="en-US" sz="2400" dirty="0"/>
              <a:t>What kind of information is needed?</a:t>
            </a:r>
          </a:p>
          <a:p>
            <a:r>
              <a:rPr lang="en-GB" altLang="en-US" sz="2400" dirty="0"/>
              <a:t>What methods are best for generating the information?</a:t>
            </a:r>
          </a:p>
          <a:p>
            <a:pPr lvl="1"/>
            <a:r>
              <a:rPr lang="en-GB" altLang="en-US" sz="2000" dirty="0"/>
              <a:t>Gather data using chosen information</a:t>
            </a:r>
          </a:p>
          <a:p>
            <a:pPr lvl="1"/>
            <a:r>
              <a:rPr lang="en-GB" altLang="en-US" sz="2000" dirty="0"/>
              <a:t>Analyse data &amp; draw conclusions</a:t>
            </a:r>
          </a:p>
          <a:p>
            <a:pPr lvl="1"/>
            <a:r>
              <a:rPr lang="en-GB" altLang="en-US" sz="2000" dirty="0"/>
              <a:t>Present conclusions and write up report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54640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B519CFC2-0DFC-6C47-94C5-EFC5ECEEE7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i="1" dirty="0">
                <a:solidFill>
                  <a:srgbClr val="1318F5"/>
                </a:solidFill>
              </a:rPr>
              <a:t>Qualitative Research </a:t>
            </a:r>
            <a:endParaRPr lang="en-GB" altLang="en-US" dirty="0">
              <a:solidFill>
                <a:srgbClr val="1318F5"/>
              </a:solidFill>
            </a:endParaRP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EB51F498-230F-424A-9DB9-2C9FBEB307F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67469" y="1052736"/>
            <a:ext cx="11041167" cy="3917032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GB" altLang="en-US" dirty="0"/>
              <a:t>Theory &amp; Practice of QR Question:</a:t>
            </a:r>
          </a:p>
          <a:p>
            <a:pPr marL="514350" indent="-514350">
              <a:buFont typeface="+mj-lt"/>
              <a:buAutoNum type="arabicParenR"/>
            </a:pPr>
            <a:r>
              <a:rPr lang="en-GB" altLang="en-US" dirty="0"/>
              <a:t>What will be a suitable method to</a:t>
            </a:r>
          </a:p>
          <a:p>
            <a:pPr marL="514350" indent="-514350">
              <a:buFont typeface="+mj-lt"/>
              <a:buAutoNum type="arabicParenR"/>
            </a:pPr>
            <a:r>
              <a:rPr lang="en-GB" altLang="en-US" dirty="0"/>
              <a:t>research your chosen topic?</a:t>
            </a:r>
          </a:p>
          <a:p>
            <a:pPr marL="514350" indent="-514350">
              <a:buFont typeface="+mj-lt"/>
              <a:buAutoNum type="arabicParenR"/>
            </a:pPr>
            <a:r>
              <a:rPr lang="en-GB" altLang="en-US" dirty="0"/>
              <a:t>What theories will underpin your research method?</a:t>
            </a:r>
          </a:p>
          <a:p>
            <a:pPr marL="514350" indent="-514350">
              <a:buFont typeface="+mj-lt"/>
              <a:buAutoNum type="arabicParenR"/>
            </a:pPr>
            <a:r>
              <a:rPr lang="en-GB" altLang="en-US" dirty="0"/>
              <a:t>How will you carry out your project?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88225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33DB9004-6FCD-3C44-8269-49D81F4211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1318F5"/>
                </a:solidFill>
              </a:rPr>
              <a:t>Qualitative Research </a:t>
            </a:r>
            <a:endParaRPr lang="en-GB" altLang="en-US" dirty="0">
              <a:solidFill>
                <a:srgbClr val="1318F5"/>
              </a:solidFill>
            </a:endParaRP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32EC756F-DA08-3D48-9866-B42458D2F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775" y="1304205"/>
            <a:ext cx="8229600" cy="3917032"/>
          </a:xfrm>
        </p:spPr>
        <p:txBody>
          <a:bodyPr/>
          <a:lstStyle/>
          <a:p>
            <a:pPr algn="ctr">
              <a:buFontTx/>
              <a:buNone/>
            </a:pPr>
            <a:endParaRPr lang="en-GB" altLang="en-US" dirty="0"/>
          </a:p>
          <a:p>
            <a:r>
              <a:rPr lang="en-GB" altLang="en-US" dirty="0"/>
              <a:t>Unique project!</a:t>
            </a:r>
          </a:p>
          <a:p>
            <a:r>
              <a:rPr lang="en-GB" altLang="en-US" dirty="0"/>
              <a:t>In your area of interest</a:t>
            </a:r>
          </a:p>
          <a:p>
            <a:r>
              <a:rPr lang="en-GB" altLang="en-US" dirty="0"/>
              <a:t>Primary research</a:t>
            </a:r>
          </a:p>
          <a:p>
            <a:r>
              <a:rPr lang="en-GB" altLang="en-US" dirty="0"/>
              <a:t>“Do-able”</a:t>
            </a:r>
          </a:p>
          <a:p>
            <a:r>
              <a:rPr lang="en-GB" altLang="en-US" dirty="0"/>
              <a:t>By negotiation with the tutor</a:t>
            </a:r>
          </a:p>
        </p:txBody>
      </p:sp>
    </p:spTree>
    <p:extLst>
      <p:ext uri="{BB962C8B-B14F-4D97-AF65-F5344CB8AC3E}">
        <p14:creationId xmlns:p14="http://schemas.microsoft.com/office/powerpoint/2010/main" val="2138920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9C1C10B0-1F24-6249-BFFC-DFB53EFEC2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313" y="620713"/>
            <a:ext cx="8229600" cy="1143000"/>
          </a:xfrm>
        </p:spPr>
        <p:txBody>
          <a:bodyPr/>
          <a:lstStyle/>
          <a:p>
            <a:r>
              <a:rPr lang="en-GB" altLang="en-US" sz="4000" b="1" i="1" dirty="0">
                <a:solidFill>
                  <a:srgbClr val="1318F5"/>
                </a:solidFill>
              </a:rPr>
              <a:t>Qualitative Research </a:t>
            </a:r>
            <a:endParaRPr lang="en-US" altLang="en-US" sz="4000" dirty="0">
              <a:solidFill>
                <a:srgbClr val="1318F5"/>
              </a:solidFill>
            </a:endParaRPr>
          </a:p>
        </p:txBody>
      </p:sp>
      <p:sp>
        <p:nvSpPr>
          <p:cNvPr id="10243" name="Text Placeholder 3">
            <a:extLst>
              <a:ext uri="{FF2B5EF4-FFF2-40B4-BE49-F238E27FC236}">
                <a16:creationId xmlns:a16="http://schemas.microsoft.com/office/drawing/2014/main" id="{D6731464-1B48-8F4B-AD75-448F5A1D83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Questions….Questions…..</a:t>
            </a:r>
          </a:p>
        </p:txBody>
      </p:sp>
      <p:sp>
        <p:nvSpPr>
          <p:cNvPr id="10244" name="Content Placeholder 2">
            <a:extLst>
              <a:ext uri="{FF2B5EF4-FFF2-40B4-BE49-F238E27FC236}">
                <a16:creationId xmlns:a16="http://schemas.microsoft.com/office/drawing/2014/main" id="{C12DBCFC-1726-034D-83E6-F615FFDF502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4000"/>
              <a:t>Who?</a:t>
            </a:r>
          </a:p>
          <a:p>
            <a:r>
              <a:rPr lang="en-GB" altLang="en-US" sz="4000"/>
              <a:t>What?</a:t>
            </a:r>
          </a:p>
          <a:p>
            <a:r>
              <a:rPr lang="en-GB" altLang="en-US" sz="4000"/>
              <a:t>When?</a:t>
            </a:r>
          </a:p>
          <a:p>
            <a:r>
              <a:rPr lang="en-GB" altLang="en-US" sz="4000"/>
              <a:t>Where?</a:t>
            </a:r>
          </a:p>
        </p:txBody>
      </p:sp>
      <p:sp>
        <p:nvSpPr>
          <p:cNvPr id="10245" name="Text Placeholder 4">
            <a:extLst>
              <a:ext uri="{FF2B5EF4-FFF2-40B4-BE49-F238E27FC236}">
                <a16:creationId xmlns:a16="http://schemas.microsoft.com/office/drawing/2014/main" id="{FBAF28A5-217E-564F-B8BB-D1034A0E7C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altLang="en-US"/>
              <a:t>Questions….Questions….</a:t>
            </a:r>
          </a:p>
        </p:txBody>
      </p:sp>
      <p:sp>
        <p:nvSpPr>
          <p:cNvPr id="10246" name="Content Placeholder 5">
            <a:extLst>
              <a:ext uri="{FF2B5EF4-FFF2-40B4-BE49-F238E27FC236}">
                <a16:creationId xmlns:a16="http://schemas.microsoft.com/office/drawing/2014/main" id="{9528FA5B-7B1B-AB44-9574-3F1B2FC2651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altLang="en-US" sz="4000"/>
              <a:t>Why?</a:t>
            </a:r>
          </a:p>
          <a:p>
            <a:r>
              <a:rPr lang="en-GB" altLang="en-US" sz="4000"/>
              <a:t>How?</a:t>
            </a:r>
          </a:p>
          <a:p>
            <a:r>
              <a:rPr lang="en-GB" altLang="en-US" sz="4000"/>
              <a:t>How much?</a:t>
            </a:r>
            <a:endParaRPr lang="en-US" altLang="en-US" sz="4000"/>
          </a:p>
        </p:txBody>
      </p:sp>
    </p:spTree>
    <p:extLst>
      <p:ext uri="{BB962C8B-B14F-4D97-AF65-F5344CB8AC3E}">
        <p14:creationId xmlns:p14="http://schemas.microsoft.com/office/powerpoint/2010/main" val="37939166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4CE86BF2-13DD-1C48-90AC-E1F2CC37B8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i="1" dirty="0">
                <a:solidFill>
                  <a:srgbClr val="011893"/>
                </a:solidFill>
              </a:rPr>
              <a:t>Qualitative Research &amp; Research Question (RQ)</a:t>
            </a:r>
            <a:endParaRPr lang="en-US" altLang="en-US" dirty="0">
              <a:solidFill>
                <a:srgbClr val="011893"/>
              </a:solidFill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8FF381BA-5D62-D144-AD81-04DBBC11F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FF0000"/>
                </a:solidFill>
              </a:rPr>
              <a:t>RQ</a:t>
            </a:r>
            <a:r>
              <a:rPr lang="en-GB" altLang="en-US" dirty="0"/>
              <a:t> should provide scope to learn something </a:t>
            </a:r>
            <a:r>
              <a:rPr lang="en-GB" altLang="en-US" b="1" u="sng" dirty="0">
                <a:solidFill>
                  <a:srgbClr val="FF0000"/>
                </a:solidFill>
              </a:rPr>
              <a:t>not already known</a:t>
            </a:r>
            <a:r>
              <a:rPr lang="en-GB" altLang="en-US" dirty="0"/>
              <a:t>.</a:t>
            </a:r>
          </a:p>
          <a:p>
            <a:r>
              <a:rPr lang="en-GB" altLang="en-US" b="1" dirty="0">
                <a:solidFill>
                  <a:srgbClr val="FF0000"/>
                </a:solidFill>
              </a:rPr>
              <a:t>RQ</a:t>
            </a:r>
            <a:r>
              <a:rPr lang="en-GB" altLang="en-US" dirty="0"/>
              <a:t> need to be based on sound principles &amp; rationale.</a:t>
            </a:r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r>
              <a:rPr lang="en-US" altLang="en-US" b="1" dirty="0">
                <a:highlight>
                  <a:srgbClr val="FFFF00"/>
                </a:highlight>
              </a:rPr>
              <a:t>Remember! </a:t>
            </a:r>
          </a:p>
          <a:p>
            <a:r>
              <a:rPr lang="en-US" altLang="en-US" dirty="0"/>
              <a:t>We already know a great deal about the world in which we are set</a:t>
            </a:r>
          </a:p>
        </p:txBody>
      </p:sp>
    </p:spTree>
    <p:extLst>
      <p:ext uri="{BB962C8B-B14F-4D97-AF65-F5344CB8AC3E}">
        <p14:creationId xmlns:p14="http://schemas.microsoft.com/office/powerpoint/2010/main" val="29578852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4B2ED386-57AA-7140-B0C0-BD3ABC1A609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06856" y="-17140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4000" b="1" i="1" dirty="0">
                <a:solidFill>
                  <a:srgbClr val="011893"/>
                </a:solidFill>
              </a:rPr>
              <a:t>Qualitative Research </a:t>
            </a:r>
            <a:endParaRPr lang="en-GB" altLang="en-US" sz="4000" dirty="0">
              <a:solidFill>
                <a:srgbClr val="011893"/>
              </a:solidFill>
            </a:endParaRP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434BC008-C8C0-FB4E-93EB-12767D4B6B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2927" y="764705"/>
            <a:ext cx="11391543" cy="439578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Research Question (RQ)</a:t>
            </a:r>
          </a:p>
          <a:p>
            <a:pPr marL="514350" indent="-514350" eaLnBrk="1" hangingPunct="1">
              <a:lnSpc>
                <a:spcPct val="80000"/>
              </a:lnSpc>
              <a:buFont typeface="+mj-lt"/>
              <a:buAutoNum type="arabicParenR"/>
            </a:pPr>
            <a:r>
              <a:rPr lang="en-GB" altLang="en-US" dirty="0"/>
              <a:t>Will my </a:t>
            </a:r>
            <a:r>
              <a:rPr lang="en-GB" altLang="en-US" b="1" dirty="0">
                <a:solidFill>
                  <a:srgbClr val="FF0000"/>
                </a:solidFill>
              </a:rPr>
              <a:t>RQ</a:t>
            </a:r>
            <a:r>
              <a:rPr lang="en-GB" altLang="en-US" dirty="0"/>
              <a:t> be interesting for me &amp; for others?  </a:t>
            </a:r>
          </a:p>
          <a:p>
            <a:pPr marL="514350" indent="-514350" eaLnBrk="1" hangingPunct="1">
              <a:lnSpc>
                <a:spcPct val="80000"/>
              </a:lnSpc>
              <a:buFont typeface="+mj-lt"/>
              <a:buAutoNum type="arabicParenR"/>
            </a:pPr>
            <a:r>
              <a:rPr lang="en-GB" altLang="en-US" dirty="0"/>
              <a:t>Is there a practical value in knowing the answer to this question?</a:t>
            </a:r>
          </a:p>
          <a:p>
            <a:pPr marL="514350" indent="-514350" eaLnBrk="1" hangingPunct="1">
              <a:lnSpc>
                <a:spcPct val="80000"/>
              </a:lnSpc>
              <a:buFont typeface="+mj-lt"/>
              <a:buAutoNum type="arabicParenR"/>
            </a:pPr>
            <a:r>
              <a:rPr lang="en-GB" altLang="en-US" dirty="0"/>
              <a:t>Can I expect to answer it within the limits of the project I am going to undertake?  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arenR"/>
            </a:pPr>
            <a:r>
              <a:rPr lang="en-GB" altLang="en-US" dirty="0"/>
              <a:t>Does the </a:t>
            </a:r>
            <a:r>
              <a:rPr lang="en-GB" altLang="en-US" b="1" dirty="0">
                <a:solidFill>
                  <a:srgbClr val="FF0000"/>
                </a:solidFill>
              </a:rPr>
              <a:t>RQ </a:t>
            </a:r>
            <a:r>
              <a:rPr lang="en-GB" altLang="en-US" dirty="0"/>
              <a:t>identifies the kind of information I would need to answer it and how would I go about getting that information?  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arenR"/>
            </a:pPr>
            <a:r>
              <a:rPr lang="en-GB" altLang="en-US" dirty="0"/>
              <a:t>Will it be feasible to get the information necessary to obtain </a:t>
            </a:r>
            <a:r>
              <a:rPr lang="en-GB" altLang="en-US" b="1" dirty="0">
                <a:solidFill>
                  <a:srgbClr val="FF0000"/>
                </a:solidFill>
              </a:rPr>
              <a:t>RQ?</a:t>
            </a: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09824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627386" y="736817"/>
            <a:ext cx="7786742" cy="3357586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NZ" sz="5400" b="1" dirty="0">
                <a:solidFill>
                  <a:schemeClr val="accent2"/>
                </a:solidFill>
                <a:highlight>
                  <a:srgbClr val="FFFF00"/>
                </a:highlight>
              </a:rPr>
              <a:t>Choosing a topic to Research</a:t>
            </a:r>
            <a:endParaRPr lang="en-GB" altLang="en-US" sz="5400" b="1" dirty="0">
              <a:solidFill>
                <a:schemeClr val="accent2"/>
              </a:solidFill>
              <a:highlight>
                <a:srgbClr val="FFFF00"/>
              </a:highlight>
            </a:endParaRP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D8D9ED1E-67E9-E94E-89B9-F45757EE23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FF"/>
                </a:solidFill>
              </a:rPr>
              <a:t>Choosing a topic for research</a:t>
            </a:r>
            <a:endParaRPr lang="en-US" altLang="en-US" b="1" dirty="0">
              <a:solidFill>
                <a:srgbClr val="0000FF"/>
              </a:solidFill>
            </a:endParaRPr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A2C52B8B-5841-5543-9401-C227E90CFB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Your topic should be:</a:t>
            </a:r>
          </a:p>
          <a:p>
            <a:pPr lvl="1"/>
            <a:r>
              <a:rPr lang="en-GB" altLang="en-US" dirty="0"/>
              <a:t>Related to your research interests</a:t>
            </a:r>
          </a:p>
          <a:p>
            <a:pPr lvl="1"/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Have some novelty / uniqueness </a:t>
            </a:r>
          </a:p>
          <a:p>
            <a:pPr lvl="1">
              <a:spcBef>
                <a:spcPts val="0"/>
              </a:spcBef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Showcase / indicate how to fix the Big Picture &amp;/or Problem?</a:t>
            </a:r>
          </a:p>
          <a:p>
            <a:pPr lvl="1">
              <a:spcBef>
                <a:spcPts val="0"/>
              </a:spcBef>
            </a:pPr>
            <a:r>
              <a:rPr lang="en-US" dirty="0">
                <a:solidFill>
                  <a:schemeClr val="bg2">
                    <a:lumMod val="10000"/>
                  </a:schemeClr>
                </a:solidFill>
              </a:rPr>
              <a:t>If aimed at adding further value, indicate what you intend to improve it?</a:t>
            </a:r>
          </a:p>
          <a:p>
            <a:pPr lvl="1"/>
            <a:r>
              <a:rPr lang="en-GB" altLang="en-US" dirty="0"/>
              <a:t>Related to theories and the literature </a:t>
            </a:r>
          </a:p>
          <a:p>
            <a:pPr lvl="1"/>
            <a:r>
              <a:rPr lang="en-GB" altLang="en-US" dirty="0"/>
              <a:t>Able to generate some new information about the real </a:t>
            </a:r>
            <a:r>
              <a:rPr lang="en-GB" altLang="en-US" dirty="0" err="1"/>
              <a:t>worl</a:t>
            </a:r>
            <a:endParaRPr lang="en-GB" altLang="en-US" dirty="0"/>
          </a:p>
          <a:p>
            <a:pPr lvl="1"/>
            <a:r>
              <a:rPr lang="en-GB" altLang="en-US" dirty="0"/>
              <a:t>Do-able in the time available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813087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8905A7F2-303F-F845-9CFE-7B5878CA4D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000FF"/>
                </a:solidFill>
              </a:rPr>
              <a:t>What makes a good research topic?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F22904EA-CF33-CB42-92F6-F206E499540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endParaRPr lang="en-GB" altLang="en-US"/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Value – how beneficial will it be to know more about the topic?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Feasibility – can I reasonably expect to fully explore my topic within the scope of the research project?  </a:t>
            </a:r>
          </a:p>
        </p:txBody>
      </p:sp>
    </p:spTree>
    <p:extLst>
      <p:ext uri="{BB962C8B-B14F-4D97-AF65-F5344CB8AC3E}">
        <p14:creationId xmlns:p14="http://schemas.microsoft.com/office/powerpoint/2010/main" val="28427997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0BE08E15-4D9A-0149-ACC2-B93249E85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376" y="-130175"/>
            <a:ext cx="11481847" cy="1325563"/>
          </a:xfrm>
        </p:spPr>
        <p:txBody>
          <a:bodyPr/>
          <a:lstStyle/>
          <a:p>
            <a:pPr algn="ctr"/>
            <a:r>
              <a:rPr lang="en-GB" altLang="en-US" sz="3200" b="1" dirty="0">
                <a:solidFill>
                  <a:srgbClr val="0000FF"/>
                </a:solidFill>
              </a:rPr>
              <a:t>We need to focus our research to find out what we really want to learn about a topic.</a:t>
            </a:r>
            <a:endParaRPr lang="en-US" altLang="en-US" sz="3200" b="1" dirty="0">
              <a:solidFill>
                <a:srgbClr val="0000FF"/>
              </a:solidFill>
            </a:endParaRPr>
          </a:p>
        </p:txBody>
      </p:sp>
      <p:sp>
        <p:nvSpPr>
          <p:cNvPr id="5123" name="Content Placeholder 2">
            <a:extLst>
              <a:ext uri="{FF2B5EF4-FFF2-40B4-BE49-F238E27FC236}">
                <a16:creationId xmlns:a16="http://schemas.microsoft.com/office/drawing/2014/main" id="{285B1A98-397C-334C-BB0C-6ADD2E3E36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5886"/>
            <a:ext cx="11481847" cy="4015673"/>
          </a:xfrm>
        </p:spPr>
        <p:txBody>
          <a:bodyPr/>
          <a:lstStyle/>
          <a:p>
            <a:endParaRPr lang="en-US" altLang="en-US" dirty="0"/>
          </a:p>
        </p:txBody>
      </p:sp>
      <p:pic>
        <p:nvPicPr>
          <p:cNvPr id="5124" name="Picture 3">
            <a:extLst>
              <a:ext uri="{FF2B5EF4-FFF2-40B4-BE49-F238E27FC236}">
                <a16:creationId xmlns:a16="http://schemas.microsoft.com/office/drawing/2014/main" id="{807BBAA3-C902-D844-9B3C-D62034E37A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555" y="1385886"/>
            <a:ext cx="5043488" cy="3698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&quot;No&quot; Symbol 4">
            <a:extLst>
              <a:ext uri="{FF2B5EF4-FFF2-40B4-BE49-F238E27FC236}">
                <a16:creationId xmlns:a16="http://schemas.microsoft.com/office/drawing/2014/main" id="{AA63421C-A98A-DF4B-8864-6839E98C74E3}"/>
              </a:ext>
            </a:extLst>
          </p:cNvPr>
          <p:cNvSpPr/>
          <p:nvPr/>
        </p:nvSpPr>
        <p:spPr bwMode="auto">
          <a:xfrm>
            <a:off x="3216276" y="1773238"/>
            <a:ext cx="5832475" cy="4392612"/>
          </a:xfrm>
          <a:prstGeom prst="noSmoking">
            <a:avLst/>
          </a:prstGeom>
          <a:solidFill>
            <a:srgbClr val="FF0000">
              <a:alpha val="10196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Times"/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744451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Content Placeholder 2">
            <a:extLst>
              <a:ext uri="{FF2B5EF4-FFF2-40B4-BE49-F238E27FC236}">
                <a16:creationId xmlns:a16="http://schemas.microsoft.com/office/drawing/2014/main" id="{81CB3288-058A-504A-A101-CA8CDCE13B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7413" y="920456"/>
            <a:ext cx="7772400" cy="4114800"/>
          </a:xfrm>
        </p:spPr>
        <p:txBody>
          <a:bodyPr/>
          <a:lstStyle/>
          <a:p>
            <a:r>
              <a:rPr lang="en-GB" altLang="en-US" dirty="0"/>
              <a:t>By asking specific questions about our topic, it is much easier to see what we want to find out and what information we need.</a:t>
            </a:r>
            <a:endParaRPr lang="en-US" altLang="en-US" dirty="0"/>
          </a:p>
        </p:txBody>
      </p:sp>
      <p:sp>
        <p:nvSpPr>
          <p:cNvPr id="7171" name="Title 1">
            <a:extLst>
              <a:ext uri="{FF2B5EF4-FFF2-40B4-BE49-F238E27FC236}">
                <a16:creationId xmlns:a16="http://schemas.microsoft.com/office/drawing/2014/main" id="{829FE4BC-C864-A247-861C-3C9F77895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313" y="0"/>
            <a:ext cx="8229600" cy="1143000"/>
          </a:xfrm>
        </p:spPr>
        <p:txBody>
          <a:bodyPr/>
          <a:lstStyle/>
          <a:p>
            <a:r>
              <a:rPr lang="en-GB" altLang="en-US" dirty="0">
                <a:solidFill>
                  <a:srgbClr val="0000FF"/>
                </a:solidFill>
              </a:rPr>
              <a:t>Back to </a:t>
            </a:r>
            <a:r>
              <a:rPr lang="en-GB" altLang="en-US" b="1" dirty="0">
                <a:solidFill>
                  <a:srgbClr val="FF0000"/>
                </a:solidFill>
              </a:rPr>
              <a:t>RQs</a:t>
            </a:r>
            <a:endParaRPr lang="en-US" altLang="en-US" b="1" dirty="0">
              <a:solidFill>
                <a:srgbClr val="FF0000"/>
              </a:solidFill>
            </a:endParaRPr>
          </a:p>
        </p:txBody>
      </p:sp>
      <p:grpSp>
        <p:nvGrpSpPr>
          <p:cNvPr id="2" name="Group 5">
            <a:extLst>
              <a:ext uri="{FF2B5EF4-FFF2-40B4-BE49-F238E27FC236}">
                <a16:creationId xmlns:a16="http://schemas.microsoft.com/office/drawing/2014/main" id="{D9C35CD5-846B-5540-B030-68CE2409680F}"/>
              </a:ext>
            </a:extLst>
          </p:cNvPr>
          <p:cNvGrpSpPr>
            <a:grpSpLocks/>
          </p:cNvGrpSpPr>
          <p:nvPr/>
        </p:nvGrpSpPr>
        <p:grpSpPr bwMode="auto">
          <a:xfrm>
            <a:off x="2012951" y="2989099"/>
            <a:ext cx="3686175" cy="2332038"/>
            <a:chOff x="1146077" y="3311808"/>
            <a:chExt cx="3686220" cy="2331740"/>
          </a:xfrm>
        </p:grpSpPr>
        <p:pic>
          <p:nvPicPr>
            <p:cNvPr id="7176" name="Picture 3">
              <a:extLst>
                <a:ext uri="{FF2B5EF4-FFF2-40B4-BE49-F238E27FC236}">
                  <a16:creationId xmlns:a16="http://schemas.microsoft.com/office/drawing/2014/main" id="{AF1DE8F4-B3E1-8848-A931-95779A54068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146077" y="3655998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" name="Cloud Callout 3">
              <a:extLst>
                <a:ext uri="{FF2B5EF4-FFF2-40B4-BE49-F238E27FC236}">
                  <a16:creationId xmlns:a16="http://schemas.microsoft.com/office/drawing/2014/main" id="{59A4472F-AFEF-0147-AEA2-0DCB8B02E1C0}"/>
                </a:ext>
              </a:extLst>
            </p:cNvPr>
            <p:cNvSpPr/>
            <p:nvPr/>
          </p:nvSpPr>
          <p:spPr bwMode="auto">
            <a:xfrm>
              <a:off x="2311316" y="3311808"/>
              <a:ext cx="2520981" cy="1650789"/>
            </a:xfrm>
            <a:prstGeom prst="cloudCallout">
              <a:avLst>
                <a:gd name="adj1" fmla="val -64990"/>
                <a:gd name="adj2" fmla="val -13513"/>
              </a:avLst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r>
                <a:rPr lang="en-GB" sz="2000" dirty="0">
                  <a:solidFill>
                    <a:schemeClr val="tx1"/>
                  </a:solidFill>
                  <a:latin typeface="Times"/>
                </a:rPr>
                <a:t>I’m interested in family-friendly HR policies.</a:t>
              </a:r>
              <a:endParaRPr lang="en-US" sz="2000" dirty="0">
                <a:solidFill>
                  <a:schemeClr val="tx1"/>
                </a:solidFill>
                <a:latin typeface="Times"/>
              </a:endParaRPr>
            </a:p>
          </p:txBody>
        </p:sp>
      </p:grpSp>
      <p:grpSp>
        <p:nvGrpSpPr>
          <p:cNvPr id="3" name="Group 6">
            <a:extLst>
              <a:ext uri="{FF2B5EF4-FFF2-40B4-BE49-F238E27FC236}">
                <a16:creationId xmlns:a16="http://schemas.microsoft.com/office/drawing/2014/main" id="{487DB219-7B00-084A-8AE4-0BC8212AB265}"/>
              </a:ext>
            </a:extLst>
          </p:cNvPr>
          <p:cNvGrpSpPr>
            <a:grpSpLocks/>
          </p:cNvGrpSpPr>
          <p:nvPr/>
        </p:nvGrpSpPr>
        <p:grpSpPr bwMode="auto">
          <a:xfrm>
            <a:off x="6283325" y="2694284"/>
            <a:ext cx="3938588" cy="2332038"/>
            <a:chOff x="4467621" y="3314498"/>
            <a:chExt cx="3938662" cy="2331693"/>
          </a:xfrm>
        </p:grpSpPr>
        <p:pic>
          <p:nvPicPr>
            <p:cNvPr id="7174" name="Picture 2">
              <a:extLst>
                <a:ext uri="{FF2B5EF4-FFF2-40B4-BE49-F238E27FC236}">
                  <a16:creationId xmlns:a16="http://schemas.microsoft.com/office/drawing/2014/main" id="{B699E84E-B9C0-4540-BAC2-75EEA292EBA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296" y="3658641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175" name="Cloud Callout 4">
              <a:extLst>
                <a:ext uri="{FF2B5EF4-FFF2-40B4-BE49-F238E27FC236}">
                  <a16:creationId xmlns:a16="http://schemas.microsoft.com/office/drawing/2014/main" id="{649782A5-D9D2-5248-A7C0-2A0EA2F983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67621" y="3314498"/>
              <a:ext cx="2592288" cy="2329050"/>
            </a:xfrm>
            <a:prstGeom prst="cloudCallout">
              <a:avLst>
                <a:gd name="adj1" fmla="val 66319"/>
                <a:gd name="adj2" fmla="val -2222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9pPr>
            </a:lstStyle>
            <a:p>
              <a:r>
                <a:rPr lang="en-GB" altLang="en-US" sz="2000" dirty="0"/>
                <a:t>What impacts do flexible hours have on working mums?</a:t>
              </a:r>
              <a:endParaRPr lang="en-US" altLang="en-US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1398599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7FE08C5C-9604-4244-BAC7-7907C35A94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rgbClr val="1318F5"/>
                </a:solidFill>
              </a:rPr>
              <a:t>How do I formulate my question?</a:t>
            </a: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731ADA0-ABE8-F848-BF18-3F6F5D342A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/>
              <a:t>Think about your research topic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Ask yourself, what about this topic do I actually want to find out?  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/>
              <a:t>Frame it as a question that you hope to be able to answer one day.</a:t>
            </a:r>
          </a:p>
        </p:txBody>
      </p:sp>
    </p:spTree>
    <p:extLst>
      <p:ext uri="{BB962C8B-B14F-4D97-AF65-F5344CB8AC3E}">
        <p14:creationId xmlns:p14="http://schemas.microsoft.com/office/powerpoint/2010/main" val="12471604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AB523AB-11A0-C54B-9043-85300B795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2313" y="620713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sz="4000" b="1" dirty="0">
                <a:solidFill>
                  <a:srgbClr val="0000FF"/>
                </a:solidFill>
              </a:rPr>
              <a:t>Good research questions often begin with asking words:</a:t>
            </a:r>
            <a:endParaRPr lang="en-US" altLang="en-US" sz="4000" b="1" dirty="0">
              <a:solidFill>
                <a:srgbClr val="0000FF"/>
              </a:solidFill>
            </a:endParaRPr>
          </a:p>
        </p:txBody>
      </p:sp>
      <p:sp>
        <p:nvSpPr>
          <p:cNvPr id="9220" name="Content Placeholder 2">
            <a:extLst>
              <a:ext uri="{FF2B5EF4-FFF2-40B4-BE49-F238E27FC236}">
                <a16:creationId xmlns:a16="http://schemas.microsoft.com/office/drawing/2014/main" id="{A48B8BC3-AE92-D845-A008-E807547B41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36271" y="1980747"/>
            <a:ext cx="3970338" cy="3633788"/>
          </a:xfrm>
        </p:spPr>
        <p:txBody>
          <a:bodyPr/>
          <a:lstStyle/>
          <a:p>
            <a:r>
              <a:rPr lang="en-GB" altLang="en-US" sz="4000" dirty="0"/>
              <a:t>Who?</a:t>
            </a:r>
          </a:p>
          <a:p>
            <a:r>
              <a:rPr lang="en-GB" altLang="en-US" sz="4000" dirty="0"/>
              <a:t>What?</a:t>
            </a:r>
          </a:p>
          <a:p>
            <a:r>
              <a:rPr lang="en-GB" altLang="en-US" sz="4000" dirty="0"/>
              <a:t>When?</a:t>
            </a:r>
          </a:p>
          <a:p>
            <a:r>
              <a:rPr lang="en-GB" altLang="en-US" sz="4000" dirty="0"/>
              <a:t>Where?</a:t>
            </a:r>
          </a:p>
        </p:txBody>
      </p:sp>
      <p:sp>
        <p:nvSpPr>
          <p:cNvPr id="9222" name="Content Placeholder 5">
            <a:extLst>
              <a:ext uri="{FF2B5EF4-FFF2-40B4-BE49-F238E27FC236}">
                <a16:creationId xmlns:a16="http://schemas.microsoft.com/office/drawing/2014/main" id="{2787B02C-2799-9F42-BE35-EC93FA5EC1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1867" y="1980747"/>
            <a:ext cx="4043362" cy="3560763"/>
          </a:xfrm>
        </p:spPr>
        <p:txBody>
          <a:bodyPr/>
          <a:lstStyle/>
          <a:p>
            <a:r>
              <a:rPr lang="en-GB" altLang="en-US" sz="4000" dirty="0"/>
              <a:t>Why?</a:t>
            </a:r>
          </a:p>
          <a:p>
            <a:r>
              <a:rPr lang="en-GB" altLang="en-US" sz="4000" dirty="0"/>
              <a:t>How?</a:t>
            </a:r>
          </a:p>
          <a:p>
            <a:r>
              <a:rPr lang="en-GB" altLang="en-US" sz="4000" dirty="0"/>
              <a:t>How much?</a:t>
            </a:r>
            <a:endParaRPr lang="en-US" altLang="en-US" sz="4000" dirty="0"/>
          </a:p>
        </p:txBody>
      </p:sp>
    </p:spTree>
    <p:extLst>
      <p:ext uri="{BB962C8B-B14F-4D97-AF65-F5344CB8AC3E}">
        <p14:creationId xmlns:p14="http://schemas.microsoft.com/office/powerpoint/2010/main" val="26692277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E2A6F3C9-A231-5940-A441-E6B4D8B93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Using Theory to Develop Research Questions</a:t>
            </a:r>
            <a:endParaRPr lang="en-US" altLang="en-US" dirty="0"/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0BECFE4E-7283-1844-AEEE-D47200A8A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82813" y="1808163"/>
            <a:ext cx="7772400" cy="4114800"/>
          </a:xfrm>
        </p:spPr>
        <p:txBody>
          <a:bodyPr/>
          <a:lstStyle/>
          <a:p>
            <a:r>
              <a:rPr lang="en-GB" altLang="en-US"/>
              <a:t>Understanding and challenging theories in your discipline can help you to come up with good research questions.</a:t>
            </a:r>
            <a:endParaRPr lang="en-US" altLang="en-US"/>
          </a:p>
        </p:txBody>
      </p:sp>
      <p:grpSp>
        <p:nvGrpSpPr>
          <p:cNvPr id="2" name="Group 4">
            <a:extLst>
              <a:ext uri="{FF2B5EF4-FFF2-40B4-BE49-F238E27FC236}">
                <a16:creationId xmlns:a16="http://schemas.microsoft.com/office/drawing/2014/main" id="{ADBF045A-C4BF-574E-A87F-93664C478958}"/>
              </a:ext>
            </a:extLst>
          </p:cNvPr>
          <p:cNvGrpSpPr>
            <a:grpSpLocks/>
          </p:cNvGrpSpPr>
          <p:nvPr/>
        </p:nvGrpSpPr>
        <p:grpSpPr bwMode="auto">
          <a:xfrm>
            <a:off x="2670176" y="3311525"/>
            <a:ext cx="3497263" cy="2332038"/>
            <a:chOff x="1146077" y="3311808"/>
            <a:chExt cx="3497930" cy="2331740"/>
          </a:xfrm>
        </p:grpSpPr>
        <p:pic>
          <p:nvPicPr>
            <p:cNvPr id="10248" name="Picture 3">
              <a:extLst>
                <a:ext uri="{FF2B5EF4-FFF2-40B4-BE49-F238E27FC236}">
                  <a16:creationId xmlns:a16="http://schemas.microsoft.com/office/drawing/2014/main" id="{6E5CDDBF-9DED-1843-BC82-E6312051B2A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1146077" y="3655998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7" name="Cloud Callout 6">
              <a:extLst>
                <a:ext uri="{FF2B5EF4-FFF2-40B4-BE49-F238E27FC236}">
                  <a16:creationId xmlns:a16="http://schemas.microsoft.com/office/drawing/2014/main" id="{544DED4F-CB53-4844-8F26-F3BF60CFB3B4}"/>
                </a:ext>
              </a:extLst>
            </p:cNvPr>
            <p:cNvSpPr/>
            <p:nvPr/>
          </p:nvSpPr>
          <p:spPr bwMode="auto">
            <a:xfrm>
              <a:off x="2311524" y="3311808"/>
              <a:ext cx="2332483" cy="2331740"/>
            </a:xfrm>
            <a:prstGeom prst="cloudCallout">
              <a:avLst>
                <a:gd name="adj1" fmla="val -60490"/>
                <a:gd name="adj2" fmla="val -25085"/>
              </a:avLst>
            </a:prstGeom>
            <a:ln>
              <a:headEnd type="none" w="med" len="med"/>
              <a:tailEnd type="none" w="med" len="med"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/>
            <a:lstStyle/>
            <a:p>
              <a:pPr>
                <a:defRPr/>
              </a:pPr>
              <a:r>
                <a:rPr lang="en-GB" dirty="0">
                  <a:solidFill>
                    <a:schemeClr val="tx1"/>
                  </a:solidFill>
                  <a:latin typeface="Times"/>
                </a:rPr>
                <a:t>Expectancy theory says that people are motivated by expected benefits.</a:t>
              </a:r>
              <a:endParaRPr lang="en-US" dirty="0">
                <a:solidFill>
                  <a:schemeClr val="tx1"/>
                </a:solidFill>
                <a:latin typeface="Times"/>
              </a:endParaRPr>
            </a:p>
          </p:txBody>
        </p:sp>
      </p:grpSp>
      <p:grpSp>
        <p:nvGrpSpPr>
          <p:cNvPr id="3" name="Group 7">
            <a:extLst>
              <a:ext uri="{FF2B5EF4-FFF2-40B4-BE49-F238E27FC236}">
                <a16:creationId xmlns:a16="http://schemas.microsoft.com/office/drawing/2014/main" id="{EB98DCC5-69B4-0745-8F29-EAEF43E7A7D9}"/>
              </a:ext>
            </a:extLst>
          </p:cNvPr>
          <p:cNvGrpSpPr>
            <a:grpSpLocks/>
          </p:cNvGrpSpPr>
          <p:nvPr/>
        </p:nvGrpSpPr>
        <p:grpSpPr bwMode="auto">
          <a:xfrm>
            <a:off x="5473701" y="3368675"/>
            <a:ext cx="4481513" cy="2406650"/>
            <a:chOff x="3923928" y="3239154"/>
            <a:chExt cx="4482355" cy="2407037"/>
          </a:xfrm>
        </p:grpSpPr>
        <p:pic>
          <p:nvPicPr>
            <p:cNvPr id="10246" name="Picture 2">
              <a:extLst>
                <a:ext uri="{FF2B5EF4-FFF2-40B4-BE49-F238E27FC236}">
                  <a16:creationId xmlns:a16="http://schemas.microsoft.com/office/drawing/2014/main" id="{FE16720F-6784-6748-8B70-CAD7C512B3E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36296" y="3658641"/>
              <a:ext cx="1169987" cy="1987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0247" name="Cloud Callout 9">
              <a:extLst>
                <a:ext uri="{FF2B5EF4-FFF2-40B4-BE49-F238E27FC236}">
                  <a16:creationId xmlns:a16="http://schemas.microsoft.com/office/drawing/2014/main" id="{7548ADFD-2598-4145-A8C7-612E30D6D9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23928" y="3239154"/>
              <a:ext cx="3168352" cy="2329050"/>
            </a:xfrm>
            <a:prstGeom prst="cloudCallout">
              <a:avLst>
                <a:gd name="adj1" fmla="val 66319"/>
                <a:gd name="adj2" fmla="val -22222"/>
              </a:avLst>
            </a:prstGeom>
            <a:solidFill>
              <a:schemeClr val="accent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>
              <a:lvl1pPr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" pitchFamily="2" charset="0"/>
                  <a:ea typeface="MS PGothic" panose="020B0600070205080204" pitchFamily="34" charset="-128"/>
                </a:defRPr>
              </a:lvl9pPr>
            </a:lstStyle>
            <a:p>
              <a:r>
                <a:rPr lang="en-GB" altLang="en-US" sz="1800"/>
                <a:t>What benefits do student volunteers expect to accrue? Was this a deciding factor in signing up to volunteer?</a:t>
              </a:r>
              <a:endParaRPr lang="en-US" altLang="en-US" sz="1800"/>
            </a:p>
          </p:txBody>
        </p:sp>
      </p:grpSp>
    </p:spTree>
    <p:extLst>
      <p:ext uri="{BB962C8B-B14F-4D97-AF65-F5344CB8AC3E}">
        <p14:creationId xmlns:p14="http://schemas.microsoft.com/office/powerpoint/2010/main" val="1743726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10BD3C5-0B44-8745-A691-3CCC8DD615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11893"/>
                </a:solidFill>
              </a:rPr>
              <a:t>Be honest about what you already know.</a:t>
            </a:r>
            <a:endParaRPr lang="en-US" altLang="en-US" dirty="0">
              <a:solidFill>
                <a:srgbClr val="011893"/>
              </a:solidFill>
            </a:endParaRP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CCB33433-2169-5F49-A2E2-B4BFE3337D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Your research question should give you scope to learn something you do not already know.</a:t>
            </a:r>
          </a:p>
          <a:p>
            <a:r>
              <a:rPr lang="en-GB" altLang="en-US"/>
              <a:t>Be explicit and honest about what you already know about your topic.  This allows you to make a clearer rationale for your research question.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816381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3D5961AB-F4BC-854E-811D-4AFF3D634E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rgbClr val="0000FF"/>
                </a:solidFill>
              </a:rPr>
              <a:t>Checklist for research questions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A4A6ECC3-8BB9-4146-99E9-6BACA4DEC4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700214"/>
            <a:ext cx="7772400" cy="43957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400"/>
              <a:t>Is the question interesting?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Is there a social or practical value in knowing the answer to this question?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Can you realistically expect to answer it within the limits (time and cost) of the project you are going to undertake?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Does the question suggest the kind of information you would need to answer it, and how you would go about getting that information?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/>
              <a:t>Would it be feasible to get the information necessary to answer the question? </a:t>
            </a:r>
          </a:p>
        </p:txBody>
      </p:sp>
    </p:spTree>
    <p:extLst>
      <p:ext uri="{BB962C8B-B14F-4D97-AF65-F5344CB8AC3E}">
        <p14:creationId xmlns:p14="http://schemas.microsoft.com/office/powerpoint/2010/main" val="50774076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  <SharedWithUsers xmlns="1084fe36-8241-4751-a893-1fa9f44ff207">
      <UserInfo>
        <DisplayName>Kyle Erickson</DisplayName>
        <AccountId>17</AccountId>
        <AccountType/>
      </UserInfo>
      <UserInfo>
        <DisplayName>Magdalena Ohrman</DisplayName>
        <AccountId>13</AccountId>
        <AccountType/>
      </UserInfo>
      <UserInfo>
        <DisplayName>Errietta Bissa</DisplayName>
        <AccountId>12</AccountId>
        <AccountType/>
      </UserInfo>
      <UserInfo>
        <DisplayName>Joanne Price</DisplayName>
        <AccountId>134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F1EB36A1-00A8-4A82-8553-77C9455E5C4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215FB024-880A-4974-8524-70C44E6D2B1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5AC00B7-894A-4FF9-8954-5C11DD8B84A2}">
  <ds:schemaRefs>
    <ds:schemaRef ds:uri="http://schemas.microsoft.com/office/2006/documentManagement/types"/>
    <ds:schemaRef ds:uri="http://purl.org/dc/elements/1.1/"/>
    <ds:schemaRef ds:uri="http://www.w3.org/XML/1998/namespace"/>
    <ds:schemaRef ds:uri="58fca413-3b36-4298-af2b-d24aa1f4750f"/>
    <ds:schemaRef ds:uri="http://schemas.microsoft.com/office/infopath/2007/PartnerControls"/>
    <ds:schemaRef ds:uri="http://schemas.microsoft.com/office/2006/metadata/properties"/>
    <ds:schemaRef ds:uri="http://purl.org/dc/terms/"/>
    <ds:schemaRef ds:uri="http://schemas.openxmlformats.org/package/2006/metadata/core-properties"/>
    <ds:schemaRef ds:uri="1084fe36-8241-4751-a893-1fa9f44ff207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Induction Slides DBA Oct 23 intake</Template>
  <TotalTime>98</TotalTime>
  <Words>906</Words>
  <Application>Microsoft Office PowerPoint</Application>
  <PresentationFormat>Widescreen</PresentationFormat>
  <Paragraphs>123</Paragraphs>
  <Slides>21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Times</vt:lpstr>
      <vt:lpstr>Wingdings</vt:lpstr>
      <vt:lpstr>UWTSD 200_Title Page</vt:lpstr>
      <vt:lpstr>UWTSD 200_Text 1</vt:lpstr>
      <vt:lpstr>PowerPoint Presentation</vt:lpstr>
      <vt:lpstr>Notes to Research Candidates</vt:lpstr>
      <vt:lpstr>Typical Questions from your assessor(s)</vt:lpstr>
      <vt:lpstr>Your Research &amp; the BIG picture</vt:lpstr>
      <vt:lpstr>Originality / Value</vt:lpstr>
      <vt:lpstr>Qualitative Research</vt:lpstr>
      <vt:lpstr>Qualitative Research </vt:lpstr>
      <vt:lpstr>Qualitative Research </vt:lpstr>
      <vt:lpstr>Qualitative Research </vt:lpstr>
      <vt:lpstr>Qualitative Research &amp; Research Question (RQ)</vt:lpstr>
      <vt:lpstr>Qualitative Research </vt:lpstr>
      <vt:lpstr>PowerPoint Presentation</vt:lpstr>
      <vt:lpstr>Choosing a topic for research</vt:lpstr>
      <vt:lpstr>What makes a good research topic?</vt:lpstr>
      <vt:lpstr>We need to focus our research to find out what we really want to learn about a topic.</vt:lpstr>
      <vt:lpstr>Back to RQs</vt:lpstr>
      <vt:lpstr>How do I formulate my question?</vt:lpstr>
      <vt:lpstr>Good research questions often begin with asking words:</vt:lpstr>
      <vt:lpstr>Using Theory to Develop Research Questions</vt:lpstr>
      <vt:lpstr>Be honest about what you already know.</vt:lpstr>
      <vt:lpstr>Checklist for research 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Mohamed Asim</dc:creator>
  <cp:lastModifiedBy>Amare Desta</cp:lastModifiedBy>
  <cp:revision>13</cp:revision>
  <dcterms:created xsi:type="dcterms:W3CDTF">2023-10-08T18:11:10Z</dcterms:created>
  <dcterms:modified xsi:type="dcterms:W3CDTF">2026-04-15T07:59:44Z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