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sldIdLst>
    <p:sldId id="256" r:id="rId2"/>
    <p:sldId id="257" r:id="rId3"/>
    <p:sldId id="258" r:id="rId4"/>
    <p:sldId id="260" r:id="rId5"/>
    <p:sldId id="261" r:id="rId6"/>
    <p:sldId id="262" r:id="rId7"/>
    <p:sldId id="264" r:id="rId8"/>
    <p:sldId id="263"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2E57B3-7A0E-2542-A34A-01AA1A3662D4}" v="11" dt="2020-02-03T10:11:55.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90"/>
  </p:normalViewPr>
  <p:slideViewPr>
    <p:cSldViewPr snapToGrid="0" snapToObjects="1">
      <p:cViewPr varScale="1">
        <p:scale>
          <a:sx n="105" d="100"/>
          <a:sy n="105" d="100"/>
        </p:scale>
        <p:origin x="30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80665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143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6842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182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2/3/20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7990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4550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2/3/20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6205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948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smtClean="0"/>
              <a:pPr/>
              <a:t>2/3/20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8931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69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0438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smtClean="0"/>
              <a:pPr/>
              <a:t>2/3/20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90105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3996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6723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smtClean="0"/>
              <a:pPr/>
              <a:t>2/3/20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7994776"/>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wga.hu/html_m/d/david_j/2/204david.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greekmythology.com/Myths/Mortals/Helen/helen.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heoi.com/Gallery/K10.9.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oi.com/Olympios/JudgementParis.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5E666-5F48-9942-89B7-7F64868E9B03}"/>
              </a:ext>
            </a:extLst>
          </p:cNvPr>
          <p:cNvSpPr>
            <a:spLocks noGrp="1"/>
          </p:cNvSpPr>
          <p:nvPr>
            <p:ph type="ctrTitle"/>
          </p:nvPr>
        </p:nvSpPr>
        <p:spPr/>
        <p:txBody>
          <a:bodyPr/>
          <a:lstStyle/>
          <a:p>
            <a:r>
              <a:rPr lang="en-US" dirty="0"/>
              <a:t>A Textual Analysis of Ovid’s Heroides 16 + 17</a:t>
            </a:r>
          </a:p>
        </p:txBody>
      </p:sp>
      <p:sp>
        <p:nvSpPr>
          <p:cNvPr id="3" name="Subtitle 2">
            <a:extLst>
              <a:ext uri="{FF2B5EF4-FFF2-40B4-BE49-F238E27FC236}">
                <a16:creationId xmlns:a16="http://schemas.microsoft.com/office/drawing/2014/main" id="{4072E921-65DB-C847-AA88-9C6308253D76}"/>
              </a:ext>
            </a:extLst>
          </p:cNvPr>
          <p:cNvSpPr>
            <a:spLocks noGrp="1"/>
          </p:cNvSpPr>
          <p:nvPr>
            <p:ph type="subTitle" idx="1"/>
          </p:nvPr>
        </p:nvSpPr>
        <p:spPr/>
        <p:txBody>
          <a:bodyPr/>
          <a:lstStyle/>
          <a:p>
            <a:r>
              <a:rPr lang="en-US" dirty="0"/>
              <a:t>Sofia </a:t>
            </a:r>
            <a:r>
              <a:rPr lang="en-US" dirty="0" err="1"/>
              <a:t>Corsi</a:t>
            </a:r>
            <a:r>
              <a:rPr lang="en-US" dirty="0"/>
              <a:t> - 1700121</a:t>
            </a:r>
          </a:p>
        </p:txBody>
      </p:sp>
    </p:spTree>
    <p:extLst>
      <p:ext uri="{BB962C8B-B14F-4D97-AF65-F5344CB8AC3E}">
        <p14:creationId xmlns:p14="http://schemas.microsoft.com/office/powerpoint/2010/main" val="3959787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0D430-AAA6-5A4A-9504-5CD248E23E46}"/>
              </a:ext>
            </a:extLst>
          </p:cNvPr>
          <p:cNvSpPr>
            <a:spLocks noGrp="1"/>
          </p:cNvSpPr>
          <p:nvPr>
            <p:ph type="title"/>
          </p:nvPr>
        </p:nvSpPr>
        <p:spPr>
          <a:xfrm>
            <a:off x="810000" y="447188"/>
            <a:ext cx="10571998" cy="970450"/>
          </a:xfrm>
        </p:spPr>
        <p:txBody>
          <a:bodyPr>
            <a:normAutofit/>
          </a:bodyPr>
          <a:lstStyle/>
          <a:p>
            <a:r>
              <a:rPr lang="en-US"/>
              <a:t>Introduction</a:t>
            </a:r>
            <a:endParaRPr lang="en-US" dirty="0"/>
          </a:p>
        </p:txBody>
      </p:sp>
      <p:sp>
        <p:nvSpPr>
          <p:cNvPr id="23" name="Content Placeholder 8">
            <a:extLst>
              <a:ext uri="{FF2B5EF4-FFF2-40B4-BE49-F238E27FC236}">
                <a16:creationId xmlns:a16="http://schemas.microsoft.com/office/drawing/2014/main" id="{7416BD3F-072B-4CDE-955A-8A90ACD7F0C1}"/>
              </a:ext>
            </a:extLst>
          </p:cNvPr>
          <p:cNvSpPr>
            <a:spLocks noGrp="1"/>
          </p:cNvSpPr>
          <p:nvPr>
            <p:ph idx="1"/>
          </p:nvPr>
        </p:nvSpPr>
        <p:spPr>
          <a:xfrm>
            <a:off x="4992780" y="6316133"/>
            <a:ext cx="7199220" cy="541867"/>
          </a:xfrm>
        </p:spPr>
        <p:txBody>
          <a:bodyPr>
            <a:normAutofit fontScale="92500" lnSpcReduction="20000"/>
          </a:bodyPr>
          <a:lstStyle/>
          <a:p>
            <a:r>
              <a:rPr lang="en-GB" dirty="0">
                <a:hlinkClick r:id="rId2" tooltip="Original URL: https://www.wga.hu/html_m/d/david_j/2/204david.html. Click or tap if you trust this link."/>
              </a:rPr>
              <a:t>https://www.wga.hu/html_m/d/david_j/2/204david.html-</a:t>
            </a:r>
            <a:r>
              <a:rPr lang="en-GB" dirty="0"/>
              <a:t> date accessed 15.01.20</a:t>
            </a:r>
            <a:endParaRPr lang="en-US" dirty="0"/>
          </a:p>
        </p:txBody>
      </p:sp>
      <p:pic>
        <p:nvPicPr>
          <p:cNvPr id="5" name="Content Placeholder 4" descr="A group of people around each other&#10;&#10;Description automatically generated">
            <a:extLst>
              <a:ext uri="{FF2B5EF4-FFF2-40B4-BE49-F238E27FC236}">
                <a16:creationId xmlns:a16="http://schemas.microsoft.com/office/drawing/2014/main" id="{A3E5239C-C1FD-7244-8907-0AF9546A8997}"/>
              </a:ext>
            </a:extLst>
          </p:cNvPr>
          <p:cNvPicPr>
            <a:picLocks noChangeAspect="1"/>
          </p:cNvPicPr>
          <p:nvPr/>
        </p:nvPicPr>
        <p:blipFill rotWithShape="1">
          <a:blip r:embed="rId3"/>
          <a:srcRect l="9255" r="6812" b="5"/>
          <a:stretch/>
        </p:blipFill>
        <p:spPr>
          <a:xfrm>
            <a:off x="8748999" y="2413000"/>
            <a:ext cx="2347340" cy="3716338"/>
          </a:xfrm>
          <a:prstGeom prst="roundRect">
            <a:avLst>
              <a:gd name="adj" fmla="val 3876"/>
            </a:avLst>
          </a:prstGeom>
          <a:ln>
            <a:solidFill>
              <a:schemeClr val="accent1"/>
            </a:solidFill>
          </a:ln>
          <a:effectLst/>
        </p:spPr>
      </p:pic>
      <p:sp>
        <p:nvSpPr>
          <p:cNvPr id="7" name="TextBox 6">
            <a:extLst>
              <a:ext uri="{FF2B5EF4-FFF2-40B4-BE49-F238E27FC236}">
                <a16:creationId xmlns:a16="http://schemas.microsoft.com/office/drawing/2014/main" id="{BD82F043-566D-DA40-8A36-420DAF18DAB4}"/>
              </a:ext>
            </a:extLst>
          </p:cNvPr>
          <p:cNvSpPr txBox="1"/>
          <p:nvPr/>
        </p:nvSpPr>
        <p:spPr>
          <a:xfrm>
            <a:off x="931333" y="2133600"/>
            <a:ext cx="7416800" cy="3539430"/>
          </a:xfrm>
          <a:prstGeom prst="rect">
            <a:avLst/>
          </a:prstGeom>
          <a:noFill/>
        </p:spPr>
        <p:txBody>
          <a:bodyPr wrap="square" rtlCol="0">
            <a:spAutoFit/>
          </a:bodyPr>
          <a:lstStyle/>
          <a:p>
            <a:pPr marL="457200" indent="-457200">
              <a:buClr>
                <a:schemeClr val="accent1"/>
              </a:buClr>
              <a:buFont typeface="Courier New" panose="02070309020205020404" pitchFamily="49" charset="0"/>
              <a:buChar char="o"/>
            </a:pPr>
            <a:r>
              <a:rPr lang="en-US" sz="2800" dirty="0"/>
              <a:t>Collection of love letters written by Ovid from famous women in Greek and Roman Mythology</a:t>
            </a:r>
          </a:p>
          <a:p>
            <a:pPr marL="457200" indent="-457200">
              <a:buClr>
                <a:schemeClr val="accent1"/>
              </a:buClr>
              <a:buFont typeface="Courier New" panose="02070309020205020404" pitchFamily="49" charset="0"/>
              <a:buChar char="o"/>
            </a:pPr>
            <a:r>
              <a:rPr lang="en-US" sz="2800" dirty="0"/>
              <a:t>Heroides 16+17- Paris tries to persuade Helen to elope with him to Troy</a:t>
            </a:r>
          </a:p>
          <a:p>
            <a:pPr marL="457200" indent="-457200">
              <a:buClr>
                <a:schemeClr val="accent1"/>
              </a:buClr>
              <a:buFont typeface="Courier New" panose="02070309020205020404" pitchFamily="49" charset="0"/>
              <a:buChar char="o"/>
            </a:pPr>
            <a:r>
              <a:rPr lang="en-US" sz="2800" dirty="0"/>
              <a:t>Set before the Iliad but written a long time after Homer- How does this affect the Heroides? </a:t>
            </a:r>
          </a:p>
        </p:txBody>
      </p:sp>
    </p:spTree>
    <p:extLst>
      <p:ext uri="{BB962C8B-B14F-4D97-AF65-F5344CB8AC3E}">
        <p14:creationId xmlns:p14="http://schemas.microsoft.com/office/powerpoint/2010/main" val="1409474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7CAF4-2ACC-0243-9556-77B5ED0D6354}"/>
              </a:ext>
            </a:extLst>
          </p:cNvPr>
          <p:cNvSpPr>
            <a:spLocks noGrp="1"/>
          </p:cNvSpPr>
          <p:nvPr>
            <p:ph type="title"/>
          </p:nvPr>
        </p:nvSpPr>
        <p:spPr/>
        <p:txBody>
          <a:bodyPr/>
          <a:lstStyle/>
          <a:p>
            <a:r>
              <a:rPr lang="en-US" dirty="0"/>
              <a:t>Major Sections</a:t>
            </a:r>
          </a:p>
        </p:txBody>
      </p:sp>
      <p:sp>
        <p:nvSpPr>
          <p:cNvPr id="3" name="Content Placeholder 2">
            <a:extLst>
              <a:ext uri="{FF2B5EF4-FFF2-40B4-BE49-F238E27FC236}">
                <a16:creationId xmlns:a16="http://schemas.microsoft.com/office/drawing/2014/main" id="{2EE6CEFA-B475-E64A-B3D3-89BFDBA92D8F}"/>
              </a:ext>
            </a:extLst>
          </p:cNvPr>
          <p:cNvSpPr>
            <a:spLocks noGrp="1"/>
          </p:cNvSpPr>
          <p:nvPr>
            <p:ph idx="1"/>
          </p:nvPr>
        </p:nvSpPr>
        <p:spPr/>
        <p:txBody>
          <a:bodyPr>
            <a:normAutofit/>
          </a:bodyPr>
          <a:lstStyle/>
          <a:p>
            <a:r>
              <a:rPr lang="en-US" sz="2800" dirty="0"/>
              <a:t>1. Use of Ars </a:t>
            </a:r>
            <a:r>
              <a:rPr lang="en-US" sz="2800" dirty="0" err="1"/>
              <a:t>Amatoria</a:t>
            </a:r>
            <a:r>
              <a:rPr lang="en-US" sz="2800" dirty="0"/>
              <a:t> in 16+17</a:t>
            </a:r>
          </a:p>
          <a:p>
            <a:r>
              <a:rPr lang="en-US" sz="2800" dirty="0"/>
              <a:t>2. Use of Homer in 16+17</a:t>
            </a:r>
          </a:p>
          <a:p>
            <a:r>
              <a:rPr lang="en-US" sz="2800" dirty="0"/>
              <a:t>3. Ovid’s Helen</a:t>
            </a:r>
          </a:p>
          <a:p>
            <a:r>
              <a:rPr lang="en-US" sz="2800" dirty="0"/>
              <a:t>4. Foreshadowing/ Dramatic Irony </a:t>
            </a:r>
          </a:p>
        </p:txBody>
      </p:sp>
    </p:spTree>
    <p:extLst>
      <p:ext uri="{BB962C8B-B14F-4D97-AF65-F5344CB8AC3E}">
        <p14:creationId xmlns:p14="http://schemas.microsoft.com/office/powerpoint/2010/main" val="23733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BC43-DB34-E047-BEC6-21E101BF9624}"/>
              </a:ext>
            </a:extLst>
          </p:cNvPr>
          <p:cNvSpPr>
            <a:spLocks noGrp="1"/>
          </p:cNvSpPr>
          <p:nvPr>
            <p:ph type="ctrTitle"/>
          </p:nvPr>
        </p:nvSpPr>
        <p:spPr/>
        <p:txBody>
          <a:bodyPr/>
          <a:lstStyle/>
          <a:p>
            <a:r>
              <a:rPr lang="en-US" dirty="0"/>
              <a:t>Homer in the Heroides</a:t>
            </a:r>
          </a:p>
        </p:txBody>
      </p:sp>
      <p:sp>
        <p:nvSpPr>
          <p:cNvPr id="3" name="Subtitle 2">
            <a:extLst>
              <a:ext uri="{FF2B5EF4-FFF2-40B4-BE49-F238E27FC236}">
                <a16:creationId xmlns:a16="http://schemas.microsoft.com/office/drawing/2014/main" id="{BC25D914-F82E-784F-83EF-7D64A52BBF0A}"/>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693552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B228-411B-B744-A255-6C64AAEB99F6}"/>
              </a:ext>
            </a:extLst>
          </p:cNvPr>
          <p:cNvSpPr>
            <a:spLocks noGrp="1"/>
          </p:cNvSpPr>
          <p:nvPr>
            <p:ph type="title"/>
          </p:nvPr>
        </p:nvSpPr>
        <p:spPr>
          <a:xfrm>
            <a:off x="810000" y="447188"/>
            <a:ext cx="10571998" cy="970450"/>
          </a:xfrm>
        </p:spPr>
        <p:txBody>
          <a:bodyPr>
            <a:normAutofit/>
          </a:bodyPr>
          <a:lstStyle/>
          <a:p>
            <a:r>
              <a:rPr lang="en-US" dirty="0"/>
              <a:t>Helen in Heroides 17</a:t>
            </a:r>
          </a:p>
        </p:txBody>
      </p:sp>
      <p:sp>
        <p:nvSpPr>
          <p:cNvPr id="9" name="Content Placeholder 8">
            <a:extLst>
              <a:ext uri="{FF2B5EF4-FFF2-40B4-BE49-F238E27FC236}">
                <a16:creationId xmlns:a16="http://schemas.microsoft.com/office/drawing/2014/main" id="{AB24946E-B6E7-4C39-8ECC-5255F085CAF3}"/>
              </a:ext>
            </a:extLst>
          </p:cNvPr>
          <p:cNvSpPr>
            <a:spLocks noGrp="1"/>
          </p:cNvSpPr>
          <p:nvPr>
            <p:ph idx="1"/>
          </p:nvPr>
        </p:nvSpPr>
        <p:spPr>
          <a:xfrm>
            <a:off x="818713" y="2413000"/>
            <a:ext cx="7199220" cy="3632200"/>
          </a:xfrm>
        </p:spPr>
        <p:txBody>
          <a:bodyPr>
            <a:noAutofit/>
          </a:bodyPr>
          <a:lstStyle/>
          <a:p>
            <a:r>
              <a:rPr lang="en-US" sz="2000" dirty="0"/>
              <a:t>More perceptive and aware of Homeric future than Paris</a:t>
            </a:r>
          </a:p>
          <a:p>
            <a:r>
              <a:rPr lang="en-GB" sz="2000" dirty="0"/>
              <a:t>“I do not doubt that, should I follow you, war would be set on foot” (Ov.Her.17.244-5)</a:t>
            </a:r>
          </a:p>
          <a:p>
            <a:r>
              <a:rPr lang="en-GB" sz="2000" dirty="0"/>
              <a:t>“Do you think that Menelaus and my twin brethren and Tyndareus will be slow to act in such righteous wrath?” (Ov.Her.17.248-50).</a:t>
            </a:r>
            <a:endParaRPr lang="en-US" sz="2000" dirty="0"/>
          </a:p>
        </p:txBody>
      </p:sp>
      <p:pic>
        <p:nvPicPr>
          <p:cNvPr id="5" name="Content Placeholder 4" descr="A statue of a person&#10;&#10;Description automatically generated">
            <a:extLst>
              <a:ext uri="{FF2B5EF4-FFF2-40B4-BE49-F238E27FC236}">
                <a16:creationId xmlns:a16="http://schemas.microsoft.com/office/drawing/2014/main" id="{E124050C-9259-3A45-A676-51B2BA81CC23}"/>
              </a:ext>
            </a:extLst>
          </p:cNvPr>
          <p:cNvPicPr>
            <a:picLocks noChangeAspect="1"/>
          </p:cNvPicPr>
          <p:nvPr/>
        </p:nvPicPr>
        <p:blipFill>
          <a:blip r:embed="rId2"/>
          <a:stretch>
            <a:fillRect/>
          </a:stretch>
        </p:blipFill>
        <p:spPr>
          <a:xfrm>
            <a:off x="8682052" y="2413000"/>
            <a:ext cx="2481234" cy="3716338"/>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AEF215FD-2E94-7B43-AC23-24496BC95CED}"/>
              </a:ext>
            </a:extLst>
          </p:cNvPr>
          <p:cNvSpPr txBox="1"/>
          <p:nvPr/>
        </p:nvSpPr>
        <p:spPr>
          <a:xfrm>
            <a:off x="8534400" y="6400800"/>
            <a:ext cx="3335867" cy="430887"/>
          </a:xfrm>
          <a:prstGeom prst="rect">
            <a:avLst/>
          </a:prstGeom>
          <a:noFill/>
        </p:spPr>
        <p:txBody>
          <a:bodyPr wrap="square" rtlCol="0">
            <a:spAutoFit/>
          </a:bodyPr>
          <a:lstStyle/>
          <a:p>
            <a:r>
              <a:rPr lang="en-GB" sz="1100" dirty="0">
                <a:hlinkClick r:id="rId3"/>
              </a:rPr>
              <a:t>https://www.greekmythology.com/Myths/Mortals/Helen/helen.html</a:t>
            </a:r>
            <a:r>
              <a:rPr lang="en-GB" sz="1100" dirty="0"/>
              <a:t> </a:t>
            </a:r>
            <a:r>
              <a:rPr lang="en-GB" sz="1100" dirty="0" err="1"/>
              <a:t>accesed</a:t>
            </a:r>
            <a:r>
              <a:rPr lang="en-GB" sz="1100" dirty="0"/>
              <a:t> 15.01.20</a:t>
            </a:r>
            <a:endParaRPr lang="en-US" sz="1100" dirty="0"/>
          </a:p>
        </p:txBody>
      </p:sp>
    </p:spTree>
    <p:extLst>
      <p:ext uri="{BB962C8B-B14F-4D97-AF65-F5344CB8AC3E}">
        <p14:creationId xmlns:p14="http://schemas.microsoft.com/office/powerpoint/2010/main" val="786660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361A4-1A09-4748-859E-7E27302E68B1}"/>
              </a:ext>
            </a:extLst>
          </p:cNvPr>
          <p:cNvSpPr>
            <a:spLocks noGrp="1"/>
          </p:cNvSpPr>
          <p:nvPr>
            <p:ph type="title"/>
          </p:nvPr>
        </p:nvSpPr>
        <p:spPr/>
        <p:txBody>
          <a:bodyPr/>
          <a:lstStyle/>
          <a:p>
            <a:r>
              <a:rPr lang="en-US" dirty="0"/>
              <a:t>Paris in Heroides 16</a:t>
            </a:r>
          </a:p>
        </p:txBody>
      </p:sp>
      <p:sp>
        <p:nvSpPr>
          <p:cNvPr id="3" name="Content Placeholder 2">
            <a:extLst>
              <a:ext uri="{FF2B5EF4-FFF2-40B4-BE49-F238E27FC236}">
                <a16:creationId xmlns:a16="http://schemas.microsoft.com/office/drawing/2014/main" id="{3EF42FCA-EC73-6D48-BD8A-DF670DE079DF}"/>
              </a:ext>
            </a:extLst>
          </p:cNvPr>
          <p:cNvSpPr>
            <a:spLocks noGrp="1"/>
          </p:cNvSpPr>
          <p:nvPr>
            <p:ph idx="1"/>
          </p:nvPr>
        </p:nvSpPr>
        <p:spPr/>
        <p:txBody>
          <a:bodyPr>
            <a:normAutofit/>
          </a:bodyPr>
          <a:lstStyle/>
          <a:p>
            <a:r>
              <a:rPr lang="en-US" sz="2000" dirty="0"/>
              <a:t>Paris tries to reassure Helen that there won’t be a war and if there was a war, the Trojans would win - Paris being naive and unrealistic</a:t>
            </a:r>
          </a:p>
          <a:p>
            <a:r>
              <a:rPr lang="en-US" sz="2000" dirty="0"/>
              <a:t> </a:t>
            </a:r>
            <a:r>
              <a:rPr lang="en-GB" sz="2000" dirty="0"/>
              <a:t>“And do not fear lest if you are stolen away, fierce wars will follow after us, and mighty Greece will rouse her strength. Of so many who have been taken away before, tell me, has any one ever been sought back by arms? Believe me that fear of yours is in vain” (Her.16.341-4)</a:t>
            </a:r>
          </a:p>
        </p:txBody>
      </p:sp>
    </p:spTree>
    <p:extLst>
      <p:ext uri="{BB962C8B-B14F-4D97-AF65-F5344CB8AC3E}">
        <p14:creationId xmlns:p14="http://schemas.microsoft.com/office/powerpoint/2010/main" val="1851181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F697-9C0E-AD48-9298-A51F832AE567}"/>
              </a:ext>
            </a:extLst>
          </p:cNvPr>
          <p:cNvSpPr>
            <a:spLocks noGrp="1"/>
          </p:cNvSpPr>
          <p:nvPr>
            <p:ph type="title"/>
          </p:nvPr>
        </p:nvSpPr>
        <p:spPr/>
        <p:txBody>
          <a:bodyPr/>
          <a:lstStyle/>
          <a:p>
            <a:r>
              <a:rPr lang="en-US" dirty="0"/>
              <a:t>Paris in Iliad Book 3</a:t>
            </a:r>
          </a:p>
        </p:txBody>
      </p:sp>
      <p:pic>
        <p:nvPicPr>
          <p:cNvPr id="5" name="Content Placeholder 4" descr="A picture containing cup, drawing&#10;&#10;Description automatically generated">
            <a:extLst>
              <a:ext uri="{FF2B5EF4-FFF2-40B4-BE49-F238E27FC236}">
                <a16:creationId xmlns:a16="http://schemas.microsoft.com/office/drawing/2014/main" id="{767FBC8A-4285-B94E-8FAB-CD379646680A}"/>
              </a:ext>
            </a:extLst>
          </p:cNvPr>
          <p:cNvPicPr>
            <a:picLocks noGrp="1" noChangeAspect="1"/>
          </p:cNvPicPr>
          <p:nvPr>
            <p:ph idx="1"/>
          </p:nvPr>
        </p:nvPicPr>
        <p:blipFill>
          <a:blip r:embed="rId2"/>
          <a:stretch>
            <a:fillRect/>
          </a:stretch>
        </p:blipFill>
        <p:spPr>
          <a:xfrm>
            <a:off x="8386233" y="1958181"/>
            <a:ext cx="3683000" cy="2032000"/>
          </a:xfrm>
        </p:spPr>
      </p:pic>
      <p:sp>
        <p:nvSpPr>
          <p:cNvPr id="6" name="TextBox 5">
            <a:extLst>
              <a:ext uri="{FF2B5EF4-FFF2-40B4-BE49-F238E27FC236}">
                <a16:creationId xmlns:a16="http://schemas.microsoft.com/office/drawing/2014/main" id="{739B0783-9386-8942-9B57-8A76CEF00CB6}"/>
              </a:ext>
            </a:extLst>
          </p:cNvPr>
          <p:cNvSpPr txBox="1"/>
          <p:nvPr/>
        </p:nvSpPr>
        <p:spPr>
          <a:xfrm>
            <a:off x="8551333" y="4233333"/>
            <a:ext cx="3517900" cy="400110"/>
          </a:xfrm>
          <a:prstGeom prst="rect">
            <a:avLst/>
          </a:prstGeom>
          <a:noFill/>
        </p:spPr>
        <p:txBody>
          <a:bodyPr wrap="square" rtlCol="0">
            <a:spAutoFit/>
          </a:bodyPr>
          <a:lstStyle/>
          <a:p>
            <a:r>
              <a:rPr lang="en-GB" sz="1000" dirty="0">
                <a:hlinkClick r:id="rId3"/>
              </a:rPr>
              <a:t>https://www.theoi.com/Gallery/K10.9.html-</a:t>
            </a:r>
            <a:r>
              <a:rPr lang="en-GB" sz="1000" dirty="0"/>
              <a:t> </a:t>
            </a:r>
            <a:r>
              <a:rPr lang="en-GB" sz="1000" dirty="0" err="1"/>
              <a:t>accesed</a:t>
            </a:r>
            <a:r>
              <a:rPr lang="en-GB" sz="1000" dirty="0"/>
              <a:t> 15.01.20</a:t>
            </a:r>
            <a:endParaRPr lang="en-US" sz="1000" dirty="0"/>
          </a:p>
        </p:txBody>
      </p:sp>
      <p:sp>
        <p:nvSpPr>
          <p:cNvPr id="4" name="TextBox 3">
            <a:extLst>
              <a:ext uri="{FF2B5EF4-FFF2-40B4-BE49-F238E27FC236}">
                <a16:creationId xmlns:a16="http://schemas.microsoft.com/office/drawing/2014/main" id="{C40EBE40-19DB-C246-8500-172E28F453EA}"/>
              </a:ext>
            </a:extLst>
          </p:cNvPr>
          <p:cNvSpPr txBox="1"/>
          <p:nvPr/>
        </p:nvSpPr>
        <p:spPr>
          <a:xfrm>
            <a:off x="268225" y="2345510"/>
            <a:ext cx="8118008" cy="4370427"/>
          </a:xfrm>
          <a:prstGeom prst="rect">
            <a:avLst/>
          </a:prstGeom>
          <a:noFill/>
        </p:spPr>
        <p:txBody>
          <a:bodyPr wrap="square" rtlCol="0">
            <a:spAutoFit/>
          </a:bodyPr>
          <a:lstStyle/>
          <a:p>
            <a:pPr marL="285750" indent="-285750">
              <a:buClr>
                <a:schemeClr val="accent1"/>
              </a:buClr>
              <a:buFont typeface="Courier New" panose="02070309020205020404" pitchFamily="49" charset="0"/>
              <a:buChar char="o"/>
            </a:pPr>
            <a:r>
              <a:rPr lang="en-US" sz="2000" dirty="0"/>
              <a:t> The Heroides foreshadow events in the Iliad</a:t>
            </a:r>
          </a:p>
          <a:p>
            <a:pPr marL="285750" indent="-285750">
              <a:buClr>
                <a:schemeClr val="accent1"/>
              </a:buClr>
              <a:buFont typeface="Courier New" panose="02070309020205020404" pitchFamily="49" charset="0"/>
              <a:buChar char="o"/>
            </a:pPr>
            <a:endParaRPr lang="en-US" sz="2000" dirty="0"/>
          </a:p>
          <a:p>
            <a:pPr marL="285750" indent="-285750">
              <a:buClr>
                <a:schemeClr val="accent1"/>
              </a:buClr>
              <a:buFont typeface="Courier New" panose="02070309020205020404" pitchFamily="49" charset="0"/>
              <a:buChar char="o"/>
            </a:pPr>
            <a:r>
              <a:rPr lang="en-US" sz="2000" dirty="0"/>
              <a:t>In the Heroides Paris tries to present himself as a brave warrior but the Iliad shows him to be a coward</a:t>
            </a:r>
          </a:p>
          <a:p>
            <a:pPr marL="285750" indent="-285750">
              <a:buClr>
                <a:schemeClr val="accent1"/>
              </a:buClr>
              <a:buFont typeface="Courier New" panose="02070309020205020404" pitchFamily="49" charset="0"/>
              <a:buChar char="o"/>
            </a:pPr>
            <a:endParaRPr lang="en-GB" sz="2000" dirty="0"/>
          </a:p>
          <a:p>
            <a:pPr marL="285750" indent="-285750">
              <a:buClr>
                <a:schemeClr val="accent1"/>
              </a:buClr>
              <a:buFont typeface="Courier New" panose="02070309020205020404" pitchFamily="49" charset="0"/>
              <a:buChar char="o"/>
            </a:pPr>
            <a:r>
              <a:rPr lang="en-GB" sz="2000" dirty="0"/>
              <a:t>“Nor will Menelaus, Atreus’ son, have more spirit than Paris, or be esteemed before him in arms” (Her.16.357-8)</a:t>
            </a:r>
          </a:p>
          <a:p>
            <a:pPr marL="285750" indent="-285750">
              <a:buClr>
                <a:schemeClr val="accent1"/>
              </a:buClr>
              <a:buFont typeface="Courier New" panose="02070309020205020404" pitchFamily="49" charset="0"/>
              <a:buChar char="o"/>
            </a:pPr>
            <a:endParaRPr lang="en-GB" sz="2000" dirty="0"/>
          </a:p>
          <a:p>
            <a:pPr marL="285750" indent="-285750">
              <a:buClr>
                <a:schemeClr val="accent1"/>
              </a:buClr>
              <a:buFont typeface="Courier New" panose="02070309020205020404" pitchFamily="49" charset="0"/>
              <a:buChar char="o"/>
            </a:pPr>
            <a:r>
              <a:rPr lang="en-GB" sz="2000" dirty="0"/>
              <a:t>. “But soon as magnificent Paris marked </a:t>
            </a:r>
            <a:r>
              <a:rPr lang="en-GB" sz="2000" dirty="0" err="1"/>
              <a:t>Atrides</a:t>
            </a:r>
            <a:r>
              <a:rPr lang="en-GB" sz="2000" dirty="0"/>
              <a:t> shining among the champions, Paris’ spirit shook” (Hom,Il.3.34-5)</a:t>
            </a:r>
          </a:p>
          <a:p>
            <a:pPr marL="285750" indent="-285750">
              <a:buClr>
                <a:schemeClr val="accent1"/>
              </a:buClr>
              <a:buFont typeface="Courier New" panose="02070309020205020404" pitchFamily="49" charset="0"/>
              <a:buChar char="o"/>
            </a:pPr>
            <a:endParaRPr lang="en-GB" sz="2000" dirty="0"/>
          </a:p>
          <a:p>
            <a:pPr marL="285750" indent="-285750">
              <a:buClr>
                <a:schemeClr val="accent1"/>
              </a:buClr>
              <a:buFont typeface="Courier New" panose="02070309020205020404" pitchFamily="49" charset="0"/>
              <a:buChar char="o"/>
            </a:pPr>
            <a:r>
              <a:rPr lang="en-GB" sz="2000" dirty="0"/>
              <a:t>“So he dissolved again in the proud Trojan lines, dreading </a:t>
            </a:r>
            <a:r>
              <a:rPr lang="en-GB" sz="2000" dirty="0" err="1"/>
              <a:t>Atrides</a:t>
            </a:r>
            <a:r>
              <a:rPr lang="en-GB" sz="2000" dirty="0"/>
              <a:t>- magnificent proud Paris” (Hom.Il.3.41-2)</a:t>
            </a:r>
          </a:p>
          <a:p>
            <a:pPr marL="285750" indent="-285750">
              <a:buClr>
                <a:schemeClr val="accent1"/>
              </a:buClr>
              <a:buFont typeface="Courier New" panose="02070309020205020404" pitchFamily="49" charset="0"/>
              <a:buChar char="o"/>
            </a:pPr>
            <a:endParaRPr lang="en-US" dirty="0"/>
          </a:p>
        </p:txBody>
      </p:sp>
    </p:spTree>
    <p:extLst>
      <p:ext uri="{BB962C8B-B14F-4D97-AF65-F5344CB8AC3E}">
        <p14:creationId xmlns:p14="http://schemas.microsoft.com/office/powerpoint/2010/main" val="1522688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ttps://www.theoi.com/Olympios/JudgementParis.html">
            <a:extLst>
              <a:ext uri="{FF2B5EF4-FFF2-40B4-BE49-F238E27FC236}">
                <a16:creationId xmlns:a16="http://schemas.microsoft.com/office/drawing/2014/main" id="{33DDA3C8-188A-1044-A0F5-E5D5A754EAFB}"/>
              </a:ext>
            </a:extLst>
          </p:cNvPr>
          <p:cNvPicPr>
            <a:picLocks noGrp="1" noChangeAspect="1"/>
          </p:cNvPicPr>
          <p:nvPr>
            <p:ph idx="1"/>
          </p:nvPr>
        </p:nvPicPr>
        <p:blipFill rotWithShape="1">
          <a:blip r:embed="rId2">
            <a:alphaModFix amt="40000"/>
          </a:blip>
          <a:srcRect l="4840" r="1827"/>
          <a:stretch/>
        </p:blipFill>
        <p:spPr>
          <a:xfrm>
            <a:off x="20" y="10"/>
            <a:ext cx="12191980" cy="6857990"/>
          </a:xfrm>
          <a:prstGeom prst="rect">
            <a:avLst/>
          </a:prstGeom>
        </p:spPr>
      </p:pic>
      <p:sp>
        <p:nvSpPr>
          <p:cNvPr id="2" name="Title 1">
            <a:extLst>
              <a:ext uri="{FF2B5EF4-FFF2-40B4-BE49-F238E27FC236}">
                <a16:creationId xmlns:a16="http://schemas.microsoft.com/office/drawing/2014/main" id="{B4359DE2-2545-BE46-952B-8F171E7C785B}"/>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dirty="0"/>
              <a:t>Paris and the Judgement Scene</a:t>
            </a:r>
          </a:p>
        </p:txBody>
      </p:sp>
      <p:sp>
        <p:nvSpPr>
          <p:cNvPr id="6" name="TextBox 5">
            <a:extLst>
              <a:ext uri="{FF2B5EF4-FFF2-40B4-BE49-F238E27FC236}">
                <a16:creationId xmlns:a16="http://schemas.microsoft.com/office/drawing/2014/main" id="{CB2076C7-1229-1B45-BC0D-7D9E492EE684}"/>
              </a:ext>
            </a:extLst>
          </p:cNvPr>
          <p:cNvSpPr txBox="1"/>
          <p:nvPr/>
        </p:nvSpPr>
        <p:spPr>
          <a:xfrm>
            <a:off x="1074744" y="6041136"/>
            <a:ext cx="10554574" cy="1134398"/>
          </a:xfrm>
          <a:prstGeom prst="rect">
            <a:avLst/>
          </a:prstGeom>
        </p:spPr>
        <p:txBody>
          <a:bodyPr vert="horz" lIns="91440" tIns="45720" rIns="91440" bIns="45720" rtlCol="0" anchor="ctr">
            <a:normAutofit/>
          </a:bodyPr>
          <a:lstStyle/>
          <a:p>
            <a:pPr>
              <a:spcBef>
                <a:spcPct val="20000"/>
              </a:spcBef>
              <a:spcAft>
                <a:spcPts val="600"/>
              </a:spcAft>
              <a:buClr>
                <a:schemeClr val="accent1"/>
              </a:buClr>
              <a:buFont typeface="Wingdings 2" charset="2"/>
              <a:buChar char=""/>
            </a:pPr>
            <a:r>
              <a:rPr lang="en-US" dirty="0">
                <a:hlinkClick r:id="rId3"/>
              </a:rPr>
              <a:t>https://www.theoi.com/Olympios/JudgementParis.html</a:t>
            </a:r>
            <a:r>
              <a:rPr lang="en-US" dirty="0"/>
              <a:t> accessed 15.01.20</a:t>
            </a:r>
          </a:p>
        </p:txBody>
      </p:sp>
      <p:sp>
        <p:nvSpPr>
          <p:cNvPr id="3" name="TextBox 2">
            <a:extLst>
              <a:ext uri="{FF2B5EF4-FFF2-40B4-BE49-F238E27FC236}">
                <a16:creationId xmlns:a16="http://schemas.microsoft.com/office/drawing/2014/main" id="{E76A60F3-91A7-614E-9772-217456E43F38}"/>
              </a:ext>
            </a:extLst>
          </p:cNvPr>
          <p:cNvSpPr txBox="1"/>
          <p:nvPr/>
        </p:nvSpPr>
        <p:spPr>
          <a:xfrm>
            <a:off x="902208" y="1560576"/>
            <a:ext cx="10899648" cy="2554545"/>
          </a:xfrm>
          <a:prstGeom prst="rect">
            <a:avLst/>
          </a:prstGeom>
          <a:noFill/>
        </p:spPr>
        <p:txBody>
          <a:bodyPr wrap="square" rtlCol="0">
            <a:spAutoFit/>
          </a:bodyPr>
          <a:lstStyle/>
          <a:p>
            <a:pPr marL="285750" indent="-285750">
              <a:buClr>
                <a:schemeClr val="accent1"/>
              </a:buClr>
              <a:buFont typeface="Courier New" panose="02070309020205020404" pitchFamily="49" charset="0"/>
              <a:buChar char="o"/>
            </a:pPr>
            <a:r>
              <a:rPr lang="en-US" sz="2000" dirty="0"/>
              <a:t>Paris also seems unaware of consequences of his actions in  the Judgement Scene</a:t>
            </a:r>
          </a:p>
          <a:p>
            <a:pPr marL="285750" indent="-285750">
              <a:buClr>
                <a:schemeClr val="accent1"/>
              </a:buClr>
              <a:buFont typeface="Courier New" panose="02070309020205020404" pitchFamily="49" charset="0"/>
              <a:buChar char="o"/>
            </a:pPr>
            <a:endParaRPr lang="en-US" sz="2000" dirty="0"/>
          </a:p>
          <a:p>
            <a:pPr marL="285750" indent="-285750">
              <a:buClr>
                <a:schemeClr val="accent1"/>
              </a:buClr>
              <a:buFont typeface="Courier New" panose="02070309020205020404" pitchFamily="49" charset="0"/>
              <a:buChar char="o"/>
            </a:pPr>
            <a:r>
              <a:rPr lang="en-US" sz="2000" dirty="0"/>
              <a:t>If Paris had wanted to be a brave warrior (like Hector), he would have chosen Minerva</a:t>
            </a:r>
          </a:p>
          <a:p>
            <a:pPr marL="285750" indent="-285750">
              <a:buClr>
                <a:schemeClr val="accent1"/>
              </a:buClr>
              <a:buFont typeface="Courier New" panose="02070309020205020404" pitchFamily="49" charset="0"/>
              <a:buChar char="o"/>
            </a:pPr>
            <a:endParaRPr lang="en-US" sz="2000" dirty="0"/>
          </a:p>
          <a:p>
            <a:pPr marL="285750" indent="-285750">
              <a:buClr>
                <a:schemeClr val="accent1"/>
              </a:buClr>
              <a:buFont typeface="Courier New" panose="02070309020205020404" pitchFamily="49" charset="0"/>
              <a:buChar char="o"/>
            </a:pPr>
            <a:r>
              <a:rPr lang="en-US" sz="2000" dirty="0"/>
              <a:t>If Paris had not chosen Helen, there would have been no war in the first place</a:t>
            </a:r>
          </a:p>
          <a:p>
            <a:pPr marL="285750" indent="-285750">
              <a:buClr>
                <a:schemeClr val="accent1"/>
              </a:buClr>
              <a:buFont typeface="Courier New" panose="02070309020205020404" pitchFamily="49" charset="0"/>
              <a:buChar char="o"/>
            </a:pPr>
            <a:endParaRPr lang="en-US" sz="2000" dirty="0"/>
          </a:p>
          <a:p>
            <a:pPr marL="285750" indent="-285750">
              <a:buClr>
                <a:schemeClr val="accent1"/>
              </a:buClr>
              <a:buFont typeface="Courier New" panose="02070309020205020404" pitchFamily="49" charset="0"/>
              <a:buChar char="o"/>
            </a:pPr>
            <a:r>
              <a:rPr lang="en-US" sz="2000" dirty="0"/>
              <a:t>Paris is the ideal elegiac lover but not ideal epic warrior</a:t>
            </a:r>
          </a:p>
        </p:txBody>
      </p:sp>
    </p:spTree>
    <p:extLst>
      <p:ext uri="{BB962C8B-B14F-4D97-AF65-F5344CB8AC3E}">
        <p14:creationId xmlns:p14="http://schemas.microsoft.com/office/powerpoint/2010/main" val="416415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1D295-D99F-C54A-8E11-A9F55298BB03}"/>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D0D8CEC1-6181-3143-ACA4-AE006F17FDF5}"/>
              </a:ext>
            </a:extLst>
          </p:cNvPr>
          <p:cNvSpPr>
            <a:spLocks noGrp="1"/>
          </p:cNvSpPr>
          <p:nvPr>
            <p:ph idx="1"/>
          </p:nvPr>
        </p:nvSpPr>
        <p:spPr>
          <a:xfrm>
            <a:off x="810000" y="2774301"/>
            <a:ext cx="10554574" cy="3636511"/>
          </a:xfrm>
        </p:spPr>
        <p:txBody>
          <a:bodyPr/>
          <a:lstStyle/>
          <a:p>
            <a:r>
              <a:rPr lang="en-US" sz="2000" dirty="0"/>
              <a:t>Paris’ thoughts about the consequences of his actions in Heroides 16 are not only naive but idyllic</a:t>
            </a:r>
          </a:p>
          <a:p>
            <a:endParaRPr lang="en-US" sz="2000" dirty="0"/>
          </a:p>
          <a:p>
            <a:r>
              <a:rPr lang="en-US" sz="2000" dirty="0"/>
              <a:t>Paris’ idyllic beliefs provide dramatic irony as they foreshadow events from the Iliad</a:t>
            </a:r>
          </a:p>
          <a:p>
            <a:endParaRPr lang="en-US" sz="2000" dirty="0"/>
          </a:p>
          <a:p>
            <a:r>
              <a:rPr lang="en-US" sz="2000" dirty="0"/>
              <a:t>Helen is more insightful than Paris because she correctly predicts that there will be war between the Trojans and the Greeks if she goes with Paris to Troy</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343731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6A1D-9D59-8846-8DFE-5FBF5B6909B2}"/>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55DB9AD5-E95D-BD4F-A642-45832B327D22}"/>
              </a:ext>
            </a:extLst>
          </p:cNvPr>
          <p:cNvSpPr>
            <a:spLocks noGrp="1"/>
          </p:cNvSpPr>
          <p:nvPr>
            <p:ph idx="1"/>
          </p:nvPr>
        </p:nvSpPr>
        <p:spPr/>
        <p:txBody>
          <a:bodyPr/>
          <a:lstStyle/>
          <a:p>
            <a:r>
              <a:rPr lang="en-GB" dirty="0"/>
              <a:t>Homer, </a:t>
            </a:r>
            <a:r>
              <a:rPr lang="en-GB" i="1" dirty="0"/>
              <a:t>Iliad</a:t>
            </a:r>
            <a:r>
              <a:rPr lang="en-GB" dirty="0"/>
              <a:t>. </a:t>
            </a:r>
            <a:r>
              <a:rPr lang="en-GB" dirty="0" err="1"/>
              <a:t>Fagles</a:t>
            </a:r>
            <a:r>
              <a:rPr lang="en-GB" dirty="0"/>
              <a:t> Robert (trans.). 2003. Bath: Bath Press</a:t>
            </a:r>
          </a:p>
          <a:p>
            <a:r>
              <a:rPr lang="en-GB" dirty="0"/>
              <a:t>Ovid, </a:t>
            </a:r>
            <a:r>
              <a:rPr lang="en-GB" i="1" dirty="0"/>
              <a:t>Heroides, </a:t>
            </a:r>
            <a:r>
              <a:rPr lang="en-GB" dirty="0"/>
              <a:t>Loeb (trans.).</a:t>
            </a:r>
          </a:p>
          <a:p>
            <a:pPr marL="0" indent="0">
              <a:buNone/>
            </a:pPr>
            <a:endParaRPr lang="en-GB" dirty="0"/>
          </a:p>
          <a:p>
            <a:r>
              <a:rPr lang="en-GB" dirty="0"/>
              <a:t>Mazurek, Elizabeth F. "Elegy and Epic and the Recognition of Paris: Ovid Heroides 16."</a:t>
            </a:r>
            <a:r>
              <a:rPr lang="en-GB" i="1" dirty="0"/>
              <a:t> Arethusa</a:t>
            </a:r>
            <a:r>
              <a:rPr lang="en-GB" dirty="0"/>
              <a:t> 39 (2006): 47-70, </a:t>
            </a:r>
            <a:r>
              <a:rPr lang="en-GB" dirty="0" err="1"/>
              <a:t>CrossRef</a:t>
            </a:r>
            <a:r>
              <a:rPr lang="en-GB" dirty="0"/>
              <a:t>.</a:t>
            </a:r>
          </a:p>
          <a:p>
            <a:r>
              <a:rPr lang="en-GB" dirty="0"/>
              <a:t>Mazurek, Elizabeth F. "Homer and the Epic Cycle in Ovid, Heroides 16-17."</a:t>
            </a:r>
            <a:r>
              <a:rPr lang="en-GB" i="1" dirty="0"/>
              <a:t> Transactions of the American Philological Association</a:t>
            </a:r>
            <a:r>
              <a:rPr lang="en-GB" dirty="0"/>
              <a:t> 143 (2013): 153-170, </a:t>
            </a:r>
            <a:r>
              <a:rPr lang="en-GB" dirty="0" err="1"/>
              <a:t>CrossRef</a:t>
            </a:r>
            <a:r>
              <a:rPr lang="en-GB" dirty="0"/>
              <a:t>.</a:t>
            </a:r>
          </a:p>
          <a:p>
            <a:r>
              <a:rPr lang="en-GB" dirty="0" err="1"/>
              <a:t>Michalopulos</a:t>
            </a:r>
            <a:r>
              <a:rPr lang="en-GB" dirty="0"/>
              <a:t>, Andreas N. and Publius </a:t>
            </a:r>
            <a:r>
              <a:rPr lang="en-GB" dirty="0" err="1"/>
              <a:t>Ovidius</a:t>
            </a:r>
            <a:r>
              <a:rPr lang="en-GB" dirty="0"/>
              <a:t> </a:t>
            </a:r>
            <a:r>
              <a:rPr lang="en-GB" dirty="0" err="1"/>
              <a:t>Naso</a:t>
            </a:r>
            <a:r>
              <a:rPr lang="en-GB" dirty="0"/>
              <a:t>. </a:t>
            </a:r>
            <a:r>
              <a:rPr lang="en-GB" i="1" dirty="0"/>
              <a:t>Ovid, Heroides 16 and 17</a:t>
            </a:r>
            <a:r>
              <a:rPr lang="en-GB" dirty="0"/>
              <a:t>, 1. publ. ed. Cambridge: Cairns, 2006.</a:t>
            </a:r>
            <a:endParaRPr lang="en-US" dirty="0"/>
          </a:p>
        </p:txBody>
      </p:sp>
    </p:spTree>
    <p:extLst>
      <p:ext uri="{BB962C8B-B14F-4D97-AF65-F5344CB8AC3E}">
        <p14:creationId xmlns:p14="http://schemas.microsoft.com/office/powerpoint/2010/main" val="38578432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docProps/app.xml><?xml version="1.0" encoding="utf-8"?>
<Properties xmlns="http://schemas.openxmlformats.org/officeDocument/2006/extended-properties" xmlns:vt="http://schemas.openxmlformats.org/officeDocument/2006/docPropsVTypes">
  <TotalTime>10262</TotalTime>
  <Words>679</Words>
  <Application>Microsoft Macintosh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Century Gothic</vt:lpstr>
      <vt:lpstr>Courier New</vt:lpstr>
      <vt:lpstr>Wingdings 2</vt:lpstr>
      <vt:lpstr>Quotable</vt:lpstr>
      <vt:lpstr>A Textual Analysis of Ovid’s Heroides 16 + 17</vt:lpstr>
      <vt:lpstr>Introduction</vt:lpstr>
      <vt:lpstr>Major Sections</vt:lpstr>
      <vt:lpstr>Homer in the Heroides</vt:lpstr>
      <vt:lpstr>Helen in Heroides 17</vt:lpstr>
      <vt:lpstr>Paris in Heroides 16</vt:lpstr>
      <vt:lpstr>Paris in Iliad Book 3</vt:lpstr>
      <vt:lpstr>Paris and the Judgement Scene</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Textual Analysis of Ovid’s Heroides 16 + 17</dc:title>
  <dc:creator>Sofia Corsi</dc:creator>
  <cp:lastModifiedBy>Sofia Corsi</cp:lastModifiedBy>
  <cp:revision>6</cp:revision>
  <dcterms:created xsi:type="dcterms:W3CDTF">2020-01-15T13:21:18Z</dcterms:created>
  <dcterms:modified xsi:type="dcterms:W3CDTF">2020-02-03T10:18:29Z</dcterms:modified>
</cp:coreProperties>
</file>