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notesMasterIdLst>
    <p:notesMasterId r:id="rId18"/>
  </p:notesMasterIdLst>
  <p:handoutMasterIdLst>
    <p:handoutMasterId r:id="rId19"/>
  </p:handoutMasterIdLst>
  <p:sldIdLst>
    <p:sldId id="521" r:id="rId2"/>
    <p:sldId id="505" r:id="rId3"/>
    <p:sldId id="445" r:id="rId4"/>
    <p:sldId id="517" r:id="rId5"/>
    <p:sldId id="516" r:id="rId6"/>
    <p:sldId id="518" r:id="rId7"/>
    <p:sldId id="510" r:id="rId8"/>
    <p:sldId id="514" r:id="rId9"/>
    <p:sldId id="509" r:id="rId10"/>
    <p:sldId id="519" r:id="rId11"/>
    <p:sldId id="508" r:id="rId12"/>
    <p:sldId id="515" r:id="rId13"/>
    <p:sldId id="511" r:id="rId14"/>
    <p:sldId id="512" r:id="rId15"/>
    <p:sldId id="513" r:id="rId16"/>
    <p:sldId id="507" r:id="rId17"/>
  </p:sldIdLst>
  <p:sldSz cx="9144000" cy="6858000" type="screen4x3"/>
  <p:notesSz cx="6669088" cy="9753600"/>
  <p:defaultTextStyle>
    <a:defPPr>
      <a:defRPr lang="en-CA"/>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5EFFD"/>
    <a:srgbClr val="D7FEB4"/>
    <a:srgbClr val="0080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87" autoAdjust="0"/>
    <p:restoredTop sz="74038" autoAdjust="0"/>
  </p:normalViewPr>
  <p:slideViewPr>
    <p:cSldViewPr snapToGrid="0">
      <p:cViewPr varScale="1">
        <p:scale>
          <a:sx n="68" d="100"/>
          <a:sy n="68" d="100"/>
        </p:scale>
        <p:origin x="948" y="72"/>
      </p:cViewPr>
      <p:guideLst>
        <p:guide orient="horz" pos="2160"/>
        <p:guide pos="2880"/>
      </p:guideLst>
    </p:cSldViewPr>
  </p:slideViewPr>
  <p:outlineViewPr>
    <p:cViewPr>
      <p:scale>
        <a:sx n="33" d="100"/>
        <a:sy n="33" d="100"/>
      </p:scale>
      <p:origin x="0" y="510"/>
    </p:cViewPr>
  </p:outlineViewPr>
  <p:notesTextViewPr>
    <p:cViewPr>
      <p:scale>
        <a:sx n="100" d="100"/>
        <a:sy n="100" d="100"/>
      </p:scale>
      <p:origin x="0" y="0"/>
    </p:cViewPr>
  </p:notesTextViewPr>
  <p:sorterViewPr>
    <p:cViewPr>
      <p:scale>
        <a:sx n="80" d="100"/>
        <a:sy n="80" d="100"/>
      </p:scale>
      <p:origin x="0" y="0"/>
    </p:cViewPr>
  </p:sorterViewPr>
  <p:notesViewPr>
    <p:cSldViewPr snapToGrid="0">
      <p:cViewPr varScale="1">
        <p:scale>
          <a:sx n="99" d="100"/>
          <a:sy n="99" d="100"/>
        </p:scale>
        <p:origin x="-3576" y="-102"/>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4.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890542" cy="488013"/>
          </a:xfrm>
          <a:prstGeom prst="rect">
            <a:avLst/>
          </a:prstGeom>
        </p:spPr>
        <p:txBody>
          <a:bodyPr vert="horz" lIns="90206" tIns="45103" rIns="90206" bIns="45103" rtlCol="0"/>
          <a:lstStyle>
            <a:lvl1pPr algn="l">
              <a:defRPr sz="1200"/>
            </a:lvl1pPr>
          </a:lstStyle>
          <a:p>
            <a:endParaRPr lang="en-GB"/>
          </a:p>
        </p:txBody>
      </p:sp>
      <p:sp>
        <p:nvSpPr>
          <p:cNvPr id="3" name="Date Placeholder 2"/>
          <p:cNvSpPr>
            <a:spLocks noGrp="1"/>
          </p:cNvSpPr>
          <p:nvPr>
            <p:ph type="dt" sz="quarter" idx="1"/>
          </p:nvPr>
        </p:nvSpPr>
        <p:spPr>
          <a:xfrm>
            <a:off x="3777038" y="1"/>
            <a:ext cx="2890542" cy="488013"/>
          </a:xfrm>
          <a:prstGeom prst="rect">
            <a:avLst/>
          </a:prstGeom>
        </p:spPr>
        <p:txBody>
          <a:bodyPr vert="horz" lIns="90206" tIns="45103" rIns="90206" bIns="45103" rtlCol="0"/>
          <a:lstStyle>
            <a:lvl1pPr algn="r">
              <a:defRPr sz="1200"/>
            </a:lvl1pPr>
          </a:lstStyle>
          <a:p>
            <a:fld id="{D476701A-48EC-4D82-8848-FF62B3C1AC05}" type="datetimeFigureOut">
              <a:rPr lang="en-US" smtClean="0"/>
              <a:pPr/>
              <a:t>2/15/2018</a:t>
            </a:fld>
            <a:endParaRPr lang="en-GB"/>
          </a:p>
        </p:txBody>
      </p:sp>
      <p:sp>
        <p:nvSpPr>
          <p:cNvPr id="4" name="Footer Placeholder 3"/>
          <p:cNvSpPr>
            <a:spLocks noGrp="1"/>
          </p:cNvSpPr>
          <p:nvPr>
            <p:ph type="ftr" sz="quarter" idx="2"/>
          </p:nvPr>
        </p:nvSpPr>
        <p:spPr>
          <a:xfrm>
            <a:off x="1" y="9263923"/>
            <a:ext cx="2890542" cy="488013"/>
          </a:xfrm>
          <a:prstGeom prst="rect">
            <a:avLst/>
          </a:prstGeom>
        </p:spPr>
        <p:txBody>
          <a:bodyPr vert="horz" lIns="90206" tIns="45103" rIns="90206" bIns="45103" rtlCol="0" anchor="b"/>
          <a:lstStyle>
            <a:lvl1pPr algn="l">
              <a:defRPr sz="1200"/>
            </a:lvl1pPr>
          </a:lstStyle>
          <a:p>
            <a:endParaRPr lang="en-GB"/>
          </a:p>
        </p:txBody>
      </p:sp>
      <p:sp>
        <p:nvSpPr>
          <p:cNvPr id="5" name="Slide Number Placeholder 4"/>
          <p:cNvSpPr>
            <a:spLocks noGrp="1"/>
          </p:cNvSpPr>
          <p:nvPr>
            <p:ph type="sldNum" sz="quarter" idx="3"/>
          </p:nvPr>
        </p:nvSpPr>
        <p:spPr>
          <a:xfrm>
            <a:off x="3777038" y="9263923"/>
            <a:ext cx="2890542" cy="488013"/>
          </a:xfrm>
          <a:prstGeom prst="rect">
            <a:avLst/>
          </a:prstGeom>
        </p:spPr>
        <p:txBody>
          <a:bodyPr vert="horz" lIns="90206" tIns="45103" rIns="90206" bIns="45103" rtlCol="0" anchor="b"/>
          <a:lstStyle>
            <a:lvl1pPr algn="r">
              <a:defRPr sz="1200"/>
            </a:lvl1pPr>
          </a:lstStyle>
          <a:p>
            <a:fld id="{E09FE254-3C94-41FC-86B2-C7E261F4C963}" type="slidenum">
              <a:rPr lang="en-GB" smtClean="0"/>
              <a:pPr/>
              <a:t>‹#›</a:t>
            </a:fld>
            <a:endParaRPr lang="en-GB"/>
          </a:p>
        </p:txBody>
      </p:sp>
    </p:spTree>
    <p:extLst>
      <p:ext uri="{BB962C8B-B14F-4D97-AF65-F5344CB8AC3E}">
        <p14:creationId xmlns:p14="http://schemas.microsoft.com/office/powerpoint/2010/main" val="41626042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bwMode="auto">
          <a:xfrm>
            <a:off x="1" y="1"/>
            <a:ext cx="2890542" cy="488013"/>
          </a:xfrm>
          <a:prstGeom prst="rect">
            <a:avLst/>
          </a:prstGeom>
          <a:noFill/>
          <a:ln w="9525">
            <a:noFill/>
            <a:miter lim="800000"/>
            <a:headEnd/>
            <a:tailEnd/>
          </a:ln>
          <a:effectLst/>
        </p:spPr>
        <p:txBody>
          <a:bodyPr vert="horz" wrap="square" lIns="91919" tIns="45960" rIns="91919" bIns="45960" numCol="1" anchor="t" anchorCtr="0" compatLnSpc="1">
            <a:prstTxWarp prst="textNoShape">
              <a:avLst/>
            </a:prstTxWarp>
          </a:bodyPr>
          <a:lstStyle>
            <a:lvl1pPr defTabSz="919283" eaLnBrk="1" hangingPunct="1">
              <a:defRPr sz="1200"/>
            </a:lvl1pPr>
          </a:lstStyle>
          <a:p>
            <a:pPr>
              <a:defRPr/>
            </a:pPr>
            <a:endParaRPr lang="en-US"/>
          </a:p>
        </p:txBody>
      </p:sp>
      <p:sp>
        <p:nvSpPr>
          <p:cNvPr id="29699" name="Rectangle 3"/>
          <p:cNvSpPr>
            <a:spLocks noGrp="1" noChangeArrowheads="1"/>
          </p:cNvSpPr>
          <p:nvPr>
            <p:ph type="dt" idx="1"/>
          </p:nvPr>
        </p:nvSpPr>
        <p:spPr bwMode="auto">
          <a:xfrm>
            <a:off x="3777038" y="1"/>
            <a:ext cx="2890542" cy="488013"/>
          </a:xfrm>
          <a:prstGeom prst="rect">
            <a:avLst/>
          </a:prstGeom>
          <a:noFill/>
          <a:ln w="9525">
            <a:noFill/>
            <a:miter lim="800000"/>
            <a:headEnd/>
            <a:tailEnd/>
          </a:ln>
          <a:effectLst/>
        </p:spPr>
        <p:txBody>
          <a:bodyPr vert="horz" wrap="square" lIns="91919" tIns="45960" rIns="91919" bIns="45960" numCol="1" anchor="t" anchorCtr="0" compatLnSpc="1">
            <a:prstTxWarp prst="textNoShape">
              <a:avLst/>
            </a:prstTxWarp>
          </a:bodyPr>
          <a:lstStyle>
            <a:lvl1pPr algn="r" defTabSz="919283" eaLnBrk="1" hangingPunct="1">
              <a:defRPr sz="1200"/>
            </a:lvl1pPr>
          </a:lstStyle>
          <a:p>
            <a:pPr>
              <a:defRPr/>
            </a:pPr>
            <a:endParaRPr lang="en-US"/>
          </a:p>
        </p:txBody>
      </p:sp>
      <p:sp>
        <p:nvSpPr>
          <p:cNvPr id="51204" name="Rectangle 4"/>
          <p:cNvSpPr>
            <a:spLocks noGrp="1" noRot="1" noChangeAspect="1" noChangeArrowheads="1" noTextEdit="1"/>
          </p:cNvSpPr>
          <p:nvPr>
            <p:ph type="sldImg" idx="2"/>
          </p:nvPr>
        </p:nvSpPr>
        <p:spPr bwMode="auto">
          <a:xfrm>
            <a:off x="895350" y="731838"/>
            <a:ext cx="4878388" cy="3657600"/>
          </a:xfrm>
          <a:prstGeom prst="rect">
            <a:avLst/>
          </a:prstGeom>
          <a:noFill/>
          <a:ln w="9525">
            <a:solidFill>
              <a:srgbClr val="000000"/>
            </a:solidFill>
            <a:miter lim="800000"/>
            <a:headEnd/>
            <a:tailEnd/>
          </a:ln>
        </p:spPr>
      </p:sp>
      <p:sp>
        <p:nvSpPr>
          <p:cNvPr id="29701" name="Rectangle 5"/>
          <p:cNvSpPr>
            <a:spLocks noGrp="1" noChangeArrowheads="1"/>
          </p:cNvSpPr>
          <p:nvPr>
            <p:ph type="body" sz="quarter" idx="3"/>
          </p:nvPr>
        </p:nvSpPr>
        <p:spPr bwMode="auto">
          <a:xfrm>
            <a:off x="667513" y="4633627"/>
            <a:ext cx="5334062" cy="4388788"/>
          </a:xfrm>
          <a:prstGeom prst="rect">
            <a:avLst/>
          </a:prstGeom>
          <a:noFill/>
          <a:ln w="9525">
            <a:noFill/>
            <a:miter lim="800000"/>
            <a:headEnd/>
            <a:tailEnd/>
          </a:ln>
          <a:effectLst/>
        </p:spPr>
        <p:txBody>
          <a:bodyPr vert="horz" wrap="square" lIns="91919" tIns="45960" rIns="91919" bIns="4596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9702" name="Rectangle 6"/>
          <p:cNvSpPr>
            <a:spLocks noGrp="1" noChangeArrowheads="1"/>
          </p:cNvSpPr>
          <p:nvPr>
            <p:ph type="ftr" sz="quarter" idx="4"/>
          </p:nvPr>
        </p:nvSpPr>
        <p:spPr bwMode="auto">
          <a:xfrm>
            <a:off x="1" y="9263923"/>
            <a:ext cx="2890542" cy="488013"/>
          </a:xfrm>
          <a:prstGeom prst="rect">
            <a:avLst/>
          </a:prstGeom>
          <a:noFill/>
          <a:ln w="9525">
            <a:noFill/>
            <a:miter lim="800000"/>
            <a:headEnd/>
            <a:tailEnd/>
          </a:ln>
          <a:effectLst/>
        </p:spPr>
        <p:txBody>
          <a:bodyPr vert="horz" wrap="square" lIns="91919" tIns="45960" rIns="91919" bIns="45960" numCol="1" anchor="b" anchorCtr="0" compatLnSpc="1">
            <a:prstTxWarp prst="textNoShape">
              <a:avLst/>
            </a:prstTxWarp>
          </a:bodyPr>
          <a:lstStyle>
            <a:lvl1pPr defTabSz="919283" eaLnBrk="1" hangingPunct="1">
              <a:defRPr sz="1200"/>
            </a:lvl1pPr>
          </a:lstStyle>
          <a:p>
            <a:pPr>
              <a:defRPr/>
            </a:pPr>
            <a:endParaRPr lang="en-US"/>
          </a:p>
        </p:txBody>
      </p:sp>
      <p:sp>
        <p:nvSpPr>
          <p:cNvPr id="29703" name="Rectangle 7"/>
          <p:cNvSpPr>
            <a:spLocks noGrp="1" noChangeArrowheads="1"/>
          </p:cNvSpPr>
          <p:nvPr>
            <p:ph type="sldNum" sz="quarter" idx="5"/>
          </p:nvPr>
        </p:nvSpPr>
        <p:spPr bwMode="auto">
          <a:xfrm>
            <a:off x="3777038" y="9263923"/>
            <a:ext cx="2890542" cy="488013"/>
          </a:xfrm>
          <a:prstGeom prst="rect">
            <a:avLst/>
          </a:prstGeom>
          <a:noFill/>
          <a:ln w="9525">
            <a:noFill/>
            <a:miter lim="800000"/>
            <a:headEnd/>
            <a:tailEnd/>
          </a:ln>
          <a:effectLst/>
        </p:spPr>
        <p:txBody>
          <a:bodyPr vert="horz" wrap="square" lIns="91919" tIns="45960" rIns="91919" bIns="45960" numCol="1" anchor="b" anchorCtr="0" compatLnSpc="1">
            <a:prstTxWarp prst="textNoShape">
              <a:avLst/>
            </a:prstTxWarp>
          </a:bodyPr>
          <a:lstStyle>
            <a:lvl1pPr algn="r" defTabSz="919283" eaLnBrk="1" hangingPunct="1">
              <a:defRPr sz="1200"/>
            </a:lvl1pPr>
          </a:lstStyle>
          <a:p>
            <a:pPr>
              <a:defRPr/>
            </a:pPr>
            <a:fld id="{C93A5F01-EA77-4518-9C35-916306F7594D}" type="slidenum">
              <a:rPr lang="en-US"/>
              <a:pPr>
                <a:defRPr/>
              </a:pPr>
              <a:t>‹#›</a:t>
            </a:fld>
            <a:endParaRPr lang="en-US"/>
          </a:p>
        </p:txBody>
      </p:sp>
    </p:spTree>
    <p:extLst>
      <p:ext uri="{BB962C8B-B14F-4D97-AF65-F5344CB8AC3E}">
        <p14:creationId xmlns:p14="http://schemas.microsoft.com/office/powerpoint/2010/main" val="42791476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02056">
              <a:defRPr/>
            </a:pPr>
            <a:r>
              <a:rPr lang="en-GB" dirty="0" smtClean="0"/>
              <a:t>Waves carry energy but they do not transfer matter.</a:t>
            </a:r>
          </a:p>
          <a:p>
            <a:endParaRPr lang="en-GB" dirty="0"/>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2</a:t>
            </a:fld>
            <a:endParaRPr lang="en-US"/>
          </a:p>
        </p:txBody>
      </p:sp>
    </p:spTree>
    <p:extLst>
      <p:ext uri="{BB962C8B-B14F-4D97-AF65-F5344CB8AC3E}">
        <p14:creationId xmlns:p14="http://schemas.microsoft.com/office/powerpoint/2010/main" val="3356301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69135" indent="-169135" algn="just" defTabSz="902056">
              <a:buFont typeface="Arial" pitchFamily="34" charset="0"/>
              <a:buChar char="•"/>
              <a:defRPr/>
            </a:pPr>
            <a:r>
              <a:rPr lang="en-GB" baseline="0" dirty="0" smtClean="0"/>
              <a:t>In our every day life, we intuitively think of some things as particles (like bullet, balls, cars etc.) while some other things as waves (sound waves, water waves, seismic waves etc.). Because they seemingly behave very differently, </a:t>
            </a:r>
            <a:r>
              <a:rPr lang="en-GB" dirty="0" smtClean="0"/>
              <a:t>the</a:t>
            </a:r>
            <a:r>
              <a:rPr lang="en-GB" baseline="0" dirty="0" smtClean="0"/>
              <a:t> mathematical description of wave and particle properties are distinct in </a:t>
            </a:r>
            <a:r>
              <a:rPr lang="en-GB" dirty="0" smtClean="0"/>
              <a:t>Classical Mechanics.</a:t>
            </a:r>
            <a:endParaRPr lang="en-GB" baseline="0" dirty="0" smtClean="0"/>
          </a:p>
          <a:p>
            <a:pPr defTabSz="902056">
              <a:defRPr/>
            </a:pPr>
            <a:endParaRPr lang="en-GB" dirty="0" smtClean="0"/>
          </a:p>
          <a:p>
            <a:r>
              <a:rPr lang="en-GB" b="1" dirty="0"/>
              <a:t>Definition of a Wave</a:t>
            </a:r>
          </a:p>
          <a:p>
            <a:r>
              <a:rPr lang="en-GB" dirty="0"/>
              <a:t>Webster's dictionary defines a wave as:</a:t>
            </a:r>
          </a:p>
          <a:p>
            <a:r>
              <a:rPr lang="en-GB" dirty="0"/>
              <a:t>“a disturbance or variation that transfers energy progressively from point to point in a medium and that may take the form of an elastic deformation or of a variation of pressure, electric or magnetic intensity, electric potential, or temperature.”</a:t>
            </a:r>
          </a:p>
          <a:p>
            <a:pPr defTabSz="902056">
              <a:defRPr/>
            </a:pPr>
            <a:r>
              <a:rPr lang="en-GB" dirty="0"/>
              <a:t>The most important part of this definition is that a wave is a </a:t>
            </a:r>
            <a:r>
              <a:rPr lang="en-GB" b="1" dirty="0"/>
              <a:t>disturbance</a:t>
            </a:r>
            <a:r>
              <a:rPr lang="en-GB" dirty="0"/>
              <a:t> or </a:t>
            </a:r>
            <a:r>
              <a:rPr lang="en-GB" b="1" dirty="0"/>
              <a:t>variation</a:t>
            </a:r>
            <a:r>
              <a:rPr lang="en-GB" dirty="0"/>
              <a:t> which travels through a medium. The medium through which the wave travels may experience some local oscillations as the wave passes, but the particles in the medium do </a:t>
            </a:r>
            <a:r>
              <a:rPr lang="en-GB" b="1" dirty="0"/>
              <a:t>not</a:t>
            </a:r>
            <a:r>
              <a:rPr lang="en-GB" dirty="0"/>
              <a:t> travel with the wave. The disturbance may take any of a number of shapes, from a finite width pulse to an infinitely long sine wave.</a:t>
            </a:r>
            <a:r>
              <a:rPr lang="en-GB" dirty="0" smtClean="0"/>
              <a:t> </a:t>
            </a:r>
          </a:p>
          <a:p>
            <a:pPr defTabSz="902056">
              <a:defRPr/>
            </a:pPr>
            <a:r>
              <a:rPr lang="en-GB" dirty="0" smtClean="0"/>
              <a:t>Waves carry energy but they do not transfer matter.</a:t>
            </a:r>
          </a:p>
          <a:p>
            <a:endParaRPr lang="en-GB" i="1" u="sng" dirty="0" smtClean="0"/>
          </a:p>
          <a:p>
            <a:r>
              <a:rPr lang="en-GB" i="1" u="sng" dirty="0" smtClean="0"/>
              <a:t>Longitudinal waves</a:t>
            </a:r>
          </a:p>
          <a:p>
            <a:pPr algn="just">
              <a:buNone/>
            </a:pPr>
            <a:r>
              <a:rPr lang="en-GB" dirty="0" smtClean="0"/>
              <a:t>	</a:t>
            </a:r>
            <a:r>
              <a:rPr lang="en-GB" dirty="0"/>
              <a:t>wave in which the vibrations are along the direction of travel of the wave (e.g. sound waves, compression waves in springs)</a:t>
            </a:r>
          </a:p>
          <a:p>
            <a:r>
              <a:rPr lang="en-GB" i="1" u="sng" dirty="0" smtClean="0"/>
              <a:t>Transverse waves</a:t>
            </a:r>
          </a:p>
          <a:p>
            <a:pPr algn="just">
              <a:buNone/>
            </a:pPr>
            <a:r>
              <a:rPr lang="en-GB" dirty="0" smtClean="0"/>
              <a:t>	</a:t>
            </a:r>
            <a:r>
              <a:rPr lang="en-GB" dirty="0"/>
              <a:t>waves in which the vibrations are perpendicular to the direction of travel of the wave (e.g. electromagnetic waves, water waves)</a:t>
            </a:r>
          </a:p>
          <a:p>
            <a:pPr algn="just" defTabSz="902056">
              <a:defRPr/>
            </a:pPr>
            <a:r>
              <a:rPr lang="en-GB" dirty="0"/>
              <a:t>	Transverse waves on a string are another example. The string is displaced up and down as the wave travels from left to right, but the string itself does not experience any net motion.</a:t>
            </a:r>
          </a:p>
          <a:p>
            <a:pPr algn="just">
              <a:buNone/>
            </a:pPr>
            <a:endParaRPr lang="en-GB" dirty="0"/>
          </a:p>
          <a:p>
            <a:pPr algn="just">
              <a:buNone/>
            </a:pPr>
            <a:r>
              <a:rPr lang="en-GB" b="1" i="1" u="sng" dirty="0"/>
              <a:t>Huygens</a:t>
            </a:r>
          </a:p>
          <a:p>
            <a:pPr algn="just">
              <a:buNone/>
            </a:pPr>
            <a:r>
              <a:rPr lang="en-GB" dirty="0" smtClean="0"/>
              <a:t>Huygens experimented by passing light through two crystals and rotating one with respect to the other. For example, he noticed that for some directions the second crystal doesn't double the two images from the first crystal. This meant that each of the two beams were somehow different to ordinary light. Huygens interpretation was that the crystal impressed a peculiar disposition into each beam while Newton thought that the crystal separated particles with different "sides".</a:t>
            </a:r>
          </a:p>
          <a:p>
            <a:pPr algn="just">
              <a:buNone/>
            </a:pPr>
            <a:endParaRPr lang="en-GB" dirty="0" smtClean="0"/>
          </a:p>
          <a:p>
            <a:pPr algn="just">
              <a:buNone/>
            </a:pPr>
            <a:r>
              <a:rPr lang="en-GB" b="1" u="sng" dirty="0" smtClean="0"/>
              <a:t>Polarisation:</a:t>
            </a:r>
          </a:p>
          <a:p>
            <a:pPr algn="just">
              <a:buNone/>
            </a:pPr>
            <a:r>
              <a:rPr lang="en-GB" dirty="0" smtClean="0"/>
              <a:t>A light wave that is vibrating in more than one plane is referred to as </a:t>
            </a:r>
            <a:r>
              <a:rPr lang="en-GB" i="1" dirty="0" smtClean="0"/>
              <a:t>unpolarised light</a:t>
            </a:r>
            <a:r>
              <a:rPr lang="en-GB" dirty="0" smtClean="0"/>
              <a:t>. Light emitted by the sun, by a lamp in the classroom, or by a candle flame is unpolarised</a:t>
            </a:r>
            <a:r>
              <a:rPr lang="en-GB" baseline="0" dirty="0" smtClean="0"/>
              <a:t> light. Such light waves are created by electric charges that vibrate in a variety of directions. It is possible to transform unpolarised light into </a:t>
            </a:r>
            <a:r>
              <a:rPr lang="en-GB" i="1" baseline="0" dirty="0" smtClean="0"/>
              <a:t>polarised light</a:t>
            </a:r>
            <a:r>
              <a:rPr lang="en-GB" baseline="0" dirty="0" smtClean="0"/>
              <a:t>. Polarised light waves are light waves in which the vibrations occur in a single plane. The process of transforming unpolarised light into polarised light is known as </a:t>
            </a:r>
            <a:r>
              <a:rPr lang="en-GB" i="1" baseline="0" dirty="0" smtClean="0"/>
              <a:t>polarisation</a:t>
            </a:r>
            <a:r>
              <a:rPr lang="en-GB" baseline="0" dirty="0" smtClean="0"/>
              <a:t>.</a:t>
            </a:r>
            <a:endParaRPr lang="en-GB" dirty="0" smtClean="0"/>
          </a:p>
          <a:p>
            <a:pPr algn="just">
              <a:buNone/>
            </a:pPr>
            <a:endParaRPr lang="en-GB" dirty="0"/>
          </a:p>
          <a:p>
            <a:pPr algn="just">
              <a:buNone/>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3</a:t>
            </a:fld>
            <a:endParaRPr lang="en-US"/>
          </a:p>
        </p:txBody>
      </p:sp>
    </p:spTree>
    <p:extLst>
      <p:ext uri="{BB962C8B-B14F-4D97-AF65-F5344CB8AC3E}">
        <p14:creationId xmlns:p14="http://schemas.microsoft.com/office/powerpoint/2010/main" val="2417752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Polymath:</a:t>
            </a:r>
            <a:r>
              <a:rPr lang="en-GB" baseline="0" dirty="0" smtClean="0"/>
              <a:t> a person of great learning in several fields of study.</a:t>
            </a:r>
            <a:endParaRPr lang="en-GB" dirty="0"/>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4</a:t>
            </a:fld>
            <a:endParaRPr lang="en-US"/>
          </a:p>
        </p:txBody>
      </p:sp>
    </p:spTree>
    <p:extLst>
      <p:ext uri="{BB962C8B-B14F-4D97-AF65-F5344CB8AC3E}">
        <p14:creationId xmlns:p14="http://schemas.microsoft.com/office/powerpoint/2010/main" val="4294773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the age of 23,</a:t>
            </a:r>
            <a:r>
              <a:rPr lang="en-GB" baseline="0" dirty="0" smtClean="0"/>
              <a:t> Newton began his now famous experiments on dispersion.</a:t>
            </a:r>
          </a:p>
          <a:p>
            <a:r>
              <a:rPr lang="en-GB" baseline="0" dirty="0" smtClean="0"/>
              <a:t>	“I procured me a triangular glass prism to try therewith the celebrated phenomena of colours.”</a:t>
            </a:r>
          </a:p>
          <a:p>
            <a:r>
              <a:rPr lang="en-GB" baseline="0" dirty="0" smtClean="0"/>
              <a:t>Newton concluded that white light was composed of a whole range of independent colours. He maintained that the corpuscles of light associated with the various colours excited the ether into characteristics vibrations. Furthermore, the sensation of red corresponded to the longest vibration of the ether and violet to the shortest. Even though his work shows a curious propensity for simultaneously embracing both the wave and emission (corpuscular) theories, he does become more committed to the latter as he grows older. Perhaps his main reason for rejecting the wave theory as it stood then was the blatant problem of explaining rectilinear propagation in terms of waves which spread out in all directions.</a:t>
            </a:r>
          </a:p>
          <a:p>
            <a:endParaRPr lang="en-GB" baseline="0" dirty="0" smtClean="0"/>
          </a:p>
          <a:p>
            <a:r>
              <a:rPr lang="en-GB" dirty="0" smtClean="0"/>
              <a:t>http://www.webexhibits.org/colorart/bh.html</a:t>
            </a:r>
            <a:endParaRPr lang="en-GB" dirty="0"/>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5</a:t>
            </a:fld>
            <a:endParaRPr lang="en-US"/>
          </a:p>
        </p:txBody>
      </p:sp>
    </p:spTree>
    <p:extLst>
      <p:ext uri="{BB962C8B-B14F-4D97-AF65-F5344CB8AC3E}">
        <p14:creationId xmlns:p14="http://schemas.microsoft.com/office/powerpoint/2010/main" val="2143818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7</a:t>
            </a:fld>
            <a:endParaRPr lang="en-US"/>
          </a:p>
        </p:txBody>
      </p:sp>
    </p:spTree>
    <p:extLst>
      <p:ext uri="{BB962C8B-B14F-4D97-AF65-F5344CB8AC3E}">
        <p14:creationId xmlns:p14="http://schemas.microsoft.com/office/powerpoint/2010/main" val="3891137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b="1" dirty="0" smtClean="0"/>
              <a:t>Thomas </a:t>
            </a:r>
            <a:r>
              <a:rPr lang="en-GB" b="1" dirty="0" smtClean="0"/>
              <a:t>Young</a:t>
            </a:r>
            <a:r>
              <a:rPr lang="en-GB" dirty="0" smtClean="0"/>
              <a:t> (13 June 1773 – 10 May 1829) was an English polymath. Young made notable scientific contributions to the fields of vision, light, solid mechanics, energy, physiology, language, musical harmony, and Egyptology. He "made a number of original and insightful innovations“</a:t>
            </a:r>
            <a:r>
              <a:rPr lang="en-GB" baseline="30000" dirty="0" smtClean="0"/>
              <a:t> </a:t>
            </a:r>
            <a:r>
              <a:rPr lang="en-GB" dirty="0" smtClean="0"/>
              <a:t>in the decipherment of Egyptian hieroglyphs (specifically the Rosetta Stone) before Jean-François Champollion eventually expanded on his work. He was admired by, among others, William Herschel, Hermann von Helmholtz, James Clerk Maxwell, and Albert Einstein.</a:t>
            </a:r>
            <a:endParaRPr lang="en-GB" dirty="0"/>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8</a:t>
            </a:fld>
            <a:endParaRPr lang="en-US"/>
          </a:p>
        </p:txBody>
      </p:sp>
    </p:spTree>
    <p:extLst>
      <p:ext uri="{BB962C8B-B14F-4D97-AF65-F5344CB8AC3E}">
        <p14:creationId xmlns:p14="http://schemas.microsoft.com/office/powerpoint/2010/main" val="4116362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u="sng" dirty="0"/>
              <a:t>James Clerk Maxwell </a:t>
            </a:r>
            <a:r>
              <a:rPr lang="en-GB" dirty="0"/>
              <a:t>(1831 – 1879) was a Scottish mathematical physicist. His most prominent achievement was to formulate a set of equations that describe electricity, magnetism and optics as manifestations of the same phenomenon, namely the electromagnetic field. Maxwell’s achievement concerning electromagnetism have been called the “second great unification in physics”, after the first one realised by Isaac Newton.</a:t>
            </a:r>
          </a:p>
          <a:p>
            <a:r>
              <a:rPr lang="en-GB" dirty="0" smtClean="0"/>
              <a:t>With the publication of </a:t>
            </a:r>
            <a:r>
              <a:rPr lang="en-GB" i="1" dirty="0" smtClean="0"/>
              <a:t>A Dynamical Theory of the Electromagnetic Field</a:t>
            </a:r>
            <a:r>
              <a:rPr lang="en-GB" i="0" baseline="0" dirty="0" smtClean="0"/>
              <a:t> </a:t>
            </a:r>
            <a:r>
              <a:rPr lang="en-GB" dirty="0" smtClean="0"/>
              <a:t>in 1865, Maxwell demonstrated that electric and magnetic fields travel through space as waves moving at the speed of light. Maxwell proposed that light is in fact undulations in the same medium that is the cause of electric and magnetic phenomena. The unification of light and electrical phenomena led to the prediction of the existence of radio waves.</a:t>
            </a:r>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9</a:t>
            </a:fld>
            <a:endParaRPr lang="en-US"/>
          </a:p>
        </p:txBody>
      </p:sp>
    </p:spTree>
    <p:extLst>
      <p:ext uri="{BB962C8B-B14F-4D97-AF65-F5344CB8AC3E}">
        <p14:creationId xmlns:p14="http://schemas.microsoft.com/office/powerpoint/2010/main" val="3734322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From article “What are Maxwell’s equations?” published in the Guardian.</a:t>
            </a:r>
          </a:p>
          <a:p>
            <a:r>
              <a:rPr lang="en-GB" dirty="0"/>
              <a:t>These equations are the basis of electromagnetic induction, the idea that if you move a target near an electrical conductor (or vice versa), you generate electricity. The electricity you use everyday is made like this, using generators that work according to these equations.</a:t>
            </a:r>
          </a:p>
          <a:p>
            <a:r>
              <a:rPr lang="en-GB" dirty="0"/>
              <a:t>Maxwell had started by examining the properties of  electricity and magnetism and stumbled upon a much deeper truth about them: the electromagnetic field was a medium for waves that, like ripples across the surface of a pond, travelled at a speed c. And the light we see is one of those electromagnetic waves.</a:t>
            </a:r>
          </a:p>
          <a:p>
            <a:r>
              <a:rPr lang="en-GB" dirty="0"/>
              <a:t>That meant there should be other electromagnetic waves. The wavelengths we can detect with our eyes appear to us as colours. Shorter wavelengths of light include UV and gamma rays.</a:t>
            </a:r>
          </a:p>
          <a:p>
            <a:r>
              <a:rPr lang="en-GB" dirty="0"/>
              <a:t>Longer wavelengths include heat (infra-red waves), microwaves and radio waves. The latter, of course, are the communications method of the 20</a:t>
            </a:r>
            <a:r>
              <a:rPr lang="en-GB" baseline="30000" dirty="0"/>
              <a:t>th</a:t>
            </a:r>
            <a:r>
              <a:rPr lang="en-GB" dirty="0"/>
              <a:t> century – everything from radios to televisions to radar to mobile phones are based on our manipulation of the electromagnetic field, as described by Maxwell’s equations.</a:t>
            </a:r>
            <a:br>
              <a:rPr lang="en-GB" dirty="0"/>
            </a:br>
            <a:endParaRPr lang="en-GB" dirty="0"/>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10</a:t>
            </a:fld>
            <a:endParaRPr lang="en-US"/>
          </a:p>
        </p:txBody>
      </p:sp>
    </p:spTree>
    <p:extLst>
      <p:ext uri="{BB962C8B-B14F-4D97-AF65-F5344CB8AC3E}">
        <p14:creationId xmlns:p14="http://schemas.microsoft.com/office/powerpoint/2010/main" val="2537898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11</a:t>
            </a:fld>
            <a:endParaRPr lang="en-US"/>
          </a:p>
        </p:txBody>
      </p:sp>
    </p:spTree>
    <p:extLst>
      <p:ext uri="{BB962C8B-B14F-4D97-AF65-F5344CB8AC3E}">
        <p14:creationId xmlns:p14="http://schemas.microsoft.com/office/powerpoint/2010/main" val="24578949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Cathode rays</a:t>
            </a:r>
            <a:r>
              <a:rPr lang="en-GB" dirty="0" smtClean="0"/>
              <a:t> (also called an </a:t>
            </a:r>
            <a:r>
              <a:rPr lang="en-GB" b="1" dirty="0" smtClean="0"/>
              <a:t>electron beam</a:t>
            </a:r>
            <a:r>
              <a:rPr lang="en-GB" dirty="0" smtClean="0"/>
              <a:t> or </a:t>
            </a:r>
            <a:r>
              <a:rPr lang="en-GB" b="1" dirty="0" smtClean="0"/>
              <a:t>e-beam</a:t>
            </a:r>
            <a:r>
              <a:rPr lang="en-GB" dirty="0" smtClean="0"/>
              <a:t>) are streams of electrons observed in vacuum tubes. If an evacuated glass tube is equipped with two electrodes and a voltage is applied, the glass opposite of the negative electrode is observed to glow, due to electrons emitted from and travelling perpendicular to the cathode (the electrode connected to the negative terminal of the voltage supply). They were first observed in 1869 by German physicist Johann </a:t>
            </a:r>
            <a:r>
              <a:rPr lang="en-GB" dirty="0" err="1" smtClean="0"/>
              <a:t>Hittorf</a:t>
            </a:r>
            <a:r>
              <a:rPr lang="en-GB" dirty="0" smtClean="0"/>
              <a:t>, and were named in 1876 by </a:t>
            </a:r>
            <a:r>
              <a:rPr lang="en-GB" dirty="0" err="1" smtClean="0"/>
              <a:t>Eugen</a:t>
            </a:r>
            <a:r>
              <a:rPr lang="en-GB" dirty="0" smtClean="0"/>
              <a:t> Goldstein </a:t>
            </a:r>
            <a:r>
              <a:rPr lang="en-GB" i="1" dirty="0" err="1" smtClean="0"/>
              <a:t>kathodenstrahlen</a:t>
            </a:r>
            <a:r>
              <a:rPr lang="en-GB" dirty="0" smtClean="0"/>
              <a:t>, or cathode rays.</a:t>
            </a:r>
            <a:endParaRPr lang="en-GB" baseline="30000" dirty="0" smtClean="0"/>
          </a:p>
          <a:p>
            <a:endParaRPr lang="en-GB" baseline="30000" dirty="0" smtClean="0"/>
          </a:p>
          <a:p>
            <a:pPr defTabSz="902056">
              <a:defRPr/>
            </a:pPr>
            <a:r>
              <a:rPr lang="en-GB" dirty="0"/>
              <a:t>Lenard was an active proponent of Nazi ideology…</a:t>
            </a:r>
          </a:p>
          <a:p>
            <a:endParaRPr lang="en-GB" dirty="0"/>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12</a:t>
            </a:fld>
            <a:endParaRPr lang="en-US"/>
          </a:p>
        </p:txBody>
      </p:sp>
    </p:spTree>
    <p:extLst>
      <p:ext uri="{BB962C8B-B14F-4D97-AF65-F5344CB8AC3E}">
        <p14:creationId xmlns:p14="http://schemas.microsoft.com/office/powerpoint/2010/main" val="452661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02056">
              <a:defRPr/>
            </a:pPr>
            <a:r>
              <a:rPr lang="en-GB" b="1" u="sng" dirty="0" smtClean="0"/>
              <a:t>John </a:t>
            </a:r>
            <a:r>
              <a:rPr lang="en-GB" b="1" u="sng" dirty="0" smtClean="0"/>
              <a:t>William </a:t>
            </a:r>
            <a:r>
              <a:rPr lang="en-GB" b="1" u="sng" dirty="0" err="1" smtClean="0"/>
              <a:t>Strutt</a:t>
            </a:r>
            <a:r>
              <a:rPr lang="en-GB" b="1" u="sng" dirty="0" smtClean="0"/>
              <a:t>, 3</a:t>
            </a:r>
            <a:r>
              <a:rPr lang="en-GB" b="1" u="sng" baseline="30000" dirty="0" smtClean="0"/>
              <a:t>rd</a:t>
            </a:r>
            <a:r>
              <a:rPr lang="en-GB" b="1" u="sng" dirty="0" smtClean="0"/>
              <a:t> Baron Rayleigh</a:t>
            </a:r>
            <a:r>
              <a:rPr lang="en-GB" b="0" u="none" dirty="0" smtClean="0"/>
              <a:t> (1842 – 1919) was an English physicist who, with William Ramsay, discovered argon, an achievement for which he earned the Noble Prize in</a:t>
            </a:r>
            <a:r>
              <a:rPr lang="en-GB" b="0" u="none" baseline="0" dirty="0" smtClean="0"/>
              <a:t> Physics in 1904. He discovered the phenomenon now called Rayleigh scattering, explaining why the sky is blue, and predicted the existence of the surface waves now known as Rayleigh waves. Rayleigh’s textbook, </a:t>
            </a:r>
            <a:r>
              <a:rPr lang="en-GB" b="0" i="1" u="none" baseline="0" dirty="0" smtClean="0"/>
              <a:t>The theory of Sound</a:t>
            </a:r>
            <a:r>
              <a:rPr lang="en-GB" b="0" i="0" u="none" baseline="0" dirty="0" smtClean="0"/>
              <a:t>, is still referred to by acoustic engineers today.</a:t>
            </a:r>
            <a:endParaRPr lang="en-GB" b="1" u="sng" dirty="0" smtClean="0"/>
          </a:p>
          <a:p>
            <a:pPr defTabSz="902056">
              <a:defRPr/>
            </a:pPr>
            <a:r>
              <a:rPr lang="en-GB" b="1" u="sng" dirty="0" smtClean="0"/>
              <a:t>James Hopwood Jeans</a:t>
            </a:r>
            <a:r>
              <a:rPr lang="en-GB" b="1" u="sng" baseline="0" dirty="0" smtClean="0"/>
              <a:t> </a:t>
            </a:r>
            <a:r>
              <a:rPr lang="en-GB" baseline="0" dirty="0" smtClean="0"/>
              <a:t>(1877 – 1946) was an English physicist, astronomer and mathematician. He made important contributions in many areas of physics, including quantum theory, the theory of radiation and stellar evolution.</a:t>
            </a:r>
            <a:r>
              <a:rPr lang="en-GB" dirty="0" smtClean="0"/>
              <a:t> </a:t>
            </a:r>
          </a:p>
          <a:p>
            <a:pPr defTabSz="902056">
              <a:defRPr/>
            </a:pPr>
            <a:r>
              <a:rPr lang="en-GB" b="1" u="sng" dirty="0" err="1" smtClean="0"/>
              <a:t>Hendrik</a:t>
            </a:r>
            <a:r>
              <a:rPr lang="en-GB" b="1" u="sng" dirty="0" smtClean="0"/>
              <a:t> </a:t>
            </a:r>
            <a:r>
              <a:rPr lang="en-GB" b="1" u="sng" dirty="0" err="1" smtClean="0"/>
              <a:t>Antoon</a:t>
            </a:r>
            <a:r>
              <a:rPr lang="en-GB" b="1" u="sng" dirty="0" smtClean="0"/>
              <a:t> Lorentz </a:t>
            </a:r>
            <a:r>
              <a:rPr lang="en-GB" dirty="0" smtClean="0"/>
              <a:t>(1853 – 1928) was a Dutch physicist who shared in the 1902 Nobel Prize in Physics with Pieter Zeeman for the discovery and theoretical explanation of the Zeeman effect. He also derived the transformation equations subsequently used by Einstein to describe space and time. In 1875 Lorentz earned a doctoral degree </a:t>
            </a:r>
            <a:r>
              <a:rPr lang="en-GB" dirty="0" err="1" smtClean="0"/>
              <a:t>uner</a:t>
            </a:r>
            <a:r>
              <a:rPr lang="en-GB" dirty="0" smtClean="0"/>
              <a:t> Pieter </a:t>
            </a:r>
            <a:r>
              <a:rPr lang="en-GB" dirty="0" err="1" smtClean="0"/>
              <a:t>Rijke</a:t>
            </a:r>
            <a:r>
              <a:rPr lang="en-GB" dirty="0" smtClean="0"/>
              <a:t> on a thesis entitles “On</a:t>
            </a:r>
            <a:r>
              <a:rPr lang="en-GB" baseline="0" dirty="0" smtClean="0"/>
              <a:t> the theory of reflection and refraction of light”, in which he refined the electromagnetic theory of James Clerk Maxwell.</a:t>
            </a: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13</a:t>
            </a:fld>
            <a:endParaRPr lang="en-US"/>
          </a:p>
        </p:txBody>
      </p:sp>
    </p:spTree>
    <p:extLst>
      <p:ext uri="{BB962C8B-B14F-4D97-AF65-F5344CB8AC3E}">
        <p14:creationId xmlns:p14="http://schemas.microsoft.com/office/powerpoint/2010/main" val="344417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u="sng" dirty="0"/>
              <a:t>Albert Einstein </a:t>
            </a:r>
            <a:r>
              <a:rPr lang="en-GB" sz="1800" dirty="0"/>
              <a:t>(1978 – 1955)  was a German-born theoretical physicist </a:t>
            </a:r>
            <a:r>
              <a:rPr lang="en-GB" dirty="0"/>
              <a:t>who developed the general theory of relativity, one of the 2 pillars of modern physics, alongside with quantum mechanics. </a:t>
            </a:r>
          </a:p>
          <a:p>
            <a:r>
              <a:rPr lang="en-GB" sz="1800" dirty="0"/>
              <a:t>While best known for his mass-energy equivalence formula </a:t>
            </a:r>
            <a:r>
              <a:rPr lang="en-GB" sz="1800" i="1" dirty="0"/>
              <a:t>E</a:t>
            </a:r>
            <a:r>
              <a:rPr lang="en-GB" sz="1800" dirty="0"/>
              <a:t> = </a:t>
            </a:r>
            <a:r>
              <a:rPr lang="en-GB" sz="1800" i="1" dirty="0"/>
              <a:t>mc</a:t>
            </a:r>
            <a:r>
              <a:rPr lang="en-GB" sz="1800" baseline="30000" dirty="0"/>
              <a:t>2</a:t>
            </a:r>
            <a:r>
              <a:rPr lang="en-GB" sz="1800" dirty="0"/>
              <a:t> (which has been dubbed "the world's most famous equation"), he received the 1921 Nobel Prize in Physics "for his services to theoretical physics, and especially for his discovery of the law of the photoelectric effect". The latter was pivotal in establishing quantum theory.</a:t>
            </a:r>
            <a:br>
              <a:rPr lang="en-GB" sz="1800" dirty="0"/>
            </a:br>
            <a:endParaRPr lang="en-GB" sz="1800" dirty="0"/>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15</a:t>
            </a:fld>
            <a:endParaRPr lang="en-US"/>
          </a:p>
        </p:txBody>
      </p:sp>
    </p:spTree>
    <p:extLst>
      <p:ext uri="{BB962C8B-B14F-4D97-AF65-F5344CB8AC3E}">
        <p14:creationId xmlns:p14="http://schemas.microsoft.com/office/powerpoint/2010/main" val="2068136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C93A5F01-EA77-4518-9C35-916306F7594D}" type="slidenum">
              <a:rPr lang="en-US" smtClean="0"/>
              <a:pPr>
                <a:defRPr/>
              </a:pPr>
              <a:t>16</a:t>
            </a:fld>
            <a:endParaRPr lang="en-US"/>
          </a:p>
        </p:txBody>
      </p:sp>
    </p:spTree>
    <p:extLst>
      <p:ext uri="{BB962C8B-B14F-4D97-AF65-F5344CB8AC3E}">
        <p14:creationId xmlns:p14="http://schemas.microsoft.com/office/powerpoint/2010/main" val="814647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eaLnBrk="1" hangingPunct="1">
                <a:defRPr/>
              </a:pPr>
              <a:endParaRPr lang="en-US" sz="2400">
                <a:latin typeface="Times New Roman" pitchFamily="18" charset="0"/>
              </a:endParaRPr>
            </a:p>
          </p:txBody>
        </p:sp>
        <p:sp>
          <p:nvSpPr>
            <p:cNvPr id="6" name="Rectangle 4"/>
            <p:cNvSpPr>
              <a:spLocks noChangeArrowheads="1"/>
            </p:cNvSpPr>
            <p:nvPr/>
          </p:nvSpPr>
          <p:spPr bwMode="hidden">
            <a:xfrm>
              <a:off x="1081" y="1065"/>
              <a:ext cx="4679" cy="1596"/>
            </a:xfrm>
            <a:prstGeom prst="rect">
              <a:avLst/>
            </a:prstGeom>
            <a:solidFill>
              <a:schemeClr val="bg2"/>
            </a:solidFill>
            <a:ln w="9525">
              <a:noFill/>
              <a:miter lim="800000"/>
              <a:headEnd/>
              <a:tailEnd/>
            </a:ln>
          </p:spPr>
          <p:txBody>
            <a:bodyPr/>
            <a:lstStyle/>
            <a:p>
              <a:pPr eaLnBrk="1" hangingPunct="1">
                <a:defRPr/>
              </a:pPr>
              <a:endParaRPr lang="en-US" sz="2400">
                <a:latin typeface="Times New Roman" pitchFamily="18" charset="0"/>
              </a:endParaRPr>
            </a:p>
          </p:txBody>
        </p:sp>
        <p:grpSp>
          <p:nvGrpSpPr>
            <p:cNvPr id="7" name="Group 5"/>
            <p:cNvGrpSpPr>
              <a:grpSpLocks/>
            </p:cNvGrpSpPr>
            <p:nvPr/>
          </p:nvGrpSpPr>
          <p:grpSpPr bwMode="auto">
            <a:xfrm>
              <a:off x="0" y="672"/>
              <a:ext cx="1806" cy="1989"/>
              <a:chOff x="0" y="672"/>
              <a:chExt cx="1806" cy="1989"/>
            </a:xfrm>
          </p:grpSpPr>
          <p:sp>
            <p:nvSpPr>
              <p:cNvPr id="8" name="Rectangle 6"/>
              <p:cNvSpPr>
                <a:spLocks noChangeArrowheads="1"/>
              </p:cNvSpPr>
              <p:nvPr userDrawn="1"/>
            </p:nvSpPr>
            <p:spPr bwMode="auto">
              <a:xfrm>
                <a:off x="361" y="2257"/>
                <a:ext cx="363" cy="404"/>
              </a:xfrm>
              <a:prstGeom prst="rect">
                <a:avLst/>
              </a:prstGeom>
              <a:solidFill>
                <a:schemeClr val="accent2"/>
              </a:solidFill>
              <a:ln w="9525">
                <a:noFill/>
                <a:miter lim="800000"/>
                <a:headEnd/>
                <a:tailEnd/>
              </a:ln>
            </p:spPr>
            <p:txBody>
              <a:bodyPr/>
              <a:lstStyle/>
              <a:p>
                <a:pPr eaLnBrk="1" hangingPunct="1">
                  <a:defRPr/>
                </a:pPr>
                <a:endParaRPr lang="en-US" sz="2400">
                  <a:latin typeface="Times New Roman" pitchFamily="18" charset="0"/>
                </a:endParaRPr>
              </a:p>
            </p:txBody>
          </p:sp>
          <p:sp>
            <p:nvSpPr>
              <p:cNvPr id="9" name="Rectangle 7"/>
              <p:cNvSpPr>
                <a:spLocks noChangeArrowheads="1"/>
              </p:cNvSpPr>
              <p:nvPr userDrawn="1"/>
            </p:nvSpPr>
            <p:spPr bwMode="auto">
              <a:xfrm>
                <a:off x="1081" y="1065"/>
                <a:ext cx="362" cy="405"/>
              </a:xfrm>
              <a:prstGeom prst="rect">
                <a:avLst/>
              </a:prstGeom>
              <a:solidFill>
                <a:schemeClr val="folHlink"/>
              </a:solidFill>
              <a:ln w="9525">
                <a:noFill/>
                <a:miter lim="800000"/>
                <a:headEnd/>
                <a:tailEnd/>
              </a:ln>
            </p:spPr>
            <p:txBody>
              <a:bodyPr/>
              <a:lstStyle/>
              <a:p>
                <a:pPr eaLnBrk="1" hangingPunct="1">
                  <a:defRPr/>
                </a:pPr>
                <a:endParaRPr lang="en-US" sz="2400">
                  <a:latin typeface="Times New Roman" pitchFamily="18" charset="0"/>
                </a:endParaRPr>
              </a:p>
            </p:txBody>
          </p:sp>
          <p:sp>
            <p:nvSpPr>
              <p:cNvPr id="10" name="Rectangle 8"/>
              <p:cNvSpPr>
                <a:spLocks noChangeArrowheads="1"/>
              </p:cNvSpPr>
              <p:nvPr userDrawn="1"/>
            </p:nvSpPr>
            <p:spPr bwMode="auto">
              <a:xfrm>
                <a:off x="1437" y="672"/>
                <a:ext cx="369" cy="400"/>
              </a:xfrm>
              <a:prstGeom prst="rect">
                <a:avLst/>
              </a:prstGeom>
              <a:solidFill>
                <a:schemeClr val="folHlink"/>
              </a:solidFill>
              <a:ln w="9525">
                <a:noFill/>
                <a:miter lim="800000"/>
                <a:headEnd/>
                <a:tailEnd/>
              </a:ln>
            </p:spPr>
            <p:txBody>
              <a:bodyPr/>
              <a:lstStyle/>
              <a:p>
                <a:pPr eaLnBrk="1" hangingPunct="1">
                  <a:defRPr/>
                </a:pPr>
                <a:endParaRPr lang="en-US" sz="2400">
                  <a:latin typeface="Times New Roman" pitchFamily="18" charset="0"/>
                </a:endParaRPr>
              </a:p>
            </p:txBody>
          </p:sp>
          <p:sp>
            <p:nvSpPr>
              <p:cNvPr id="11" name="Rectangle 9"/>
              <p:cNvSpPr>
                <a:spLocks noChangeArrowheads="1"/>
              </p:cNvSpPr>
              <p:nvPr userDrawn="1"/>
            </p:nvSpPr>
            <p:spPr bwMode="auto">
              <a:xfrm>
                <a:off x="719" y="2257"/>
                <a:ext cx="368" cy="404"/>
              </a:xfrm>
              <a:prstGeom prst="rect">
                <a:avLst/>
              </a:prstGeom>
              <a:solidFill>
                <a:schemeClr val="bg2"/>
              </a:solidFill>
              <a:ln w="9525">
                <a:noFill/>
                <a:miter lim="800000"/>
                <a:headEnd/>
                <a:tailEnd/>
              </a:ln>
            </p:spPr>
            <p:txBody>
              <a:bodyPr/>
              <a:lstStyle/>
              <a:p>
                <a:pPr eaLnBrk="1" hangingPunct="1">
                  <a:defRPr/>
                </a:pPr>
                <a:endParaRPr lang="en-US" sz="2400">
                  <a:latin typeface="Times New Roman" pitchFamily="18" charset="0"/>
                </a:endParaRPr>
              </a:p>
            </p:txBody>
          </p:sp>
          <p:sp>
            <p:nvSpPr>
              <p:cNvPr id="12" name="Rectangle 10"/>
              <p:cNvSpPr>
                <a:spLocks noChangeArrowheads="1"/>
              </p:cNvSpPr>
              <p:nvPr userDrawn="1"/>
            </p:nvSpPr>
            <p:spPr bwMode="auto">
              <a:xfrm>
                <a:off x="1437" y="1065"/>
                <a:ext cx="369" cy="405"/>
              </a:xfrm>
              <a:prstGeom prst="rect">
                <a:avLst/>
              </a:prstGeom>
              <a:solidFill>
                <a:schemeClr val="accent2"/>
              </a:solidFill>
              <a:ln w="9525">
                <a:noFill/>
                <a:miter lim="800000"/>
                <a:headEnd/>
                <a:tailEnd/>
              </a:ln>
            </p:spPr>
            <p:txBody>
              <a:bodyPr/>
              <a:lstStyle/>
              <a:p>
                <a:pPr eaLnBrk="1" hangingPunct="1">
                  <a:defRPr/>
                </a:pPr>
                <a:endParaRPr lang="en-US" sz="2400">
                  <a:latin typeface="Times New Roman" pitchFamily="18" charset="0"/>
                </a:endParaRPr>
              </a:p>
            </p:txBody>
          </p:sp>
          <p:sp>
            <p:nvSpPr>
              <p:cNvPr id="13" name="Rectangle 11"/>
              <p:cNvSpPr>
                <a:spLocks noChangeArrowheads="1"/>
              </p:cNvSpPr>
              <p:nvPr userDrawn="1"/>
            </p:nvSpPr>
            <p:spPr bwMode="auto">
              <a:xfrm>
                <a:off x="719" y="1464"/>
                <a:ext cx="368" cy="399"/>
              </a:xfrm>
              <a:prstGeom prst="rect">
                <a:avLst/>
              </a:prstGeom>
              <a:solidFill>
                <a:schemeClr val="folHlink"/>
              </a:solidFill>
              <a:ln w="9525">
                <a:noFill/>
                <a:miter lim="800000"/>
                <a:headEnd/>
                <a:tailEnd/>
              </a:ln>
            </p:spPr>
            <p:txBody>
              <a:bodyPr/>
              <a:lstStyle/>
              <a:p>
                <a:pPr eaLnBrk="1" hangingPunct="1">
                  <a:defRPr/>
                </a:pPr>
                <a:endParaRPr lang="en-US" sz="2400">
                  <a:latin typeface="Times New Roman" pitchFamily="18" charset="0"/>
                </a:endParaRPr>
              </a:p>
            </p:txBody>
          </p:sp>
          <p:sp>
            <p:nvSpPr>
              <p:cNvPr id="14" name="Rectangle 12"/>
              <p:cNvSpPr>
                <a:spLocks noChangeArrowheads="1"/>
              </p:cNvSpPr>
              <p:nvPr userDrawn="1"/>
            </p:nvSpPr>
            <p:spPr bwMode="auto">
              <a:xfrm>
                <a:off x="0" y="1464"/>
                <a:ext cx="367" cy="399"/>
              </a:xfrm>
              <a:prstGeom prst="rect">
                <a:avLst/>
              </a:prstGeom>
              <a:solidFill>
                <a:schemeClr val="bg2"/>
              </a:solidFill>
              <a:ln w="9525">
                <a:noFill/>
                <a:miter lim="800000"/>
                <a:headEnd/>
                <a:tailEnd/>
              </a:ln>
            </p:spPr>
            <p:txBody>
              <a:bodyPr/>
              <a:lstStyle/>
              <a:p>
                <a:pPr eaLnBrk="1" hangingPunct="1">
                  <a:defRPr/>
                </a:pPr>
                <a:endParaRPr lang="en-US" sz="2400">
                  <a:latin typeface="Times New Roman" pitchFamily="18" charset="0"/>
                </a:endParaRPr>
              </a:p>
            </p:txBody>
          </p:sp>
          <p:sp>
            <p:nvSpPr>
              <p:cNvPr id="15" name="Rectangle 13"/>
              <p:cNvSpPr>
                <a:spLocks noChangeArrowheads="1"/>
              </p:cNvSpPr>
              <p:nvPr userDrawn="1"/>
            </p:nvSpPr>
            <p:spPr bwMode="auto">
              <a:xfrm>
                <a:off x="1081" y="1464"/>
                <a:ext cx="362" cy="399"/>
              </a:xfrm>
              <a:prstGeom prst="rect">
                <a:avLst/>
              </a:prstGeom>
              <a:solidFill>
                <a:schemeClr val="accent2"/>
              </a:solidFill>
              <a:ln w="9525">
                <a:noFill/>
                <a:miter lim="800000"/>
                <a:headEnd/>
                <a:tailEnd/>
              </a:ln>
            </p:spPr>
            <p:txBody>
              <a:bodyPr/>
              <a:lstStyle/>
              <a:p>
                <a:pPr eaLnBrk="1" hangingPunct="1">
                  <a:defRPr/>
                </a:pPr>
                <a:endParaRPr lang="en-US" sz="2400">
                  <a:latin typeface="Times New Roman" pitchFamily="18" charset="0"/>
                </a:endParaRPr>
              </a:p>
            </p:txBody>
          </p:sp>
          <p:sp>
            <p:nvSpPr>
              <p:cNvPr id="16" name="Rectangle 14"/>
              <p:cNvSpPr>
                <a:spLocks noChangeArrowheads="1"/>
              </p:cNvSpPr>
              <p:nvPr userDrawn="1"/>
            </p:nvSpPr>
            <p:spPr bwMode="auto">
              <a:xfrm>
                <a:off x="361" y="1857"/>
                <a:ext cx="363" cy="406"/>
              </a:xfrm>
              <a:prstGeom prst="rect">
                <a:avLst/>
              </a:prstGeom>
              <a:solidFill>
                <a:schemeClr val="folHlink"/>
              </a:solidFill>
              <a:ln w="9525">
                <a:noFill/>
                <a:miter lim="800000"/>
                <a:headEnd/>
                <a:tailEnd/>
              </a:ln>
            </p:spPr>
            <p:txBody>
              <a:bodyPr/>
              <a:lstStyle/>
              <a:p>
                <a:pPr eaLnBrk="1" hangingPunct="1">
                  <a:defRPr/>
                </a:pPr>
                <a:endParaRPr lang="en-US" sz="2400">
                  <a:latin typeface="Times New Roman" pitchFamily="18" charset="0"/>
                </a:endParaRPr>
              </a:p>
            </p:txBody>
          </p:sp>
          <p:sp>
            <p:nvSpPr>
              <p:cNvPr id="17" name="Rectangle 15"/>
              <p:cNvSpPr>
                <a:spLocks noChangeArrowheads="1"/>
              </p:cNvSpPr>
              <p:nvPr userDrawn="1"/>
            </p:nvSpPr>
            <p:spPr bwMode="auto">
              <a:xfrm>
                <a:off x="719" y="1857"/>
                <a:ext cx="368" cy="406"/>
              </a:xfrm>
              <a:prstGeom prst="rect">
                <a:avLst/>
              </a:prstGeom>
              <a:solidFill>
                <a:schemeClr val="accent2"/>
              </a:solidFill>
              <a:ln w="9525">
                <a:noFill/>
                <a:miter lim="800000"/>
                <a:headEnd/>
                <a:tailEnd/>
              </a:ln>
            </p:spPr>
            <p:txBody>
              <a:bodyPr/>
              <a:lstStyle/>
              <a:p>
                <a:pPr eaLnBrk="1" hangingPunct="1">
                  <a:defRPr/>
                </a:pPr>
                <a:endParaRPr lang="en-US" sz="2400">
                  <a:latin typeface="Times New Roman" pitchFamily="18" charset="0"/>
                </a:endParaRPr>
              </a:p>
            </p:txBody>
          </p:sp>
        </p:grpSp>
      </p:grpSp>
      <p:sp>
        <p:nvSpPr>
          <p:cNvPr id="70675" name="Rectangle 19"/>
          <p:cNvSpPr>
            <a:spLocks noGrp="1" noChangeArrowheads="1"/>
          </p:cNvSpPr>
          <p:nvPr>
            <p:ph type="ctrTitle"/>
          </p:nvPr>
        </p:nvSpPr>
        <p:spPr>
          <a:xfrm>
            <a:off x="2971800" y="1828800"/>
            <a:ext cx="6019800" cy="2209800"/>
          </a:xfrm>
        </p:spPr>
        <p:txBody>
          <a:bodyPr/>
          <a:lstStyle>
            <a:lvl1pPr>
              <a:defRPr sz="5000">
                <a:solidFill>
                  <a:srgbClr val="FFFFFF"/>
                </a:solidFill>
              </a:defRPr>
            </a:lvl1pPr>
          </a:lstStyle>
          <a:p>
            <a:r>
              <a:rPr lang="en-US"/>
              <a:t>Click to edit Master title style</a:t>
            </a:r>
          </a:p>
        </p:txBody>
      </p:sp>
      <p:sp>
        <p:nvSpPr>
          <p:cNvPr id="70676" name="Rectangle 20"/>
          <p:cNvSpPr>
            <a:spLocks noGrp="1" noChangeArrowheads="1"/>
          </p:cNvSpPr>
          <p:nvPr>
            <p:ph type="subTitle" idx="1"/>
          </p:nvPr>
        </p:nvSpPr>
        <p:spPr>
          <a:xfrm>
            <a:off x="2971800" y="4267200"/>
            <a:ext cx="6019800" cy="1752600"/>
          </a:xfrm>
        </p:spPr>
        <p:txBody>
          <a:bodyPr/>
          <a:lstStyle>
            <a:lvl1pPr marL="0" indent="0">
              <a:buFont typeface="Wingdings" pitchFamily="2" charset="2"/>
              <a:buNone/>
              <a:defRPr sz="3400"/>
            </a:lvl1pPr>
          </a:lstStyle>
          <a:p>
            <a:r>
              <a:rPr lang="en-US"/>
              <a:t>Click to edit Master subtitle style</a:t>
            </a:r>
          </a:p>
        </p:txBody>
      </p:sp>
      <p:sp>
        <p:nvSpPr>
          <p:cNvPr id="18" name="Rectangle 16"/>
          <p:cNvSpPr>
            <a:spLocks noGrp="1" noChangeArrowheads="1"/>
          </p:cNvSpPr>
          <p:nvPr>
            <p:ph type="dt" sz="half" idx="10"/>
          </p:nvPr>
        </p:nvSpPr>
        <p:spPr>
          <a:xfrm>
            <a:off x="457200" y="6248400"/>
            <a:ext cx="2133600" cy="457200"/>
          </a:xfrm>
        </p:spPr>
        <p:txBody>
          <a:bodyPr/>
          <a:lstStyle>
            <a:lvl1pPr>
              <a:defRPr/>
            </a:lvl1pPr>
          </a:lstStyle>
          <a:p>
            <a:pPr>
              <a:defRPr/>
            </a:pPr>
            <a:endParaRPr lang="en-US"/>
          </a:p>
        </p:txBody>
      </p:sp>
      <p:sp>
        <p:nvSpPr>
          <p:cNvPr id="19" name="Rectangle 17"/>
          <p:cNvSpPr>
            <a:spLocks noGrp="1" noChangeArrowheads="1"/>
          </p:cNvSpPr>
          <p:nvPr>
            <p:ph type="ftr" sz="quarter" idx="11"/>
          </p:nvPr>
        </p:nvSpPr>
        <p:spPr/>
        <p:txBody>
          <a:bodyPr/>
          <a:lstStyle>
            <a:lvl1pPr>
              <a:defRPr/>
            </a:lvl1pPr>
          </a:lstStyle>
          <a:p>
            <a:pPr>
              <a:defRPr/>
            </a:pPr>
            <a:endParaRPr lang="en-US"/>
          </a:p>
        </p:txBody>
      </p:sp>
      <p:sp>
        <p:nvSpPr>
          <p:cNvPr id="20" name="Rectangle 18"/>
          <p:cNvSpPr>
            <a:spLocks noGrp="1" noChangeArrowheads="1"/>
          </p:cNvSpPr>
          <p:nvPr>
            <p:ph type="sldNum" sz="quarter" idx="12"/>
          </p:nvPr>
        </p:nvSpPr>
        <p:spPr/>
        <p:txBody>
          <a:bodyPr/>
          <a:lstStyle>
            <a:lvl1pPr>
              <a:defRPr/>
            </a:lvl1pPr>
          </a:lstStyle>
          <a:p>
            <a:pPr>
              <a:defRPr/>
            </a:pPr>
            <a:fld id="{4817D14E-E196-474D-95DF-3ADD6F29067F}"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
          <p:cNvSpPr>
            <a:spLocks noGrp="1" noChangeArrowheads="1"/>
          </p:cNvSpPr>
          <p:nvPr>
            <p:ph type="ftr" sz="quarter" idx="10"/>
          </p:nvPr>
        </p:nvSpPr>
        <p:spPr>
          <a:ln/>
        </p:spPr>
        <p:txBody>
          <a:bodyPr/>
          <a:lstStyle>
            <a:lvl1pPr>
              <a:defRPr/>
            </a:lvl1pPr>
          </a:lstStyle>
          <a:p>
            <a:pPr>
              <a:defRPr/>
            </a:pPr>
            <a:endParaRPr lang="en-US"/>
          </a:p>
        </p:txBody>
      </p:sp>
      <p:sp>
        <p:nvSpPr>
          <p:cNvPr id="5" name="Rectangle 3"/>
          <p:cNvSpPr>
            <a:spLocks noGrp="1" noChangeArrowheads="1"/>
          </p:cNvSpPr>
          <p:nvPr>
            <p:ph type="sldNum" sz="quarter" idx="11"/>
          </p:nvPr>
        </p:nvSpPr>
        <p:spPr>
          <a:ln/>
        </p:spPr>
        <p:txBody>
          <a:bodyPr/>
          <a:lstStyle>
            <a:lvl1pPr>
              <a:defRPr/>
            </a:lvl1pPr>
          </a:lstStyle>
          <a:p>
            <a:pPr>
              <a:defRPr/>
            </a:pPr>
            <a:fld id="{3D2B83F9-400B-4F84-AB64-E3C9246D1739}" type="slidenum">
              <a:rPr lang="en-US"/>
              <a:pPr>
                <a:defRPr/>
              </a:pPr>
              <a:t>‹#›</a:t>
            </a:fld>
            <a:endParaRPr lang="en-US"/>
          </a:p>
        </p:txBody>
      </p:sp>
      <p:sp>
        <p:nvSpPr>
          <p:cNvPr id="6"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2"/>
          <p:cNvSpPr>
            <a:spLocks noGrp="1" noChangeArrowheads="1"/>
          </p:cNvSpPr>
          <p:nvPr>
            <p:ph type="ftr" sz="quarter" idx="10"/>
          </p:nvPr>
        </p:nvSpPr>
        <p:spPr>
          <a:ln/>
        </p:spPr>
        <p:txBody>
          <a:bodyPr/>
          <a:lstStyle>
            <a:lvl1pPr>
              <a:defRPr/>
            </a:lvl1pPr>
          </a:lstStyle>
          <a:p>
            <a:pPr>
              <a:defRPr/>
            </a:pPr>
            <a:endParaRPr lang="en-US"/>
          </a:p>
        </p:txBody>
      </p:sp>
      <p:sp>
        <p:nvSpPr>
          <p:cNvPr id="5" name="Rectangle 3"/>
          <p:cNvSpPr>
            <a:spLocks noGrp="1" noChangeArrowheads="1"/>
          </p:cNvSpPr>
          <p:nvPr>
            <p:ph type="sldNum" sz="quarter" idx="11"/>
          </p:nvPr>
        </p:nvSpPr>
        <p:spPr>
          <a:ln/>
        </p:spPr>
        <p:txBody>
          <a:bodyPr/>
          <a:lstStyle>
            <a:lvl1pPr>
              <a:defRPr/>
            </a:lvl1pPr>
          </a:lstStyle>
          <a:p>
            <a:pPr>
              <a:defRPr/>
            </a:pPr>
            <a:fld id="{C1049DAF-7EAE-45EB-882A-2DD9CCEFECD9}" type="slidenum">
              <a:rPr lang="en-US"/>
              <a:pPr>
                <a:defRPr/>
              </a:pPr>
              <a:t>‹#›</a:t>
            </a:fld>
            <a:endParaRPr lang="en-US"/>
          </a:p>
        </p:txBody>
      </p:sp>
      <p:sp>
        <p:nvSpPr>
          <p:cNvPr id="6"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
          <p:cNvSpPr>
            <a:spLocks noGrp="1" noChangeArrowheads="1"/>
          </p:cNvSpPr>
          <p:nvPr>
            <p:ph type="ftr" sz="quarter" idx="10"/>
          </p:nvPr>
        </p:nvSpPr>
        <p:spPr>
          <a:ln/>
        </p:spPr>
        <p:txBody>
          <a:bodyPr/>
          <a:lstStyle>
            <a:lvl1pPr>
              <a:defRPr/>
            </a:lvl1pPr>
          </a:lstStyle>
          <a:p>
            <a:pPr>
              <a:defRPr/>
            </a:pPr>
            <a:endParaRPr lang="en-US"/>
          </a:p>
        </p:txBody>
      </p:sp>
      <p:sp>
        <p:nvSpPr>
          <p:cNvPr id="6" name="Rectangle 3"/>
          <p:cNvSpPr>
            <a:spLocks noGrp="1" noChangeArrowheads="1"/>
          </p:cNvSpPr>
          <p:nvPr>
            <p:ph type="sldNum" sz="quarter" idx="11"/>
          </p:nvPr>
        </p:nvSpPr>
        <p:spPr>
          <a:ln/>
        </p:spPr>
        <p:txBody>
          <a:bodyPr/>
          <a:lstStyle>
            <a:lvl1pPr>
              <a:defRPr/>
            </a:lvl1pPr>
          </a:lstStyle>
          <a:p>
            <a:pPr>
              <a:defRPr/>
            </a:pPr>
            <a:fld id="{1E7F0127-11B8-4F04-84F2-071DF753B763}" type="slidenum">
              <a:rPr lang="en-US"/>
              <a:pPr>
                <a:defRPr/>
              </a:pPr>
              <a:t>‹#›</a:t>
            </a:fld>
            <a:endParaRPr lang="en-US"/>
          </a:p>
        </p:txBody>
      </p:sp>
      <p:sp>
        <p:nvSpPr>
          <p:cNvPr id="7"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2"/>
          <p:cNvSpPr>
            <a:spLocks noGrp="1" noChangeArrowheads="1"/>
          </p:cNvSpPr>
          <p:nvPr>
            <p:ph type="ftr" sz="quarter" idx="10"/>
          </p:nvPr>
        </p:nvSpPr>
        <p:spPr>
          <a:ln/>
        </p:spPr>
        <p:txBody>
          <a:bodyPr/>
          <a:lstStyle>
            <a:lvl1pPr>
              <a:defRPr/>
            </a:lvl1pPr>
          </a:lstStyle>
          <a:p>
            <a:pPr>
              <a:defRPr/>
            </a:pPr>
            <a:endParaRPr lang="en-US"/>
          </a:p>
        </p:txBody>
      </p:sp>
      <p:sp>
        <p:nvSpPr>
          <p:cNvPr id="8" name="Rectangle 3"/>
          <p:cNvSpPr>
            <a:spLocks noGrp="1" noChangeArrowheads="1"/>
          </p:cNvSpPr>
          <p:nvPr>
            <p:ph type="sldNum" sz="quarter" idx="11"/>
          </p:nvPr>
        </p:nvSpPr>
        <p:spPr>
          <a:ln/>
        </p:spPr>
        <p:txBody>
          <a:bodyPr/>
          <a:lstStyle>
            <a:lvl1pPr>
              <a:defRPr/>
            </a:lvl1pPr>
          </a:lstStyle>
          <a:p>
            <a:pPr>
              <a:defRPr/>
            </a:pPr>
            <a:fld id="{B78C9914-415D-4D35-810C-F522120BDB6A}" type="slidenum">
              <a:rPr lang="en-US"/>
              <a:pPr>
                <a:defRPr/>
              </a:pPr>
              <a:t>‹#›</a:t>
            </a:fld>
            <a:endParaRPr lang="en-US"/>
          </a:p>
        </p:txBody>
      </p:sp>
      <p:sp>
        <p:nvSpPr>
          <p:cNvPr id="9"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2"/>
          <p:cNvSpPr>
            <a:spLocks noGrp="1" noChangeArrowheads="1"/>
          </p:cNvSpPr>
          <p:nvPr>
            <p:ph type="ftr" sz="quarter" idx="10"/>
          </p:nvPr>
        </p:nvSpPr>
        <p:spPr>
          <a:ln/>
        </p:spPr>
        <p:txBody>
          <a:bodyPr/>
          <a:lstStyle>
            <a:lvl1pPr>
              <a:defRPr/>
            </a:lvl1pPr>
          </a:lstStyle>
          <a:p>
            <a:pPr>
              <a:defRPr/>
            </a:pPr>
            <a:endParaRPr lang="en-US"/>
          </a:p>
        </p:txBody>
      </p:sp>
      <p:sp>
        <p:nvSpPr>
          <p:cNvPr id="4" name="Rectangle 3"/>
          <p:cNvSpPr>
            <a:spLocks noGrp="1" noChangeArrowheads="1"/>
          </p:cNvSpPr>
          <p:nvPr>
            <p:ph type="sldNum" sz="quarter" idx="11"/>
          </p:nvPr>
        </p:nvSpPr>
        <p:spPr>
          <a:ln/>
        </p:spPr>
        <p:txBody>
          <a:bodyPr/>
          <a:lstStyle>
            <a:lvl1pPr>
              <a:defRPr/>
            </a:lvl1pPr>
          </a:lstStyle>
          <a:p>
            <a:pPr>
              <a:defRPr/>
            </a:pPr>
            <a:fld id="{07695B61-F4F6-4AC1-8102-3ACEE3D8D67E}" type="slidenum">
              <a:rPr lang="en-US"/>
              <a:pPr>
                <a:defRPr/>
              </a:pPr>
              <a:t>‹#›</a:t>
            </a:fld>
            <a:endParaRPr lang="en-US"/>
          </a:p>
        </p:txBody>
      </p:sp>
      <p:sp>
        <p:nvSpPr>
          <p:cNvPr id="5"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ftr" sz="quarter" idx="10"/>
          </p:nvPr>
        </p:nvSpPr>
        <p:spPr>
          <a:ln/>
        </p:spPr>
        <p:txBody>
          <a:bodyPr/>
          <a:lstStyle>
            <a:lvl1pPr>
              <a:defRPr/>
            </a:lvl1pPr>
          </a:lstStyle>
          <a:p>
            <a:pPr>
              <a:defRPr/>
            </a:pPr>
            <a:endParaRPr lang="en-US"/>
          </a:p>
        </p:txBody>
      </p:sp>
      <p:sp>
        <p:nvSpPr>
          <p:cNvPr id="3" name="Rectangle 3"/>
          <p:cNvSpPr>
            <a:spLocks noGrp="1" noChangeArrowheads="1"/>
          </p:cNvSpPr>
          <p:nvPr>
            <p:ph type="sldNum" sz="quarter" idx="11"/>
          </p:nvPr>
        </p:nvSpPr>
        <p:spPr>
          <a:ln/>
        </p:spPr>
        <p:txBody>
          <a:bodyPr/>
          <a:lstStyle>
            <a:lvl1pPr>
              <a:defRPr/>
            </a:lvl1pPr>
          </a:lstStyle>
          <a:p>
            <a:pPr>
              <a:defRPr/>
            </a:pPr>
            <a:fld id="{3166769C-B307-401C-A62F-EA2B76F89141}" type="slidenum">
              <a:rPr lang="en-US"/>
              <a:pPr>
                <a:defRPr/>
              </a:pPr>
              <a:t>‹#›</a:t>
            </a:fld>
            <a:endParaRPr lang="en-US"/>
          </a:p>
        </p:txBody>
      </p:sp>
      <p:sp>
        <p:nvSpPr>
          <p:cNvPr id="4"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
          <p:cNvSpPr>
            <a:spLocks noGrp="1" noChangeArrowheads="1"/>
          </p:cNvSpPr>
          <p:nvPr>
            <p:ph type="ftr" sz="quarter" idx="10"/>
          </p:nvPr>
        </p:nvSpPr>
        <p:spPr>
          <a:ln/>
        </p:spPr>
        <p:txBody>
          <a:bodyPr/>
          <a:lstStyle>
            <a:lvl1pPr>
              <a:defRPr/>
            </a:lvl1pPr>
          </a:lstStyle>
          <a:p>
            <a:pPr>
              <a:defRPr/>
            </a:pPr>
            <a:endParaRPr lang="en-US"/>
          </a:p>
        </p:txBody>
      </p:sp>
      <p:sp>
        <p:nvSpPr>
          <p:cNvPr id="6" name="Rectangle 3"/>
          <p:cNvSpPr>
            <a:spLocks noGrp="1" noChangeArrowheads="1"/>
          </p:cNvSpPr>
          <p:nvPr>
            <p:ph type="sldNum" sz="quarter" idx="11"/>
          </p:nvPr>
        </p:nvSpPr>
        <p:spPr>
          <a:ln/>
        </p:spPr>
        <p:txBody>
          <a:bodyPr/>
          <a:lstStyle>
            <a:lvl1pPr>
              <a:defRPr/>
            </a:lvl1pPr>
          </a:lstStyle>
          <a:p>
            <a:pPr>
              <a:defRPr/>
            </a:pPr>
            <a:fld id="{146BEC2A-08C1-47CB-BBAA-28BCED6AD2AB}" type="slidenum">
              <a:rPr lang="en-US"/>
              <a:pPr>
                <a:defRPr/>
              </a:pPr>
              <a:t>‹#›</a:t>
            </a:fld>
            <a:endParaRPr lang="en-US"/>
          </a:p>
        </p:txBody>
      </p:sp>
      <p:sp>
        <p:nvSpPr>
          <p:cNvPr id="7"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
          <p:cNvSpPr>
            <a:spLocks noGrp="1" noChangeArrowheads="1"/>
          </p:cNvSpPr>
          <p:nvPr>
            <p:ph type="ftr" sz="quarter" idx="10"/>
          </p:nvPr>
        </p:nvSpPr>
        <p:spPr>
          <a:ln/>
        </p:spPr>
        <p:txBody>
          <a:bodyPr/>
          <a:lstStyle>
            <a:lvl1pPr>
              <a:defRPr/>
            </a:lvl1pPr>
          </a:lstStyle>
          <a:p>
            <a:pPr>
              <a:defRPr/>
            </a:pPr>
            <a:endParaRPr lang="en-US"/>
          </a:p>
        </p:txBody>
      </p:sp>
      <p:sp>
        <p:nvSpPr>
          <p:cNvPr id="6" name="Rectangle 3"/>
          <p:cNvSpPr>
            <a:spLocks noGrp="1" noChangeArrowheads="1"/>
          </p:cNvSpPr>
          <p:nvPr>
            <p:ph type="sldNum" sz="quarter" idx="11"/>
          </p:nvPr>
        </p:nvSpPr>
        <p:spPr>
          <a:ln/>
        </p:spPr>
        <p:txBody>
          <a:bodyPr/>
          <a:lstStyle>
            <a:lvl1pPr>
              <a:defRPr/>
            </a:lvl1pPr>
          </a:lstStyle>
          <a:p>
            <a:pPr>
              <a:defRPr/>
            </a:pPr>
            <a:fld id="{5F5A70FF-51E9-466D-B1E5-A8B2D4E73874}" type="slidenum">
              <a:rPr lang="en-US"/>
              <a:pPr>
                <a:defRPr/>
              </a:pPr>
              <a:t>‹#›</a:t>
            </a:fld>
            <a:endParaRPr lang="en-US"/>
          </a:p>
        </p:txBody>
      </p:sp>
      <p:sp>
        <p:nvSpPr>
          <p:cNvPr id="7"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
          <p:cNvSpPr>
            <a:spLocks noGrp="1" noChangeArrowheads="1"/>
          </p:cNvSpPr>
          <p:nvPr>
            <p:ph type="ftr" sz="quarter" idx="10"/>
          </p:nvPr>
        </p:nvSpPr>
        <p:spPr>
          <a:ln/>
        </p:spPr>
        <p:txBody>
          <a:bodyPr/>
          <a:lstStyle>
            <a:lvl1pPr>
              <a:defRPr/>
            </a:lvl1pPr>
          </a:lstStyle>
          <a:p>
            <a:pPr>
              <a:defRPr/>
            </a:pPr>
            <a:endParaRPr lang="en-US"/>
          </a:p>
        </p:txBody>
      </p:sp>
      <p:sp>
        <p:nvSpPr>
          <p:cNvPr id="5" name="Rectangle 3"/>
          <p:cNvSpPr>
            <a:spLocks noGrp="1" noChangeArrowheads="1"/>
          </p:cNvSpPr>
          <p:nvPr>
            <p:ph type="sldNum" sz="quarter" idx="11"/>
          </p:nvPr>
        </p:nvSpPr>
        <p:spPr>
          <a:ln/>
        </p:spPr>
        <p:txBody>
          <a:bodyPr/>
          <a:lstStyle>
            <a:lvl1pPr>
              <a:defRPr/>
            </a:lvl1pPr>
          </a:lstStyle>
          <a:p>
            <a:pPr>
              <a:defRPr/>
            </a:pPr>
            <a:fld id="{DED5956F-B7FC-4981-B949-8CB3AC68624C}" type="slidenum">
              <a:rPr lang="en-US"/>
              <a:pPr>
                <a:defRPr/>
              </a:pPr>
              <a:t>‹#›</a:t>
            </a:fld>
            <a:endParaRPr lang="en-US"/>
          </a:p>
        </p:txBody>
      </p:sp>
      <p:sp>
        <p:nvSpPr>
          <p:cNvPr id="6"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457200"/>
            <a:ext cx="2057400" cy="54102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457200"/>
            <a:ext cx="60198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
          <p:cNvSpPr>
            <a:spLocks noGrp="1" noChangeArrowheads="1"/>
          </p:cNvSpPr>
          <p:nvPr>
            <p:ph type="ftr" sz="quarter" idx="10"/>
          </p:nvPr>
        </p:nvSpPr>
        <p:spPr>
          <a:ln/>
        </p:spPr>
        <p:txBody>
          <a:bodyPr/>
          <a:lstStyle>
            <a:lvl1pPr>
              <a:defRPr/>
            </a:lvl1pPr>
          </a:lstStyle>
          <a:p>
            <a:pPr>
              <a:defRPr/>
            </a:pPr>
            <a:endParaRPr lang="en-US"/>
          </a:p>
        </p:txBody>
      </p:sp>
      <p:sp>
        <p:nvSpPr>
          <p:cNvPr id="5" name="Rectangle 3"/>
          <p:cNvSpPr>
            <a:spLocks noGrp="1" noChangeArrowheads="1"/>
          </p:cNvSpPr>
          <p:nvPr>
            <p:ph type="sldNum" sz="quarter" idx="11"/>
          </p:nvPr>
        </p:nvSpPr>
        <p:spPr>
          <a:ln/>
        </p:spPr>
        <p:txBody>
          <a:bodyPr/>
          <a:lstStyle>
            <a:lvl1pPr>
              <a:defRPr/>
            </a:lvl1pPr>
          </a:lstStyle>
          <a:p>
            <a:pPr>
              <a:defRPr/>
            </a:pPr>
            <a:fld id="{5AD0D8CE-74B5-4933-A4D0-DE8A6BDF291C}" type="slidenum">
              <a:rPr lang="en-US"/>
              <a:pPr>
                <a:defRPr/>
              </a:pPr>
              <a:t>‹#›</a:t>
            </a:fld>
            <a:endParaRPr lang="en-US"/>
          </a:p>
        </p:txBody>
      </p:sp>
      <p:sp>
        <p:nvSpPr>
          <p:cNvPr id="6"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866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000500"/>
            <a:ext cx="4038600" cy="1866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2"/>
          <p:cNvSpPr>
            <a:spLocks noGrp="1" noChangeArrowheads="1"/>
          </p:cNvSpPr>
          <p:nvPr>
            <p:ph type="ftr" sz="quarter" idx="10"/>
          </p:nvPr>
        </p:nvSpPr>
        <p:spPr>
          <a:ln/>
        </p:spPr>
        <p:txBody>
          <a:bodyPr/>
          <a:lstStyle>
            <a:lvl1pPr>
              <a:defRPr/>
            </a:lvl1pPr>
          </a:lstStyle>
          <a:p>
            <a:pPr>
              <a:defRPr/>
            </a:pPr>
            <a:endParaRPr lang="en-US"/>
          </a:p>
        </p:txBody>
      </p:sp>
      <p:sp>
        <p:nvSpPr>
          <p:cNvPr id="7" name="Rectangle 3"/>
          <p:cNvSpPr>
            <a:spLocks noGrp="1" noChangeArrowheads="1"/>
          </p:cNvSpPr>
          <p:nvPr>
            <p:ph type="sldNum" sz="quarter" idx="11"/>
          </p:nvPr>
        </p:nvSpPr>
        <p:spPr>
          <a:ln/>
        </p:spPr>
        <p:txBody>
          <a:bodyPr/>
          <a:lstStyle>
            <a:lvl1pPr>
              <a:defRPr/>
            </a:lvl1pPr>
          </a:lstStyle>
          <a:p>
            <a:pPr>
              <a:defRPr/>
            </a:pPr>
            <a:fld id="{875975A5-55BC-4160-A6F7-110F86765D1A}" type="slidenum">
              <a:rPr lang="en-US"/>
              <a:pPr>
                <a:defRPr/>
              </a:pPr>
              <a:t>‹#›</a:t>
            </a:fld>
            <a:endParaRPr lang="en-US"/>
          </a:p>
        </p:txBody>
      </p:sp>
      <p:sp>
        <p:nvSpPr>
          <p:cNvPr id="8"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
          <p:cNvSpPr>
            <a:spLocks noGrp="1" noChangeArrowheads="1"/>
          </p:cNvSpPr>
          <p:nvPr>
            <p:ph type="ftr" sz="quarter" idx="10"/>
          </p:nvPr>
        </p:nvSpPr>
        <p:spPr>
          <a:ln/>
        </p:spPr>
        <p:txBody>
          <a:bodyPr/>
          <a:lstStyle>
            <a:lvl1pPr>
              <a:defRPr/>
            </a:lvl1pPr>
          </a:lstStyle>
          <a:p>
            <a:pPr>
              <a:defRPr/>
            </a:pPr>
            <a:endParaRPr lang="en-US"/>
          </a:p>
        </p:txBody>
      </p:sp>
      <p:sp>
        <p:nvSpPr>
          <p:cNvPr id="6" name="Rectangle 3"/>
          <p:cNvSpPr>
            <a:spLocks noGrp="1" noChangeArrowheads="1"/>
          </p:cNvSpPr>
          <p:nvPr>
            <p:ph type="sldNum" sz="quarter" idx="11"/>
          </p:nvPr>
        </p:nvSpPr>
        <p:spPr>
          <a:ln/>
        </p:spPr>
        <p:txBody>
          <a:bodyPr/>
          <a:lstStyle>
            <a:lvl1pPr>
              <a:defRPr/>
            </a:lvl1pPr>
          </a:lstStyle>
          <a:p>
            <a:pPr>
              <a:defRPr/>
            </a:pPr>
            <a:fld id="{E11DC48D-EF44-4D10-830F-D6322606E402}" type="slidenum">
              <a:rPr lang="en-US"/>
              <a:pPr>
                <a:defRPr/>
              </a:pPr>
              <a:t>‹#›</a:t>
            </a:fld>
            <a:endParaRPr lang="en-US"/>
          </a:p>
        </p:txBody>
      </p:sp>
      <p:sp>
        <p:nvSpPr>
          <p:cNvPr id="7"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866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000500"/>
            <a:ext cx="4038600" cy="1866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2"/>
          <p:cNvSpPr>
            <a:spLocks noGrp="1" noChangeArrowheads="1"/>
          </p:cNvSpPr>
          <p:nvPr>
            <p:ph type="ftr" sz="quarter" idx="10"/>
          </p:nvPr>
        </p:nvSpPr>
        <p:spPr>
          <a:ln/>
        </p:spPr>
        <p:txBody>
          <a:bodyPr/>
          <a:lstStyle>
            <a:lvl1pPr>
              <a:defRPr/>
            </a:lvl1pPr>
          </a:lstStyle>
          <a:p>
            <a:pPr>
              <a:defRPr/>
            </a:pPr>
            <a:endParaRPr lang="en-US"/>
          </a:p>
        </p:txBody>
      </p:sp>
      <p:sp>
        <p:nvSpPr>
          <p:cNvPr id="7" name="Rectangle 3"/>
          <p:cNvSpPr>
            <a:spLocks noGrp="1" noChangeArrowheads="1"/>
          </p:cNvSpPr>
          <p:nvPr>
            <p:ph type="sldNum" sz="quarter" idx="11"/>
          </p:nvPr>
        </p:nvSpPr>
        <p:spPr>
          <a:ln/>
        </p:spPr>
        <p:txBody>
          <a:bodyPr/>
          <a:lstStyle>
            <a:lvl1pPr>
              <a:defRPr/>
            </a:lvl1pPr>
          </a:lstStyle>
          <a:p>
            <a:pPr>
              <a:defRPr/>
            </a:pPr>
            <a:fld id="{4520E568-EC00-49F1-A81E-BFA657B6C99A}" type="slidenum">
              <a:rPr lang="en-US"/>
              <a:pPr>
                <a:defRPr/>
              </a:pPr>
              <a:t>‹#›</a:t>
            </a:fld>
            <a:endParaRPr lang="en-US"/>
          </a:p>
        </p:txBody>
      </p:sp>
      <p:sp>
        <p:nvSpPr>
          <p:cNvPr id="8" name="Rectangle 16"/>
          <p:cNvSpPr>
            <a:spLocks noGrp="1" noChangeArrowheads="1"/>
          </p:cNvSpPr>
          <p:nvPr>
            <p:ph type="dt" sz="half" idx="12"/>
          </p:nvPr>
        </p:nvSpPr>
        <p:spPr>
          <a:ln/>
        </p:spPr>
        <p:txBody>
          <a:bodyPr/>
          <a:lstStyle>
            <a:lvl1pPr>
              <a:defRPr/>
            </a:lvl1pPr>
          </a:lstStyle>
          <a:p>
            <a:pPr>
              <a:defRPr/>
            </a:pP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lvl1pPr>
          </a:lstStyle>
          <a:p>
            <a:pPr>
              <a:defRPr/>
            </a:pPr>
            <a:endParaRPr lang="en-US"/>
          </a:p>
        </p:txBody>
      </p:sp>
      <p:sp>
        <p:nvSpPr>
          <p:cNvPr id="69635" name="Rectangle 3"/>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Black" pitchFamily="34" charset="0"/>
              </a:defRPr>
            </a:lvl1pPr>
          </a:lstStyle>
          <a:p>
            <a:pPr>
              <a:defRPr/>
            </a:pPr>
            <a:fld id="{664AD5A3-F846-42BD-861A-B0E41080F0A1}" type="slidenum">
              <a:rPr lang="en-US"/>
              <a:pPr>
                <a:defRPr/>
              </a:pPr>
              <a:t>‹#›</a:t>
            </a:fld>
            <a:endParaRPr lang="en-US"/>
          </a:p>
        </p:txBody>
      </p:sp>
      <p:grpSp>
        <p:nvGrpSpPr>
          <p:cNvPr id="35844" name="Group 4"/>
          <p:cNvGrpSpPr>
            <a:grpSpLocks/>
          </p:cNvGrpSpPr>
          <p:nvPr/>
        </p:nvGrpSpPr>
        <p:grpSpPr bwMode="auto">
          <a:xfrm>
            <a:off x="0" y="0"/>
            <a:ext cx="9144000" cy="546100"/>
            <a:chOff x="0" y="0"/>
            <a:chExt cx="5760" cy="344"/>
          </a:xfrm>
        </p:grpSpPr>
        <p:sp>
          <p:nvSpPr>
            <p:cNvPr id="69637"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eaLnBrk="1" hangingPunct="1">
                <a:defRPr/>
              </a:pPr>
              <a:endParaRPr lang="en-US" sz="2400">
                <a:latin typeface="Times New Roman" pitchFamily="18" charset="0"/>
              </a:endParaRPr>
            </a:p>
          </p:txBody>
        </p:sp>
        <p:sp>
          <p:nvSpPr>
            <p:cNvPr id="69638"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w="9525">
              <a:noFill/>
              <a:miter lim="800000"/>
              <a:headEnd/>
              <a:tailEnd/>
            </a:ln>
          </p:spPr>
          <p:txBody>
            <a:bodyPr/>
            <a:lstStyle/>
            <a:p>
              <a:pPr eaLnBrk="1" hangingPunct="1">
                <a:defRPr/>
              </a:pPr>
              <a:endParaRPr lang="en-US" sz="2400">
                <a:latin typeface="Times New Roman" pitchFamily="18" charset="0"/>
              </a:endParaRPr>
            </a:p>
          </p:txBody>
        </p:sp>
        <p:sp>
          <p:nvSpPr>
            <p:cNvPr id="69639" name="Rectangle 7"/>
            <p:cNvSpPr>
              <a:spLocks noChangeArrowheads="1"/>
            </p:cNvSpPr>
            <p:nvPr/>
          </p:nvSpPr>
          <p:spPr bwMode="auto">
            <a:xfrm>
              <a:off x="258" y="85"/>
              <a:ext cx="87" cy="89"/>
            </a:xfrm>
            <a:prstGeom prst="rect">
              <a:avLst/>
            </a:prstGeom>
            <a:solidFill>
              <a:schemeClr val="folHlink"/>
            </a:solidFill>
            <a:ln w="9525">
              <a:noFill/>
              <a:miter lim="800000"/>
              <a:headEnd/>
              <a:tailEnd/>
            </a:ln>
          </p:spPr>
          <p:txBody>
            <a:bodyPr/>
            <a:lstStyle/>
            <a:p>
              <a:pPr eaLnBrk="1" hangingPunct="1">
                <a:defRPr/>
              </a:pPr>
              <a:endParaRPr lang="en-US">
                <a:solidFill>
                  <a:schemeClr val="hlink"/>
                </a:solidFill>
              </a:endParaRPr>
            </a:p>
          </p:txBody>
        </p:sp>
        <p:sp>
          <p:nvSpPr>
            <p:cNvPr id="69640" name="Rectangle 8"/>
            <p:cNvSpPr>
              <a:spLocks noChangeArrowheads="1"/>
            </p:cNvSpPr>
            <p:nvPr/>
          </p:nvSpPr>
          <p:spPr bwMode="auto">
            <a:xfrm>
              <a:off x="345" y="0"/>
              <a:ext cx="88" cy="87"/>
            </a:xfrm>
            <a:prstGeom prst="rect">
              <a:avLst/>
            </a:prstGeom>
            <a:solidFill>
              <a:schemeClr val="folHlink"/>
            </a:solidFill>
            <a:ln w="9525">
              <a:noFill/>
              <a:miter lim="800000"/>
              <a:headEnd/>
              <a:tailEnd/>
            </a:ln>
          </p:spPr>
          <p:txBody>
            <a:bodyPr/>
            <a:lstStyle/>
            <a:p>
              <a:pPr eaLnBrk="1" hangingPunct="1">
                <a:defRPr/>
              </a:pPr>
              <a:endParaRPr lang="en-US">
                <a:solidFill>
                  <a:schemeClr val="hlink"/>
                </a:solidFill>
              </a:endParaRPr>
            </a:p>
          </p:txBody>
        </p:sp>
        <p:sp>
          <p:nvSpPr>
            <p:cNvPr id="69641" name="Rectangle 9"/>
            <p:cNvSpPr>
              <a:spLocks noChangeArrowheads="1"/>
            </p:cNvSpPr>
            <p:nvPr/>
          </p:nvSpPr>
          <p:spPr bwMode="auto">
            <a:xfrm>
              <a:off x="345" y="85"/>
              <a:ext cx="88" cy="89"/>
            </a:xfrm>
            <a:prstGeom prst="rect">
              <a:avLst/>
            </a:prstGeom>
            <a:solidFill>
              <a:schemeClr val="accent2"/>
            </a:solidFill>
            <a:ln w="9525">
              <a:noFill/>
              <a:miter lim="800000"/>
              <a:headEnd/>
              <a:tailEnd/>
            </a:ln>
          </p:spPr>
          <p:txBody>
            <a:bodyPr/>
            <a:lstStyle/>
            <a:p>
              <a:pPr eaLnBrk="1" hangingPunct="1">
                <a:defRPr/>
              </a:pPr>
              <a:endParaRPr lang="en-US">
                <a:solidFill>
                  <a:schemeClr val="accent2"/>
                </a:solidFill>
              </a:endParaRPr>
            </a:p>
          </p:txBody>
        </p:sp>
        <p:sp>
          <p:nvSpPr>
            <p:cNvPr id="69642" name="Rectangle 10"/>
            <p:cNvSpPr>
              <a:spLocks noChangeArrowheads="1"/>
            </p:cNvSpPr>
            <p:nvPr/>
          </p:nvSpPr>
          <p:spPr bwMode="auto">
            <a:xfrm>
              <a:off x="173" y="173"/>
              <a:ext cx="86" cy="87"/>
            </a:xfrm>
            <a:prstGeom prst="rect">
              <a:avLst/>
            </a:prstGeom>
            <a:solidFill>
              <a:schemeClr val="folHlink"/>
            </a:solidFill>
            <a:ln w="9525">
              <a:noFill/>
              <a:miter lim="800000"/>
              <a:headEnd/>
              <a:tailEnd/>
            </a:ln>
          </p:spPr>
          <p:txBody>
            <a:bodyPr/>
            <a:lstStyle/>
            <a:p>
              <a:pPr eaLnBrk="1" hangingPunct="1">
                <a:defRPr/>
              </a:pPr>
              <a:endParaRPr lang="en-US">
                <a:solidFill>
                  <a:schemeClr val="hlink"/>
                </a:solidFill>
              </a:endParaRPr>
            </a:p>
          </p:txBody>
        </p:sp>
        <p:sp>
          <p:nvSpPr>
            <p:cNvPr id="69643" name="Rectangle 11"/>
            <p:cNvSpPr>
              <a:spLocks noChangeArrowheads="1"/>
            </p:cNvSpPr>
            <p:nvPr/>
          </p:nvSpPr>
          <p:spPr bwMode="auto">
            <a:xfrm>
              <a:off x="83" y="86"/>
              <a:ext cx="89" cy="87"/>
            </a:xfrm>
            <a:prstGeom prst="rect">
              <a:avLst/>
            </a:prstGeom>
            <a:solidFill>
              <a:schemeClr val="bg2"/>
            </a:solidFill>
            <a:ln w="9525">
              <a:noFill/>
              <a:miter lim="800000"/>
              <a:headEnd/>
              <a:tailEnd/>
            </a:ln>
          </p:spPr>
          <p:txBody>
            <a:bodyPr/>
            <a:lstStyle/>
            <a:p>
              <a:pPr eaLnBrk="1" hangingPunct="1">
                <a:defRPr/>
              </a:pPr>
              <a:endParaRPr lang="en-US" sz="2400">
                <a:latin typeface="Times New Roman" pitchFamily="18" charset="0"/>
              </a:endParaRPr>
            </a:p>
          </p:txBody>
        </p:sp>
        <p:sp>
          <p:nvSpPr>
            <p:cNvPr id="69644" name="Rectangle 12"/>
            <p:cNvSpPr>
              <a:spLocks noChangeArrowheads="1"/>
            </p:cNvSpPr>
            <p:nvPr/>
          </p:nvSpPr>
          <p:spPr bwMode="auto">
            <a:xfrm>
              <a:off x="258" y="171"/>
              <a:ext cx="87" cy="87"/>
            </a:xfrm>
            <a:prstGeom prst="rect">
              <a:avLst/>
            </a:prstGeom>
            <a:solidFill>
              <a:schemeClr val="accent2"/>
            </a:solidFill>
            <a:ln w="9525">
              <a:noFill/>
              <a:miter lim="800000"/>
              <a:headEnd/>
              <a:tailEnd/>
            </a:ln>
          </p:spPr>
          <p:txBody>
            <a:bodyPr/>
            <a:lstStyle/>
            <a:p>
              <a:pPr eaLnBrk="1" hangingPunct="1">
                <a:defRPr/>
              </a:pPr>
              <a:endParaRPr lang="en-US">
                <a:solidFill>
                  <a:schemeClr val="accent2"/>
                </a:solidFill>
              </a:endParaRPr>
            </a:p>
          </p:txBody>
        </p:sp>
        <p:sp>
          <p:nvSpPr>
            <p:cNvPr id="69645" name="Rectangle 13"/>
            <p:cNvSpPr>
              <a:spLocks noChangeArrowheads="1"/>
            </p:cNvSpPr>
            <p:nvPr/>
          </p:nvSpPr>
          <p:spPr bwMode="auto">
            <a:xfrm>
              <a:off x="173" y="258"/>
              <a:ext cx="86" cy="86"/>
            </a:xfrm>
            <a:prstGeom prst="rect">
              <a:avLst/>
            </a:prstGeom>
            <a:solidFill>
              <a:schemeClr val="accent2"/>
            </a:solidFill>
            <a:ln w="9525">
              <a:noFill/>
              <a:miter lim="800000"/>
              <a:headEnd/>
              <a:tailEnd/>
            </a:ln>
          </p:spPr>
          <p:txBody>
            <a:bodyPr/>
            <a:lstStyle/>
            <a:p>
              <a:pPr eaLnBrk="1" hangingPunct="1">
                <a:defRPr/>
              </a:pPr>
              <a:endParaRPr lang="en-US">
                <a:solidFill>
                  <a:schemeClr val="accent2"/>
                </a:solidFill>
              </a:endParaRPr>
            </a:p>
          </p:txBody>
        </p:sp>
      </p:grpSp>
      <p:sp>
        <p:nvSpPr>
          <p:cNvPr id="35845" name="Rectangle 14"/>
          <p:cNvSpPr>
            <a:spLocks noGrp="1" noChangeArrowheads="1"/>
          </p:cNvSpPr>
          <p:nvPr>
            <p:ph type="title"/>
          </p:nvPr>
        </p:nvSpPr>
        <p:spPr bwMode="auto">
          <a:xfrm>
            <a:off x="457200" y="457200"/>
            <a:ext cx="8229600" cy="1371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5846" name="Rectangle 15"/>
          <p:cNvSpPr>
            <a:spLocks noGrp="1" noChangeArrowheads="1"/>
          </p:cNvSpPr>
          <p:nvPr>
            <p:ph type="body" idx="1"/>
          </p:nvPr>
        </p:nvSpPr>
        <p:spPr bwMode="auto">
          <a:xfrm>
            <a:off x="457200" y="1981200"/>
            <a:ext cx="8229600" cy="3886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9648" name="Rectangle 16"/>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p>
        </p:txBody>
      </p:sp>
    </p:spTree>
  </p:cSld>
  <p:clrMap bg1="lt1" tx1="dk1" bg2="lt2" tx2="dk2" accent1="accent1" accent2="accent2" accent3="accent3" accent4="accent4" accent5="accent5" accent6="accent6" hlink="hlink" folHlink="folHlink"/>
  <p:sldLayoutIdLst>
    <p:sldLayoutId id="2147483785"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84" r:id="rId14"/>
  </p:sldLayoutIdLst>
  <p:hf hdr="0" ftr="0" dt="0"/>
  <p:txStyles>
    <p:title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defRPr>
      </a:lvl2pPr>
      <a:lvl3pPr algn="l" rtl="0" eaLnBrk="0" fontAlgn="base" hangingPunct="0">
        <a:spcBef>
          <a:spcPct val="0"/>
        </a:spcBef>
        <a:spcAft>
          <a:spcPct val="0"/>
        </a:spcAft>
        <a:defRPr sz="4400">
          <a:solidFill>
            <a:schemeClr val="tx1"/>
          </a:solidFill>
          <a:latin typeface="Arial" charset="0"/>
        </a:defRPr>
      </a:lvl3pPr>
      <a:lvl4pPr algn="l" rtl="0" eaLnBrk="0" fontAlgn="base" hangingPunct="0">
        <a:spcBef>
          <a:spcPct val="0"/>
        </a:spcBef>
        <a:spcAft>
          <a:spcPct val="0"/>
        </a:spcAft>
        <a:defRPr sz="4400">
          <a:solidFill>
            <a:schemeClr val="tx1"/>
          </a:solidFill>
          <a:latin typeface="Arial" charset="0"/>
        </a:defRPr>
      </a:lvl4pPr>
      <a:lvl5pPr algn="l" rtl="0" eaLnBrk="0" fontAlgn="base" hangingPunct="0">
        <a:spcBef>
          <a:spcPct val="0"/>
        </a:spcBef>
        <a:spcAft>
          <a:spcPct val="0"/>
        </a:spcAft>
        <a:defRPr sz="4400">
          <a:solidFill>
            <a:schemeClr val="tx1"/>
          </a:solidFill>
          <a:latin typeface="Arial" charset="0"/>
        </a:defRPr>
      </a:lvl5pPr>
      <a:lvl6pPr marL="457200" algn="l" rtl="0" fontAlgn="base">
        <a:spcBef>
          <a:spcPct val="0"/>
        </a:spcBef>
        <a:spcAft>
          <a:spcPct val="0"/>
        </a:spcAft>
        <a:defRPr sz="4400">
          <a:solidFill>
            <a:schemeClr val="tx1"/>
          </a:solidFill>
          <a:latin typeface="Arial" charset="0"/>
        </a:defRPr>
      </a:lvl6pPr>
      <a:lvl7pPr marL="914400" algn="l" rtl="0" fontAlgn="base">
        <a:spcBef>
          <a:spcPct val="0"/>
        </a:spcBef>
        <a:spcAft>
          <a:spcPct val="0"/>
        </a:spcAft>
        <a:defRPr sz="4400">
          <a:solidFill>
            <a:schemeClr val="tx1"/>
          </a:solidFill>
          <a:latin typeface="Arial" charset="0"/>
        </a:defRPr>
      </a:lvl7pPr>
      <a:lvl8pPr marL="1371600" algn="l" rtl="0" fontAlgn="base">
        <a:spcBef>
          <a:spcPct val="0"/>
        </a:spcBef>
        <a:spcAft>
          <a:spcPct val="0"/>
        </a:spcAft>
        <a:defRPr sz="4400">
          <a:solidFill>
            <a:schemeClr val="tx1"/>
          </a:solidFill>
          <a:latin typeface="Arial" charset="0"/>
        </a:defRPr>
      </a:lvl8pPr>
      <a:lvl9pPr marL="1828800" algn="l" rtl="0" fontAlgn="base">
        <a:spcBef>
          <a:spcPct val="0"/>
        </a:spcBef>
        <a:spcAft>
          <a:spcPct val="0"/>
        </a:spcAft>
        <a:defRPr sz="4400">
          <a:solidFill>
            <a:schemeClr val="tx1"/>
          </a:solidFill>
          <a:latin typeface="Arial"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80000"/>
        <a:buFont typeface="Wingdings" pitchFamily="2" charset="2"/>
        <a:buChar char="¨"/>
        <a:defRPr sz="2800">
          <a:solidFill>
            <a:schemeClr val="tx1"/>
          </a:solidFill>
          <a:latin typeface="+mn-lt"/>
        </a:defRPr>
      </a:lvl2pPr>
      <a:lvl3pPr marL="1143000" indent="-228600" algn="l" rtl="0" eaLnBrk="0" fontAlgn="base" hangingPunct="0">
        <a:spcBef>
          <a:spcPct val="20000"/>
        </a:spcBef>
        <a:spcAft>
          <a:spcPct val="0"/>
        </a:spcAft>
        <a:buClr>
          <a:schemeClr val="bg2"/>
        </a:buClr>
        <a:buSzPct val="65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14.wmf"/><Relationship Id="rId5" Type="http://schemas.openxmlformats.org/officeDocument/2006/relationships/oleObject" Target="../embeddings/oleObject1.bin"/><Relationship Id="rId4" Type="http://schemas.openxmlformats.org/officeDocument/2006/relationships/image" Target="../media/image15.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nature of light?</a:t>
            </a:r>
            <a:endParaRPr lang="en-GB" dirty="0"/>
          </a:p>
        </p:txBody>
      </p:sp>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1</a:t>
            </a:fld>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6743" y="1992436"/>
            <a:ext cx="4168593" cy="4092328"/>
          </a:xfrm>
          <a:prstGeom prst="rect">
            <a:avLst/>
          </a:prstGeom>
        </p:spPr>
      </p:pic>
      <p:sp>
        <p:nvSpPr>
          <p:cNvPr id="7" name="TextBox 6"/>
          <p:cNvSpPr txBox="1"/>
          <p:nvPr/>
        </p:nvSpPr>
        <p:spPr>
          <a:xfrm>
            <a:off x="4702629" y="2442379"/>
            <a:ext cx="4310743" cy="3139321"/>
          </a:xfrm>
          <a:prstGeom prst="rect">
            <a:avLst/>
          </a:prstGeom>
          <a:noFill/>
        </p:spPr>
        <p:txBody>
          <a:bodyPr wrap="square" rtlCol="0">
            <a:spAutoFit/>
          </a:bodyPr>
          <a:lstStyle/>
          <a:p>
            <a:pPr algn="just"/>
            <a:r>
              <a:rPr lang="en-GB" sz="2000" dirty="0"/>
              <a:t>A clever technique and an ultrafast electron microscope have caught an image of light behaving as both particle and wave at the same time. Here, the wave nature is demonstrated in the wavy upper portion, while the particle </a:t>
            </a:r>
            <a:r>
              <a:rPr lang="en-GB" sz="2000" dirty="0" smtClean="0"/>
              <a:t>behaviour </a:t>
            </a:r>
            <a:r>
              <a:rPr lang="en-GB" sz="2000" dirty="0"/>
              <a:t>is revealed below, in the outlines showing energy quantization.</a:t>
            </a:r>
            <a:endParaRPr lang="en-US" sz="2000" dirty="0"/>
          </a:p>
          <a:p>
            <a:endParaRPr lang="en-GB" dirty="0"/>
          </a:p>
        </p:txBody>
      </p:sp>
    </p:spTree>
    <p:extLst>
      <p:ext uri="{BB962C8B-B14F-4D97-AF65-F5344CB8AC3E}">
        <p14:creationId xmlns:p14="http://schemas.microsoft.com/office/powerpoint/2010/main" val="40711018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199" y="870685"/>
            <a:ext cx="8686801" cy="4940135"/>
          </a:xfrm>
        </p:spPr>
        <p:txBody>
          <a:bodyPr/>
          <a:lstStyle/>
          <a:p>
            <a:pPr>
              <a:buNone/>
            </a:pPr>
            <a:r>
              <a:rPr lang="en-US" sz="2400" i="1" u="sng" dirty="0" smtClean="0"/>
              <a:t>Introduction</a:t>
            </a:r>
            <a:r>
              <a:rPr lang="en-US" sz="2400" dirty="0" smtClean="0"/>
              <a:t>: the opposition between the wave and particle                    		nature of light.</a:t>
            </a:r>
          </a:p>
          <a:p>
            <a:pPr>
              <a:buNone/>
            </a:pPr>
            <a:endParaRPr lang="en-US" sz="2400" dirty="0" smtClean="0"/>
          </a:p>
          <a:p>
            <a:pPr marL="355600" indent="-355600">
              <a:buFont typeface="+mj-lt"/>
              <a:buAutoNum type="romanUcPeriod"/>
            </a:pPr>
            <a:r>
              <a:rPr lang="en-US" sz="2400" dirty="0" smtClean="0"/>
              <a:t>How the wave nature prevailed.</a:t>
            </a:r>
          </a:p>
          <a:p>
            <a:pPr marL="0" indent="0">
              <a:buNone/>
            </a:pPr>
            <a:endParaRPr lang="en-US" sz="2400" dirty="0" smtClean="0"/>
          </a:p>
          <a:p>
            <a:pPr marL="514350" indent="-514350">
              <a:buFont typeface="+mj-lt"/>
              <a:buAutoNum type="romanUcPeriod" startAt="2"/>
            </a:pPr>
            <a:r>
              <a:rPr lang="en-US" sz="2400" dirty="0" smtClean="0"/>
              <a:t>How the particle nature was re-instated.</a:t>
            </a:r>
          </a:p>
          <a:p>
            <a:pPr marL="0" indent="0">
              <a:buNone/>
            </a:pPr>
            <a:r>
              <a:rPr lang="en-US" sz="2400" dirty="0" smtClean="0"/>
              <a:t>                         Planck’s Quantum Theory </a:t>
            </a:r>
          </a:p>
          <a:p>
            <a:pPr marL="0" indent="0">
              <a:buNone/>
            </a:pPr>
            <a:r>
              <a:rPr lang="en-US" sz="2400" dirty="0" smtClean="0"/>
              <a:t>                                            +</a:t>
            </a:r>
            <a:endParaRPr lang="en-US" sz="2400" dirty="0"/>
          </a:p>
          <a:p>
            <a:pPr marL="0" indent="0">
              <a:buNone/>
            </a:pPr>
            <a:r>
              <a:rPr lang="en-US" sz="2400" dirty="0" smtClean="0"/>
              <a:t>             Einstein generalisation of Quantum Theory.</a:t>
            </a:r>
          </a:p>
          <a:p>
            <a:pPr marL="0" indent="0">
              <a:buNone/>
            </a:pPr>
            <a:endParaRPr lang="en-US" sz="2400" dirty="0" smtClean="0"/>
          </a:p>
          <a:p>
            <a:pPr marL="514350" indent="-514350">
              <a:buFont typeface="+mj-lt"/>
              <a:buAutoNum type="romanUcPeriod" startAt="3"/>
            </a:pPr>
            <a:r>
              <a:rPr lang="en-US" sz="2400" dirty="0" smtClean="0"/>
              <a:t>Dual Nature: end of a paradox.</a:t>
            </a:r>
          </a:p>
        </p:txBody>
      </p:sp>
      <p:sp>
        <p:nvSpPr>
          <p:cNvPr id="7" name="Slide Number Placeholder 3"/>
          <p:cNvSpPr>
            <a:spLocks noGrp="1"/>
          </p:cNvSpPr>
          <p:nvPr>
            <p:ph type="sldNum" sz="quarter" idx="11"/>
          </p:nvPr>
        </p:nvSpPr>
        <p:spPr>
          <a:xfrm>
            <a:off x="6553200" y="6248400"/>
            <a:ext cx="2133600" cy="457200"/>
          </a:xfrm>
        </p:spPr>
        <p:txBody>
          <a:bodyPr/>
          <a:lstStyle/>
          <a:p>
            <a:pPr>
              <a:defRPr/>
            </a:pPr>
            <a:r>
              <a:rPr lang="en-US" dirty="0" smtClean="0"/>
              <a:t>2</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9" name="Content Placeholder 2"/>
          <p:cNvSpPr>
            <a:spLocks noGrp="1"/>
          </p:cNvSpPr>
          <p:nvPr>
            <p:ph idx="1"/>
          </p:nvPr>
        </p:nvSpPr>
        <p:spPr>
          <a:xfrm>
            <a:off x="0" y="498765"/>
            <a:ext cx="8753475" cy="6359236"/>
          </a:xfrm>
        </p:spPr>
        <p:txBody>
          <a:bodyPr/>
          <a:lstStyle/>
          <a:p>
            <a:pPr marL="177800" indent="0" algn="just">
              <a:buNone/>
            </a:pPr>
            <a:r>
              <a:rPr lang="en-GB" sz="2400" b="1" u="sng" dirty="0" smtClean="0"/>
              <a:t>Is Light a Wave or a Particle?</a:t>
            </a:r>
          </a:p>
          <a:p>
            <a:pPr indent="12700" algn="just">
              <a:buNone/>
            </a:pPr>
            <a:r>
              <a:rPr lang="en-GB" sz="1800" dirty="0" smtClean="0"/>
              <a:t>During the 17</a:t>
            </a:r>
            <a:r>
              <a:rPr lang="en-GB" sz="1800" baseline="30000" dirty="0" smtClean="0"/>
              <a:t>th</a:t>
            </a:r>
            <a:r>
              <a:rPr lang="en-GB" sz="1800" dirty="0" smtClean="0"/>
              <a:t> century two opposed theories on the nature of light were developed.</a:t>
            </a:r>
          </a:p>
          <a:p>
            <a:pPr marL="216000" indent="12700" algn="just">
              <a:buNone/>
            </a:pPr>
            <a:endParaRPr lang="en-GB" sz="2000" dirty="0" smtClean="0"/>
          </a:p>
          <a:p>
            <a:pPr indent="-165100" algn="just">
              <a:buFont typeface="Courier New" pitchFamily="49" charset="0"/>
              <a:buChar char="o"/>
            </a:pPr>
            <a:r>
              <a:rPr lang="en-GB" sz="2000" dirty="0" smtClean="0"/>
              <a:t>The wave theory of Hooke and Huygens</a:t>
            </a:r>
          </a:p>
          <a:p>
            <a:pPr marL="177800" indent="0" algn="just">
              <a:buNone/>
            </a:pPr>
            <a:endParaRPr lang="en-GB" sz="2000" dirty="0" smtClean="0"/>
          </a:p>
          <a:p>
            <a:pPr marL="712788" indent="-177800" algn="just">
              <a:buFont typeface="Wingdings" pitchFamily="2" charset="2"/>
              <a:buChar char="ü"/>
            </a:pPr>
            <a:r>
              <a:rPr lang="en-GB" sz="1600" dirty="0" smtClean="0"/>
              <a:t>Hooke observed the presence of light in the geometrical shadow </a:t>
            </a:r>
            <a:r>
              <a:rPr lang="en-GB" sz="1600" dirty="0" smtClean="0">
                <a:ea typeface="Cambria Math"/>
              </a:rPr>
              <a:t>⇒ diffraction.</a:t>
            </a:r>
          </a:p>
          <a:p>
            <a:pPr marL="895350" indent="-180975" algn="just">
              <a:buFont typeface="Arial" panose="020B0604020202020204" pitchFamily="34" charset="0"/>
              <a:buChar char="•"/>
            </a:pPr>
            <a:r>
              <a:rPr lang="en-GB" sz="1600" dirty="0" smtClean="0">
                <a:ea typeface="Cambria Math"/>
              </a:rPr>
              <a:t>In other words the bending of light rays around corners</a:t>
            </a:r>
          </a:p>
          <a:p>
            <a:pPr marL="895350" indent="-180975" algn="just">
              <a:buFont typeface="Arial" panose="020B0604020202020204" pitchFamily="34" charset="0"/>
              <a:buChar char="•"/>
            </a:pPr>
            <a:r>
              <a:rPr lang="en-GB" sz="1600" dirty="0" smtClean="0">
                <a:ea typeface="Cambria Math"/>
              </a:rPr>
              <a:t>In 1672 Hooke proposed the wave theory of light to explain this phenomenon</a:t>
            </a:r>
          </a:p>
          <a:p>
            <a:pPr marL="534988" indent="0" algn="just">
              <a:buNone/>
            </a:pPr>
            <a:endParaRPr lang="en-GB" sz="1600" dirty="0" smtClean="0">
              <a:ea typeface="Cambria Math"/>
            </a:endParaRPr>
          </a:p>
          <a:p>
            <a:pPr marL="712788" indent="-177800" algn="just">
              <a:buFont typeface="Wingdings" pitchFamily="2" charset="2"/>
              <a:buChar char="ü"/>
            </a:pPr>
            <a:r>
              <a:rPr lang="en-GB" sz="1600" dirty="0" smtClean="0">
                <a:ea typeface="Cambria Math"/>
              </a:rPr>
              <a:t>Huygens made the fundamental discovery of polarisation.</a:t>
            </a:r>
          </a:p>
          <a:p>
            <a:pPr marL="895350" indent="-180975" algn="just">
              <a:buFont typeface="Arial" panose="020B0604020202020204" pitchFamily="34" charset="0"/>
              <a:buChar char="•"/>
            </a:pPr>
            <a:r>
              <a:rPr lang="en-GB" sz="1600" dirty="0" smtClean="0">
                <a:ea typeface="Cambria Math"/>
              </a:rPr>
              <a:t>In 1669 Erasmus Bartholinus discovered the phenomenon of double refraction, i.e. birefringence, of calc-spar (variety of calcite) </a:t>
            </a:r>
          </a:p>
          <a:p>
            <a:pPr marL="895350" indent="-180975" algn="just">
              <a:buFont typeface="Arial" panose="020B0604020202020204" pitchFamily="34" charset="0"/>
              <a:buChar char="•"/>
            </a:pPr>
            <a:r>
              <a:rPr lang="en-GB" sz="1600" dirty="0" smtClean="0">
                <a:ea typeface="Cambria Math"/>
              </a:rPr>
              <a:t>Huygens interpreted the double refraction by assuming that in crystal there is, in addition to a primary spherical wave, a secondary ellipsoidal wave. It was in the course of this investigation that Huygens made the fundamental discovery of polarisation in 1690: each of the 2 rays arising from refraction by calcite may be extinguished by passing it through a 2</a:t>
            </a:r>
            <a:r>
              <a:rPr lang="en-GB" sz="1600" baseline="30000" dirty="0" smtClean="0">
                <a:ea typeface="Cambria Math"/>
              </a:rPr>
              <a:t>nd</a:t>
            </a:r>
            <a:r>
              <a:rPr lang="en-GB" sz="1600" dirty="0" smtClean="0">
                <a:ea typeface="Cambria Math"/>
              </a:rPr>
              <a:t> crystal of the same material if the latter crystal is rotated about the direction of the ray.</a:t>
            </a:r>
          </a:p>
          <a:p>
            <a:pPr marL="712788" indent="-177800" algn="just">
              <a:buFont typeface="Wingdings" pitchFamily="2" charset="2"/>
              <a:buChar char="ü"/>
            </a:pPr>
            <a:endParaRPr lang="en-GB" sz="1600" dirty="0" smtClean="0"/>
          </a:p>
          <a:p>
            <a:pPr indent="-165100" algn="just">
              <a:buNone/>
            </a:pPr>
            <a:endParaRPr lang="en-GB" sz="2000" b="1" u="sng" dirty="0" smtClean="0"/>
          </a:p>
          <a:p>
            <a:pPr algn="just"/>
            <a:endParaRPr lang="en-GB" sz="2400" dirty="0" smtClean="0"/>
          </a:p>
        </p:txBody>
      </p:sp>
      <p:sp>
        <p:nvSpPr>
          <p:cNvPr id="1031" name="Text Box 13"/>
          <p:cNvSpPr txBox="1">
            <a:spLocks noChangeArrowheads="1"/>
          </p:cNvSpPr>
          <p:nvPr/>
        </p:nvSpPr>
        <p:spPr bwMode="auto">
          <a:xfrm>
            <a:off x="3033713" y="3321050"/>
            <a:ext cx="336550" cy="282575"/>
          </a:xfrm>
          <a:prstGeom prst="rect">
            <a:avLst/>
          </a:prstGeom>
          <a:noFill/>
          <a:ln w="9525">
            <a:noFill/>
            <a:miter lim="800000"/>
            <a:headEnd/>
            <a:tailEnd/>
          </a:ln>
        </p:spPr>
        <p:txBody>
          <a:bodyPr wrap="none">
            <a:spAutoFit/>
          </a:bodyPr>
          <a:lstStyle/>
          <a:p>
            <a:endParaRPr lang="en-US"/>
          </a:p>
        </p:txBody>
      </p:sp>
      <p:sp>
        <p:nvSpPr>
          <p:cNvPr id="1032" name="Text Box 14"/>
          <p:cNvSpPr txBox="1">
            <a:spLocks noChangeArrowheads="1"/>
          </p:cNvSpPr>
          <p:nvPr/>
        </p:nvSpPr>
        <p:spPr bwMode="auto">
          <a:xfrm>
            <a:off x="3424238" y="4254500"/>
            <a:ext cx="360362" cy="282575"/>
          </a:xfrm>
          <a:prstGeom prst="rect">
            <a:avLst/>
          </a:prstGeom>
          <a:noFill/>
          <a:ln w="9525">
            <a:noFill/>
            <a:miter lim="800000"/>
            <a:headEnd/>
            <a:tailEnd/>
          </a:ln>
        </p:spPr>
        <p:txBody>
          <a:bodyPr wrap="none">
            <a:spAutoFit/>
          </a:bodyPr>
          <a:lstStyle/>
          <a:p>
            <a:endParaRPr lang="en-US"/>
          </a:p>
        </p:txBody>
      </p:sp>
      <p:sp>
        <p:nvSpPr>
          <p:cNvPr id="1034" name="Rectangle 2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GB"/>
          </a:p>
        </p:txBody>
      </p:sp>
      <p:sp>
        <p:nvSpPr>
          <p:cNvPr id="1035" name="Rectangle 28"/>
          <p:cNvSpPr>
            <a:spLocks noChangeArrowheads="1"/>
          </p:cNvSpPr>
          <p:nvPr/>
        </p:nvSpPr>
        <p:spPr bwMode="auto">
          <a:xfrm>
            <a:off x="0" y="0"/>
            <a:ext cx="9144000" cy="457200"/>
          </a:xfrm>
          <a:prstGeom prst="rect">
            <a:avLst/>
          </a:prstGeom>
          <a:noFill/>
          <a:ln w="9525">
            <a:noFill/>
            <a:miter lim="800000"/>
            <a:headEnd/>
            <a:tailEnd/>
          </a:ln>
        </p:spPr>
        <p:txBody>
          <a:bodyPr wrap="none" anchor="ctr">
            <a:spAutoFit/>
          </a:bodyPr>
          <a:lstStyle/>
          <a:p>
            <a:endParaRPr lang="en-US"/>
          </a:p>
        </p:txBody>
      </p:sp>
      <p:sp>
        <p:nvSpPr>
          <p:cNvPr id="1036" name="Rectangle 30"/>
          <p:cNvSpPr>
            <a:spLocks noChangeArrowheads="1"/>
          </p:cNvSpPr>
          <p:nvPr/>
        </p:nvSpPr>
        <p:spPr bwMode="auto">
          <a:xfrm>
            <a:off x="0" y="0"/>
            <a:ext cx="9144000" cy="457200"/>
          </a:xfrm>
          <a:prstGeom prst="rect">
            <a:avLst/>
          </a:prstGeom>
          <a:noFill/>
          <a:ln w="9525">
            <a:noFill/>
            <a:miter lim="800000"/>
            <a:headEnd/>
            <a:tailEnd/>
          </a:ln>
        </p:spPr>
        <p:txBody>
          <a:bodyPr wrap="none" anchor="ctr">
            <a:spAutoFit/>
          </a:bodyPr>
          <a:lstStyle/>
          <a:p>
            <a:endParaRPr lang="en-US"/>
          </a:p>
        </p:txBody>
      </p:sp>
      <p:sp>
        <p:nvSpPr>
          <p:cNvPr id="1037" name="Rectangle 3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GB"/>
          </a:p>
        </p:txBody>
      </p:sp>
      <p:sp>
        <p:nvSpPr>
          <p:cNvPr id="1038" name="Rectangle 4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GB"/>
          </a:p>
        </p:txBody>
      </p:sp>
      <p:sp>
        <p:nvSpPr>
          <p:cNvPr id="12" name="Slide Number Placeholder 11"/>
          <p:cNvSpPr>
            <a:spLocks noGrp="1"/>
          </p:cNvSpPr>
          <p:nvPr>
            <p:ph type="sldNum" sz="quarter" idx="11"/>
          </p:nvPr>
        </p:nvSpPr>
        <p:spPr/>
        <p:txBody>
          <a:bodyPr/>
          <a:lstStyle/>
          <a:p>
            <a:pPr>
              <a:defRPr/>
            </a:pPr>
            <a:fld id="{3D2B83F9-400B-4F84-AB64-E3C9246D1739}" type="slidenum">
              <a:rPr lang="en-US" smtClean="0"/>
              <a:pPr>
                <a:defRPr/>
              </a:pPr>
              <a:t>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29">
                                            <p:txEl>
                                              <p:pRg st="3" end="3"/>
                                            </p:txEl>
                                          </p:spTgt>
                                        </p:tgtEl>
                                        <p:attrNameLst>
                                          <p:attrName>style.visibility</p:attrName>
                                        </p:attrNameLst>
                                      </p:cBhvr>
                                      <p:to>
                                        <p:strVal val="visible"/>
                                      </p:to>
                                    </p:set>
                                    <p:animEffect transition="in" filter="randombar(horizontal)">
                                      <p:cBhvr>
                                        <p:cTn id="7" dur="500"/>
                                        <p:tgtEl>
                                          <p:spTgt spid="1029">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9">
                                            <p:txEl>
                                              <p:pRg st="5" end="5"/>
                                            </p:txEl>
                                          </p:spTgt>
                                        </p:tgtEl>
                                        <p:attrNameLst>
                                          <p:attrName>style.visibility</p:attrName>
                                        </p:attrNameLst>
                                      </p:cBhvr>
                                      <p:to>
                                        <p:strVal val="visible"/>
                                      </p:to>
                                    </p:set>
                                    <p:animEffect transition="in" filter="fade">
                                      <p:cBhvr>
                                        <p:cTn id="12" dur="500"/>
                                        <p:tgtEl>
                                          <p:spTgt spid="1029">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9">
                                            <p:txEl>
                                              <p:pRg st="6" end="6"/>
                                            </p:txEl>
                                          </p:spTgt>
                                        </p:tgtEl>
                                        <p:attrNameLst>
                                          <p:attrName>style.visibility</p:attrName>
                                        </p:attrNameLst>
                                      </p:cBhvr>
                                      <p:to>
                                        <p:strVal val="visible"/>
                                      </p:to>
                                    </p:set>
                                    <p:animEffect transition="in" filter="fade">
                                      <p:cBhvr>
                                        <p:cTn id="17" dur="500"/>
                                        <p:tgtEl>
                                          <p:spTgt spid="1029">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9">
                                            <p:txEl>
                                              <p:pRg st="7" end="7"/>
                                            </p:txEl>
                                          </p:spTgt>
                                        </p:tgtEl>
                                        <p:attrNameLst>
                                          <p:attrName>style.visibility</p:attrName>
                                        </p:attrNameLst>
                                      </p:cBhvr>
                                      <p:to>
                                        <p:strVal val="visible"/>
                                      </p:to>
                                    </p:set>
                                    <p:animEffect transition="in" filter="fade">
                                      <p:cBhvr>
                                        <p:cTn id="22" dur="500"/>
                                        <p:tgtEl>
                                          <p:spTgt spid="1029">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1029">
                                            <p:txEl>
                                              <p:pRg st="9" end="9"/>
                                            </p:txEl>
                                          </p:spTgt>
                                        </p:tgtEl>
                                        <p:attrNameLst>
                                          <p:attrName>style.visibility</p:attrName>
                                        </p:attrNameLst>
                                      </p:cBhvr>
                                      <p:to>
                                        <p:strVal val="visible"/>
                                      </p:to>
                                    </p:set>
                                    <p:animEffect transition="in" filter="barn(inVertical)">
                                      <p:cBhvr>
                                        <p:cTn id="27" dur="500"/>
                                        <p:tgtEl>
                                          <p:spTgt spid="1029">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1029">
                                            <p:txEl>
                                              <p:pRg st="10" end="10"/>
                                            </p:txEl>
                                          </p:spTgt>
                                        </p:tgtEl>
                                        <p:attrNameLst>
                                          <p:attrName>style.visibility</p:attrName>
                                        </p:attrNameLst>
                                      </p:cBhvr>
                                      <p:to>
                                        <p:strVal val="visible"/>
                                      </p:to>
                                    </p:set>
                                    <p:animEffect transition="in" filter="barn(inVertical)">
                                      <p:cBhvr>
                                        <p:cTn id="32" dur="500"/>
                                        <p:tgtEl>
                                          <p:spTgt spid="1029">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1029">
                                            <p:txEl>
                                              <p:pRg st="11" end="11"/>
                                            </p:txEl>
                                          </p:spTgt>
                                        </p:tgtEl>
                                        <p:attrNameLst>
                                          <p:attrName>style.visibility</p:attrName>
                                        </p:attrNameLst>
                                      </p:cBhvr>
                                      <p:to>
                                        <p:strVal val="visible"/>
                                      </p:to>
                                    </p:set>
                                    <p:animEffect transition="in" filter="barn(inVertical)">
                                      <p:cBhvr>
                                        <p:cTn id="37" dur="500"/>
                                        <p:tgtEl>
                                          <p:spTgt spid="102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4</a:t>
            </a:fld>
            <a:endParaRPr lang="en-US"/>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109" y="547260"/>
            <a:ext cx="2560676" cy="305448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2009" y="1755634"/>
            <a:ext cx="2698432" cy="349913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9245" y="4167759"/>
            <a:ext cx="1633728" cy="2566416"/>
          </a:xfrm>
          <a:prstGeom prst="rect">
            <a:avLst/>
          </a:prstGeom>
        </p:spPr>
      </p:pic>
      <p:sp>
        <p:nvSpPr>
          <p:cNvPr id="8" name="Title 1"/>
          <p:cNvSpPr>
            <a:spLocks noGrp="1"/>
          </p:cNvSpPr>
          <p:nvPr>
            <p:ph type="title"/>
          </p:nvPr>
        </p:nvSpPr>
        <p:spPr>
          <a:xfrm>
            <a:off x="3024366" y="393566"/>
            <a:ext cx="2438131" cy="1216494"/>
          </a:xfrm>
        </p:spPr>
        <p:txBody>
          <a:bodyPr/>
          <a:lstStyle/>
          <a:p>
            <a:pPr algn="ctr"/>
            <a:r>
              <a:rPr lang="en-GB" sz="1400" dirty="0" smtClean="0"/>
              <a:t>Robert Hooke</a:t>
            </a:r>
            <a:br>
              <a:rPr lang="en-GB" sz="1400" dirty="0" smtClean="0"/>
            </a:br>
            <a:r>
              <a:rPr lang="en-GB" sz="1400" dirty="0" smtClean="0"/>
              <a:t>English polymath</a:t>
            </a:r>
            <a:br>
              <a:rPr lang="en-GB" sz="1400" dirty="0" smtClean="0"/>
            </a:br>
            <a:r>
              <a:rPr lang="en-GB" sz="1400" dirty="0" smtClean="0"/>
              <a:t>1635 - 1703</a:t>
            </a:r>
            <a:endParaRPr lang="en-GB" sz="1400" dirty="0"/>
          </a:p>
        </p:txBody>
      </p:sp>
      <p:sp>
        <p:nvSpPr>
          <p:cNvPr id="9" name="Title 1"/>
          <p:cNvSpPr txBox="1">
            <a:spLocks/>
          </p:cNvSpPr>
          <p:nvPr/>
        </p:nvSpPr>
        <p:spPr bwMode="auto">
          <a:xfrm>
            <a:off x="7000875" y="2307756"/>
            <a:ext cx="2438131" cy="1216494"/>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defRPr>
            </a:lvl2pPr>
            <a:lvl3pPr algn="l" rtl="0" eaLnBrk="0" fontAlgn="base" hangingPunct="0">
              <a:spcBef>
                <a:spcPct val="0"/>
              </a:spcBef>
              <a:spcAft>
                <a:spcPct val="0"/>
              </a:spcAft>
              <a:defRPr sz="4400">
                <a:solidFill>
                  <a:schemeClr val="tx1"/>
                </a:solidFill>
                <a:latin typeface="Arial" charset="0"/>
              </a:defRPr>
            </a:lvl3pPr>
            <a:lvl4pPr algn="l" rtl="0" eaLnBrk="0" fontAlgn="base" hangingPunct="0">
              <a:spcBef>
                <a:spcPct val="0"/>
              </a:spcBef>
              <a:spcAft>
                <a:spcPct val="0"/>
              </a:spcAft>
              <a:defRPr sz="4400">
                <a:solidFill>
                  <a:schemeClr val="tx1"/>
                </a:solidFill>
                <a:latin typeface="Arial" charset="0"/>
              </a:defRPr>
            </a:lvl4pPr>
            <a:lvl5pPr algn="l" rtl="0" eaLnBrk="0" fontAlgn="base" hangingPunct="0">
              <a:spcBef>
                <a:spcPct val="0"/>
              </a:spcBef>
              <a:spcAft>
                <a:spcPct val="0"/>
              </a:spcAft>
              <a:defRPr sz="4400">
                <a:solidFill>
                  <a:schemeClr val="tx1"/>
                </a:solidFill>
                <a:latin typeface="Arial" charset="0"/>
              </a:defRPr>
            </a:lvl5pPr>
            <a:lvl6pPr marL="457200" algn="l" rtl="0" fontAlgn="base">
              <a:spcBef>
                <a:spcPct val="0"/>
              </a:spcBef>
              <a:spcAft>
                <a:spcPct val="0"/>
              </a:spcAft>
              <a:defRPr sz="4400">
                <a:solidFill>
                  <a:schemeClr val="tx1"/>
                </a:solidFill>
                <a:latin typeface="Arial" charset="0"/>
              </a:defRPr>
            </a:lvl6pPr>
            <a:lvl7pPr marL="914400" algn="l" rtl="0" fontAlgn="base">
              <a:spcBef>
                <a:spcPct val="0"/>
              </a:spcBef>
              <a:spcAft>
                <a:spcPct val="0"/>
              </a:spcAft>
              <a:defRPr sz="4400">
                <a:solidFill>
                  <a:schemeClr val="tx1"/>
                </a:solidFill>
                <a:latin typeface="Arial" charset="0"/>
              </a:defRPr>
            </a:lvl7pPr>
            <a:lvl8pPr marL="1371600" algn="l" rtl="0" fontAlgn="base">
              <a:spcBef>
                <a:spcPct val="0"/>
              </a:spcBef>
              <a:spcAft>
                <a:spcPct val="0"/>
              </a:spcAft>
              <a:defRPr sz="4400">
                <a:solidFill>
                  <a:schemeClr val="tx1"/>
                </a:solidFill>
                <a:latin typeface="Arial" charset="0"/>
              </a:defRPr>
            </a:lvl8pPr>
            <a:lvl9pPr marL="1828800" algn="l" rtl="0" fontAlgn="base">
              <a:spcBef>
                <a:spcPct val="0"/>
              </a:spcBef>
              <a:spcAft>
                <a:spcPct val="0"/>
              </a:spcAft>
              <a:defRPr sz="4400">
                <a:solidFill>
                  <a:schemeClr val="tx1"/>
                </a:solidFill>
                <a:latin typeface="Arial" charset="0"/>
              </a:defRPr>
            </a:lvl9pPr>
          </a:lstStyle>
          <a:p>
            <a:pPr algn="ctr"/>
            <a:r>
              <a:rPr lang="en-GB" sz="1400" kern="0" dirty="0" smtClean="0"/>
              <a:t>Christiaan Huygens</a:t>
            </a:r>
            <a:br>
              <a:rPr lang="en-GB" sz="1400" kern="0" dirty="0" smtClean="0"/>
            </a:br>
            <a:r>
              <a:rPr lang="en-GB" sz="1400" kern="0" dirty="0" smtClean="0"/>
              <a:t>Dutch polymath</a:t>
            </a:r>
            <a:br>
              <a:rPr lang="en-GB" sz="1400" kern="0" dirty="0" smtClean="0"/>
            </a:br>
            <a:r>
              <a:rPr lang="en-GB" sz="1400" kern="0" dirty="0" smtClean="0"/>
              <a:t>1629 - 1695</a:t>
            </a:r>
            <a:endParaRPr lang="en-GB" sz="1400" kern="0" dirty="0"/>
          </a:p>
        </p:txBody>
      </p:sp>
      <p:sp>
        <p:nvSpPr>
          <p:cNvPr id="10" name="Rectangle 9"/>
          <p:cNvSpPr/>
          <p:nvPr/>
        </p:nvSpPr>
        <p:spPr>
          <a:xfrm>
            <a:off x="825995" y="3563644"/>
            <a:ext cx="2865121" cy="461665"/>
          </a:xfrm>
          <a:prstGeom prst="rect">
            <a:avLst/>
          </a:prstGeom>
        </p:spPr>
        <p:txBody>
          <a:bodyPr wrap="square">
            <a:spAutoFit/>
          </a:bodyPr>
          <a:lstStyle/>
          <a:p>
            <a:pPr algn="ctr"/>
            <a:r>
              <a:rPr lang="en-GB" sz="1200" dirty="0"/>
              <a:t>An artist's impression of Robert </a:t>
            </a:r>
            <a:r>
              <a:rPr lang="en-GB" sz="1200" dirty="0" smtClean="0"/>
              <a:t>Hooke </a:t>
            </a:r>
            <a:r>
              <a:rPr lang="en-GB" sz="1200" dirty="0"/>
              <a:t>No </a:t>
            </a:r>
            <a:r>
              <a:rPr lang="en-GB" sz="1200" dirty="0" smtClean="0"/>
              <a:t>portrait </a:t>
            </a:r>
            <a:r>
              <a:rPr lang="en-GB" sz="1200" dirty="0"/>
              <a:t>of Hooke </a:t>
            </a:r>
            <a:r>
              <a:rPr lang="en-GB" sz="1200" dirty="0" smtClean="0"/>
              <a:t>survives</a:t>
            </a:r>
            <a:endParaRPr lang="en-GB" sz="1200" dirty="0"/>
          </a:p>
        </p:txBody>
      </p:sp>
      <p:sp>
        <p:nvSpPr>
          <p:cNvPr id="11" name="Rectangle 10"/>
          <p:cNvSpPr/>
          <p:nvPr/>
        </p:nvSpPr>
        <p:spPr>
          <a:xfrm>
            <a:off x="4394359" y="5235716"/>
            <a:ext cx="3257550" cy="461665"/>
          </a:xfrm>
          <a:prstGeom prst="rect">
            <a:avLst/>
          </a:prstGeom>
        </p:spPr>
        <p:txBody>
          <a:bodyPr wrap="square">
            <a:spAutoFit/>
          </a:bodyPr>
          <a:lstStyle/>
          <a:p>
            <a:pPr algn="ctr"/>
            <a:r>
              <a:rPr lang="en-GB" sz="1200" dirty="0"/>
              <a:t>Christiaan Huygens by Bernard Vaillant, Museum Hofwijck, Voorburg</a:t>
            </a:r>
          </a:p>
        </p:txBody>
      </p:sp>
      <p:sp>
        <p:nvSpPr>
          <p:cNvPr id="12" name="Title 1"/>
          <p:cNvSpPr txBox="1">
            <a:spLocks/>
          </p:cNvSpPr>
          <p:nvPr/>
        </p:nvSpPr>
        <p:spPr bwMode="auto">
          <a:xfrm>
            <a:off x="1267955" y="4211980"/>
            <a:ext cx="2438131" cy="1216494"/>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defRPr>
            </a:lvl2pPr>
            <a:lvl3pPr algn="l" rtl="0" eaLnBrk="0" fontAlgn="base" hangingPunct="0">
              <a:spcBef>
                <a:spcPct val="0"/>
              </a:spcBef>
              <a:spcAft>
                <a:spcPct val="0"/>
              </a:spcAft>
              <a:defRPr sz="4400">
                <a:solidFill>
                  <a:schemeClr val="tx1"/>
                </a:solidFill>
                <a:latin typeface="Arial" charset="0"/>
              </a:defRPr>
            </a:lvl3pPr>
            <a:lvl4pPr algn="l" rtl="0" eaLnBrk="0" fontAlgn="base" hangingPunct="0">
              <a:spcBef>
                <a:spcPct val="0"/>
              </a:spcBef>
              <a:spcAft>
                <a:spcPct val="0"/>
              </a:spcAft>
              <a:defRPr sz="4400">
                <a:solidFill>
                  <a:schemeClr val="tx1"/>
                </a:solidFill>
                <a:latin typeface="Arial" charset="0"/>
              </a:defRPr>
            </a:lvl4pPr>
            <a:lvl5pPr algn="l" rtl="0" eaLnBrk="0" fontAlgn="base" hangingPunct="0">
              <a:spcBef>
                <a:spcPct val="0"/>
              </a:spcBef>
              <a:spcAft>
                <a:spcPct val="0"/>
              </a:spcAft>
              <a:defRPr sz="4400">
                <a:solidFill>
                  <a:schemeClr val="tx1"/>
                </a:solidFill>
                <a:latin typeface="Arial" charset="0"/>
              </a:defRPr>
            </a:lvl5pPr>
            <a:lvl6pPr marL="457200" algn="l" rtl="0" fontAlgn="base">
              <a:spcBef>
                <a:spcPct val="0"/>
              </a:spcBef>
              <a:spcAft>
                <a:spcPct val="0"/>
              </a:spcAft>
              <a:defRPr sz="4400">
                <a:solidFill>
                  <a:schemeClr val="tx1"/>
                </a:solidFill>
                <a:latin typeface="Arial" charset="0"/>
              </a:defRPr>
            </a:lvl6pPr>
            <a:lvl7pPr marL="914400" algn="l" rtl="0" fontAlgn="base">
              <a:spcBef>
                <a:spcPct val="0"/>
              </a:spcBef>
              <a:spcAft>
                <a:spcPct val="0"/>
              </a:spcAft>
              <a:defRPr sz="4400">
                <a:solidFill>
                  <a:schemeClr val="tx1"/>
                </a:solidFill>
                <a:latin typeface="Arial" charset="0"/>
              </a:defRPr>
            </a:lvl7pPr>
            <a:lvl8pPr marL="1371600" algn="l" rtl="0" fontAlgn="base">
              <a:spcBef>
                <a:spcPct val="0"/>
              </a:spcBef>
              <a:spcAft>
                <a:spcPct val="0"/>
              </a:spcAft>
              <a:defRPr sz="4400">
                <a:solidFill>
                  <a:schemeClr val="tx1"/>
                </a:solidFill>
                <a:latin typeface="Arial" charset="0"/>
              </a:defRPr>
            </a:lvl8pPr>
            <a:lvl9pPr marL="1828800" algn="l" rtl="0" fontAlgn="base">
              <a:spcBef>
                <a:spcPct val="0"/>
              </a:spcBef>
              <a:spcAft>
                <a:spcPct val="0"/>
              </a:spcAft>
              <a:defRPr sz="4400">
                <a:solidFill>
                  <a:schemeClr val="tx1"/>
                </a:solidFill>
                <a:latin typeface="Arial" charset="0"/>
              </a:defRPr>
            </a:lvl9pPr>
          </a:lstStyle>
          <a:p>
            <a:pPr algn="ctr"/>
            <a:r>
              <a:rPr lang="en-GB" sz="1200" kern="0" dirty="0" smtClean="0"/>
              <a:t>Rasmus Bartholin</a:t>
            </a:r>
            <a:endParaRPr lang="en-GB" sz="1200" kern="0" dirty="0"/>
          </a:p>
          <a:p>
            <a:pPr algn="ctr"/>
            <a:r>
              <a:rPr lang="en-GB" sz="1200" kern="0" dirty="0" smtClean="0"/>
              <a:t>(Latin Bartholinus)</a:t>
            </a:r>
            <a:br>
              <a:rPr lang="en-GB" sz="1200" kern="0" dirty="0" smtClean="0"/>
            </a:br>
            <a:r>
              <a:rPr lang="en-GB" sz="1200" kern="0" dirty="0" smtClean="0"/>
              <a:t>Danish polymath</a:t>
            </a:r>
            <a:br>
              <a:rPr lang="en-GB" sz="1200" kern="0" dirty="0" smtClean="0"/>
            </a:br>
            <a:r>
              <a:rPr lang="en-GB" sz="1200" kern="0" dirty="0" smtClean="0"/>
              <a:t>1625 - 1698</a:t>
            </a:r>
            <a:endParaRPr lang="en-GB" sz="1200" kern="0" dirty="0"/>
          </a:p>
        </p:txBody>
      </p:sp>
    </p:spTree>
    <p:extLst>
      <p:ext uri="{BB962C8B-B14F-4D97-AF65-F5344CB8AC3E}">
        <p14:creationId xmlns:p14="http://schemas.microsoft.com/office/powerpoint/2010/main" val="4173280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par>
                                <p:cTn id="24" presetID="31" presetClass="entr" presetSubtype="0" fill="hold" grpId="0" nodeType="with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p:cTn id="26" dur="1000" fill="hold"/>
                                        <p:tgtEl>
                                          <p:spTgt spid="8"/>
                                        </p:tgtEl>
                                        <p:attrNameLst>
                                          <p:attrName>ppt_w</p:attrName>
                                        </p:attrNameLst>
                                      </p:cBhvr>
                                      <p:tavLst>
                                        <p:tav tm="0">
                                          <p:val>
                                            <p:fltVal val="0"/>
                                          </p:val>
                                        </p:tav>
                                        <p:tav tm="100000">
                                          <p:val>
                                            <p:strVal val="#ppt_w"/>
                                          </p:val>
                                        </p:tav>
                                      </p:tavLst>
                                    </p:anim>
                                    <p:anim calcmode="lin" valueType="num">
                                      <p:cBhvr>
                                        <p:cTn id="27" dur="1000" fill="hold"/>
                                        <p:tgtEl>
                                          <p:spTgt spid="8"/>
                                        </p:tgtEl>
                                        <p:attrNameLst>
                                          <p:attrName>ppt_h</p:attrName>
                                        </p:attrNameLst>
                                      </p:cBhvr>
                                      <p:tavLst>
                                        <p:tav tm="0">
                                          <p:val>
                                            <p:fltVal val="0"/>
                                          </p:val>
                                        </p:tav>
                                        <p:tav tm="100000">
                                          <p:val>
                                            <p:strVal val="#ppt_h"/>
                                          </p:val>
                                        </p:tav>
                                      </p:tavLst>
                                    </p:anim>
                                    <p:anim calcmode="lin" valueType="num">
                                      <p:cBhvr>
                                        <p:cTn id="28" dur="1000" fill="hold"/>
                                        <p:tgtEl>
                                          <p:spTgt spid="8"/>
                                        </p:tgtEl>
                                        <p:attrNameLst>
                                          <p:attrName>style.rotation</p:attrName>
                                        </p:attrNameLst>
                                      </p:cBhvr>
                                      <p:tavLst>
                                        <p:tav tm="0">
                                          <p:val>
                                            <p:fltVal val="90"/>
                                          </p:val>
                                        </p:tav>
                                        <p:tav tm="100000">
                                          <p:val>
                                            <p:fltVal val="0"/>
                                          </p:val>
                                        </p:tav>
                                      </p:tavLst>
                                    </p:anim>
                                    <p:animEffect transition="in" filter="fade">
                                      <p:cBhvr>
                                        <p:cTn id="29" dur="1000"/>
                                        <p:tgtEl>
                                          <p:spTgt spid="8"/>
                                        </p:tgtEl>
                                      </p:cBhvr>
                                    </p:animEffect>
                                  </p:childTnLst>
                                </p:cTn>
                              </p:par>
                              <p:par>
                                <p:cTn id="30" presetID="31" presetClass="entr" presetSubtype="0"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p:cTn id="32" dur="1000" fill="hold"/>
                                        <p:tgtEl>
                                          <p:spTgt spid="9"/>
                                        </p:tgtEl>
                                        <p:attrNameLst>
                                          <p:attrName>ppt_w</p:attrName>
                                        </p:attrNameLst>
                                      </p:cBhvr>
                                      <p:tavLst>
                                        <p:tav tm="0">
                                          <p:val>
                                            <p:fltVal val="0"/>
                                          </p:val>
                                        </p:tav>
                                        <p:tav tm="100000">
                                          <p:val>
                                            <p:strVal val="#ppt_w"/>
                                          </p:val>
                                        </p:tav>
                                      </p:tavLst>
                                    </p:anim>
                                    <p:anim calcmode="lin" valueType="num">
                                      <p:cBhvr>
                                        <p:cTn id="33" dur="1000" fill="hold"/>
                                        <p:tgtEl>
                                          <p:spTgt spid="9"/>
                                        </p:tgtEl>
                                        <p:attrNameLst>
                                          <p:attrName>ppt_h</p:attrName>
                                        </p:attrNameLst>
                                      </p:cBhvr>
                                      <p:tavLst>
                                        <p:tav tm="0">
                                          <p:val>
                                            <p:fltVal val="0"/>
                                          </p:val>
                                        </p:tav>
                                        <p:tav tm="100000">
                                          <p:val>
                                            <p:strVal val="#ppt_h"/>
                                          </p:val>
                                        </p:tav>
                                      </p:tavLst>
                                    </p:anim>
                                    <p:anim calcmode="lin" valueType="num">
                                      <p:cBhvr>
                                        <p:cTn id="34" dur="1000" fill="hold"/>
                                        <p:tgtEl>
                                          <p:spTgt spid="9"/>
                                        </p:tgtEl>
                                        <p:attrNameLst>
                                          <p:attrName>style.rotation</p:attrName>
                                        </p:attrNameLst>
                                      </p:cBhvr>
                                      <p:tavLst>
                                        <p:tav tm="0">
                                          <p:val>
                                            <p:fltVal val="90"/>
                                          </p:val>
                                        </p:tav>
                                        <p:tav tm="100000">
                                          <p:val>
                                            <p:fltVal val="0"/>
                                          </p:val>
                                        </p:tav>
                                      </p:tavLst>
                                    </p:anim>
                                    <p:animEffect transition="in" filter="fade">
                                      <p:cBhvr>
                                        <p:cTn id="35" dur="1000"/>
                                        <p:tgtEl>
                                          <p:spTgt spid="9"/>
                                        </p:tgtEl>
                                      </p:cBhvr>
                                    </p:animEffect>
                                  </p:childTnLst>
                                </p:cTn>
                              </p:par>
                              <p:par>
                                <p:cTn id="36" presetID="42" presetClass="entr" presetSubtype="0"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1000"/>
                                        <p:tgtEl>
                                          <p:spTgt spid="11"/>
                                        </p:tgtEl>
                                      </p:cBhvr>
                                    </p:animEffect>
                                    <p:anim calcmode="lin" valueType="num">
                                      <p:cBhvr>
                                        <p:cTn id="39" dur="1000" fill="hold"/>
                                        <p:tgtEl>
                                          <p:spTgt spid="11"/>
                                        </p:tgtEl>
                                        <p:attrNameLst>
                                          <p:attrName>ppt_x</p:attrName>
                                        </p:attrNameLst>
                                      </p:cBhvr>
                                      <p:tavLst>
                                        <p:tav tm="0">
                                          <p:val>
                                            <p:strVal val="#ppt_x"/>
                                          </p:val>
                                        </p:tav>
                                        <p:tav tm="100000">
                                          <p:val>
                                            <p:strVal val="#ppt_x"/>
                                          </p:val>
                                        </p:tav>
                                      </p:tavLst>
                                    </p:anim>
                                    <p:anim calcmode="lin" valueType="num">
                                      <p:cBhvr>
                                        <p:cTn id="40" dur="1000" fill="hold"/>
                                        <p:tgtEl>
                                          <p:spTgt spid="11"/>
                                        </p:tgtEl>
                                        <p:attrNameLst>
                                          <p:attrName>ppt_y</p:attrName>
                                        </p:attrNameLst>
                                      </p:cBhvr>
                                      <p:tavLst>
                                        <p:tav tm="0">
                                          <p:val>
                                            <p:strVal val="#ppt_y+.1"/>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5</a:t>
            </a:fld>
            <a:endParaRPr lang="en-US"/>
          </a:p>
        </p:txBody>
      </p:sp>
      <p:sp>
        <p:nvSpPr>
          <p:cNvPr id="5" name="Rectangle 4"/>
          <p:cNvSpPr/>
          <p:nvPr/>
        </p:nvSpPr>
        <p:spPr>
          <a:xfrm>
            <a:off x="209548" y="539264"/>
            <a:ext cx="8239127" cy="5601533"/>
          </a:xfrm>
          <a:prstGeom prst="rect">
            <a:avLst/>
          </a:prstGeom>
        </p:spPr>
        <p:txBody>
          <a:bodyPr wrap="square">
            <a:spAutoFit/>
          </a:bodyPr>
          <a:lstStyle/>
          <a:p>
            <a:pPr indent="-165100" algn="just">
              <a:buFont typeface="Courier New" pitchFamily="49" charset="0"/>
              <a:buChar char="o"/>
            </a:pPr>
            <a:r>
              <a:rPr lang="en-GB" sz="2000" dirty="0"/>
              <a:t>The corpuscular theory of </a:t>
            </a:r>
            <a:r>
              <a:rPr lang="en-GB" sz="2000" dirty="0" smtClean="0"/>
              <a:t>Newton</a:t>
            </a:r>
          </a:p>
          <a:p>
            <a:pPr algn="just"/>
            <a:endParaRPr lang="en-GB" sz="2000" dirty="0"/>
          </a:p>
          <a:p>
            <a:pPr marL="712788" indent="-177800" algn="just">
              <a:buFont typeface="Wingdings" pitchFamily="2" charset="2"/>
              <a:buChar char="ü"/>
            </a:pPr>
            <a:r>
              <a:rPr lang="en-GB" sz="1600" dirty="0"/>
              <a:t>He discovered in 1666 that white light could be split up into component colours by means of a prism</a:t>
            </a:r>
            <a:r>
              <a:rPr lang="en-GB" sz="1600" dirty="0" smtClean="0"/>
              <a:t>. </a:t>
            </a:r>
          </a:p>
          <a:p>
            <a:pPr marL="534988" algn="just"/>
            <a:endParaRPr lang="en-GB" sz="1600" dirty="0"/>
          </a:p>
          <a:p>
            <a:pPr marL="534988" algn="just"/>
            <a:endParaRPr lang="en-GB" sz="1600" dirty="0" smtClean="0"/>
          </a:p>
          <a:p>
            <a:pPr marL="534988" algn="just"/>
            <a:endParaRPr lang="en-GB" sz="1600" dirty="0"/>
          </a:p>
          <a:p>
            <a:pPr marL="534988" algn="just"/>
            <a:endParaRPr lang="en-GB" sz="1600" dirty="0" smtClean="0"/>
          </a:p>
          <a:p>
            <a:pPr marL="534988" algn="just"/>
            <a:endParaRPr lang="en-GB" sz="1600" dirty="0"/>
          </a:p>
          <a:p>
            <a:pPr marL="534988" algn="just"/>
            <a:endParaRPr lang="en-GB" sz="1600" dirty="0" smtClean="0"/>
          </a:p>
          <a:p>
            <a:pPr marL="534988" algn="just"/>
            <a:endParaRPr lang="en-GB" sz="1600" dirty="0"/>
          </a:p>
          <a:p>
            <a:pPr marL="534988" algn="just"/>
            <a:endParaRPr lang="en-GB" sz="1600" dirty="0" smtClean="0"/>
          </a:p>
          <a:p>
            <a:pPr marL="712788" indent="-177800" algn="just">
              <a:buFont typeface="Wingdings" pitchFamily="2" charset="2"/>
              <a:buChar char="ü"/>
            </a:pPr>
            <a:endParaRPr lang="en-GB" sz="1600" dirty="0" smtClean="0"/>
          </a:p>
          <a:p>
            <a:pPr marL="712788" indent="-177800" algn="just">
              <a:buFont typeface="Wingdings" pitchFamily="2" charset="2"/>
              <a:buChar char="ü"/>
            </a:pPr>
            <a:r>
              <a:rPr lang="en-GB" sz="1600" dirty="0" smtClean="0"/>
              <a:t>He </a:t>
            </a:r>
            <a:r>
              <a:rPr lang="en-GB" sz="1600" dirty="0"/>
              <a:t>could not explain </a:t>
            </a:r>
            <a:r>
              <a:rPr lang="en-GB" sz="1600" dirty="0" smtClean="0"/>
              <a:t>polarisation </a:t>
            </a:r>
            <a:r>
              <a:rPr lang="en-GB" sz="1600" dirty="0"/>
              <a:t>without considering “transversality” which seemed to him an insuperable objection to the acceptance of wave theory, since at that time scientists were familiar only with longitudinal waves (sound waves).</a:t>
            </a:r>
          </a:p>
          <a:p>
            <a:pPr marL="712788" indent="-177800" algn="just">
              <a:buFont typeface="Wingdings" pitchFamily="2" charset="2"/>
              <a:buChar char="ü"/>
            </a:pPr>
            <a:r>
              <a:rPr lang="en-GB" sz="1600" dirty="0"/>
              <a:t>As the wave theory was not advanced enough at that time to explain </a:t>
            </a:r>
            <a:r>
              <a:rPr lang="en-GB" sz="1600" dirty="0" smtClean="0"/>
              <a:t>polarisation</a:t>
            </a:r>
            <a:r>
              <a:rPr lang="en-GB" sz="1600" dirty="0"/>
              <a:t>, Newton devoted himself to the development of a corpuscular </a:t>
            </a:r>
            <a:r>
              <a:rPr lang="en-GB" sz="1600" dirty="0" smtClean="0"/>
              <a:t>theory.</a:t>
            </a:r>
          </a:p>
          <a:p>
            <a:pPr marL="712788" indent="-177800" algn="just">
              <a:buFont typeface="Wingdings" pitchFamily="2" charset="2"/>
              <a:buChar char="ü"/>
            </a:pPr>
            <a:r>
              <a:rPr lang="en-GB" sz="1600" dirty="0" smtClean="0"/>
              <a:t>In </a:t>
            </a:r>
            <a:r>
              <a:rPr lang="en-GB" sz="1600" dirty="0"/>
              <a:t>1675, Newton described further experiments on the colour of thin films and plates, </a:t>
            </a:r>
            <a:r>
              <a:rPr lang="en-GB" sz="1600" dirty="0" smtClean="0"/>
              <a:t>that </a:t>
            </a:r>
            <a:r>
              <a:rPr lang="en-GB" sz="1600" dirty="0"/>
              <a:t>put forward a corpuscular theory of light </a:t>
            </a:r>
            <a:r>
              <a:rPr lang="en-GB" sz="1600" dirty="0" smtClean="0"/>
              <a:t>which </a:t>
            </a:r>
            <a:r>
              <a:rPr lang="en-GB" sz="1600" dirty="0"/>
              <a:t>was surprisingly similar to the modern theory of light quanta.</a:t>
            </a:r>
          </a:p>
          <a:p>
            <a:pPr marL="712788" indent="-177800" algn="just">
              <a:buFont typeface="Wingdings" pitchFamily="2" charset="2"/>
              <a:buChar char="ü"/>
            </a:pPr>
            <a:endParaRPr lang="en-GB" sz="1400" dirty="0"/>
          </a:p>
        </p:txBody>
      </p:sp>
      <p:grpSp>
        <p:nvGrpSpPr>
          <p:cNvPr id="6" name="Group 2"/>
          <p:cNvGrpSpPr>
            <a:grpSpLocks/>
          </p:cNvGrpSpPr>
          <p:nvPr/>
        </p:nvGrpSpPr>
        <p:grpSpPr bwMode="auto">
          <a:xfrm>
            <a:off x="1960869" y="1721922"/>
            <a:ext cx="4813506" cy="1629393"/>
            <a:chOff x="2024" y="2540"/>
            <a:chExt cx="8013" cy="2705"/>
          </a:xfrm>
        </p:grpSpPr>
        <p:sp>
          <p:nvSpPr>
            <p:cNvPr id="7" name="AutoShape 3"/>
            <p:cNvSpPr>
              <a:spLocks noChangeArrowheads="1"/>
            </p:cNvSpPr>
            <p:nvPr/>
          </p:nvSpPr>
          <p:spPr bwMode="auto">
            <a:xfrm>
              <a:off x="3723" y="2540"/>
              <a:ext cx="3328" cy="2663"/>
            </a:xfrm>
            <a:prstGeom prst="triangle">
              <a:avLst>
                <a:gd name="adj" fmla="val 50000"/>
              </a:avLst>
            </a:prstGeom>
            <a:solidFill>
              <a:srgbClr val="D8D8D8"/>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cxnSp>
          <p:nvCxnSpPr>
            <p:cNvPr id="8" name="AutoShape 4"/>
            <p:cNvCxnSpPr>
              <a:cxnSpLocks noChangeShapeType="1"/>
            </p:cNvCxnSpPr>
            <p:nvPr/>
          </p:nvCxnSpPr>
          <p:spPr bwMode="auto">
            <a:xfrm flipV="1">
              <a:off x="2024" y="3872"/>
              <a:ext cx="2540" cy="896"/>
            </a:xfrm>
            <a:prstGeom prst="straightConnector1">
              <a:avLst/>
            </a:prstGeom>
            <a:noFill/>
            <a:ln w="19050">
              <a:solidFill>
                <a:srgbClr val="000000"/>
              </a:solidFill>
              <a:round/>
              <a:headEnd/>
              <a:tailEnd/>
            </a:ln>
          </p:spPr>
        </p:cxnSp>
        <p:cxnSp>
          <p:nvCxnSpPr>
            <p:cNvPr id="9" name="AutoShape 5"/>
            <p:cNvCxnSpPr>
              <a:cxnSpLocks noChangeShapeType="1"/>
            </p:cNvCxnSpPr>
            <p:nvPr/>
          </p:nvCxnSpPr>
          <p:spPr bwMode="auto">
            <a:xfrm flipV="1">
              <a:off x="4564" y="3600"/>
              <a:ext cx="1468" cy="272"/>
            </a:xfrm>
            <a:prstGeom prst="straightConnector1">
              <a:avLst/>
            </a:prstGeom>
            <a:noFill/>
            <a:ln w="15875">
              <a:solidFill>
                <a:srgbClr val="000000"/>
              </a:solidFill>
              <a:round/>
              <a:headEnd/>
              <a:tailEnd/>
            </a:ln>
          </p:spPr>
        </p:cxnSp>
        <p:cxnSp>
          <p:nvCxnSpPr>
            <p:cNvPr id="10" name="AutoShape 6"/>
            <p:cNvCxnSpPr>
              <a:cxnSpLocks noChangeShapeType="1"/>
            </p:cNvCxnSpPr>
            <p:nvPr/>
          </p:nvCxnSpPr>
          <p:spPr bwMode="auto">
            <a:xfrm>
              <a:off x="4564" y="3872"/>
              <a:ext cx="1712" cy="82"/>
            </a:xfrm>
            <a:prstGeom prst="straightConnector1">
              <a:avLst/>
            </a:prstGeom>
            <a:noFill/>
            <a:ln w="15875">
              <a:solidFill>
                <a:srgbClr val="000000"/>
              </a:solidFill>
              <a:round/>
              <a:headEnd/>
              <a:tailEnd/>
            </a:ln>
          </p:spPr>
        </p:cxnSp>
        <p:cxnSp>
          <p:nvCxnSpPr>
            <p:cNvPr id="11" name="AutoShape 7"/>
            <p:cNvCxnSpPr>
              <a:cxnSpLocks noChangeShapeType="1"/>
            </p:cNvCxnSpPr>
            <p:nvPr/>
          </p:nvCxnSpPr>
          <p:spPr bwMode="auto">
            <a:xfrm>
              <a:off x="6032" y="3600"/>
              <a:ext cx="1725" cy="204"/>
            </a:xfrm>
            <a:prstGeom prst="straightConnector1">
              <a:avLst/>
            </a:prstGeom>
            <a:noFill/>
            <a:ln w="15875">
              <a:solidFill>
                <a:srgbClr val="FF0000"/>
              </a:solidFill>
              <a:round/>
              <a:headEnd/>
              <a:tailEnd type="triangle" w="med" len="med"/>
            </a:ln>
          </p:spPr>
        </p:cxnSp>
        <p:cxnSp>
          <p:nvCxnSpPr>
            <p:cNvPr id="12" name="AutoShape 8"/>
            <p:cNvCxnSpPr>
              <a:cxnSpLocks noChangeShapeType="1"/>
            </p:cNvCxnSpPr>
            <p:nvPr/>
          </p:nvCxnSpPr>
          <p:spPr bwMode="auto">
            <a:xfrm>
              <a:off x="6276" y="3954"/>
              <a:ext cx="1386" cy="556"/>
            </a:xfrm>
            <a:prstGeom prst="straightConnector1">
              <a:avLst/>
            </a:prstGeom>
            <a:noFill/>
            <a:ln w="15875">
              <a:solidFill>
                <a:srgbClr val="462D55"/>
              </a:solidFill>
              <a:round/>
              <a:headEnd/>
              <a:tailEnd type="triangle" w="med" len="med"/>
            </a:ln>
          </p:spPr>
        </p:cxnSp>
        <p:cxnSp>
          <p:nvCxnSpPr>
            <p:cNvPr id="13" name="AutoShape 9"/>
            <p:cNvCxnSpPr>
              <a:cxnSpLocks noChangeShapeType="1"/>
            </p:cNvCxnSpPr>
            <p:nvPr/>
          </p:nvCxnSpPr>
          <p:spPr bwMode="auto">
            <a:xfrm flipV="1">
              <a:off x="3206" y="4225"/>
              <a:ext cx="380" cy="122"/>
            </a:xfrm>
            <a:prstGeom prst="straightConnector1">
              <a:avLst/>
            </a:prstGeom>
            <a:noFill/>
            <a:ln w="9525">
              <a:solidFill>
                <a:srgbClr val="000000"/>
              </a:solidFill>
              <a:round/>
              <a:headEnd/>
              <a:tailEnd type="triangle" w="med" len="med"/>
            </a:ln>
          </p:spPr>
        </p:cxnSp>
        <p:cxnSp>
          <p:nvCxnSpPr>
            <p:cNvPr id="14" name="AutoShape 10"/>
            <p:cNvCxnSpPr>
              <a:cxnSpLocks noChangeShapeType="1"/>
            </p:cNvCxnSpPr>
            <p:nvPr/>
          </p:nvCxnSpPr>
          <p:spPr bwMode="auto">
            <a:xfrm flipV="1">
              <a:off x="5271" y="3709"/>
              <a:ext cx="217" cy="27"/>
            </a:xfrm>
            <a:prstGeom prst="straightConnector1">
              <a:avLst/>
            </a:prstGeom>
            <a:noFill/>
            <a:ln w="9525">
              <a:solidFill>
                <a:srgbClr val="000000"/>
              </a:solidFill>
              <a:round/>
              <a:headEnd/>
              <a:tailEnd type="triangle" w="med" len="med"/>
            </a:ln>
          </p:spPr>
        </p:cxnSp>
        <p:cxnSp>
          <p:nvCxnSpPr>
            <p:cNvPr id="15" name="AutoShape 11"/>
            <p:cNvCxnSpPr>
              <a:cxnSpLocks noChangeShapeType="1"/>
            </p:cNvCxnSpPr>
            <p:nvPr/>
          </p:nvCxnSpPr>
          <p:spPr bwMode="auto">
            <a:xfrm>
              <a:off x="5624" y="3926"/>
              <a:ext cx="218" cy="1"/>
            </a:xfrm>
            <a:prstGeom prst="straightConnector1">
              <a:avLst/>
            </a:prstGeom>
            <a:noFill/>
            <a:ln w="9525">
              <a:solidFill>
                <a:srgbClr val="000000"/>
              </a:solidFill>
              <a:round/>
              <a:headEnd/>
              <a:tailEnd type="triangle" w="med" len="med"/>
            </a:ln>
          </p:spPr>
        </p:cxnSp>
        <p:sp>
          <p:nvSpPr>
            <p:cNvPr id="16" name="Text Box 12"/>
            <p:cNvSpPr txBox="1">
              <a:spLocks noChangeArrowheads="1"/>
            </p:cNvSpPr>
            <p:nvPr/>
          </p:nvSpPr>
          <p:spPr bwMode="auto">
            <a:xfrm>
              <a:off x="2393" y="4052"/>
              <a:ext cx="1115" cy="434"/>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1" i="0" u="none" strike="noStrike" cap="none" normalizeH="0" baseline="0" dirty="0" smtClean="0">
                  <a:ln>
                    <a:noFill/>
                  </a:ln>
                  <a:effectLst/>
                  <a:latin typeface="Calibri" pitchFamily="34" charset="0"/>
                  <a:cs typeface="Arial" pitchFamily="34" charset="0"/>
                </a:rPr>
                <a:t>White</a:t>
              </a:r>
              <a:endParaRPr kumimoji="0" lang="en-US" sz="1800" b="1" i="0" u="none" strike="noStrike" cap="none" normalizeH="0" baseline="0" dirty="0" smtClean="0">
                <a:ln>
                  <a:noFill/>
                </a:ln>
                <a:effectLst/>
                <a:latin typeface="Arial" pitchFamily="34" charset="0"/>
                <a:cs typeface="Arial" pitchFamily="34" charset="0"/>
              </a:endParaRPr>
            </a:p>
          </p:txBody>
        </p:sp>
        <p:sp>
          <p:nvSpPr>
            <p:cNvPr id="17" name="Text Box 13"/>
            <p:cNvSpPr txBox="1">
              <a:spLocks noChangeArrowheads="1"/>
            </p:cNvSpPr>
            <p:nvPr/>
          </p:nvSpPr>
          <p:spPr bwMode="auto">
            <a:xfrm>
              <a:off x="6743" y="3399"/>
              <a:ext cx="1115" cy="65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1" i="0" u="none" strike="noStrike" cap="none" normalizeH="0" baseline="0" smtClean="0">
                  <a:ln>
                    <a:noFill/>
                  </a:ln>
                  <a:solidFill>
                    <a:srgbClr val="FF0000"/>
                  </a:solidFill>
                  <a:effectLst/>
                  <a:latin typeface="Calibri" pitchFamily="34" charset="0"/>
                  <a:cs typeface="Arial" pitchFamily="34" charset="0"/>
                </a:rPr>
                <a:t>Red</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8" name="Text Box 14"/>
            <p:cNvSpPr txBox="1">
              <a:spLocks noChangeArrowheads="1"/>
            </p:cNvSpPr>
            <p:nvPr/>
          </p:nvSpPr>
          <p:spPr bwMode="auto">
            <a:xfrm>
              <a:off x="6771" y="4347"/>
              <a:ext cx="1115" cy="65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1" i="0" u="none" strike="noStrike" cap="none" normalizeH="0" baseline="0" smtClean="0">
                  <a:ln>
                    <a:noFill/>
                  </a:ln>
                  <a:solidFill>
                    <a:srgbClr val="7030A0"/>
                  </a:solidFill>
                  <a:effectLst/>
                  <a:latin typeface="Calibri" pitchFamily="34" charset="0"/>
                  <a:cs typeface="Arial" pitchFamily="34" charset="0"/>
                </a:rPr>
                <a:t>Violet</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cxnSp>
          <p:nvCxnSpPr>
            <p:cNvPr id="19" name="AutoShape 15"/>
            <p:cNvCxnSpPr>
              <a:cxnSpLocks noChangeShapeType="1"/>
            </p:cNvCxnSpPr>
            <p:nvPr/>
          </p:nvCxnSpPr>
          <p:spPr bwMode="auto">
            <a:xfrm flipV="1">
              <a:off x="7947" y="3709"/>
              <a:ext cx="1073" cy="245"/>
            </a:xfrm>
            <a:prstGeom prst="straightConnector1">
              <a:avLst/>
            </a:prstGeom>
            <a:noFill/>
            <a:ln w="9525">
              <a:solidFill>
                <a:srgbClr val="000000"/>
              </a:solidFill>
              <a:round/>
              <a:headEnd/>
              <a:tailEnd/>
            </a:ln>
          </p:spPr>
        </p:cxnSp>
        <p:cxnSp>
          <p:nvCxnSpPr>
            <p:cNvPr id="20" name="AutoShape 16"/>
            <p:cNvCxnSpPr>
              <a:cxnSpLocks noChangeShapeType="1"/>
            </p:cNvCxnSpPr>
            <p:nvPr/>
          </p:nvCxnSpPr>
          <p:spPr bwMode="auto">
            <a:xfrm flipV="1">
              <a:off x="7947" y="3954"/>
              <a:ext cx="1073" cy="98"/>
            </a:xfrm>
            <a:prstGeom prst="straightConnector1">
              <a:avLst/>
            </a:prstGeom>
            <a:noFill/>
            <a:ln w="9525">
              <a:solidFill>
                <a:srgbClr val="000000"/>
              </a:solidFill>
              <a:round/>
              <a:headEnd/>
              <a:tailEnd/>
            </a:ln>
          </p:spPr>
        </p:cxnSp>
        <p:cxnSp>
          <p:nvCxnSpPr>
            <p:cNvPr id="21" name="AutoShape 17"/>
            <p:cNvCxnSpPr>
              <a:cxnSpLocks noChangeShapeType="1"/>
            </p:cNvCxnSpPr>
            <p:nvPr/>
          </p:nvCxnSpPr>
          <p:spPr bwMode="auto">
            <a:xfrm>
              <a:off x="7947" y="4155"/>
              <a:ext cx="1073" cy="70"/>
            </a:xfrm>
            <a:prstGeom prst="straightConnector1">
              <a:avLst/>
            </a:prstGeom>
            <a:noFill/>
            <a:ln w="9525">
              <a:solidFill>
                <a:srgbClr val="000000"/>
              </a:solidFill>
              <a:round/>
              <a:headEnd/>
              <a:tailEnd/>
            </a:ln>
          </p:spPr>
        </p:cxnSp>
        <p:cxnSp>
          <p:nvCxnSpPr>
            <p:cNvPr id="22" name="AutoShape 18"/>
            <p:cNvCxnSpPr>
              <a:cxnSpLocks noChangeShapeType="1"/>
            </p:cNvCxnSpPr>
            <p:nvPr/>
          </p:nvCxnSpPr>
          <p:spPr bwMode="auto">
            <a:xfrm>
              <a:off x="7947" y="4235"/>
              <a:ext cx="1073" cy="275"/>
            </a:xfrm>
            <a:prstGeom prst="straightConnector1">
              <a:avLst/>
            </a:prstGeom>
            <a:noFill/>
            <a:ln w="9525">
              <a:solidFill>
                <a:srgbClr val="000000"/>
              </a:solidFill>
              <a:round/>
              <a:headEnd/>
              <a:tailEnd/>
            </a:ln>
          </p:spPr>
        </p:cxnSp>
        <p:cxnSp>
          <p:nvCxnSpPr>
            <p:cNvPr id="23" name="AutoShape 19"/>
            <p:cNvCxnSpPr>
              <a:cxnSpLocks noChangeShapeType="1"/>
            </p:cNvCxnSpPr>
            <p:nvPr/>
          </p:nvCxnSpPr>
          <p:spPr bwMode="auto">
            <a:xfrm>
              <a:off x="7947" y="4347"/>
              <a:ext cx="1073" cy="421"/>
            </a:xfrm>
            <a:prstGeom prst="straightConnector1">
              <a:avLst/>
            </a:prstGeom>
            <a:noFill/>
            <a:ln w="9525">
              <a:solidFill>
                <a:srgbClr val="000000"/>
              </a:solidFill>
              <a:round/>
              <a:headEnd/>
              <a:tailEnd/>
            </a:ln>
          </p:spPr>
        </p:cxnSp>
        <p:sp>
          <p:nvSpPr>
            <p:cNvPr id="24" name="Text Box 20"/>
            <p:cNvSpPr txBox="1">
              <a:spLocks noChangeArrowheads="1"/>
            </p:cNvSpPr>
            <p:nvPr/>
          </p:nvSpPr>
          <p:spPr bwMode="auto">
            <a:xfrm>
              <a:off x="8895" y="3460"/>
              <a:ext cx="1115" cy="65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smtClean="0">
                  <a:ln>
                    <a:noFill/>
                  </a:ln>
                  <a:solidFill>
                    <a:schemeClr val="tx1"/>
                  </a:solidFill>
                  <a:effectLst/>
                  <a:latin typeface="Calibri" pitchFamily="34" charset="0"/>
                  <a:cs typeface="Arial" pitchFamily="34" charset="0"/>
                </a:rPr>
                <a:t>Orange</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5" name="Text Box 21"/>
            <p:cNvSpPr txBox="1">
              <a:spLocks noChangeArrowheads="1"/>
            </p:cNvSpPr>
            <p:nvPr/>
          </p:nvSpPr>
          <p:spPr bwMode="auto">
            <a:xfrm>
              <a:off x="8897" y="3728"/>
              <a:ext cx="1115" cy="65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smtClean="0">
                  <a:ln>
                    <a:noFill/>
                  </a:ln>
                  <a:solidFill>
                    <a:schemeClr val="tx1"/>
                  </a:solidFill>
                  <a:effectLst/>
                  <a:latin typeface="Calibri" pitchFamily="34" charset="0"/>
                  <a:cs typeface="Arial" pitchFamily="34" charset="0"/>
                </a:rPr>
                <a:t>Yellow</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6" name="Text Box 22"/>
            <p:cNvSpPr txBox="1">
              <a:spLocks noChangeArrowheads="1"/>
            </p:cNvSpPr>
            <p:nvPr/>
          </p:nvSpPr>
          <p:spPr bwMode="auto">
            <a:xfrm>
              <a:off x="8913" y="4024"/>
              <a:ext cx="1115" cy="65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smtClean="0">
                  <a:ln>
                    <a:noFill/>
                  </a:ln>
                  <a:solidFill>
                    <a:schemeClr val="tx1"/>
                  </a:solidFill>
                  <a:effectLst/>
                  <a:latin typeface="Calibri" pitchFamily="34" charset="0"/>
                  <a:cs typeface="Arial" pitchFamily="34" charset="0"/>
                </a:rPr>
                <a:t>Green</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7" name="Text Box 23"/>
            <p:cNvSpPr txBox="1">
              <a:spLocks noChangeArrowheads="1"/>
            </p:cNvSpPr>
            <p:nvPr/>
          </p:nvSpPr>
          <p:spPr bwMode="auto">
            <a:xfrm>
              <a:off x="8922" y="4297"/>
              <a:ext cx="1115" cy="65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smtClean="0">
                  <a:ln>
                    <a:noFill/>
                  </a:ln>
                  <a:solidFill>
                    <a:schemeClr val="tx1"/>
                  </a:solidFill>
                  <a:effectLst/>
                  <a:latin typeface="Calibri" pitchFamily="34" charset="0"/>
                  <a:cs typeface="Arial" pitchFamily="34" charset="0"/>
                </a:rPr>
                <a:t>Blue</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8" name="Text Box 24"/>
            <p:cNvSpPr txBox="1">
              <a:spLocks noChangeArrowheads="1"/>
            </p:cNvSpPr>
            <p:nvPr/>
          </p:nvSpPr>
          <p:spPr bwMode="auto">
            <a:xfrm>
              <a:off x="8899" y="4592"/>
              <a:ext cx="1115" cy="65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smtClean="0">
                  <a:ln>
                    <a:noFill/>
                  </a:ln>
                  <a:solidFill>
                    <a:schemeClr val="tx1"/>
                  </a:solidFill>
                  <a:effectLst/>
                  <a:latin typeface="Calibri" pitchFamily="34" charset="0"/>
                  <a:cs typeface="Arial" pitchFamily="34" charset="0"/>
                </a:rPr>
                <a:t>Indigo</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grpSp>
    </p:spTree>
    <p:extLst>
      <p:ext uri="{BB962C8B-B14F-4D97-AF65-F5344CB8AC3E}">
        <p14:creationId xmlns:p14="http://schemas.microsoft.com/office/powerpoint/2010/main" val="1764839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p:cTn id="7"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8"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9" dur="500"/>
                                        <p:tgtEl>
                                          <p:spTgt spid="5">
                                            <p:txEl>
                                              <p:pRg st="2" end="2"/>
                                            </p:txEl>
                                          </p:spTgt>
                                        </p:tgtEl>
                                      </p:cBhvr>
                                    </p:animEffect>
                                  </p:childTnLst>
                                </p:cTn>
                              </p:par>
                              <p:par>
                                <p:cTn id="10" presetID="14" presetClass="entr" presetSubtype="1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5">
                                            <p:txEl>
                                              <p:pRg st="12" end="12"/>
                                            </p:txEl>
                                          </p:spTgt>
                                        </p:tgtEl>
                                        <p:attrNameLst>
                                          <p:attrName>style.visibility</p:attrName>
                                        </p:attrNameLst>
                                      </p:cBhvr>
                                      <p:to>
                                        <p:strVal val="visible"/>
                                      </p:to>
                                    </p:set>
                                    <p:animEffect transition="in" filter="wipe(down)">
                                      <p:cBhvr>
                                        <p:cTn id="17" dur="500"/>
                                        <p:tgtEl>
                                          <p:spTgt spid="5">
                                            <p:txEl>
                                              <p:pRg st="12" end="1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5">
                                            <p:txEl>
                                              <p:pRg st="13" end="13"/>
                                            </p:txEl>
                                          </p:spTgt>
                                        </p:tgtEl>
                                        <p:attrNameLst>
                                          <p:attrName>style.visibility</p:attrName>
                                        </p:attrNameLst>
                                      </p:cBhvr>
                                      <p:to>
                                        <p:strVal val="visible"/>
                                      </p:to>
                                    </p:set>
                                    <p:animEffect transition="in" filter="barn(inVertical)">
                                      <p:cBhvr>
                                        <p:cTn id="22" dur="500"/>
                                        <p:tgtEl>
                                          <p:spTgt spid="5">
                                            <p:txEl>
                                              <p:pRg st="13" end="1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5">
                                            <p:txEl>
                                              <p:pRg st="14" end="14"/>
                                            </p:txEl>
                                          </p:spTgt>
                                        </p:tgtEl>
                                        <p:attrNameLst>
                                          <p:attrName>style.visibility</p:attrName>
                                        </p:attrNameLst>
                                      </p:cBhvr>
                                      <p:to>
                                        <p:strVal val="visible"/>
                                      </p:to>
                                    </p:set>
                                    <p:animEffect transition="in" filter="barn(inVertical)">
                                      <p:cBhvr>
                                        <p:cTn id="27" dur="500"/>
                                        <p:tgtEl>
                                          <p:spTgt spid="5">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6</a:t>
            </a:fld>
            <a:endParaRPr lang="en-US"/>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b="6944"/>
          <a:stretch/>
        </p:blipFill>
        <p:spPr>
          <a:xfrm>
            <a:off x="470025" y="3734399"/>
            <a:ext cx="1911191" cy="2441355"/>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0020" y="984006"/>
            <a:ext cx="2567142" cy="1915482"/>
          </a:xfrm>
          <a:prstGeom prst="rect">
            <a:avLst/>
          </a:prstGeom>
        </p:spPr>
      </p:pic>
      <p:sp>
        <p:nvSpPr>
          <p:cNvPr id="7" name="Rectangle 6"/>
          <p:cNvSpPr/>
          <p:nvPr/>
        </p:nvSpPr>
        <p:spPr>
          <a:xfrm>
            <a:off x="2333591" y="5762754"/>
            <a:ext cx="3308503" cy="461665"/>
          </a:xfrm>
          <a:prstGeom prst="rect">
            <a:avLst/>
          </a:prstGeom>
        </p:spPr>
        <p:txBody>
          <a:bodyPr wrap="square">
            <a:spAutoFit/>
          </a:bodyPr>
          <a:lstStyle/>
          <a:p>
            <a:r>
              <a:rPr lang="en-GB" sz="1200" dirty="0"/>
              <a:t>Godfrey Kneller's 1689 portrait of Isaac Newton (age 46</a:t>
            </a:r>
            <a:r>
              <a:rPr lang="en-GB" sz="1200" dirty="0" smtClean="0"/>
              <a:t>)</a:t>
            </a:r>
            <a:endParaRPr lang="en-GB" sz="1200" dirty="0"/>
          </a:p>
        </p:txBody>
      </p:sp>
      <p:sp>
        <p:nvSpPr>
          <p:cNvPr id="8" name="Title 1"/>
          <p:cNvSpPr txBox="1">
            <a:spLocks/>
          </p:cNvSpPr>
          <p:nvPr/>
        </p:nvSpPr>
        <p:spPr bwMode="auto">
          <a:xfrm>
            <a:off x="4442256" y="4303966"/>
            <a:ext cx="3714438" cy="130221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defRPr>
            </a:lvl2pPr>
            <a:lvl3pPr algn="l" rtl="0" eaLnBrk="0" fontAlgn="base" hangingPunct="0">
              <a:spcBef>
                <a:spcPct val="0"/>
              </a:spcBef>
              <a:spcAft>
                <a:spcPct val="0"/>
              </a:spcAft>
              <a:defRPr sz="4400">
                <a:solidFill>
                  <a:schemeClr val="tx1"/>
                </a:solidFill>
                <a:latin typeface="Arial" charset="0"/>
              </a:defRPr>
            </a:lvl3pPr>
            <a:lvl4pPr algn="l" rtl="0" eaLnBrk="0" fontAlgn="base" hangingPunct="0">
              <a:spcBef>
                <a:spcPct val="0"/>
              </a:spcBef>
              <a:spcAft>
                <a:spcPct val="0"/>
              </a:spcAft>
              <a:defRPr sz="4400">
                <a:solidFill>
                  <a:schemeClr val="tx1"/>
                </a:solidFill>
                <a:latin typeface="Arial" charset="0"/>
              </a:defRPr>
            </a:lvl4pPr>
            <a:lvl5pPr algn="l" rtl="0" eaLnBrk="0" fontAlgn="base" hangingPunct="0">
              <a:spcBef>
                <a:spcPct val="0"/>
              </a:spcBef>
              <a:spcAft>
                <a:spcPct val="0"/>
              </a:spcAft>
              <a:defRPr sz="4400">
                <a:solidFill>
                  <a:schemeClr val="tx1"/>
                </a:solidFill>
                <a:latin typeface="Arial" charset="0"/>
              </a:defRPr>
            </a:lvl5pPr>
            <a:lvl6pPr marL="457200" algn="l" rtl="0" fontAlgn="base">
              <a:spcBef>
                <a:spcPct val="0"/>
              </a:spcBef>
              <a:spcAft>
                <a:spcPct val="0"/>
              </a:spcAft>
              <a:defRPr sz="4400">
                <a:solidFill>
                  <a:schemeClr val="tx1"/>
                </a:solidFill>
                <a:latin typeface="Arial" charset="0"/>
              </a:defRPr>
            </a:lvl6pPr>
            <a:lvl7pPr marL="914400" algn="l" rtl="0" fontAlgn="base">
              <a:spcBef>
                <a:spcPct val="0"/>
              </a:spcBef>
              <a:spcAft>
                <a:spcPct val="0"/>
              </a:spcAft>
              <a:defRPr sz="4400">
                <a:solidFill>
                  <a:schemeClr val="tx1"/>
                </a:solidFill>
                <a:latin typeface="Arial" charset="0"/>
              </a:defRPr>
            </a:lvl7pPr>
            <a:lvl8pPr marL="1371600" algn="l" rtl="0" fontAlgn="base">
              <a:spcBef>
                <a:spcPct val="0"/>
              </a:spcBef>
              <a:spcAft>
                <a:spcPct val="0"/>
              </a:spcAft>
              <a:defRPr sz="4400">
                <a:solidFill>
                  <a:schemeClr val="tx1"/>
                </a:solidFill>
                <a:latin typeface="Arial" charset="0"/>
              </a:defRPr>
            </a:lvl8pPr>
            <a:lvl9pPr marL="1828800" algn="l" rtl="0" fontAlgn="base">
              <a:spcBef>
                <a:spcPct val="0"/>
              </a:spcBef>
              <a:spcAft>
                <a:spcPct val="0"/>
              </a:spcAft>
              <a:defRPr sz="4400">
                <a:solidFill>
                  <a:schemeClr val="tx1"/>
                </a:solidFill>
                <a:latin typeface="Arial" charset="0"/>
              </a:defRPr>
            </a:lvl9pPr>
          </a:lstStyle>
          <a:p>
            <a:pPr algn="ctr"/>
            <a:r>
              <a:rPr lang="en-GB" sz="1600" kern="0" dirty="0" smtClean="0"/>
              <a:t>Sir Isaac Newton</a:t>
            </a:r>
            <a:br>
              <a:rPr lang="en-GB" sz="1600" kern="0" dirty="0" smtClean="0"/>
            </a:br>
            <a:r>
              <a:rPr lang="en-GB" sz="1600" kern="0" dirty="0" smtClean="0"/>
              <a:t>English physicist and mathematician</a:t>
            </a:r>
            <a:br>
              <a:rPr lang="en-GB" sz="1600" kern="0" dirty="0" smtClean="0"/>
            </a:br>
            <a:r>
              <a:rPr lang="en-GB" sz="1600" kern="0" dirty="0" smtClean="0"/>
              <a:t>1643 - 1727</a:t>
            </a:r>
            <a:endParaRPr lang="en-GB" sz="1600" kern="0" dirty="0"/>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89719" y="507350"/>
            <a:ext cx="2369368" cy="2868794"/>
          </a:xfrm>
          <a:prstGeom prst="rect">
            <a:avLst/>
          </a:prstGeom>
        </p:spPr>
      </p:pic>
      <p:sp>
        <p:nvSpPr>
          <p:cNvPr id="10" name="Rectangle 9"/>
          <p:cNvSpPr/>
          <p:nvPr/>
        </p:nvSpPr>
        <p:spPr>
          <a:xfrm>
            <a:off x="5230431" y="3376144"/>
            <a:ext cx="3308503" cy="461665"/>
          </a:xfrm>
          <a:prstGeom prst="rect">
            <a:avLst/>
          </a:prstGeom>
        </p:spPr>
        <p:txBody>
          <a:bodyPr wrap="square">
            <a:spAutoFit/>
          </a:bodyPr>
          <a:lstStyle/>
          <a:p>
            <a:pPr algn="ctr"/>
            <a:r>
              <a:rPr lang="en-GB" sz="1200" dirty="0"/>
              <a:t>Godfrey Kneller's </a:t>
            </a:r>
            <a:r>
              <a:rPr lang="en-GB" sz="1200" dirty="0" smtClean="0"/>
              <a:t>1702 </a:t>
            </a:r>
            <a:r>
              <a:rPr lang="en-GB" sz="1200" dirty="0"/>
              <a:t>portrait of Isaac Newton (age </a:t>
            </a:r>
            <a:r>
              <a:rPr lang="en-GB" sz="1200" dirty="0" smtClean="0"/>
              <a:t>59)</a:t>
            </a:r>
            <a:endParaRPr lang="en-GB" sz="1200" dirty="0"/>
          </a:p>
        </p:txBody>
      </p:sp>
    </p:spTree>
    <p:extLst>
      <p:ext uri="{BB962C8B-B14F-4D97-AF65-F5344CB8AC3E}">
        <p14:creationId xmlns:p14="http://schemas.microsoft.com/office/powerpoint/2010/main" val="26100946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7</a:t>
            </a:fld>
            <a:endParaRPr lang="en-US"/>
          </a:p>
        </p:txBody>
      </p:sp>
      <p:grpSp>
        <p:nvGrpSpPr>
          <p:cNvPr id="5" name="Group 4"/>
          <p:cNvGrpSpPr/>
          <p:nvPr/>
        </p:nvGrpSpPr>
        <p:grpSpPr>
          <a:xfrm>
            <a:off x="1163780" y="1862432"/>
            <a:ext cx="6293922" cy="3779119"/>
            <a:chOff x="1294409" y="1043049"/>
            <a:chExt cx="6293922" cy="3779119"/>
          </a:xfrm>
        </p:grpSpPr>
        <p:grpSp>
          <p:nvGrpSpPr>
            <p:cNvPr id="6" name="Group 12"/>
            <p:cNvGrpSpPr/>
            <p:nvPr/>
          </p:nvGrpSpPr>
          <p:grpSpPr>
            <a:xfrm>
              <a:off x="1294409" y="1935670"/>
              <a:ext cx="6293922" cy="2886498"/>
              <a:chOff x="1270659" y="2968823"/>
              <a:chExt cx="6293922" cy="2886498"/>
            </a:xfrm>
          </p:grpSpPr>
          <p:sp>
            <p:nvSpPr>
              <p:cNvPr id="15" name="Rectangle 14"/>
              <p:cNvSpPr/>
              <p:nvPr/>
            </p:nvSpPr>
            <p:spPr bwMode="auto">
              <a:xfrm>
                <a:off x="1270659" y="2968823"/>
                <a:ext cx="6293922" cy="2885704"/>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cxnSp>
            <p:nvCxnSpPr>
              <p:cNvPr id="16" name="Straight Connector 15"/>
              <p:cNvCxnSpPr>
                <a:stCxn id="15" idx="0"/>
                <a:endCxn id="15" idx="2"/>
              </p:cNvCxnSpPr>
              <p:nvPr/>
            </p:nvCxnSpPr>
            <p:spPr bwMode="auto">
              <a:xfrm rot="16200000" flipH="1">
                <a:off x="2974768" y="4411675"/>
                <a:ext cx="2885704" cy="1588"/>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7" name="Rectangle 16"/>
              <p:cNvSpPr/>
              <p:nvPr/>
            </p:nvSpPr>
            <p:spPr bwMode="auto">
              <a:xfrm>
                <a:off x="1270660" y="3895110"/>
                <a:ext cx="736270" cy="1068780"/>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8" name="Rectangle 17"/>
              <p:cNvSpPr/>
              <p:nvPr/>
            </p:nvSpPr>
            <p:spPr bwMode="auto">
              <a:xfrm>
                <a:off x="6826333" y="3905007"/>
                <a:ext cx="736270" cy="1068780"/>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9" name="Oval 18"/>
              <p:cNvSpPr/>
              <p:nvPr/>
            </p:nvSpPr>
            <p:spPr bwMode="auto">
              <a:xfrm>
                <a:off x="3800105" y="3823856"/>
                <a:ext cx="1260000" cy="1260000"/>
              </a:xfrm>
              <a:prstGeom prst="ellips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sp>
          <p:nvSpPr>
            <p:cNvPr id="7" name="TextBox 6"/>
            <p:cNvSpPr txBox="1"/>
            <p:nvPr/>
          </p:nvSpPr>
          <p:spPr>
            <a:xfrm>
              <a:off x="5201392" y="1151907"/>
              <a:ext cx="1667571" cy="584775"/>
            </a:xfrm>
            <a:prstGeom prst="rect">
              <a:avLst/>
            </a:prstGeom>
            <a:solidFill>
              <a:srgbClr val="B5EFFD"/>
            </a:solidFill>
          </p:spPr>
          <p:txBody>
            <a:bodyPr wrap="none" rtlCol="0">
              <a:spAutoFit/>
            </a:bodyPr>
            <a:lstStyle/>
            <a:p>
              <a:pPr algn="ctr"/>
              <a:r>
                <a:rPr lang="en-US" sz="1600" dirty="0" smtClean="0"/>
                <a:t>ROPE TEAM</a:t>
              </a:r>
            </a:p>
            <a:p>
              <a:pPr algn="ctr"/>
              <a:r>
                <a:rPr lang="en-US" sz="1600" b="1" dirty="0" smtClean="0"/>
                <a:t>WAVE THEORY</a:t>
              </a:r>
              <a:endParaRPr lang="en-US" sz="1600" b="1" dirty="0"/>
            </a:p>
          </p:txBody>
        </p:sp>
        <p:sp>
          <p:nvSpPr>
            <p:cNvPr id="8" name="TextBox 7"/>
            <p:cNvSpPr txBox="1"/>
            <p:nvPr/>
          </p:nvSpPr>
          <p:spPr>
            <a:xfrm>
              <a:off x="1852550" y="1043049"/>
              <a:ext cx="1774845" cy="830997"/>
            </a:xfrm>
            <a:prstGeom prst="rect">
              <a:avLst/>
            </a:prstGeom>
            <a:solidFill>
              <a:srgbClr val="D7FEB4"/>
            </a:solidFill>
          </p:spPr>
          <p:txBody>
            <a:bodyPr wrap="none" rtlCol="0">
              <a:spAutoFit/>
            </a:bodyPr>
            <a:lstStyle/>
            <a:p>
              <a:pPr algn="ctr"/>
              <a:r>
                <a:rPr lang="en-US" sz="1600" dirty="0" smtClean="0"/>
                <a:t>BALL TEAM</a:t>
              </a:r>
            </a:p>
            <a:p>
              <a:pPr algn="ctr"/>
              <a:r>
                <a:rPr lang="en-US" sz="1600" b="1" dirty="0" smtClean="0"/>
                <a:t>CORPUSCULAR</a:t>
              </a:r>
            </a:p>
            <a:p>
              <a:pPr algn="ctr"/>
              <a:r>
                <a:rPr lang="en-US" sz="1600" b="1" dirty="0" smtClean="0"/>
                <a:t> THEORY</a:t>
              </a:r>
              <a:endParaRPr lang="en-US" sz="1600" b="1" dirty="0"/>
            </a:p>
          </p:txBody>
        </p:sp>
        <p:sp>
          <p:nvSpPr>
            <p:cNvPr id="9" name="TextBox 8"/>
            <p:cNvSpPr txBox="1"/>
            <p:nvPr/>
          </p:nvSpPr>
          <p:spPr>
            <a:xfrm>
              <a:off x="2658095" y="2822369"/>
              <a:ext cx="925253" cy="338554"/>
            </a:xfrm>
            <a:prstGeom prst="rect">
              <a:avLst/>
            </a:prstGeom>
            <a:solidFill>
              <a:srgbClr val="D7FEB4"/>
            </a:solidFill>
          </p:spPr>
          <p:txBody>
            <a:bodyPr wrap="none" rtlCol="0">
              <a:spAutoFit/>
            </a:bodyPr>
            <a:lstStyle/>
            <a:p>
              <a:pPr algn="ctr"/>
              <a:r>
                <a:rPr lang="en-US" sz="1600" b="1" dirty="0" smtClean="0"/>
                <a:t>Newton</a:t>
              </a:r>
              <a:endParaRPr lang="en-US" sz="1600" b="1" dirty="0"/>
            </a:p>
          </p:txBody>
        </p:sp>
        <p:sp>
          <p:nvSpPr>
            <p:cNvPr id="10" name="TextBox 9"/>
            <p:cNvSpPr txBox="1"/>
            <p:nvPr/>
          </p:nvSpPr>
          <p:spPr>
            <a:xfrm>
              <a:off x="5937181" y="2653092"/>
              <a:ext cx="776175" cy="338554"/>
            </a:xfrm>
            <a:prstGeom prst="rect">
              <a:avLst/>
            </a:prstGeom>
            <a:solidFill>
              <a:srgbClr val="B5EFFD"/>
            </a:solidFill>
          </p:spPr>
          <p:txBody>
            <a:bodyPr wrap="none" rtlCol="0">
              <a:spAutoFit/>
            </a:bodyPr>
            <a:lstStyle/>
            <a:p>
              <a:pPr algn="ctr"/>
              <a:r>
                <a:rPr lang="en-US" sz="1600" dirty="0" smtClean="0"/>
                <a:t>Hooke</a:t>
              </a:r>
              <a:endParaRPr lang="en-US" sz="1600" b="1" dirty="0"/>
            </a:p>
          </p:txBody>
        </p:sp>
        <p:sp>
          <p:nvSpPr>
            <p:cNvPr id="11" name="TextBox 10"/>
            <p:cNvSpPr txBox="1"/>
            <p:nvPr/>
          </p:nvSpPr>
          <p:spPr>
            <a:xfrm>
              <a:off x="5376616" y="3539735"/>
              <a:ext cx="992580" cy="338554"/>
            </a:xfrm>
            <a:prstGeom prst="rect">
              <a:avLst/>
            </a:prstGeom>
            <a:solidFill>
              <a:srgbClr val="B5EFFD"/>
            </a:solidFill>
          </p:spPr>
          <p:txBody>
            <a:bodyPr wrap="none" rtlCol="0">
              <a:spAutoFit/>
            </a:bodyPr>
            <a:lstStyle/>
            <a:p>
              <a:pPr algn="ctr"/>
              <a:r>
                <a:rPr lang="en-US" sz="1600" dirty="0" smtClean="0"/>
                <a:t>Huygens</a:t>
              </a:r>
              <a:endParaRPr lang="en-US" sz="1600" b="1" dirty="0"/>
            </a:p>
          </p:txBody>
        </p:sp>
        <p:sp>
          <p:nvSpPr>
            <p:cNvPr id="12" name="TextBox 11"/>
            <p:cNvSpPr txBox="1"/>
            <p:nvPr/>
          </p:nvSpPr>
          <p:spPr>
            <a:xfrm>
              <a:off x="6002497" y="2944037"/>
              <a:ext cx="639919" cy="338554"/>
            </a:xfrm>
            <a:prstGeom prst="rect">
              <a:avLst/>
            </a:prstGeom>
            <a:noFill/>
          </p:spPr>
          <p:txBody>
            <a:bodyPr wrap="none" rtlCol="0">
              <a:spAutoFit/>
            </a:bodyPr>
            <a:lstStyle/>
            <a:p>
              <a:r>
                <a:rPr lang="en-US" sz="1600" dirty="0" smtClean="0"/>
                <a:t>1665</a:t>
              </a:r>
              <a:endParaRPr lang="en-US" sz="1600" dirty="0"/>
            </a:p>
          </p:txBody>
        </p:sp>
        <p:sp>
          <p:nvSpPr>
            <p:cNvPr id="13" name="TextBox 12"/>
            <p:cNvSpPr txBox="1"/>
            <p:nvPr/>
          </p:nvSpPr>
          <p:spPr>
            <a:xfrm>
              <a:off x="5523079" y="3829844"/>
              <a:ext cx="639919" cy="338554"/>
            </a:xfrm>
            <a:prstGeom prst="rect">
              <a:avLst/>
            </a:prstGeom>
            <a:noFill/>
          </p:spPr>
          <p:txBody>
            <a:bodyPr wrap="none" rtlCol="0">
              <a:spAutoFit/>
            </a:bodyPr>
            <a:lstStyle/>
            <a:p>
              <a:r>
                <a:rPr lang="en-US" sz="1600" dirty="0" smtClean="0"/>
                <a:t>1670</a:t>
              </a:r>
              <a:endParaRPr lang="en-US" sz="1600" dirty="0"/>
            </a:p>
          </p:txBody>
        </p:sp>
        <p:sp>
          <p:nvSpPr>
            <p:cNvPr id="14" name="TextBox 13"/>
            <p:cNvSpPr txBox="1"/>
            <p:nvPr/>
          </p:nvSpPr>
          <p:spPr>
            <a:xfrm>
              <a:off x="2762993" y="3107376"/>
              <a:ext cx="639919" cy="338554"/>
            </a:xfrm>
            <a:prstGeom prst="rect">
              <a:avLst/>
            </a:prstGeom>
            <a:noFill/>
          </p:spPr>
          <p:txBody>
            <a:bodyPr wrap="none" rtlCol="0">
              <a:spAutoFit/>
            </a:bodyPr>
            <a:lstStyle/>
            <a:p>
              <a:r>
                <a:rPr lang="en-US" sz="1600" dirty="0" smtClean="0"/>
                <a:t>1670</a:t>
              </a:r>
              <a:endParaRPr lang="en-US" sz="1600" dirty="0"/>
            </a:p>
          </p:txBody>
        </p:sp>
      </p:grpSp>
      <p:sp>
        <p:nvSpPr>
          <p:cNvPr id="20" name="Rectangle 19"/>
          <p:cNvSpPr/>
          <p:nvPr/>
        </p:nvSpPr>
        <p:spPr>
          <a:xfrm>
            <a:off x="137869" y="721606"/>
            <a:ext cx="8823368" cy="646331"/>
          </a:xfrm>
          <a:prstGeom prst="rect">
            <a:avLst/>
          </a:prstGeom>
        </p:spPr>
        <p:txBody>
          <a:bodyPr wrap="square">
            <a:spAutoFit/>
          </a:bodyPr>
          <a:lstStyle/>
          <a:p>
            <a:pPr algn="just"/>
            <a:r>
              <a:rPr lang="en-GB" dirty="0" smtClean="0"/>
              <a:t>The rejection of the wave theory on the authority of Newton lead to its abeyance for nearly a century.</a:t>
            </a:r>
            <a:endParaRPr lang="en-GB" dirty="0"/>
          </a:p>
        </p:txBody>
      </p:sp>
      <p:sp>
        <p:nvSpPr>
          <p:cNvPr id="21" name="TextBox 20"/>
          <p:cNvSpPr txBox="1"/>
          <p:nvPr/>
        </p:nvSpPr>
        <p:spPr>
          <a:xfrm>
            <a:off x="1497962" y="4904504"/>
            <a:ext cx="2214069" cy="523220"/>
          </a:xfrm>
          <a:prstGeom prst="rect">
            <a:avLst/>
          </a:prstGeom>
          <a:noFill/>
        </p:spPr>
        <p:txBody>
          <a:bodyPr wrap="none" rtlCol="0">
            <a:spAutoFit/>
          </a:bodyPr>
          <a:lstStyle/>
          <a:p>
            <a:pPr algn="ctr"/>
            <a:r>
              <a:rPr lang="en-GB" sz="1400" i="1" dirty="0" smtClean="0"/>
              <a:t>FC Barcelona of the time!</a:t>
            </a:r>
          </a:p>
          <a:p>
            <a:pPr algn="ctr"/>
            <a:r>
              <a:rPr lang="en-GB" sz="1400" i="1" dirty="0" smtClean="0"/>
              <a:t>“too strong”</a:t>
            </a:r>
            <a:endParaRPr lang="en-GB" sz="1400" i="1"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7419" y="1492370"/>
            <a:ext cx="8428007" cy="4942936"/>
          </a:xfrm>
        </p:spPr>
        <p:txBody>
          <a:bodyPr/>
          <a:lstStyle/>
          <a:p>
            <a:pPr algn="just"/>
            <a:r>
              <a:rPr lang="en-GB" sz="2000" dirty="0"/>
              <a:t>In 1803 the particle view was “attacked” with Young’s (1773-1829) double slit experiment which made things look as though light had to be a wave.</a:t>
            </a:r>
          </a:p>
          <a:p>
            <a:endParaRPr lang="en-GB" dirty="0"/>
          </a:p>
        </p:txBody>
      </p:sp>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8</a:t>
            </a:fld>
            <a:endParaRPr lang="en-US"/>
          </a:p>
        </p:txBody>
      </p:sp>
      <p:sp>
        <p:nvSpPr>
          <p:cNvPr id="6" name="Rectangle 5"/>
          <p:cNvSpPr/>
          <p:nvPr/>
        </p:nvSpPr>
        <p:spPr>
          <a:xfrm>
            <a:off x="135076" y="647783"/>
            <a:ext cx="3428952" cy="461665"/>
          </a:xfrm>
          <a:prstGeom prst="rect">
            <a:avLst/>
          </a:prstGeom>
        </p:spPr>
        <p:txBody>
          <a:bodyPr wrap="none">
            <a:spAutoFit/>
          </a:bodyPr>
          <a:lstStyle/>
          <a:p>
            <a:pPr marL="177800" indent="0" algn="just">
              <a:buNone/>
            </a:pPr>
            <a:r>
              <a:rPr lang="en-GB" sz="2400" b="1" u="sng" dirty="0"/>
              <a:t>Wave Nature of Light</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5864" y="2675857"/>
            <a:ext cx="2948210" cy="3733569"/>
          </a:xfrm>
          <a:prstGeom prst="rect">
            <a:avLst/>
          </a:prstGeom>
        </p:spPr>
      </p:pic>
      <p:sp>
        <p:nvSpPr>
          <p:cNvPr id="8" name="Title 1"/>
          <p:cNvSpPr>
            <a:spLocks noGrp="1"/>
          </p:cNvSpPr>
          <p:nvPr>
            <p:ph type="title"/>
          </p:nvPr>
        </p:nvSpPr>
        <p:spPr>
          <a:xfrm>
            <a:off x="4037161" y="3493362"/>
            <a:ext cx="4370119" cy="1799107"/>
          </a:xfrm>
        </p:spPr>
        <p:txBody>
          <a:bodyPr/>
          <a:lstStyle/>
          <a:p>
            <a:pPr algn="ctr"/>
            <a:r>
              <a:rPr lang="en-GB" sz="2000" dirty="0" smtClean="0"/>
              <a:t>Thomas Young</a:t>
            </a:r>
            <a:br>
              <a:rPr lang="en-GB" sz="2000" dirty="0" smtClean="0"/>
            </a:br>
            <a:r>
              <a:rPr lang="en-GB" sz="2000" dirty="0" smtClean="0"/>
              <a:t>English polymath</a:t>
            </a:r>
            <a:br>
              <a:rPr lang="en-GB" sz="2000" dirty="0" smtClean="0"/>
            </a:br>
            <a:r>
              <a:rPr lang="en-GB" sz="2000" dirty="0" smtClean="0"/>
              <a:t>1773 - 1829</a:t>
            </a:r>
            <a:endParaRPr lang="en-GB" sz="2000" dirty="0"/>
          </a:p>
        </p:txBody>
      </p:sp>
    </p:spTree>
    <p:extLst>
      <p:ext uri="{BB962C8B-B14F-4D97-AF65-F5344CB8AC3E}">
        <p14:creationId xmlns:p14="http://schemas.microsoft.com/office/powerpoint/2010/main" val="1512629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31"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 calcmode="lin" valueType="num">
                                      <p:cBhvr>
                                        <p:cTn id="10" dur="1000" fill="hold"/>
                                        <p:tgtEl>
                                          <p:spTgt spid="8"/>
                                        </p:tgtEl>
                                        <p:attrNameLst>
                                          <p:attrName>ppt_w</p:attrName>
                                        </p:attrNameLst>
                                      </p:cBhvr>
                                      <p:tavLst>
                                        <p:tav tm="0">
                                          <p:val>
                                            <p:fltVal val="0"/>
                                          </p:val>
                                        </p:tav>
                                        <p:tav tm="100000">
                                          <p:val>
                                            <p:strVal val="#ppt_w"/>
                                          </p:val>
                                        </p:tav>
                                      </p:tavLst>
                                    </p:anim>
                                    <p:anim calcmode="lin" valueType="num">
                                      <p:cBhvr>
                                        <p:cTn id="11" dur="1000" fill="hold"/>
                                        <p:tgtEl>
                                          <p:spTgt spid="8"/>
                                        </p:tgtEl>
                                        <p:attrNameLst>
                                          <p:attrName>ppt_h</p:attrName>
                                        </p:attrNameLst>
                                      </p:cBhvr>
                                      <p:tavLst>
                                        <p:tav tm="0">
                                          <p:val>
                                            <p:fltVal val="0"/>
                                          </p:val>
                                        </p:tav>
                                        <p:tav tm="100000">
                                          <p:val>
                                            <p:strVal val="#ppt_h"/>
                                          </p:val>
                                        </p:tav>
                                      </p:tavLst>
                                    </p:anim>
                                    <p:anim calcmode="lin" valueType="num">
                                      <p:cBhvr>
                                        <p:cTn id="12" dur="1000" fill="hold"/>
                                        <p:tgtEl>
                                          <p:spTgt spid="8"/>
                                        </p:tgtEl>
                                        <p:attrNameLst>
                                          <p:attrName>style.rotation</p:attrName>
                                        </p:attrNameLst>
                                      </p:cBhvr>
                                      <p:tavLst>
                                        <p:tav tm="0">
                                          <p:val>
                                            <p:fltVal val="90"/>
                                          </p:val>
                                        </p:tav>
                                        <p:tav tm="100000">
                                          <p:val>
                                            <p:fltVal val="0"/>
                                          </p:val>
                                        </p:tav>
                                      </p:tavLst>
                                    </p:anim>
                                    <p:animEffect transition="in" filter="fade">
                                      <p:cBhvr>
                                        <p:cTn id="1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560717"/>
            <a:ext cx="8686800" cy="6185139"/>
          </a:xfrm>
        </p:spPr>
        <p:txBody>
          <a:bodyPr/>
          <a:lstStyle/>
          <a:p>
            <a:pPr marL="0" indent="0" algn="just">
              <a:buNone/>
            </a:pPr>
            <a:endParaRPr lang="en-GB" sz="2000" dirty="0" smtClean="0"/>
          </a:p>
          <a:p>
            <a:pPr algn="just"/>
            <a:r>
              <a:rPr lang="en-GB" sz="2000" dirty="0" smtClean="0"/>
              <a:t>Then in 1864 Maxwell (1831-1879) summarised and extended all the then known empirical knowledge in a single set of 4 mathematical equations describing the classical electromagnetic </a:t>
            </a:r>
            <a:r>
              <a:rPr lang="en-GB" sz="2000" dirty="0"/>
              <a:t>theory. </a:t>
            </a:r>
            <a:r>
              <a:rPr lang="en-GB" sz="2000" dirty="0" smtClean="0"/>
              <a:t>The wave theory thus became the accepted theory of light. </a:t>
            </a:r>
          </a:p>
          <a:p>
            <a:endParaRPr lang="en-US" sz="2000" dirty="0"/>
          </a:p>
        </p:txBody>
      </p:sp>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9</a:t>
            </a:fld>
            <a:endParaRPr lang="en-US"/>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4033" t="5575" r="4854" b="9547"/>
          <a:stretch/>
        </p:blipFill>
        <p:spPr>
          <a:xfrm>
            <a:off x="776376" y="2748330"/>
            <a:ext cx="3260785" cy="3652471"/>
          </a:xfrm>
          <a:prstGeom prst="rect">
            <a:avLst/>
          </a:prstGeom>
        </p:spPr>
      </p:pic>
      <p:sp>
        <p:nvSpPr>
          <p:cNvPr id="5" name="Title 1"/>
          <p:cNvSpPr>
            <a:spLocks noGrp="1"/>
          </p:cNvSpPr>
          <p:nvPr>
            <p:ph type="title"/>
          </p:nvPr>
        </p:nvSpPr>
        <p:spPr>
          <a:xfrm>
            <a:off x="4037161" y="3493362"/>
            <a:ext cx="4370119" cy="1799107"/>
          </a:xfrm>
        </p:spPr>
        <p:txBody>
          <a:bodyPr/>
          <a:lstStyle/>
          <a:p>
            <a:pPr algn="ctr"/>
            <a:r>
              <a:rPr lang="en-GB" sz="2000" dirty="0" smtClean="0"/>
              <a:t>James Clerk Maxwell</a:t>
            </a:r>
            <a:br>
              <a:rPr lang="en-GB" sz="2000" dirty="0" smtClean="0"/>
            </a:br>
            <a:r>
              <a:rPr lang="en-GB" sz="2000" dirty="0" smtClean="0"/>
              <a:t>Scottish mathematical physicist</a:t>
            </a:r>
            <a:br>
              <a:rPr lang="en-GB" sz="2000" dirty="0" smtClean="0"/>
            </a:br>
            <a:r>
              <a:rPr lang="en-GB" sz="2000" dirty="0" smtClean="0"/>
              <a:t>1831 - 1879</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7" dur="500"/>
                                        <p:tgtEl>
                                          <p:spTgt spid="3">
                                            <p:txEl>
                                              <p:pRg st="1" end="1"/>
                                            </p:txEl>
                                          </p:spTgt>
                                        </p:tgtEl>
                                      </p:cBhvr>
                                    </p:animEffect>
                                  </p:childTnLst>
                                </p:cTn>
                              </p:par>
                              <p:par>
                                <p:cTn id="8" presetID="31"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1000" fill="hold"/>
                                        <p:tgtEl>
                                          <p:spTgt spid="5"/>
                                        </p:tgtEl>
                                        <p:attrNameLst>
                                          <p:attrName>ppt_w</p:attrName>
                                        </p:attrNameLst>
                                      </p:cBhvr>
                                      <p:tavLst>
                                        <p:tav tm="0">
                                          <p:val>
                                            <p:fltVal val="0"/>
                                          </p:val>
                                        </p:tav>
                                        <p:tav tm="100000">
                                          <p:val>
                                            <p:strVal val="#ppt_w"/>
                                          </p:val>
                                        </p:tav>
                                      </p:tavLst>
                                    </p:anim>
                                    <p:anim calcmode="lin" valueType="num">
                                      <p:cBhvr>
                                        <p:cTn id="11" dur="1000" fill="hold"/>
                                        <p:tgtEl>
                                          <p:spTgt spid="5"/>
                                        </p:tgtEl>
                                        <p:attrNameLst>
                                          <p:attrName>ppt_h</p:attrName>
                                        </p:attrNameLst>
                                      </p:cBhvr>
                                      <p:tavLst>
                                        <p:tav tm="0">
                                          <p:val>
                                            <p:fltVal val="0"/>
                                          </p:val>
                                        </p:tav>
                                        <p:tav tm="100000">
                                          <p:val>
                                            <p:strVal val="#ppt_h"/>
                                          </p:val>
                                        </p:tav>
                                      </p:tavLst>
                                    </p:anim>
                                    <p:anim calcmode="lin" valueType="num">
                                      <p:cBhvr>
                                        <p:cTn id="12" dur="1000" fill="hold"/>
                                        <p:tgtEl>
                                          <p:spTgt spid="5"/>
                                        </p:tgtEl>
                                        <p:attrNameLst>
                                          <p:attrName>style.rotation</p:attrName>
                                        </p:attrNameLst>
                                      </p:cBhvr>
                                      <p:tavLst>
                                        <p:tav tm="0">
                                          <p:val>
                                            <p:fltVal val="90"/>
                                          </p:val>
                                        </p:tav>
                                        <p:tav tm="100000">
                                          <p:val>
                                            <p:fltVal val="0"/>
                                          </p:val>
                                        </p:tav>
                                      </p:tavLst>
                                    </p:anim>
                                    <p:animEffect transition="in" filter="fade">
                                      <p:cBhvr>
                                        <p:cTn id="13"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431574"/>
                <a:ext cx="4775200" cy="2242457"/>
              </a:xfrm>
            </p:spPr>
            <p:txBody>
              <a:bodyPr/>
              <a:lstStyle/>
              <a:p>
                <a:pPr marL="0" indent="0">
                  <a:buNone/>
                </a:pPr>
                <a14:m>
                  <m:oMathPara xmlns:m="http://schemas.openxmlformats.org/officeDocument/2006/math">
                    <m:oMathParaPr>
                      <m:jc m:val="centerGroup"/>
                    </m:oMathParaPr>
                    <m:oMath xmlns:m="http://schemas.openxmlformats.org/officeDocument/2006/math">
                      <m:r>
                        <a:rPr lang="en-GB" sz="2400" i="1" smtClean="0">
                          <a:latin typeface="Cambria Math" panose="02040503050406030204" pitchFamily="18" charset="0"/>
                          <a:ea typeface="Cambria Math" panose="02040503050406030204" pitchFamily="18" charset="0"/>
                        </a:rPr>
                        <m:t>𝛻</m:t>
                      </m:r>
                      <m:r>
                        <a:rPr lang="en-GB" sz="2400" i="1" smtClean="0">
                          <a:latin typeface="Cambria Math" panose="02040503050406030204" pitchFamily="18" charset="0"/>
                          <a:ea typeface="Cambria Math" panose="02040503050406030204" pitchFamily="18" charset="0"/>
                        </a:rPr>
                        <m:t>∙</m:t>
                      </m:r>
                      <m:r>
                        <a:rPr lang="en-GB" sz="2400" b="1" i="1" smtClean="0">
                          <a:latin typeface="Cambria Math" panose="02040503050406030204" pitchFamily="18" charset="0"/>
                          <a:ea typeface="Cambria Math" panose="02040503050406030204" pitchFamily="18" charset="0"/>
                        </a:rPr>
                        <m:t>𝑬</m:t>
                      </m:r>
                      <m:r>
                        <a:rPr lang="en-GB" sz="2400" b="0" i="1" smtClean="0">
                          <a:latin typeface="Cambria Math" panose="02040503050406030204" pitchFamily="18" charset="0"/>
                          <a:ea typeface="Cambria Math" panose="02040503050406030204" pitchFamily="18" charset="0"/>
                        </a:rPr>
                        <m:t>=4</m:t>
                      </m:r>
                      <m:r>
                        <a:rPr lang="en-GB" sz="2400" b="0" i="1" smtClean="0">
                          <a:latin typeface="Cambria Math" panose="02040503050406030204" pitchFamily="18" charset="0"/>
                          <a:ea typeface="Cambria Math" panose="02040503050406030204" pitchFamily="18" charset="0"/>
                        </a:rPr>
                        <m:t>𝜋𝜌</m:t>
                      </m:r>
                      <m:r>
                        <a:rPr lang="en-GB" sz="2400" b="0" i="1" smtClean="0">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m:t>
                      </m:r>
                      <m:r>
                        <a:rPr lang="en-GB" sz="2400" b="1" i="1">
                          <a:latin typeface="Cambria Math" panose="02040503050406030204" pitchFamily="18" charset="0"/>
                          <a:ea typeface="Cambria Math" panose="02040503050406030204" pitchFamily="18" charset="0"/>
                        </a:rPr>
                        <m:t>𝑬</m:t>
                      </m:r>
                      <m:r>
                        <a:rPr lang="en-GB" sz="2400" i="1">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a:rPr lang="en-GB" sz="2400" i="1">
                              <a:latin typeface="Cambria Math" panose="02040503050406030204" pitchFamily="18" charset="0"/>
                              <a:ea typeface="Cambria Math" panose="02040503050406030204" pitchFamily="18" charset="0"/>
                            </a:rPr>
                            <m:t>1</m:t>
                          </m:r>
                        </m:num>
                        <m:den>
                          <m:r>
                            <a:rPr lang="en-GB" sz="2400" i="1">
                              <a:latin typeface="Cambria Math" panose="02040503050406030204" pitchFamily="18" charset="0"/>
                              <a:ea typeface="Cambria Math" panose="02040503050406030204" pitchFamily="18" charset="0"/>
                            </a:rPr>
                            <m:t>𝑐</m:t>
                          </m:r>
                        </m:den>
                      </m:f>
                      <m:f>
                        <m:fPr>
                          <m:ctrlPr>
                            <a:rPr lang="en-GB" sz="2400" i="1">
                              <a:latin typeface="Cambria Math" panose="02040503050406030204" pitchFamily="18" charset="0"/>
                              <a:ea typeface="Cambria Math" panose="02040503050406030204" pitchFamily="18" charset="0"/>
                            </a:rPr>
                          </m:ctrlPr>
                        </m:fPr>
                        <m:num>
                          <m:r>
                            <a:rPr lang="en-GB" sz="2400" i="1">
                              <a:latin typeface="Cambria Math" panose="02040503050406030204" pitchFamily="18" charset="0"/>
                              <a:ea typeface="Cambria Math" panose="02040503050406030204" pitchFamily="18" charset="0"/>
                            </a:rPr>
                            <m:t>𝜕</m:t>
                          </m:r>
                          <m:r>
                            <a:rPr lang="en-GB" sz="2400" b="1" i="1">
                              <a:latin typeface="Cambria Math" panose="02040503050406030204" pitchFamily="18" charset="0"/>
                              <a:ea typeface="Cambria Math" panose="02040503050406030204" pitchFamily="18" charset="0"/>
                            </a:rPr>
                            <m:t>𝑩</m:t>
                          </m:r>
                        </m:num>
                        <m:den>
                          <m:r>
                            <a:rPr lang="en-GB" sz="2400" i="1">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𝑡</m:t>
                          </m:r>
                        </m:den>
                      </m:f>
                    </m:oMath>
                  </m:oMathPara>
                </a14:m>
                <a:endParaRPr lang="en-GB" sz="2400" i="1" dirty="0" smtClean="0">
                  <a:latin typeface="Cambria Math" panose="02040503050406030204" pitchFamily="18" charset="0"/>
                  <a:ea typeface="Cambria Math" panose="02040503050406030204" pitchFamily="18" charset="0"/>
                </a:endParaRPr>
              </a:p>
              <a:p>
                <a:pPr marL="0" indent="0">
                  <a:buNone/>
                </a:pPr>
                <a:endParaRPr lang="en-GB" sz="2400" i="1" dirty="0" smtClean="0">
                  <a:latin typeface="Cambria Math" panose="02040503050406030204" pitchFamily="18" charset="0"/>
                  <a:ea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m:t>
                      </m:r>
                      <m:r>
                        <a:rPr lang="en-GB" sz="2400" b="1" i="1" smtClean="0">
                          <a:latin typeface="Cambria Math" panose="02040503050406030204" pitchFamily="18" charset="0"/>
                          <a:ea typeface="Cambria Math" panose="02040503050406030204" pitchFamily="18" charset="0"/>
                        </a:rPr>
                        <m:t>𝑩</m:t>
                      </m:r>
                      <m:r>
                        <a:rPr lang="en-GB" sz="2400" i="1">
                          <a:latin typeface="Cambria Math" panose="02040503050406030204" pitchFamily="18" charset="0"/>
                          <a:ea typeface="Cambria Math" panose="02040503050406030204" pitchFamily="18" charset="0"/>
                        </a:rPr>
                        <m:t>=0</m:t>
                      </m:r>
                      <m:r>
                        <a:rPr lang="en-GB" sz="2400" b="0" i="1" smtClean="0">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m:t>
                      </m:r>
                      <m:r>
                        <a:rPr lang="en-GB" sz="2400" b="0" i="1" smtClean="0">
                          <a:latin typeface="Cambria Math" panose="02040503050406030204" pitchFamily="18" charset="0"/>
                          <a:ea typeface="Cambria Math" panose="02040503050406030204" pitchFamily="18" charset="0"/>
                        </a:rPr>
                        <m:t>×</m:t>
                      </m:r>
                      <m:r>
                        <a:rPr lang="en-GB" sz="2400" b="1" i="1" smtClean="0">
                          <a:latin typeface="Cambria Math" panose="02040503050406030204" pitchFamily="18" charset="0"/>
                          <a:ea typeface="Cambria Math" panose="02040503050406030204" pitchFamily="18" charset="0"/>
                        </a:rPr>
                        <m:t>𝑩</m:t>
                      </m:r>
                      <m:r>
                        <a:rPr lang="en-GB" sz="2400" b="0" i="1"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4</m:t>
                          </m:r>
                          <m:r>
                            <a:rPr lang="en-GB" sz="2400" b="0" i="1" smtClean="0">
                              <a:latin typeface="Cambria Math" panose="02040503050406030204" pitchFamily="18" charset="0"/>
                              <a:ea typeface="Cambria Math" panose="02040503050406030204" pitchFamily="18" charset="0"/>
                            </a:rPr>
                            <m:t>𝜋</m:t>
                          </m:r>
                        </m:num>
                        <m:den>
                          <m:r>
                            <a:rPr lang="en-GB" sz="2400" b="0" i="1" smtClean="0">
                              <a:latin typeface="Cambria Math" panose="02040503050406030204" pitchFamily="18" charset="0"/>
                              <a:ea typeface="Cambria Math" panose="02040503050406030204" pitchFamily="18" charset="0"/>
                            </a:rPr>
                            <m:t>𝑐</m:t>
                          </m:r>
                        </m:den>
                      </m:f>
                      <m:r>
                        <a:rPr lang="en-GB" sz="2400" b="1" i="1" smtClean="0">
                          <a:latin typeface="Cambria Math" panose="02040503050406030204" pitchFamily="18" charset="0"/>
                          <a:ea typeface="Cambria Math" panose="02040503050406030204" pitchFamily="18" charset="0"/>
                        </a:rPr>
                        <m:t>𝑱</m:t>
                      </m:r>
                      <m:r>
                        <a:rPr lang="en-GB" sz="2400" b="0" i="1"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1</m:t>
                          </m:r>
                        </m:num>
                        <m:den>
                          <m:r>
                            <a:rPr lang="en-GB" sz="2400" b="0" i="1" smtClean="0">
                              <a:latin typeface="Cambria Math" panose="02040503050406030204" pitchFamily="18" charset="0"/>
                              <a:ea typeface="Cambria Math" panose="02040503050406030204" pitchFamily="18" charset="0"/>
                            </a:rPr>
                            <m:t>𝑐</m:t>
                          </m:r>
                        </m:den>
                      </m:f>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m:t>
                          </m:r>
                          <m:r>
                            <a:rPr lang="en-GB" sz="2400" b="1" i="1" smtClean="0">
                              <a:latin typeface="Cambria Math" panose="02040503050406030204" pitchFamily="18" charset="0"/>
                              <a:ea typeface="Cambria Math" panose="02040503050406030204" pitchFamily="18" charset="0"/>
                            </a:rPr>
                            <m:t>𝑬</m:t>
                          </m:r>
                        </m:num>
                        <m:den>
                          <m:r>
                            <a:rPr lang="en-GB" sz="2400" b="0" i="1" smtClean="0">
                              <a:latin typeface="Cambria Math" panose="02040503050406030204" pitchFamily="18" charset="0"/>
                              <a:ea typeface="Cambria Math" panose="02040503050406030204" pitchFamily="18" charset="0"/>
                            </a:rPr>
                            <m:t>𝜕</m:t>
                          </m:r>
                          <m:r>
                            <a:rPr lang="en-GB" sz="2400" b="0" i="1" smtClean="0">
                              <a:latin typeface="Cambria Math" panose="02040503050406030204" pitchFamily="18" charset="0"/>
                              <a:ea typeface="Cambria Math" panose="02040503050406030204" pitchFamily="18" charset="0"/>
                            </a:rPr>
                            <m:t>𝑡</m:t>
                          </m:r>
                        </m:den>
                      </m:f>
                    </m:oMath>
                  </m:oMathPara>
                </a14:m>
                <a:endParaRPr lang="en-GB" sz="2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431574"/>
                <a:ext cx="4775200" cy="2242457"/>
              </a:xfrm>
              <a:blipFill rotWithShape="0">
                <a:blip r:embed="rId3"/>
                <a:stretch>
                  <a:fillRect/>
                </a:stretch>
              </a:blipFill>
            </p:spPr>
            <p:txBody>
              <a:bodyPr/>
              <a:lstStyle/>
              <a:p>
                <a:r>
                  <a:rPr lang="en-GB">
                    <a:noFill/>
                  </a:rPr>
                  <a:t> </a:t>
                </a:r>
              </a:p>
            </p:txBody>
          </p:sp>
        </mc:Fallback>
      </mc:AlternateContent>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10</a:t>
            </a:fld>
            <a:endParaRPr lang="en-US"/>
          </a:p>
        </p:txBody>
      </p:sp>
      <p:sp>
        <p:nvSpPr>
          <p:cNvPr id="5" name="Rectangle 4"/>
          <p:cNvSpPr/>
          <p:nvPr/>
        </p:nvSpPr>
        <p:spPr>
          <a:xfrm>
            <a:off x="1" y="2775135"/>
            <a:ext cx="9144000" cy="923330"/>
          </a:xfrm>
          <a:prstGeom prst="rect">
            <a:avLst/>
          </a:prstGeom>
        </p:spPr>
        <p:txBody>
          <a:bodyPr wrap="square">
            <a:spAutoFit/>
          </a:bodyPr>
          <a:lstStyle/>
          <a:p>
            <a:pPr marL="285750" indent="-285750" algn="just">
              <a:buFont typeface="Wingdings" panose="05000000000000000000" pitchFamily="2" charset="2"/>
              <a:buChar char="§"/>
            </a:pPr>
            <a:r>
              <a:rPr lang="en-GB" dirty="0"/>
              <a:t>These equations are the basis of electromagnetic induction, the idea that if you move a target near an electrical </a:t>
            </a:r>
            <a:r>
              <a:rPr lang="en-GB" dirty="0" smtClean="0"/>
              <a:t>conductor, one generates </a:t>
            </a:r>
            <a:r>
              <a:rPr lang="en-GB" dirty="0"/>
              <a:t>electricity. The electricity </a:t>
            </a:r>
            <a:r>
              <a:rPr lang="en-GB" dirty="0" smtClean="0"/>
              <a:t>we </a:t>
            </a:r>
            <a:r>
              <a:rPr lang="en-GB" dirty="0"/>
              <a:t>use everyday is made like this, using generators that work according to these equations.</a:t>
            </a:r>
          </a:p>
        </p:txBody>
      </p:sp>
      <p:sp>
        <p:nvSpPr>
          <p:cNvPr id="6" name="Rectangle 5"/>
          <p:cNvSpPr/>
          <p:nvPr/>
        </p:nvSpPr>
        <p:spPr>
          <a:xfrm>
            <a:off x="0" y="3716159"/>
            <a:ext cx="9144000" cy="1200329"/>
          </a:xfrm>
          <a:prstGeom prst="rect">
            <a:avLst/>
          </a:prstGeom>
        </p:spPr>
        <p:txBody>
          <a:bodyPr wrap="square">
            <a:spAutoFit/>
          </a:bodyPr>
          <a:lstStyle/>
          <a:p>
            <a:pPr marL="285750" indent="-285750" algn="just">
              <a:buFont typeface="Wingdings" panose="05000000000000000000" pitchFamily="2" charset="2"/>
              <a:buChar char="§"/>
            </a:pPr>
            <a:r>
              <a:rPr lang="en-GB" dirty="0"/>
              <a:t>Maxwell had started by examining the properties of  electricity and magnetism and stumbled upon a much deeper truth about them: the electromagnetic field was a medium for waves that, like ripples across the surface of a pond, travelled at a speed </a:t>
            </a:r>
            <a:r>
              <a:rPr lang="en-GB" dirty="0" smtClean="0"/>
              <a:t>c: 300,000 km/s. </a:t>
            </a:r>
            <a:r>
              <a:rPr lang="en-GB" dirty="0"/>
              <a:t>And the light we see is one of those electromagnetic waves</a:t>
            </a:r>
            <a:r>
              <a:rPr lang="en-GB" dirty="0" smtClean="0"/>
              <a:t>.</a:t>
            </a:r>
            <a:endParaRPr lang="en-GB" dirty="0"/>
          </a:p>
        </p:txBody>
      </p:sp>
      <p:sp>
        <p:nvSpPr>
          <p:cNvPr id="7" name="Rectangle 6"/>
          <p:cNvSpPr/>
          <p:nvPr/>
        </p:nvSpPr>
        <p:spPr>
          <a:xfrm>
            <a:off x="0" y="5017592"/>
            <a:ext cx="9144000" cy="1754326"/>
          </a:xfrm>
          <a:prstGeom prst="rect">
            <a:avLst/>
          </a:prstGeom>
        </p:spPr>
        <p:txBody>
          <a:bodyPr wrap="square">
            <a:spAutoFit/>
          </a:bodyPr>
          <a:lstStyle/>
          <a:p>
            <a:pPr marL="285750" indent="-285750">
              <a:buFont typeface="Wingdings" panose="05000000000000000000" pitchFamily="2" charset="2"/>
              <a:buChar char="§"/>
            </a:pPr>
            <a:r>
              <a:rPr lang="en-GB" dirty="0"/>
              <a:t>With the publication of </a:t>
            </a:r>
            <a:r>
              <a:rPr lang="en-GB" i="1" dirty="0"/>
              <a:t>A Dynamical Theory of the Electromagnetic Field</a:t>
            </a:r>
            <a:r>
              <a:rPr lang="en-GB" dirty="0"/>
              <a:t> in 1865, Maxwell demonstrated that electric and magnetic fields travel through space as waves moving at the speed of light. Maxwell proposed that light is in fact undulations in the same medium that is the cause of electric and magnetic phenomena. The unification of light and electrical phenomena led to the prediction of the existence of radio </a:t>
            </a:r>
            <a:r>
              <a:rPr lang="en-GB" dirty="0" smtClean="0"/>
              <a:t>waves which are the communication methods of today’s world.</a:t>
            </a:r>
            <a:endParaRPr lang="en-GB" dirty="0"/>
          </a:p>
        </p:txBody>
      </p:sp>
      <mc:AlternateContent xmlns:mc="http://schemas.openxmlformats.org/markup-compatibility/2006" xmlns:a14="http://schemas.microsoft.com/office/drawing/2010/main">
        <mc:Choice Requires="a14">
          <p:sp>
            <p:nvSpPr>
              <p:cNvPr id="8" name="TextBox 7"/>
              <p:cNvSpPr txBox="1"/>
              <p:nvPr/>
            </p:nvSpPr>
            <p:spPr>
              <a:xfrm>
                <a:off x="5863774" y="455301"/>
                <a:ext cx="3280229" cy="2031325"/>
              </a:xfrm>
              <a:prstGeom prst="rect">
                <a:avLst/>
              </a:prstGeom>
              <a:noFill/>
            </p:spPr>
            <p:txBody>
              <a:bodyPr wrap="square" rtlCol="0">
                <a:spAutoFit/>
              </a:bodyPr>
              <a:lstStyle/>
              <a:p>
                <a14:m>
                  <m:oMath xmlns:m="http://schemas.openxmlformats.org/officeDocument/2006/math">
                    <m:r>
                      <a:rPr lang="en-GB" i="1">
                        <a:latin typeface="Cambria Math" panose="02040503050406030204" pitchFamily="18" charset="0"/>
                        <a:ea typeface="Cambria Math" panose="02040503050406030204" pitchFamily="18" charset="0"/>
                      </a:rPr>
                      <m:t>𝛻</m:t>
                    </m:r>
                    <m:r>
                      <a:rPr lang="en-GB" i="1">
                        <a:latin typeface="Cambria Math" panose="02040503050406030204" pitchFamily="18" charset="0"/>
                        <a:ea typeface="Cambria Math" panose="02040503050406030204" pitchFamily="18" charset="0"/>
                      </a:rPr>
                      <m:t>∙</m:t>
                    </m:r>
                  </m:oMath>
                </a14:m>
                <a:r>
                  <a:rPr lang="en-GB" dirty="0" smtClean="0"/>
                  <a:t> is the divergence operator</a:t>
                </a:r>
              </a:p>
              <a:p>
                <a14:m>
                  <m:oMath xmlns:m="http://schemas.openxmlformats.org/officeDocument/2006/math">
                    <m:r>
                      <a:rPr lang="en-GB" i="1">
                        <a:latin typeface="Cambria Math" panose="02040503050406030204" pitchFamily="18" charset="0"/>
                        <a:ea typeface="Cambria Math" panose="02040503050406030204" pitchFamily="18" charset="0"/>
                      </a:rPr>
                      <m:t>𝛻</m:t>
                    </m:r>
                    <m:r>
                      <a:rPr lang="en-GB" i="1">
                        <a:latin typeface="Cambria Math" panose="02040503050406030204" pitchFamily="18" charset="0"/>
                        <a:ea typeface="Cambria Math" panose="02040503050406030204" pitchFamily="18" charset="0"/>
                      </a:rPr>
                      <m:t>×</m:t>
                    </m:r>
                  </m:oMath>
                </a14:m>
                <a:r>
                  <a:rPr lang="en-GB" dirty="0" smtClean="0"/>
                  <a:t> is the curl operator</a:t>
                </a:r>
              </a:p>
              <a:p>
                <a:r>
                  <a:rPr lang="en-GB" b="1" i="1" dirty="0" smtClean="0"/>
                  <a:t>E</a:t>
                </a:r>
                <a:r>
                  <a:rPr lang="en-GB" dirty="0" smtClean="0"/>
                  <a:t> is the electric field</a:t>
                </a:r>
              </a:p>
              <a:p>
                <a:r>
                  <a:rPr lang="en-GB" b="1" i="1" dirty="0" smtClean="0"/>
                  <a:t>B</a:t>
                </a:r>
                <a:r>
                  <a:rPr lang="en-GB" dirty="0" smtClean="0"/>
                  <a:t> is the magnetic field</a:t>
                </a:r>
              </a:p>
              <a:p>
                <a14:m>
                  <m:oMath xmlns:m="http://schemas.openxmlformats.org/officeDocument/2006/math">
                    <m:r>
                      <a:rPr lang="en-GB" i="1">
                        <a:latin typeface="Cambria Math" panose="02040503050406030204" pitchFamily="18" charset="0"/>
                        <a:ea typeface="Cambria Math" panose="02040503050406030204" pitchFamily="18" charset="0"/>
                      </a:rPr>
                      <m:t>𝜌</m:t>
                    </m:r>
                  </m:oMath>
                </a14:m>
                <a:r>
                  <a:rPr lang="en-GB" dirty="0" smtClean="0"/>
                  <a:t> is the charge density</a:t>
                </a:r>
              </a:p>
              <a:p>
                <a:r>
                  <a:rPr lang="en-GB" i="1" dirty="0" smtClean="0"/>
                  <a:t>c</a:t>
                </a:r>
                <a:r>
                  <a:rPr lang="en-GB" dirty="0" smtClean="0"/>
                  <a:t> is the speed of light</a:t>
                </a:r>
              </a:p>
              <a:p>
                <a:r>
                  <a:rPr lang="en-GB" b="1" i="1" dirty="0" smtClean="0"/>
                  <a:t>J</a:t>
                </a:r>
                <a:r>
                  <a:rPr lang="en-GB" dirty="0" smtClean="0"/>
                  <a:t> is the vector current density</a:t>
                </a:r>
                <a:endParaRPr lang="en-GB" dirty="0"/>
              </a:p>
            </p:txBody>
          </p:sp>
        </mc:Choice>
        <mc:Fallback xmlns="">
          <p:sp>
            <p:nvSpPr>
              <p:cNvPr id="8" name="TextBox 7"/>
              <p:cNvSpPr txBox="1">
                <a:spLocks noRot="1" noChangeAspect="1" noMove="1" noResize="1" noEditPoints="1" noAdjustHandles="1" noChangeArrowheads="1" noChangeShapeType="1" noTextEdit="1"/>
              </p:cNvSpPr>
              <p:nvPr/>
            </p:nvSpPr>
            <p:spPr>
              <a:xfrm>
                <a:off x="5863774" y="455301"/>
                <a:ext cx="3280229" cy="2031325"/>
              </a:xfrm>
              <a:prstGeom prst="rect">
                <a:avLst/>
              </a:prstGeom>
              <a:blipFill rotWithShape="0">
                <a:blip r:embed="rId4"/>
                <a:stretch>
                  <a:fillRect l="-1673" t="-1802" b="-3904"/>
                </a:stretch>
              </a:blipFill>
            </p:spPr>
            <p:txBody>
              <a:bodyPr/>
              <a:lstStyle/>
              <a:p>
                <a:r>
                  <a:rPr lang="en-GB">
                    <a:noFill/>
                  </a:rPr>
                  <a:t> </a:t>
                </a:r>
              </a:p>
            </p:txBody>
          </p:sp>
        </mc:Fallback>
      </mc:AlternateContent>
    </p:spTree>
    <p:extLst>
      <p:ext uri="{BB962C8B-B14F-4D97-AF65-F5344CB8AC3E}">
        <p14:creationId xmlns:p14="http://schemas.microsoft.com/office/powerpoint/2010/main" val="4184383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75018"/>
            <a:ext cx="9144000" cy="6382982"/>
          </a:xfrm>
        </p:spPr>
        <p:txBody>
          <a:bodyPr/>
          <a:lstStyle/>
          <a:p>
            <a:pPr algn="just">
              <a:buNone/>
            </a:pPr>
            <a:r>
              <a:rPr lang="en-GB" sz="2400" b="1" u="sng" dirty="0" smtClean="0"/>
              <a:t>Particle Nature of Light</a:t>
            </a:r>
          </a:p>
          <a:p>
            <a:pPr algn="just"/>
            <a:r>
              <a:rPr lang="en-GB" sz="1800" dirty="0" smtClean="0"/>
              <a:t>However in 1902, Lenard (1862-1947) made unexpected and inexplicable discoveries while investigating the photoelectric effect.</a:t>
            </a:r>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r>
              <a:rPr lang="en-US" sz="1800" dirty="0" smtClean="0"/>
              <a:t>When a surface is exposed to electromagnetic radiation above a certain threshold frequency (typically visible light for alkali metals, near ultraviolet for other metals, and extreme ultraviolet for non-metals), the radiation is absorbed and electrons are emitted.</a:t>
            </a:r>
          </a:p>
          <a:p>
            <a:pPr algn="just"/>
            <a:r>
              <a:rPr lang="en-US" sz="1800" dirty="0" smtClean="0"/>
              <a:t>Lenard observed that the energy of individual </a:t>
            </a:r>
            <a:r>
              <a:rPr lang="en-US" sz="1800" dirty="0"/>
              <a:t>emitted </a:t>
            </a:r>
            <a:r>
              <a:rPr lang="en-US" sz="1800" dirty="0" smtClean="0"/>
              <a:t>electrons increased with the frequency of the light.</a:t>
            </a:r>
          </a:p>
          <a:p>
            <a:pPr algn="just"/>
            <a:r>
              <a:rPr lang="en-US" sz="1800" dirty="0" smtClean="0"/>
              <a:t>This appeared at odds with Maxwell’s wave theory of light, which was thought to predict that the electron energy would be proportional to the intensity of the radiation.</a:t>
            </a:r>
          </a:p>
          <a:p>
            <a:pPr algn="just"/>
            <a:endParaRPr lang="en-US" sz="2000" dirty="0" smtClean="0"/>
          </a:p>
        </p:txBody>
      </p:sp>
      <p:pic>
        <p:nvPicPr>
          <p:cNvPr id="5" name="Picture 4" descr="pelec.gif"/>
          <p:cNvPicPr>
            <a:picLocks noChangeAspect="1"/>
          </p:cNvPicPr>
          <p:nvPr/>
        </p:nvPicPr>
        <p:blipFill>
          <a:blip r:embed="rId3" cstate="print"/>
          <a:srcRect t="13933" b="12240"/>
          <a:stretch>
            <a:fillRect/>
          </a:stretch>
        </p:blipFill>
        <p:spPr>
          <a:xfrm>
            <a:off x="243504" y="2020320"/>
            <a:ext cx="4007862" cy="2335355"/>
          </a:xfrm>
          <a:prstGeom prst="rect">
            <a:avLst/>
          </a:prstGeom>
        </p:spPr>
      </p:pic>
      <p:sp>
        <p:nvSpPr>
          <p:cNvPr id="6" name="TextBox 5"/>
          <p:cNvSpPr txBox="1"/>
          <p:nvPr/>
        </p:nvSpPr>
        <p:spPr>
          <a:xfrm>
            <a:off x="887711" y="1566850"/>
            <a:ext cx="2719448" cy="369332"/>
          </a:xfrm>
          <a:prstGeom prst="rect">
            <a:avLst/>
          </a:prstGeom>
          <a:noFill/>
        </p:spPr>
        <p:txBody>
          <a:bodyPr wrap="square" rtlCol="0">
            <a:spAutoFit/>
          </a:bodyPr>
          <a:lstStyle/>
          <a:p>
            <a:pPr algn="ctr"/>
            <a:r>
              <a:rPr lang="en-US" b="1" u="sng" dirty="0" smtClean="0">
                <a:solidFill>
                  <a:schemeClr val="accent1">
                    <a:lumMod val="50000"/>
                  </a:schemeClr>
                </a:solidFill>
              </a:rPr>
              <a:t>Photoelectric effect</a:t>
            </a:r>
            <a:endParaRPr lang="en-US" b="1" u="sng" dirty="0">
              <a:solidFill>
                <a:schemeClr val="accent1">
                  <a:lumMod val="50000"/>
                </a:schemeClr>
              </a:solidFill>
            </a:endParaRPr>
          </a:p>
        </p:txBody>
      </p:sp>
      <p:pic>
        <p:nvPicPr>
          <p:cNvPr id="7" name="Picture 4" descr="electromagnetic-spectrum"/>
          <p:cNvPicPr>
            <a:picLocks noChangeAspect="1" noChangeArrowheads="1"/>
          </p:cNvPicPr>
          <p:nvPr/>
        </p:nvPicPr>
        <p:blipFill rotWithShape="1">
          <a:blip r:embed="rId4" cstate="print"/>
          <a:srcRect b="62705"/>
          <a:stretch/>
        </p:blipFill>
        <p:spPr bwMode="auto">
          <a:xfrm>
            <a:off x="4470401" y="2020320"/>
            <a:ext cx="4667938" cy="1552781"/>
          </a:xfrm>
          <a:prstGeom prst="rect">
            <a:avLst/>
          </a:prstGeom>
          <a:noFill/>
          <a:ln w="9525">
            <a:noFill/>
            <a:miter lim="800000"/>
            <a:headEnd/>
            <a:tailEnd/>
          </a:ln>
        </p:spPr>
      </p:pic>
      <p:pic>
        <p:nvPicPr>
          <p:cNvPr id="8" name="Picture 4" descr="electromagnetic-spectrum"/>
          <p:cNvPicPr>
            <a:picLocks noChangeAspect="1" noChangeArrowheads="1"/>
          </p:cNvPicPr>
          <p:nvPr/>
        </p:nvPicPr>
        <p:blipFill rotWithShape="1">
          <a:blip r:embed="rId4" cstate="print"/>
          <a:srcRect t="87176"/>
          <a:stretch/>
        </p:blipFill>
        <p:spPr bwMode="auto">
          <a:xfrm>
            <a:off x="5102828" y="3529244"/>
            <a:ext cx="3366794" cy="298711"/>
          </a:xfrm>
          <a:prstGeom prst="rect">
            <a:avLst/>
          </a:prstGeom>
          <a:noFill/>
          <a:ln w="9525">
            <a:noFill/>
            <a:miter lim="800000"/>
            <a:headEnd/>
            <a:tailEnd/>
          </a:ln>
        </p:spPr>
      </p:pic>
      <p:grpSp>
        <p:nvGrpSpPr>
          <p:cNvPr id="10" name="Group 2"/>
          <p:cNvGrpSpPr>
            <a:grpSpLocks/>
          </p:cNvGrpSpPr>
          <p:nvPr/>
        </p:nvGrpSpPr>
        <p:grpSpPr bwMode="auto">
          <a:xfrm>
            <a:off x="4891445" y="3901236"/>
            <a:ext cx="3981361" cy="247650"/>
            <a:chOff x="3118" y="6979"/>
            <a:chExt cx="6043" cy="390"/>
          </a:xfrm>
        </p:grpSpPr>
        <p:sp>
          <p:nvSpPr>
            <p:cNvPr id="11" name="Text Box 3"/>
            <p:cNvSpPr txBox="1">
              <a:spLocks noChangeArrowheads="1"/>
            </p:cNvSpPr>
            <p:nvPr/>
          </p:nvSpPr>
          <p:spPr bwMode="auto">
            <a:xfrm>
              <a:off x="3118" y="6979"/>
              <a:ext cx="1005" cy="390"/>
            </a:xfrm>
            <a:prstGeom prst="rect">
              <a:avLst/>
            </a:prstGeom>
            <a:noFill/>
            <a:ln w="9525">
              <a:noFill/>
              <a:miter lim="800000"/>
              <a:headEnd/>
              <a:tailEnd/>
            </a:ln>
          </p:spPr>
          <p:txBody>
            <a:bodyPr/>
            <a:lstStyle/>
            <a:p>
              <a:pPr>
                <a:spcAft>
                  <a:spcPts val="1000"/>
                </a:spcAft>
              </a:pPr>
              <a:r>
                <a:rPr lang="en-GB" sz="900" dirty="0">
                  <a:latin typeface="Calibri" pitchFamily="34" charset="0"/>
                </a:rPr>
                <a:t>78</a:t>
              </a:r>
              <a:r>
                <a:rPr lang="en-GB" sz="900" dirty="0">
                  <a:latin typeface="Times New Roman" pitchFamily="18" charset="0"/>
                </a:rPr>
                <a:t>0</a:t>
              </a:r>
              <a:r>
                <a:rPr lang="en-GB" sz="900" dirty="0">
                  <a:latin typeface="Calibri" pitchFamily="34" charset="0"/>
                </a:rPr>
                <a:t>nm</a:t>
              </a:r>
              <a:endParaRPr lang="en-US" dirty="0"/>
            </a:p>
          </p:txBody>
        </p:sp>
        <p:sp>
          <p:nvSpPr>
            <p:cNvPr id="12" name="Text Box 4"/>
            <p:cNvSpPr txBox="1">
              <a:spLocks noChangeArrowheads="1"/>
            </p:cNvSpPr>
            <p:nvPr/>
          </p:nvSpPr>
          <p:spPr bwMode="auto">
            <a:xfrm>
              <a:off x="8156" y="6979"/>
              <a:ext cx="1005" cy="390"/>
            </a:xfrm>
            <a:prstGeom prst="rect">
              <a:avLst/>
            </a:prstGeom>
            <a:noFill/>
            <a:ln w="9525">
              <a:noFill/>
              <a:miter lim="800000"/>
              <a:headEnd/>
              <a:tailEnd/>
            </a:ln>
          </p:spPr>
          <p:txBody>
            <a:bodyPr/>
            <a:lstStyle/>
            <a:p>
              <a:pPr>
                <a:spcAft>
                  <a:spcPts val="1000"/>
                </a:spcAft>
              </a:pPr>
              <a:r>
                <a:rPr lang="en-GB" sz="900" dirty="0">
                  <a:latin typeface="Calibri" pitchFamily="34" charset="0"/>
                </a:rPr>
                <a:t>390nm</a:t>
              </a:r>
              <a:endParaRPr lang="en-US" dirty="0"/>
            </a:p>
          </p:txBody>
        </p:sp>
        <p:grpSp>
          <p:nvGrpSpPr>
            <p:cNvPr id="13" name="Group 5"/>
            <p:cNvGrpSpPr>
              <a:grpSpLocks/>
            </p:cNvGrpSpPr>
            <p:nvPr/>
          </p:nvGrpSpPr>
          <p:grpSpPr bwMode="auto">
            <a:xfrm>
              <a:off x="3853" y="6979"/>
              <a:ext cx="4292" cy="390"/>
              <a:chOff x="3853" y="6979"/>
              <a:chExt cx="4292" cy="390"/>
            </a:xfrm>
          </p:grpSpPr>
          <p:sp>
            <p:nvSpPr>
              <p:cNvPr id="14" name="Text Box 6"/>
              <p:cNvSpPr txBox="1">
                <a:spLocks noChangeArrowheads="1"/>
              </p:cNvSpPr>
              <p:nvPr/>
            </p:nvSpPr>
            <p:spPr bwMode="auto">
              <a:xfrm>
                <a:off x="4983" y="6979"/>
                <a:ext cx="2085" cy="390"/>
              </a:xfrm>
              <a:prstGeom prst="rect">
                <a:avLst/>
              </a:prstGeom>
              <a:noFill/>
              <a:ln w="3175">
                <a:noFill/>
                <a:miter lim="800000"/>
                <a:headEnd/>
                <a:tailEnd/>
              </a:ln>
            </p:spPr>
            <p:txBody>
              <a:bodyPr/>
              <a:lstStyle/>
              <a:p>
                <a:pPr algn="ctr">
                  <a:spcAft>
                    <a:spcPts val="1000"/>
                  </a:spcAft>
                </a:pPr>
                <a:r>
                  <a:rPr lang="en-GB" sz="900" dirty="0">
                    <a:latin typeface="Calibri" pitchFamily="34" charset="0"/>
                  </a:rPr>
                  <a:t>VISIBLE SPECTRUM</a:t>
                </a:r>
                <a:endParaRPr lang="en-US" dirty="0"/>
              </a:p>
            </p:txBody>
          </p:sp>
          <p:sp>
            <p:nvSpPr>
              <p:cNvPr id="15" name="Line 7"/>
              <p:cNvSpPr>
                <a:spLocks noChangeShapeType="1"/>
              </p:cNvSpPr>
              <p:nvPr/>
            </p:nvSpPr>
            <p:spPr bwMode="auto">
              <a:xfrm flipH="1">
                <a:off x="3853" y="7155"/>
                <a:ext cx="1257" cy="0"/>
              </a:xfrm>
              <a:prstGeom prst="line">
                <a:avLst/>
              </a:prstGeom>
              <a:noFill/>
              <a:ln w="9525">
                <a:solidFill>
                  <a:srgbClr val="000000"/>
                </a:solidFill>
                <a:round/>
                <a:headEnd/>
                <a:tailEnd type="triangle" w="med" len="med"/>
              </a:ln>
            </p:spPr>
            <p:txBody>
              <a:bodyPr/>
              <a:lstStyle/>
              <a:p>
                <a:endParaRPr lang="en-GB"/>
              </a:p>
            </p:txBody>
          </p:sp>
          <p:sp>
            <p:nvSpPr>
              <p:cNvPr id="16" name="Line 8"/>
              <p:cNvSpPr>
                <a:spLocks noChangeShapeType="1"/>
              </p:cNvSpPr>
              <p:nvPr/>
            </p:nvSpPr>
            <p:spPr bwMode="auto">
              <a:xfrm>
                <a:off x="6888" y="7155"/>
                <a:ext cx="1257" cy="0"/>
              </a:xfrm>
              <a:prstGeom prst="line">
                <a:avLst/>
              </a:prstGeom>
              <a:noFill/>
              <a:ln w="9525">
                <a:solidFill>
                  <a:srgbClr val="000000"/>
                </a:solidFill>
                <a:round/>
                <a:headEnd/>
                <a:tailEnd type="triangle" w="med" len="med"/>
              </a:ln>
            </p:spPr>
            <p:txBody>
              <a:bodyPr/>
              <a:lstStyle/>
              <a:p>
                <a:endParaRPr lang="en-GB"/>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additive="base">
                                        <p:cTn id="29" dur="500" fill="hold"/>
                                        <p:tgtEl>
                                          <p:spTgt spid="10"/>
                                        </p:tgtEl>
                                        <p:attrNameLst>
                                          <p:attrName>ppt_x</p:attrName>
                                        </p:attrNameLst>
                                      </p:cBhvr>
                                      <p:tavLst>
                                        <p:tav tm="0">
                                          <p:val>
                                            <p:strVal val="#ppt_x"/>
                                          </p:val>
                                        </p:tav>
                                        <p:tav tm="100000">
                                          <p:val>
                                            <p:strVal val="#ppt_x"/>
                                          </p:val>
                                        </p:tav>
                                      </p:tavLst>
                                    </p:anim>
                                    <p:anim calcmode="lin" valueType="num">
                                      <p:cBhvr additive="base">
                                        <p:cTn id="30" dur="500" fill="hold"/>
                                        <p:tgtEl>
                                          <p:spTgt spid="10"/>
                                        </p:tgtEl>
                                        <p:attrNameLst>
                                          <p:attrName>ppt_y</p:attrName>
                                        </p:attrNameLst>
                                      </p:cBhvr>
                                      <p:tavLst>
                                        <p:tav tm="0">
                                          <p:val>
                                            <p:strVal val="1+#ppt_h/2"/>
                                          </p:val>
                                        </p:tav>
                                        <p:tav tm="100000">
                                          <p:val>
                                            <p:strVal val="#ppt_y"/>
                                          </p:val>
                                        </p:tav>
                                      </p:tavLst>
                                    </p:anim>
                                  </p:childTnLst>
                                </p:cTn>
                              </p:par>
                            </p:childTnLst>
                          </p:cTn>
                        </p:par>
                        <p:par>
                          <p:cTn id="31" fill="hold">
                            <p:stCondLst>
                              <p:cond delay="500"/>
                            </p:stCondLst>
                            <p:childTnLst>
                              <p:par>
                                <p:cTn id="32" presetID="2" presetClass="entr" presetSubtype="4" fill="hold" nodeType="after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anim calcmode="lin" valueType="num">
                                      <p:cBhvr additive="base">
                                        <p:cTn id="34"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3">
                                            <p:txEl>
                                              <p:pRg st="11" end="11"/>
                                            </p:txEl>
                                          </p:spTgt>
                                        </p:tgtEl>
                                        <p:attrNameLst>
                                          <p:attrName>style.visibility</p:attrName>
                                        </p:attrNameLst>
                                      </p:cBhvr>
                                      <p:to>
                                        <p:strVal val="visible"/>
                                      </p:to>
                                    </p:set>
                                    <p:anim calcmode="lin" valueType="num">
                                      <p:cBhvr additive="base">
                                        <p:cTn id="40"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3">
                                            <p:txEl>
                                              <p:pRg st="12" end="12"/>
                                            </p:txEl>
                                          </p:spTgt>
                                        </p:tgtEl>
                                        <p:attrNameLst>
                                          <p:attrName>style.visibility</p:attrName>
                                        </p:attrNameLst>
                                      </p:cBhvr>
                                      <p:to>
                                        <p:strVal val="visible"/>
                                      </p:to>
                                    </p:set>
                                    <p:anim calcmode="lin" valueType="num">
                                      <p:cBhvr additive="base">
                                        <p:cTn id="46"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8125" y="3079362"/>
            <a:ext cx="8705850" cy="3702438"/>
          </a:xfrm>
        </p:spPr>
        <p:txBody>
          <a:bodyPr/>
          <a:lstStyle/>
          <a:p>
            <a:pPr algn="just"/>
            <a:r>
              <a:rPr lang="en-GB" sz="1600" dirty="0" smtClean="0"/>
              <a:t>Lenard was awarded the Nobel Prize in Physics in 1905 for his research on cathode rays (streams of electrons observed in vacuum tubes) and the discovery of many of their properties.</a:t>
            </a:r>
          </a:p>
          <a:p>
            <a:pPr algn="just"/>
            <a:r>
              <a:rPr lang="en-GB" sz="1600" dirty="0" smtClean="0"/>
              <a:t>Lenard’s observations on the photoelectric effect conflicted </a:t>
            </a:r>
            <a:r>
              <a:rPr lang="en-GB" sz="1600" dirty="0"/>
              <a:t>with current theory and were not explained until 1905, when Einstein produced his quantitative law and developed the theory of quanta of light or photons, which was verified much later by Millikan. But Lenard never forgave Einstein for discovering and attaching his own name to this law</a:t>
            </a:r>
            <a:r>
              <a:rPr lang="en-GB" sz="1600" dirty="0" smtClean="0"/>
              <a:t>.</a:t>
            </a:r>
          </a:p>
          <a:p>
            <a:pPr algn="just"/>
            <a:r>
              <a:rPr lang="en-GB" sz="1600" dirty="0"/>
              <a:t>Lenard was an experimentalist of genius, but more doubtful as a theorist. Some of his discoveries were great ones and others were very important, but he claimed for them more than their true value. Although he was given many </a:t>
            </a:r>
            <a:r>
              <a:rPr lang="en-GB" sz="1600" dirty="0" smtClean="0"/>
              <a:t>honours, </a:t>
            </a:r>
            <a:r>
              <a:rPr lang="en-GB" sz="1600" dirty="0"/>
              <a:t>he believed that he was disregarded and this probably explains why he attacked other physicists in many countries.</a:t>
            </a:r>
            <a:endParaRPr lang="en-GB" sz="1600" dirty="0" smtClean="0"/>
          </a:p>
          <a:p>
            <a:pPr algn="just"/>
            <a:r>
              <a:rPr lang="en-GB" sz="1600" dirty="0"/>
              <a:t>He became a convinced member of Hitler's National Socialist Party and maintained unreserved adherence to it. The party responded by making him the Chief of Aryan or German Physics</a:t>
            </a:r>
            <a:r>
              <a:rPr lang="en-GB" sz="1600" dirty="0" smtClean="0"/>
              <a:t>…</a:t>
            </a:r>
            <a:endParaRPr lang="en-GB" sz="1600" dirty="0"/>
          </a:p>
        </p:txBody>
      </p:sp>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12</a:t>
            </a:fld>
            <a:endParaRPr lang="en-US"/>
          </a:p>
        </p:txBody>
      </p:sp>
      <p:sp>
        <p:nvSpPr>
          <p:cNvPr id="5" name="Title 1"/>
          <p:cNvSpPr>
            <a:spLocks noGrp="1"/>
          </p:cNvSpPr>
          <p:nvPr>
            <p:ph type="title"/>
          </p:nvPr>
        </p:nvSpPr>
        <p:spPr>
          <a:xfrm>
            <a:off x="3394857" y="662546"/>
            <a:ext cx="4370119" cy="1799107"/>
          </a:xfrm>
        </p:spPr>
        <p:txBody>
          <a:bodyPr/>
          <a:lstStyle/>
          <a:p>
            <a:pPr algn="ctr"/>
            <a:r>
              <a:rPr lang="en-GB" sz="2000" dirty="0" smtClean="0"/>
              <a:t>Philipp Eduard Anton von Lenard</a:t>
            </a:r>
            <a:br>
              <a:rPr lang="en-GB" sz="2000" dirty="0" smtClean="0"/>
            </a:br>
            <a:r>
              <a:rPr lang="en-GB" sz="2000" dirty="0" smtClean="0"/>
              <a:t>German physicist</a:t>
            </a:r>
            <a:br>
              <a:rPr lang="en-GB" sz="2000" dirty="0" smtClean="0"/>
            </a:br>
            <a:r>
              <a:rPr lang="en-GB" sz="2000" dirty="0" smtClean="0"/>
              <a:t>1862 - 1947</a:t>
            </a:r>
            <a:endParaRPr lang="en-GB" sz="2000" dirty="0"/>
          </a:p>
        </p:txBody>
      </p:sp>
      <p:sp>
        <p:nvSpPr>
          <p:cNvPr id="7" name="Title 1"/>
          <p:cNvSpPr txBox="1">
            <a:spLocks/>
          </p:cNvSpPr>
          <p:nvPr/>
        </p:nvSpPr>
        <p:spPr bwMode="auto">
          <a:xfrm>
            <a:off x="2899178" y="2446022"/>
            <a:ext cx="1569524" cy="63334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defRPr>
            </a:lvl2pPr>
            <a:lvl3pPr algn="l" rtl="0" eaLnBrk="0" fontAlgn="base" hangingPunct="0">
              <a:spcBef>
                <a:spcPct val="0"/>
              </a:spcBef>
              <a:spcAft>
                <a:spcPct val="0"/>
              </a:spcAft>
              <a:defRPr sz="4400">
                <a:solidFill>
                  <a:schemeClr val="tx1"/>
                </a:solidFill>
                <a:latin typeface="Arial" charset="0"/>
              </a:defRPr>
            </a:lvl3pPr>
            <a:lvl4pPr algn="l" rtl="0" eaLnBrk="0" fontAlgn="base" hangingPunct="0">
              <a:spcBef>
                <a:spcPct val="0"/>
              </a:spcBef>
              <a:spcAft>
                <a:spcPct val="0"/>
              </a:spcAft>
              <a:defRPr sz="4400">
                <a:solidFill>
                  <a:schemeClr val="tx1"/>
                </a:solidFill>
                <a:latin typeface="Arial" charset="0"/>
              </a:defRPr>
            </a:lvl4pPr>
            <a:lvl5pPr algn="l" rtl="0" eaLnBrk="0" fontAlgn="base" hangingPunct="0">
              <a:spcBef>
                <a:spcPct val="0"/>
              </a:spcBef>
              <a:spcAft>
                <a:spcPct val="0"/>
              </a:spcAft>
              <a:defRPr sz="4400">
                <a:solidFill>
                  <a:schemeClr val="tx1"/>
                </a:solidFill>
                <a:latin typeface="Arial" charset="0"/>
              </a:defRPr>
            </a:lvl5pPr>
            <a:lvl6pPr marL="457200" algn="l" rtl="0" fontAlgn="base">
              <a:spcBef>
                <a:spcPct val="0"/>
              </a:spcBef>
              <a:spcAft>
                <a:spcPct val="0"/>
              </a:spcAft>
              <a:defRPr sz="4400">
                <a:solidFill>
                  <a:schemeClr val="tx1"/>
                </a:solidFill>
                <a:latin typeface="Arial" charset="0"/>
              </a:defRPr>
            </a:lvl6pPr>
            <a:lvl7pPr marL="914400" algn="l" rtl="0" fontAlgn="base">
              <a:spcBef>
                <a:spcPct val="0"/>
              </a:spcBef>
              <a:spcAft>
                <a:spcPct val="0"/>
              </a:spcAft>
              <a:defRPr sz="4400">
                <a:solidFill>
                  <a:schemeClr val="tx1"/>
                </a:solidFill>
                <a:latin typeface="Arial" charset="0"/>
              </a:defRPr>
            </a:lvl7pPr>
            <a:lvl8pPr marL="1371600" algn="l" rtl="0" fontAlgn="base">
              <a:spcBef>
                <a:spcPct val="0"/>
              </a:spcBef>
              <a:spcAft>
                <a:spcPct val="0"/>
              </a:spcAft>
              <a:defRPr sz="4400">
                <a:solidFill>
                  <a:schemeClr val="tx1"/>
                </a:solidFill>
                <a:latin typeface="Arial" charset="0"/>
              </a:defRPr>
            </a:lvl8pPr>
            <a:lvl9pPr marL="1828800" algn="l" rtl="0" fontAlgn="base">
              <a:spcBef>
                <a:spcPct val="0"/>
              </a:spcBef>
              <a:spcAft>
                <a:spcPct val="0"/>
              </a:spcAft>
              <a:defRPr sz="4400">
                <a:solidFill>
                  <a:schemeClr val="tx1"/>
                </a:solidFill>
                <a:latin typeface="Arial" charset="0"/>
              </a:defRPr>
            </a:lvl9pPr>
          </a:lstStyle>
          <a:p>
            <a:pPr algn="ctr"/>
            <a:r>
              <a:rPr lang="en-GB" sz="1400" kern="0" dirty="0" smtClean="0"/>
              <a:t>Lenard in 1900</a:t>
            </a:r>
            <a:endParaRPr lang="en-GB" sz="1400" kern="0"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8899" y="485775"/>
            <a:ext cx="1672204" cy="2343150"/>
          </a:xfrm>
          <a:prstGeom prst="rect">
            <a:avLst/>
          </a:prstGeom>
        </p:spPr>
      </p:pic>
    </p:spTree>
    <p:extLst>
      <p:ext uri="{BB962C8B-B14F-4D97-AF65-F5344CB8AC3E}">
        <p14:creationId xmlns:p14="http://schemas.microsoft.com/office/powerpoint/2010/main" val="2498053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p:cTn id="1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591786"/>
                <a:ext cx="9037122" cy="6165273"/>
              </a:xfrm>
            </p:spPr>
            <p:txBody>
              <a:bodyPr/>
              <a:lstStyle/>
              <a:p>
                <a:pPr algn="just"/>
                <a:r>
                  <a:rPr lang="en-GB" sz="2000" dirty="0" smtClean="0"/>
                  <a:t>Around </a:t>
                </a:r>
                <a:r>
                  <a:rPr lang="en-GB" sz="2000" dirty="0"/>
                  <a:t>the same time, </a:t>
                </a:r>
                <a:r>
                  <a:rPr lang="en-US" sz="2000" dirty="0"/>
                  <a:t>Planck (1858-1947) was working on the problem of how the radiation an object emits is related to its temperature (blackbody radiations). </a:t>
                </a:r>
                <a:endParaRPr lang="en-US" sz="2000" dirty="0" smtClean="0"/>
              </a:p>
              <a:p>
                <a:pPr algn="just"/>
                <a:r>
                  <a:rPr lang="en-US" sz="2000" i="1" u="sng" dirty="0" smtClean="0"/>
                  <a:t>Planck’s postulate</a:t>
                </a:r>
                <a:r>
                  <a:rPr lang="en-US" sz="2000" dirty="0" smtClean="0"/>
                  <a:t>: on the 14</a:t>
                </a:r>
                <a:r>
                  <a:rPr lang="en-US" sz="2000" baseline="30000" dirty="0" smtClean="0"/>
                  <a:t>th</a:t>
                </a:r>
                <a:r>
                  <a:rPr lang="en-US" sz="2000" dirty="0" smtClean="0"/>
                  <a:t> December 1900, Planck presented to the German Physical Society, the supposition that electromagnetic energy could be emitted only in quantized form, in other words, the energy could only be a multiple of an elementary unit </a:t>
                </a:r>
                <a14:m>
                  <m:oMath xmlns:m="http://schemas.openxmlformats.org/officeDocument/2006/math">
                    <m:r>
                      <a:rPr lang="en-GB" sz="2000" b="0" i="1" smtClean="0">
                        <a:latin typeface="Cambria Math"/>
                      </a:rPr>
                      <m:t>𝐸</m:t>
                    </m:r>
                    <m:r>
                      <a:rPr lang="en-GB" sz="2000" b="0" i="1" smtClean="0">
                        <a:latin typeface="Cambria Math"/>
                      </a:rPr>
                      <m:t>=</m:t>
                    </m:r>
                    <m:r>
                      <a:rPr lang="en-GB" sz="2000" b="0" i="1" smtClean="0">
                        <a:latin typeface="Cambria Math"/>
                      </a:rPr>
                      <m:t>h</m:t>
                    </m:r>
                    <m:r>
                      <a:rPr lang="en-GB" sz="2000" b="0" i="1" smtClean="0">
                        <a:latin typeface="Cambria Math"/>
                      </a:rPr>
                      <m:t>.</m:t>
                    </m:r>
                    <m:r>
                      <m:rPr>
                        <m:nor/>
                      </m:rPr>
                      <a:rPr lang="en-US" sz="2000" dirty="0">
                        <a:sym typeface="Symbol"/>
                      </a:rPr>
                      <m:t></m:t>
                    </m:r>
                  </m:oMath>
                </a14:m>
                <a:r>
                  <a:rPr lang="en-US" sz="2000" dirty="0" smtClean="0"/>
                  <a:t> where </a:t>
                </a:r>
                <a:r>
                  <a:rPr lang="en-US" sz="2000" i="1" dirty="0" smtClean="0"/>
                  <a:t>h</a:t>
                </a:r>
                <a:r>
                  <a:rPr lang="en-US" sz="2000" dirty="0" smtClean="0"/>
                  <a:t> is the Planck’s constant and </a:t>
                </a:r>
                <a:r>
                  <a:rPr lang="en-US" sz="2000" dirty="0" smtClean="0">
                    <a:sym typeface="Symbol"/>
                  </a:rPr>
                  <a:t> the frequency of the radiation.</a:t>
                </a:r>
              </a:p>
              <a:p>
                <a:pPr algn="just"/>
                <a:r>
                  <a:rPr lang="en-US" sz="2000" dirty="0" smtClean="0">
                    <a:sym typeface="Symbol"/>
                  </a:rPr>
                  <a:t>At first Planck considered that quantization was only “</a:t>
                </a:r>
                <a:r>
                  <a:rPr lang="en-US" sz="2000" i="1" dirty="0" smtClean="0">
                    <a:sym typeface="Symbol"/>
                  </a:rPr>
                  <a:t>a pure formal assumption… actually I did not think much about it…</a:t>
                </a:r>
                <a:r>
                  <a:rPr lang="en-US" sz="2000" dirty="0" smtClean="0">
                    <a:sym typeface="Symbol"/>
                  </a:rPr>
                  <a:t>”. Nowadays this assumption, incompatible with classical physics, is regarded as the birth of quantum physics and the greatest intellectual accomplishment of Planck’s career. </a:t>
                </a:r>
              </a:p>
              <a:p>
                <a:pPr algn="just"/>
                <a:r>
                  <a:rPr lang="en-US" sz="2000" dirty="0" smtClean="0">
                    <a:sym typeface="Symbol"/>
                  </a:rPr>
                  <a:t>However, Planck tried to grasp the meaning of energy quanta but not avail. “</a:t>
                </a:r>
                <a:r>
                  <a:rPr lang="en-US" sz="2000" i="1" dirty="0" smtClean="0">
                    <a:sym typeface="Symbol"/>
                  </a:rPr>
                  <a:t>My understanding attempts to somehow reintegrate the action quantum into classical theory extended over several years and caused me much trouble…</a:t>
                </a:r>
                <a:r>
                  <a:rPr lang="en-US" sz="2000" dirty="0" smtClean="0">
                    <a:sym typeface="Symbol"/>
                  </a:rPr>
                  <a:t>”. Even several years later, other physicists like Rayleigh, Jeans and Lorentz set Planck’s constant to 0 in order to align with classical physics.</a:t>
                </a:r>
                <a:endParaRPr lang="en-US" sz="2000" dirty="0" smtClean="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591786"/>
                <a:ext cx="9037122" cy="6165273"/>
              </a:xfrm>
              <a:blipFill rotWithShape="1">
                <a:blip r:embed="rId3"/>
                <a:stretch>
                  <a:fillRect l="-135" t="-396" r="-675" b="-297"/>
                </a:stretch>
              </a:blipFill>
            </p:spPr>
            <p:txBody>
              <a:bodyPr/>
              <a:lstStyle/>
              <a:p>
                <a:r>
                  <a:rPr lang="en-GB">
                    <a:noFill/>
                  </a:rPr>
                  <a:t> </a:t>
                </a:r>
              </a:p>
            </p:txBody>
          </p:sp>
        </mc:Fallback>
      </mc:AlternateContent>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13</a:t>
            </a:fld>
            <a:endParaRPr lang="en-US"/>
          </a:p>
        </p:txBody>
      </p:sp>
    </p:spTree>
    <p:extLst>
      <p:ext uri="{BB962C8B-B14F-4D97-AF65-F5344CB8AC3E}">
        <p14:creationId xmlns:p14="http://schemas.microsoft.com/office/powerpoint/2010/main" val="4129208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6357" y="1086591"/>
            <a:ext cx="4370119" cy="1799107"/>
          </a:xfrm>
        </p:spPr>
        <p:txBody>
          <a:bodyPr/>
          <a:lstStyle/>
          <a:p>
            <a:pPr algn="ctr"/>
            <a:r>
              <a:rPr lang="en-GB" sz="2000" dirty="0" smtClean="0"/>
              <a:t>Max Karl Ernst Ludwig Planck</a:t>
            </a:r>
            <a:br>
              <a:rPr lang="en-GB" sz="2000" dirty="0" smtClean="0"/>
            </a:br>
            <a:r>
              <a:rPr lang="en-GB" sz="2000" dirty="0" smtClean="0"/>
              <a:t>German theoretical physicist</a:t>
            </a:r>
            <a:br>
              <a:rPr lang="en-GB" sz="2000" dirty="0" smtClean="0"/>
            </a:br>
            <a:r>
              <a:rPr lang="en-GB" sz="2000" dirty="0" smtClean="0"/>
              <a:t>1858 - 1947</a:t>
            </a:r>
            <a:endParaRPr lang="en-GB" sz="2000"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10639" y="428489"/>
            <a:ext cx="3129294" cy="3886200"/>
          </a:xfrm>
        </p:spPr>
      </p:pic>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14</a:t>
            </a:fld>
            <a:endParaRPr lang="en-US"/>
          </a:p>
        </p:txBody>
      </p:sp>
      <p:sp>
        <p:nvSpPr>
          <p:cNvPr id="7" name="Title 1"/>
          <p:cNvSpPr txBox="1">
            <a:spLocks/>
          </p:cNvSpPr>
          <p:nvPr/>
        </p:nvSpPr>
        <p:spPr bwMode="auto">
          <a:xfrm>
            <a:off x="403763" y="4421564"/>
            <a:ext cx="8455231" cy="2252366"/>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defRPr>
            </a:lvl2pPr>
            <a:lvl3pPr algn="l" rtl="0" eaLnBrk="0" fontAlgn="base" hangingPunct="0">
              <a:spcBef>
                <a:spcPct val="0"/>
              </a:spcBef>
              <a:spcAft>
                <a:spcPct val="0"/>
              </a:spcAft>
              <a:defRPr sz="4400">
                <a:solidFill>
                  <a:schemeClr val="tx1"/>
                </a:solidFill>
                <a:latin typeface="Arial" charset="0"/>
              </a:defRPr>
            </a:lvl3pPr>
            <a:lvl4pPr algn="l" rtl="0" eaLnBrk="0" fontAlgn="base" hangingPunct="0">
              <a:spcBef>
                <a:spcPct val="0"/>
              </a:spcBef>
              <a:spcAft>
                <a:spcPct val="0"/>
              </a:spcAft>
              <a:defRPr sz="4400">
                <a:solidFill>
                  <a:schemeClr val="tx1"/>
                </a:solidFill>
                <a:latin typeface="Arial" charset="0"/>
              </a:defRPr>
            </a:lvl4pPr>
            <a:lvl5pPr algn="l" rtl="0" eaLnBrk="0" fontAlgn="base" hangingPunct="0">
              <a:spcBef>
                <a:spcPct val="0"/>
              </a:spcBef>
              <a:spcAft>
                <a:spcPct val="0"/>
              </a:spcAft>
              <a:defRPr sz="4400">
                <a:solidFill>
                  <a:schemeClr val="tx1"/>
                </a:solidFill>
                <a:latin typeface="Arial" charset="0"/>
              </a:defRPr>
            </a:lvl5pPr>
            <a:lvl6pPr marL="457200" algn="l" rtl="0" fontAlgn="base">
              <a:spcBef>
                <a:spcPct val="0"/>
              </a:spcBef>
              <a:spcAft>
                <a:spcPct val="0"/>
              </a:spcAft>
              <a:defRPr sz="4400">
                <a:solidFill>
                  <a:schemeClr val="tx1"/>
                </a:solidFill>
                <a:latin typeface="Arial" charset="0"/>
              </a:defRPr>
            </a:lvl6pPr>
            <a:lvl7pPr marL="914400" algn="l" rtl="0" fontAlgn="base">
              <a:spcBef>
                <a:spcPct val="0"/>
              </a:spcBef>
              <a:spcAft>
                <a:spcPct val="0"/>
              </a:spcAft>
              <a:defRPr sz="4400">
                <a:solidFill>
                  <a:schemeClr val="tx1"/>
                </a:solidFill>
                <a:latin typeface="Arial" charset="0"/>
              </a:defRPr>
            </a:lvl7pPr>
            <a:lvl8pPr marL="1371600" algn="l" rtl="0" fontAlgn="base">
              <a:spcBef>
                <a:spcPct val="0"/>
              </a:spcBef>
              <a:spcAft>
                <a:spcPct val="0"/>
              </a:spcAft>
              <a:defRPr sz="4400">
                <a:solidFill>
                  <a:schemeClr val="tx1"/>
                </a:solidFill>
                <a:latin typeface="Arial" charset="0"/>
              </a:defRPr>
            </a:lvl8pPr>
            <a:lvl9pPr marL="1828800" algn="l" rtl="0" fontAlgn="base">
              <a:spcBef>
                <a:spcPct val="0"/>
              </a:spcBef>
              <a:spcAft>
                <a:spcPct val="0"/>
              </a:spcAft>
              <a:defRPr sz="4400">
                <a:solidFill>
                  <a:schemeClr val="tx1"/>
                </a:solidFill>
                <a:latin typeface="Arial" charset="0"/>
              </a:defRPr>
            </a:lvl9pPr>
          </a:lstStyle>
          <a:p>
            <a:pPr algn="just"/>
            <a:r>
              <a:rPr lang="en-GB" sz="2000" kern="0" dirty="0" smtClean="0"/>
              <a:t>Even though Planck did not understand in a deep sense that he was introducing the quantum as a real physical entity, it was in recognition of Planck’s monumental accomplishment that he was awarded the Nobel Prize in Physics in 1918.</a:t>
            </a:r>
          </a:p>
          <a:p>
            <a:pPr algn="ctr"/>
            <a:r>
              <a:rPr lang="en-GB" sz="2000" kern="0" dirty="0" smtClean="0"/>
              <a:t> </a:t>
            </a:r>
            <a:endParaRPr lang="en-GB" sz="2000" kern="0" dirty="0"/>
          </a:p>
        </p:txBody>
      </p:sp>
      <p:sp>
        <p:nvSpPr>
          <p:cNvPr id="8" name="Title 1"/>
          <p:cNvSpPr txBox="1">
            <a:spLocks/>
          </p:cNvSpPr>
          <p:nvPr/>
        </p:nvSpPr>
        <p:spPr bwMode="auto">
          <a:xfrm>
            <a:off x="3501241" y="3906974"/>
            <a:ext cx="1569524" cy="63334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defRPr>
            </a:lvl2pPr>
            <a:lvl3pPr algn="l" rtl="0" eaLnBrk="0" fontAlgn="base" hangingPunct="0">
              <a:spcBef>
                <a:spcPct val="0"/>
              </a:spcBef>
              <a:spcAft>
                <a:spcPct val="0"/>
              </a:spcAft>
              <a:defRPr sz="4400">
                <a:solidFill>
                  <a:schemeClr val="tx1"/>
                </a:solidFill>
                <a:latin typeface="Arial" charset="0"/>
              </a:defRPr>
            </a:lvl3pPr>
            <a:lvl4pPr algn="l" rtl="0" eaLnBrk="0" fontAlgn="base" hangingPunct="0">
              <a:spcBef>
                <a:spcPct val="0"/>
              </a:spcBef>
              <a:spcAft>
                <a:spcPct val="0"/>
              </a:spcAft>
              <a:defRPr sz="4400">
                <a:solidFill>
                  <a:schemeClr val="tx1"/>
                </a:solidFill>
                <a:latin typeface="Arial" charset="0"/>
              </a:defRPr>
            </a:lvl4pPr>
            <a:lvl5pPr algn="l" rtl="0" eaLnBrk="0" fontAlgn="base" hangingPunct="0">
              <a:spcBef>
                <a:spcPct val="0"/>
              </a:spcBef>
              <a:spcAft>
                <a:spcPct val="0"/>
              </a:spcAft>
              <a:defRPr sz="4400">
                <a:solidFill>
                  <a:schemeClr val="tx1"/>
                </a:solidFill>
                <a:latin typeface="Arial" charset="0"/>
              </a:defRPr>
            </a:lvl5pPr>
            <a:lvl6pPr marL="457200" algn="l" rtl="0" fontAlgn="base">
              <a:spcBef>
                <a:spcPct val="0"/>
              </a:spcBef>
              <a:spcAft>
                <a:spcPct val="0"/>
              </a:spcAft>
              <a:defRPr sz="4400">
                <a:solidFill>
                  <a:schemeClr val="tx1"/>
                </a:solidFill>
                <a:latin typeface="Arial" charset="0"/>
              </a:defRPr>
            </a:lvl6pPr>
            <a:lvl7pPr marL="914400" algn="l" rtl="0" fontAlgn="base">
              <a:spcBef>
                <a:spcPct val="0"/>
              </a:spcBef>
              <a:spcAft>
                <a:spcPct val="0"/>
              </a:spcAft>
              <a:defRPr sz="4400">
                <a:solidFill>
                  <a:schemeClr val="tx1"/>
                </a:solidFill>
                <a:latin typeface="Arial" charset="0"/>
              </a:defRPr>
            </a:lvl7pPr>
            <a:lvl8pPr marL="1371600" algn="l" rtl="0" fontAlgn="base">
              <a:spcBef>
                <a:spcPct val="0"/>
              </a:spcBef>
              <a:spcAft>
                <a:spcPct val="0"/>
              </a:spcAft>
              <a:defRPr sz="4400">
                <a:solidFill>
                  <a:schemeClr val="tx1"/>
                </a:solidFill>
                <a:latin typeface="Arial" charset="0"/>
              </a:defRPr>
            </a:lvl8pPr>
            <a:lvl9pPr marL="1828800" algn="l" rtl="0" fontAlgn="base">
              <a:spcBef>
                <a:spcPct val="0"/>
              </a:spcBef>
              <a:spcAft>
                <a:spcPct val="0"/>
              </a:spcAft>
              <a:defRPr sz="4400">
                <a:solidFill>
                  <a:schemeClr val="tx1"/>
                </a:solidFill>
                <a:latin typeface="Arial" charset="0"/>
              </a:defRPr>
            </a:lvl9pPr>
          </a:lstStyle>
          <a:p>
            <a:pPr algn="ctr"/>
            <a:r>
              <a:rPr lang="en-GB" sz="1400" kern="0" dirty="0" smtClean="0"/>
              <a:t>Planck in 1933</a:t>
            </a:r>
            <a:endParaRPr lang="en-GB" sz="1400" kern="0" dirty="0"/>
          </a:p>
        </p:txBody>
      </p:sp>
    </p:spTree>
    <p:extLst>
      <p:ext uri="{BB962C8B-B14F-4D97-AF65-F5344CB8AC3E}">
        <p14:creationId xmlns:p14="http://schemas.microsoft.com/office/powerpoint/2010/main" val="1412901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891" y="681487"/>
            <a:ext cx="8911086" cy="6072996"/>
          </a:xfrm>
        </p:spPr>
        <p:txBody>
          <a:bodyPr/>
          <a:lstStyle/>
          <a:p>
            <a:pPr algn="just"/>
            <a:r>
              <a:rPr lang="en-GB" sz="2000" dirty="0" smtClean="0"/>
              <a:t>Further interpretation of the implications of Planck’s work was advanced by Einstein in 1905 in connection with Lenard’s discovery of the photoelectric effect. Indeed, Einstein solve the “Lenard’s paradox” by describing light as composed of discrete quanta, now called photons, rather than continuous wave.</a:t>
            </a:r>
          </a:p>
          <a:p>
            <a:pPr algn="just"/>
            <a:r>
              <a:rPr lang="en-GB" sz="2000" dirty="0" smtClean="0"/>
              <a:t>A photon above a threshold frequency has the required energy to eject a single electron, creating the effect</a:t>
            </a:r>
            <a:r>
              <a:rPr lang="en-GB" sz="2000" dirty="0"/>
              <a:t> </a:t>
            </a:r>
            <a:r>
              <a:rPr lang="en-GB" sz="2000" dirty="0" smtClean="0"/>
              <a:t>that Lenard’s observed.</a:t>
            </a:r>
          </a:p>
          <a:p>
            <a:pPr algn="just"/>
            <a:r>
              <a:rPr lang="en-GB" sz="2000" dirty="0" smtClean="0"/>
              <a:t>Einstein’s hypothesis of light quanta, i.e. photons, led to the quantum revolution in physics and earned Einstein the Nobel Prize in Physics in 1921.</a:t>
            </a:r>
            <a:endParaRPr lang="en-GB" sz="2000" dirty="0"/>
          </a:p>
        </p:txBody>
      </p:sp>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15</a:t>
            </a:fld>
            <a:endParaRPr lang="en-US"/>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90400" y="3967463"/>
            <a:ext cx="2135900" cy="2776670"/>
          </a:xfrm>
          <a:prstGeom prst="rect">
            <a:avLst/>
          </a:prstGeom>
        </p:spPr>
      </p:pic>
      <p:sp>
        <p:nvSpPr>
          <p:cNvPr id="6" name="Title 1"/>
          <p:cNvSpPr>
            <a:spLocks noGrp="1"/>
          </p:cNvSpPr>
          <p:nvPr>
            <p:ph type="title"/>
          </p:nvPr>
        </p:nvSpPr>
        <p:spPr>
          <a:xfrm>
            <a:off x="3398809" y="3608208"/>
            <a:ext cx="5149970" cy="1799107"/>
          </a:xfrm>
        </p:spPr>
        <p:txBody>
          <a:bodyPr/>
          <a:lstStyle/>
          <a:p>
            <a:pPr algn="ctr"/>
            <a:r>
              <a:rPr lang="en-GB" sz="2000" dirty="0" smtClean="0"/>
              <a:t>Albert Einstein</a:t>
            </a:r>
            <a:br>
              <a:rPr lang="en-GB" sz="2000" dirty="0" smtClean="0"/>
            </a:br>
            <a:r>
              <a:rPr lang="en-GB" sz="2000" dirty="0" smtClean="0"/>
              <a:t>German-born theoretical physicist</a:t>
            </a:r>
            <a:br>
              <a:rPr lang="en-GB" sz="2000" dirty="0" smtClean="0"/>
            </a:br>
            <a:r>
              <a:rPr lang="en-GB" sz="2000" dirty="0" smtClean="0"/>
              <a:t>1879 - 1955</a:t>
            </a:r>
            <a:endParaRPr lang="en-GB" sz="2000" dirty="0"/>
          </a:p>
        </p:txBody>
      </p:sp>
      <p:sp>
        <p:nvSpPr>
          <p:cNvPr id="7" name="Title 1"/>
          <p:cNvSpPr txBox="1">
            <a:spLocks/>
          </p:cNvSpPr>
          <p:nvPr/>
        </p:nvSpPr>
        <p:spPr bwMode="auto">
          <a:xfrm>
            <a:off x="3214162" y="6365487"/>
            <a:ext cx="1569524" cy="63334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defRPr>
            </a:lvl2pPr>
            <a:lvl3pPr algn="l" rtl="0" eaLnBrk="0" fontAlgn="base" hangingPunct="0">
              <a:spcBef>
                <a:spcPct val="0"/>
              </a:spcBef>
              <a:spcAft>
                <a:spcPct val="0"/>
              </a:spcAft>
              <a:defRPr sz="4400">
                <a:solidFill>
                  <a:schemeClr val="tx1"/>
                </a:solidFill>
                <a:latin typeface="Arial" charset="0"/>
              </a:defRPr>
            </a:lvl3pPr>
            <a:lvl4pPr algn="l" rtl="0" eaLnBrk="0" fontAlgn="base" hangingPunct="0">
              <a:spcBef>
                <a:spcPct val="0"/>
              </a:spcBef>
              <a:spcAft>
                <a:spcPct val="0"/>
              </a:spcAft>
              <a:defRPr sz="4400">
                <a:solidFill>
                  <a:schemeClr val="tx1"/>
                </a:solidFill>
                <a:latin typeface="Arial" charset="0"/>
              </a:defRPr>
            </a:lvl4pPr>
            <a:lvl5pPr algn="l" rtl="0" eaLnBrk="0" fontAlgn="base" hangingPunct="0">
              <a:spcBef>
                <a:spcPct val="0"/>
              </a:spcBef>
              <a:spcAft>
                <a:spcPct val="0"/>
              </a:spcAft>
              <a:defRPr sz="4400">
                <a:solidFill>
                  <a:schemeClr val="tx1"/>
                </a:solidFill>
                <a:latin typeface="Arial" charset="0"/>
              </a:defRPr>
            </a:lvl5pPr>
            <a:lvl6pPr marL="457200" algn="l" rtl="0" fontAlgn="base">
              <a:spcBef>
                <a:spcPct val="0"/>
              </a:spcBef>
              <a:spcAft>
                <a:spcPct val="0"/>
              </a:spcAft>
              <a:defRPr sz="4400">
                <a:solidFill>
                  <a:schemeClr val="tx1"/>
                </a:solidFill>
                <a:latin typeface="Arial" charset="0"/>
              </a:defRPr>
            </a:lvl6pPr>
            <a:lvl7pPr marL="914400" algn="l" rtl="0" fontAlgn="base">
              <a:spcBef>
                <a:spcPct val="0"/>
              </a:spcBef>
              <a:spcAft>
                <a:spcPct val="0"/>
              </a:spcAft>
              <a:defRPr sz="4400">
                <a:solidFill>
                  <a:schemeClr val="tx1"/>
                </a:solidFill>
                <a:latin typeface="Arial" charset="0"/>
              </a:defRPr>
            </a:lvl7pPr>
            <a:lvl8pPr marL="1371600" algn="l" rtl="0" fontAlgn="base">
              <a:spcBef>
                <a:spcPct val="0"/>
              </a:spcBef>
              <a:spcAft>
                <a:spcPct val="0"/>
              </a:spcAft>
              <a:defRPr sz="4400">
                <a:solidFill>
                  <a:schemeClr val="tx1"/>
                </a:solidFill>
                <a:latin typeface="Arial" charset="0"/>
              </a:defRPr>
            </a:lvl8pPr>
            <a:lvl9pPr marL="1828800" algn="l" rtl="0" fontAlgn="base">
              <a:spcBef>
                <a:spcPct val="0"/>
              </a:spcBef>
              <a:spcAft>
                <a:spcPct val="0"/>
              </a:spcAft>
              <a:defRPr sz="4400">
                <a:solidFill>
                  <a:schemeClr val="tx1"/>
                </a:solidFill>
                <a:latin typeface="Arial" charset="0"/>
              </a:defRPr>
            </a:lvl9pPr>
          </a:lstStyle>
          <a:p>
            <a:pPr algn="ctr"/>
            <a:r>
              <a:rPr lang="en-GB" sz="1400" kern="0" dirty="0" smtClean="0"/>
              <a:t>Einstein in 1947</a:t>
            </a:r>
            <a:endParaRPr lang="en-GB" sz="1400" kern="0" dirty="0"/>
          </a:p>
        </p:txBody>
      </p:sp>
      <p:grpSp>
        <p:nvGrpSpPr>
          <p:cNvPr id="8" name="Group 7"/>
          <p:cNvGrpSpPr/>
          <p:nvPr/>
        </p:nvGrpSpPr>
        <p:grpSpPr>
          <a:xfrm>
            <a:off x="4388691" y="5338620"/>
            <a:ext cx="1678734" cy="550578"/>
            <a:chOff x="490046" y="1389422"/>
            <a:chExt cx="3345399" cy="1056896"/>
          </a:xfrm>
        </p:grpSpPr>
        <p:graphicFrame>
          <p:nvGraphicFramePr>
            <p:cNvPr id="9" name="Object 3"/>
            <p:cNvGraphicFramePr>
              <a:graphicFrameLocks noChangeAspect="1"/>
            </p:cNvGraphicFramePr>
            <p:nvPr>
              <p:extLst>
                <p:ext uri="{D42A27DB-BD31-4B8C-83A1-F6EECF244321}">
                  <p14:modId xmlns:p14="http://schemas.microsoft.com/office/powerpoint/2010/main" val="1041220160"/>
                </p:ext>
              </p:extLst>
            </p:nvPr>
          </p:nvGraphicFramePr>
          <p:xfrm>
            <a:off x="516843" y="1401886"/>
            <a:ext cx="3318602" cy="972114"/>
          </p:xfrm>
          <a:graphic>
            <a:graphicData uri="http://schemas.openxmlformats.org/presentationml/2006/ole">
              <mc:AlternateContent xmlns:mc="http://schemas.openxmlformats.org/markup-compatibility/2006">
                <mc:Choice xmlns:v="urn:schemas-microsoft-com:vml" Requires="v">
                  <p:oleObj spid="_x0000_s2069" name="Equation" r:id="rId5" imgW="1346040" imgH="393480" progId="Equation.3">
                    <p:embed/>
                  </p:oleObj>
                </mc:Choice>
                <mc:Fallback>
                  <p:oleObj name="Equation" r:id="rId5" imgW="1346040" imgH="393480" progId="Equation.3">
                    <p:embed/>
                    <p:pic>
                      <p:nvPicPr>
                        <p:cNvPr id="0" name=""/>
                        <p:cNvPicPr>
                          <a:picLocks noChangeAspect="1" noChangeArrowheads="1"/>
                        </p:cNvPicPr>
                        <p:nvPr/>
                      </p:nvPicPr>
                      <p:blipFill>
                        <a:blip r:embed="rId6"/>
                        <a:srcRect/>
                        <a:stretch>
                          <a:fillRect/>
                        </a:stretch>
                      </p:blipFill>
                      <p:spPr bwMode="auto">
                        <a:xfrm>
                          <a:off x="516843" y="1401886"/>
                          <a:ext cx="3318602" cy="97211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 name="Rectangle 9"/>
            <p:cNvSpPr/>
            <p:nvPr/>
          </p:nvSpPr>
          <p:spPr bwMode="auto">
            <a:xfrm>
              <a:off x="490046" y="1389422"/>
              <a:ext cx="3345399" cy="1056896"/>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sp>
        <p:nvSpPr>
          <p:cNvPr id="11" name="TextBox 10"/>
          <p:cNvSpPr txBox="1"/>
          <p:nvPr/>
        </p:nvSpPr>
        <p:spPr>
          <a:xfrm>
            <a:off x="6089596" y="5475409"/>
            <a:ext cx="2480166" cy="276999"/>
          </a:xfrm>
          <a:prstGeom prst="rect">
            <a:avLst/>
          </a:prstGeom>
          <a:noFill/>
        </p:spPr>
        <p:txBody>
          <a:bodyPr wrap="none" rtlCol="0">
            <a:spAutoFit/>
          </a:bodyPr>
          <a:lstStyle/>
          <a:p>
            <a:r>
              <a:rPr lang="en-US" sz="1200" b="1" i="1" u="sng" dirty="0" smtClean="0"/>
              <a:t>Einstein photoelectric equation</a:t>
            </a:r>
            <a:endParaRPr lang="en-US" sz="1200" b="1" i="1" u="sng" dirty="0"/>
          </a:p>
        </p:txBody>
      </p:sp>
      <p:sp>
        <p:nvSpPr>
          <p:cNvPr id="2" name="Rectangle 1"/>
          <p:cNvSpPr/>
          <p:nvPr/>
        </p:nvSpPr>
        <p:spPr>
          <a:xfrm>
            <a:off x="5402980" y="5911068"/>
            <a:ext cx="3086100" cy="553998"/>
          </a:xfrm>
          <a:prstGeom prst="rect">
            <a:avLst/>
          </a:prstGeom>
        </p:spPr>
        <p:txBody>
          <a:bodyPr wrap="square">
            <a:spAutoFit/>
          </a:bodyPr>
          <a:lstStyle/>
          <a:p>
            <a:pPr marL="361950">
              <a:buNone/>
              <a:tabLst>
                <a:tab pos="985838" algn="l"/>
              </a:tabLst>
            </a:pPr>
            <a:r>
              <a:rPr lang="en-US" sz="1000" dirty="0" smtClean="0"/>
              <a:t>The </a:t>
            </a:r>
            <a:r>
              <a:rPr lang="en-US" sz="1000" dirty="0"/>
              <a:t>work </a:t>
            </a:r>
            <a:r>
              <a:rPr lang="en-US" sz="1000" dirty="0" smtClean="0"/>
              <a:t>function </a:t>
            </a:r>
            <a:r>
              <a:rPr lang="en-US" sz="1000" i="1" dirty="0" smtClean="0"/>
              <a:t>W </a:t>
            </a:r>
            <a:r>
              <a:rPr lang="en-US" sz="1000" dirty="0" smtClean="0"/>
              <a:t>is </a:t>
            </a:r>
            <a:r>
              <a:rPr lang="en-US" sz="1000" dirty="0"/>
              <a:t>the minimum amount of energy that has to be given to an electron to release it from the metal surface</a:t>
            </a:r>
          </a:p>
        </p:txBody>
      </p:sp>
    </p:spTree>
    <p:extLst>
      <p:ext uri="{BB962C8B-B14F-4D97-AF65-F5344CB8AC3E}">
        <p14:creationId xmlns:p14="http://schemas.microsoft.com/office/powerpoint/2010/main" val="64002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1"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par>
                                <p:cTn id="19" presetID="2" presetClass="entr" presetSubtype="4" fill="hold" grpId="1" nodeType="with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par>
                                <p:cTn id="27" presetID="2" presetClass="entr" presetSubtype="4" fill="hold" grpId="2"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par>
                                <p:cTn id="31" presetID="2" presetClass="entr" presetSubtype="4" fill="hold" grpId="2" nodeType="with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additive="base">
                                        <p:cTn id="33" dur="500" fill="hold"/>
                                        <p:tgtEl>
                                          <p:spTgt spid="6"/>
                                        </p:tgtEl>
                                        <p:attrNameLst>
                                          <p:attrName>ppt_x</p:attrName>
                                        </p:attrNameLst>
                                      </p:cBhvr>
                                      <p:tavLst>
                                        <p:tav tm="0">
                                          <p:val>
                                            <p:strVal val="#ppt_x"/>
                                          </p:val>
                                        </p:tav>
                                        <p:tav tm="100000">
                                          <p:val>
                                            <p:strVal val="#ppt_x"/>
                                          </p:val>
                                        </p:tav>
                                      </p:tavLst>
                                    </p:anim>
                                    <p:anim calcmode="lin" valueType="num">
                                      <p:cBhvr additive="base">
                                        <p:cTn id="3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additive="base">
                                        <p:cTn id="39" dur="500" fill="hold"/>
                                        <p:tgtEl>
                                          <p:spTgt spid="8"/>
                                        </p:tgtEl>
                                        <p:attrNameLst>
                                          <p:attrName>ppt_x</p:attrName>
                                        </p:attrNameLst>
                                      </p:cBhvr>
                                      <p:tavLst>
                                        <p:tav tm="0">
                                          <p:val>
                                            <p:strVal val="#ppt_x"/>
                                          </p:val>
                                        </p:tav>
                                        <p:tav tm="100000">
                                          <p:val>
                                            <p:strVal val="#ppt_x"/>
                                          </p:val>
                                        </p:tav>
                                      </p:tavLst>
                                    </p:anim>
                                    <p:anim calcmode="lin" valueType="num">
                                      <p:cBhvr additive="base">
                                        <p:cTn id="40" dur="500" fill="hold"/>
                                        <p:tgtEl>
                                          <p:spTgt spid="8"/>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2"/>
                                        </p:tgtEl>
                                        <p:attrNameLst>
                                          <p:attrName>style.visibility</p:attrName>
                                        </p:attrNameLst>
                                      </p:cBhvr>
                                      <p:to>
                                        <p:strVal val="visible"/>
                                      </p:to>
                                    </p:set>
                                    <p:anim calcmode="lin" valueType="num">
                                      <p:cBhvr additive="base">
                                        <p:cTn id="47" dur="500" fill="hold"/>
                                        <p:tgtEl>
                                          <p:spTgt spid="2"/>
                                        </p:tgtEl>
                                        <p:attrNameLst>
                                          <p:attrName>ppt_x</p:attrName>
                                        </p:attrNameLst>
                                      </p:cBhvr>
                                      <p:tavLst>
                                        <p:tav tm="0">
                                          <p:val>
                                            <p:strVal val="#ppt_x"/>
                                          </p:val>
                                        </p:tav>
                                        <p:tav tm="100000">
                                          <p:val>
                                            <p:strVal val="#ppt_x"/>
                                          </p:val>
                                        </p:tav>
                                      </p:tavLst>
                                    </p:anim>
                                    <p:anim calcmode="lin" valueType="num">
                                      <p:cBhvr additive="base">
                                        <p:cTn id="4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1"/>
      <p:bldP spid="6" grpId="2"/>
      <p:bldP spid="7" grpId="1"/>
      <p:bldP spid="7" grpId="2"/>
      <p:bldP spid="11" grpId="0"/>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05" y="273131"/>
            <a:ext cx="8520545" cy="961901"/>
          </a:xfrm>
        </p:spPr>
        <p:txBody>
          <a:bodyPr/>
          <a:lstStyle/>
          <a:p>
            <a:r>
              <a:rPr lang="en-US" sz="2800" dirty="0" smtClean="0"/>
              <a:t>Conclusion: </a:t>
            </a:r>
            <a:r>
              <a:rPr lang="en-US" sz="2800" b="1" dirty="0" smtClean="0"/>
              <a:t>DUAL NATURE</a:t>
            </a:r>
            <a:endParaRPr lang="en-US" sz="2800" b="1" dirty="0"/>
          </a:p>
        </p:txBody>
      </p:sp>
      <p:sp>
        <p:nvSpPr>
          <p:cNvPr id="4" name="Slide Number Placeholder 3"/>
          <p:cNvSpPr>
            <a:spLocks noGrp="1"/>
          </p:cNvSpPr>
          <p:nvPr>
            <p:ph type="sldNum" sz="quarter" idx="11"/>
          </p:nvPr>
        </p:nvSpPr>
        <p:spPr/>
        <p:txBody>
          <a:bodyPr/>
          <a:lstStyle/>
          <a:p>
            <a:pPr>
              <a:defRPr/>
            </a:pPr>
            <a:fld id="{3D2B83F9-400B-4F84-AB64-E3C9246D1739}" type="slidenum">
              <a:rPr lang="en-US" smtClean="0"/>
              <a:pPr>
                <a:defRPr/>
              </a:pPr>
              <a:t>16</a:t>
            </a:fld>
            <a:endParaRPr lang="en-US" dirty="0"/>
          </a:p>
        </p:txBody>
      </p:sp>
      <p:sp>
        <p:nvSpPr>
          <p:cNvPr id="29" name="TextBox 28"/>
          <p:cNvSpPr txBox="1"/>
          <p:nvPr/>
        </p:nvSpPr>
        <p:spPr>
          <a:xfrm>
            <a:off x="3336967" y="5617012"/>
            <a:ext cx="2198102" cy="369332"/>
          </a:xfrm>
          <a:prstGeom prst="rect">
            <a:avLst/>
          </a:prstGeom>
          <a:noFill/>
        </p:spPr>
        <p:txBody>
          <a:bodyPr wrap="none" rtlCol="0">
            <a:spAutoFit/>
          </a:bodyPr>
          <a:lstStyle/>
          <a:p>
            <a:r>
              <a:rPr lang="en-US" dirty="0" smtClean="0"/>
              <a:t>A draw in the end…</a:t>
            </a:r>
            <a:endParaRPr lang="en-US" dirty="0"/>
          </a:p>
        </p:txBody>
      </p:sp>
      <p:grpSp>
        <p:nvGrpSpPr>
          <p:cNvPr id="3" name="Group 2"/>
          <p:cNvGrpSpPr/>
          <p:nvPr/>
        </p:nvGrpSpPr>
        <p:grpSpPr>
          <a:xfrm>
            <a:off x="1294409" y="1387424"/>
            <a:ext cx="6301469" cy="3779119"/>
            <a:chOff x="1294409" y="1209299"/>
            <a:chExt cx="6301469" cy="3779119"/>
          </a:xfrm>
        </p:grpSpPr>
        <p:grpSp>
          <p:nvGrpSpPr>
            <p:cNvPr id="14" name="Group 13"/>
            <p:cNvGrpSpPr/>
            <p:nvPr/>
          </p:nvGrpSpPr>
          <p:grpSpPr>
            <a:xfrm>
              <a:off x="1294409" y="2101920"/>
              <a:ext cx="6301469" cy="2886498"/>
              <a:chOff x="1270659" y="2968823"/>
              <a:chExt cx="6301469" cy="2886498"/>
            </a:xfrm>
          </p:grpSpPr>
          <p:sp>
            <p:nvSpPr>
              <p:cNvPr id="5" name="Rectangle 4"/>
              <p:cNvSpPr/>
              <p:nvPr/>
            </p:nvSpPr>
            <p:spPr bwMode="auto">
              <a:xfrm>
                <a:off x="1270659" y="2968823"/>
                <a:ext cx="6293922" cy="2885704"/>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cxnSp>
            <p:nvCxnSpPr>
              <p:cNvPr id="7" name="Straight Connector 6"/>
              <p:cNvCxnSpPr>
                <a:stCxn id="5" idx="0"/>
                <a:endCxn id="5" idx="2"/>
              </p:cNvCxnSpPr>
              <p:nvPr/>
            </p:nvCxnSpPr>
            <p:spPr bwMode="auto">
              <a:xfrm rot="16200000" flipH="1">
                <a:off x="2974768" y="4411675"/>
                <a:ext cx="2885704" cy="1588"/>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8" name="Rectangle 7"/>
              <p:cNvSpPr/>
              <p:nvPr/>
            </p:nvSpPr>
            <p:spPr bwMode="auto">
              <a:xfrm>
                <a:off x="1270660" y="3895110"/>
                <a:ext cx="736270" cy="1068780"/>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1" name="Rectangle 10"/>
              <p:cNvSpPr/>
              <p:nvPr/>
            </p:nvSpPr>
            <p:spPr bwMode="auto">
              <a:xfrm>
                <a:off x="6835858" y="3905007"/>
                <a:ext cx="736270" cy="1068780"/>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3" name="Oval 12"/>
              <p:cNvSpPr/>
              <p:nvPr/>
            </p:nvSpPr>
            <p:spPr bwMode="auto">
              <a:xfrm>
                <a:off x="3800105" y="3823856"/>
                <a:ext cx="1260000" cy="1260000"/>
              </a:xfrm>
              <a:prstGeom prst="ellips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sp>
          <p:nvSpPr>
            <p:cNvPr id="15" name="TextBox 14"/>
            <p:cNvSpPr txBox="1"/>
            <p:nvPr/>
          </p:nvSpPr>
          <p:spPr>
            <a:xfrm>
              <a:off x="5201392" y="1318157"/>
              <a:ext cx="1667571" cy="584775"/>
            </a:xfrm>
            <a:prstGeom prst="rect">
              <a:avLst/>
            </a:prstGeom>
            <a:solidFill>
              <a:srgbClr val="B5EFFD"/>
            </a:solidFill>
          </p:spPr>
          <p:txBody>
            <a:bodyPr wrap="none" rtlCol="0">
              <a:spAutoFit/>
            </a:bodyPr>
            <a:lstStyle/>
            <a:p>
              <a:pPr algn="ctr"/>
              <a:r>
                <a:rPr lang="en-US" sz="1600" dirty="0" smtClean="0"/>
                <a:t>ROPE TEAM</a:t>
              </a:r>
            </a:p>
            <a:p>
              <a:pPr algn="ctr"/>
              <a:r>
                <a:rPr lang="en-US" sz="1600" b="1" dirty="0" smtClean="0"/>
                <a:t>WAVE THEORY</a:t>
              </a:r>
              <a:endParaRPr lang="en-US" sz="1600" b="1" dirty="0"/>
            </a:p>
          </p:txBody>
        </p:sp>
        <p:sp>
          <p:nvSpPr>
            <p:cNvPr id="16" name="TextBox 15"/>
            <p:cNvSpPr txBox="1"/>
            <p:nvPr/>
          </p:nvSpPr>
          <p:spPr>
            <a:xfrm>
              <a:off x="1852550" y="1209299"/>
              <a:ext cx="1774845" cy="830997"/>
            </a:xfrm>
            <a:prstGeom prst="rect">
              <a:avLst/>
            </a:prstGeom>
            <a:solidFill>
              <a:srgbClr val="D7FEB4"/>
            </a:solidFill>
          </p:spPr>
          <p:txBody>
            <a:bodyPr wrap="none" rtlCol="0">
              <a:spAutoFit/>
            </a:bodyPr>
            <a:lstStyle/>
            <a:p>
              <a:pPr algn="ctr"/>
              <a:r>
                <a:rPr lang="en-US" sz="1600" dirty="0" smtClean="0"/>
                <a:t>BALL TEAM</a:t>
              </a:r>
            </a:p>
            <a:p>
              <a:pPr algn="ctr"/>
              <a:r>
                <a:rPr lang="en-US" sz="1600" b="1" dirty="0" smtClean="0"/>
                <a:t>CORPUSCULAR</a:t>
              </a:r>
            </a:p>
            <a:p>
              <a:pPr algn="ctr"/>
              <a:r>
                <a:rPr lang="en-US" sz="1600" b="1" dirty="0" smtClean="0"/>
                <a:t> THEORY</a:t>
              </a:r>
              <a:endParaRPr lang="en-US" sz="1600" b="1" dirty="0"/>
            </a:p>
          </p:txBody>
        </p:sp>
        <p:sp>
          <p:nvSpPr>
            <p:cNvPr id="18" name="TextBox 17"/>
            <p:cNvSpPr txBox="1"/>
            <p:nvPr/>
          </p:nvSpPr>
          <p:spPr>
            <a:xfrm>
              <a:off x="2816777" y="2240478"/>
              <a:ext cx="822661" cy="338554"/>
            </a:xfrm>
            <a:prstGeom prst="rect">
              <a:avLst/>
            </a:prstGeom>
            <a:solidFill>
              <a:srgbClr val="D7FEB4"/>
            </a:solidFill>
          </p:spPr>
          <p:txBody>
            <a:bodyPr wrap="none" rtlCol="0">
              <a:spAutoFit/>
            </a:bodyPr>
            <a:lstStyle/>
            <a:p>
              <a:pPr algn="ctr"/>
              <a:r>
                <a:rPr lang="en-US" sz="1600" dirty="0" smtClean="0"/>
                <a:t>Lenard</a:t>
              </a:r>
              <a:endParaRPr lang="en-US" sz="1600" dirty="0"/>
            </a:p>
          </p:txBody>
        </p:sp>
        <p:sp>
          <p:nvSpPr>
            <p:cNvPr id="22" name="TextBox 21"/>
            <p:cNvSpPr txBox="1"/>
            <p:nvPr/>
          </p:nvSpPr>
          <p:spPr>
            <a:xfrm>
              <a:off x="2667990" y="4186052"/>
              <a:ext cx="798617" cy="338554"/>
            </a:xfrm>
            <a:prstGeom prst="rect">
              <a:avLst/>
            </a:prstGeom>
            <a:solidFill>
              <a:srgbClr val="D7FEB4"/>
            </a:solidFill>
          </p:spPr>
          <p:txBody>
            <a:bodyPr wrap="none" rtlCol="0">
              <a:spAutoFit/>
            </a:bodyPr>
            <a:lstStyle/>
            <a:p>
              <a:pPr algn="ctr"/>
              <a:r>
                <a:rPr lang="en-US" sz="1600" dirty="0" smtClean="0"/>
                <a:t>Planck</a:t>
              </a:r>
              <a:endParaRPr lang="en-US" sz="1600" b="1" dirty="0"/>
            </a:p>
          </p:txBody>
        </p:sp>
        <p:sp>
          <p:nvSpPr>
            <p:cNvPr id="26" name="TextBox 25"/>
            <p:cNvSpPr txBox="1"/>
            <p:nvPr/>
          </p:nvSpPr>
          <p:spPr>
            <a:xfrm>
              <a:off x="5292436" y="2226375"/>
              <a:ext cx="757322" cy="338554"/>
            </a:xfrm>
            <a:prstGeom prst="rect">
              <a:avLst/>
            </a:prstGeom>
            <a:solidFill>
              <a:srgbClr val="B5EFFD"/>
            </a:solidFill>
          </p:spPr>
          <p:txBody>
            <a:bodyPr wrap="none" rtlCol="0">
              <a:spAutoFit/>
            </a:bodyPr>
            <a:lstStyle/>
            <a:p>
              <a:pPr algn="ctr"/>
              <a:r>
                <a:rPr lang="en-US" sz="1600" dirty="0" smtClean="0"/>
                <a:t>Young</a:t>
              </a:r>
              <a:endParaRPr lang="en-US" sz="1600" b="1" dirty="0"/>
            </a:p>
          </p:txBody>
        </p:sp>
        <p:sp>
          <p:nvSpPr>
            <p:cNvPr id="28" name="TextBox 27"/>
            <p:cNvSpPr txBox="1"/>
            <p:nvPr/>
          </p:nvSpPr>
          <p:spPr>
            <a:xfrm>
              <a:off x="6123303" y="3141024"/>
              <a:ext cx="776175" cy="338554"/>
            </a:xfrm>
            <a:prstGeom prst="rect">
              <a:avLst/>
            </a:prstGeom>
            <a:solidFill>
              <a:srgbClr val="B5EFFD"/>
            </a:solidFill>
          </p:spPr>
          <p:txBody>
            <a:bodyPr wrap="none" rtlCol="0">
              <a:spAutoFit/>
            </a:bodyPr>
            <a:lstStyle/>
            <a:p>
              <a:pPr algn="ctr"/>
              <a:r>
                <a:rPr lang="en-US" sz="1600" dirty="0" smtClean="0"/>
                <a:t>Hooke</a:t>
              </a:r>
              <a:endParaRPr lang="en-US" sz="1600" b="1" dirty="0"/>
            </a:p>
          </p:txBody>
        </p:sp>
        <p:sp>
          <p:nvSpPr>
            <p:cNvPr id="32" name="TextBox 31"/>
            <p:cNvSpPr txBox="1"/>
            <p:nvPr/>
          </p:nvSpPr>
          <p:spPr>
            <a:xfrm>
              <a:off x="5701223" y="4367856"/>
              <a:ext cx="639919" cy="338554"/>
            </a:xfrm>
            <a:prstGeom prst="rect">
              <a:avLst/>
            </a:prstGeom>
            <a:noFill/>
          </p:spPr>
          <p:txBody>
            <a:bodyPr wrap="none" rtlCol="0">
              <a:spAutoFit/>
            </a:bodyPr>
            <a:lstStyle/>
            <a:p>
              <a:r>
                <a:rPr lang="en-US" sz="1600" dirty="0" smtClean="0"/>
                <a:t>1670</a:t>
              </a:r>
              <a:endParaRPr lang="en-US" sz="1600" dirty="0"/>
            </a:p>
          </p:txBody>
        </p:sp>
        <p:sp>
          <p:nvSpPr>
            <p:cNvPr id="33" name="TextBox 32"/>
            <p:cNvSpPr txBox="1"/>
            <p:nvPr/>
          </p:nvSpPr>
          <p:spPr>
            <a:xfrm>
              <a:off x="2893621" y="2525485"/>
              <a:ext cx="639919" cy="338554"/>
            </a:xfrm>
            <a:prstGeom prst="rect">
              <a:avLst/>
            </a:prstGeom>
            <a:noFill/>
          </p:spPr>
          <p:txBody>
            <a:bodyPr wrap="none" rtlCol="0">
              <a:spAutoFit/>
            </a:bodyPr>
            <a:lstStyle/>
            <a:p>
              <a:r>
                <a:rPr lang="en-US" sz="1600" dirty="0" smtClean="0"/>
                <a:t>1902</a:t>
              </a:r>
              <a:endParaRPr lang="en-US" sz="1600" dirty="0"/>
            </a:p>
          </p:txBody>
        </p:sp>
        <p:sp>
          <p:nvSpPr>
            <p:cNvPr id="34" name="TextBox 33"/>
            <p:cNvSpPr txBox="1"/>
            <p:nvPr/>
          </p:nvSpPr>
          <p:spPr>
            <a:xfrm>
              <a:off x="5341917" y="2513363"/>
              <a:ext cx="639919" cy="338554"/>
            </a:xfrm>
            <a:prstGeom prst="rect">
              <a:avLst/>
            </a:prstGeom>
            <a:noFill/>
          </p:spPr>
          <p:txBody>
            <a:bodyPr wrap="none" rtlCol="0">
              <a:spAutoFit/>
            </a:bodyPr>
            <a:lstStyle/>
            <a:p>
              <a:r>
                <a:rPr lang="en-US" sz="1600" dirty="0" smtClean="0"/>
                <a:t>1803</a:t>
              </a:r>
              <a:endParaRPr lang="en-US" sz="1600" dirty="0"/>
            </a:p>
          </p:txBody>
        </p:sp>
        <p:sp>
          <p:nvSpPr>
            <p:cNvPr id="35" name="TextBox 34"/>
            <p:cNvSpPr txBox="1"/>
            <p:nvPr/>
          </p:nvSpPr>
          <p:spPr>
            <a:xfrm>
              <a:off x="4771902" y="3370613"/>
              <a:ext cx="639919" cy="338554"/>
            </a:xfrm>
            <a:prstGeom prst="rect">
              <a:avLst/>
            </a:prstGeom>
            <a:solidFill>
              <a:schemeClr val="bg1"/>
            </a:solidFill>
          </p:spPr>
          <p:txBody>
            <a:bodyPr wrap="none" rtlCol="0">
              <a:spAutoFit/>
            </a:bodyPr>
            <a:lstStyle/>
            <a:p>
              <a:r>
                <a:rPr lang="en-US" sz="1600" dirty="0" smtClean="0"/>
                <a:t>1864</a:t>
              </a:r>
              <a:endParaRPr lang="en-US" sz="1600" dirty="0"/>
            </a:p>
          </p:txBody>
        </p:sp>
        <p:sp>
          <p:nvSpPr>
            <p:cNvPr id="25" name="TextBox 24"/>
            <p:cNvSpPr txBox="1"/>
            <p:nvPr/>
          </p:nvSpPr>
          <p:spPr>
            <a:xfrm>
              <a:off x="4605646" y="3109356"/>
              <a:ext cx="923651" cy="338554"/>
            </a:xfrm>
            <a:prstGeom prst="rect">
              <a:avLst/>
            </a:prstGeom>
            <a:solidFill>
              <a:srgbClr val="B5EFFD"/>
            </a:solidFill>
          </p:spPr>
          <p:txBody>
            <a:bodyPr wrap="none" rtlCol="0">
              <a:spAutoFit/>
            </a:bodyPr>
            <a:lstStyle/>
            <a:p>
              <a:pPr algn="ctr"/>
              <a:r>
                <a:rPr lang="en-US" sz="1600" dirty="0" smtClean="0"/>
                <a:t>Maxwell</a:t>
              </a:r>
              <a:endParaRPr lang="en-US" sz="1600" b="1" dirty="0"/>
            </a:p>
          </p:txBody>
        </p:sp>
        <p:sp>
          <p:nvSpPr>
            <p:cNvPr id="36" name="TextBox 35"/>
            <p:cNvSpPr txBox="1"/>
            <p:nvPr/>
          </p:nvSpPr>
          <p:spPr>
            <a:xfrm>
              <a:off x="2086100" y="3439886"/>
              <a:ext cx="639919" cy="338554"/>
            </a:xfrm>
            <a:prstGeom prst="rect">
              <a:avLst/>
            </a:prstGeom>
            <a:solidFill>
              <a:schemeClr val="bg1"/>
            </a:solidFill>
          </p:spPr>
          <p:txBody>
            <a:bodyPr wrap="none" rtlCol="0">
              <a:spAutoFit/>
            </a:bodyPr>
            <a:lstStyle/>
            <a:p>
              <a:r>
                <a:rPr lang="en-US" sz="1600" dirty="0" smtClean="0"/>
                <a:t>1670</a:t>
              </a:r>
              <a:endParaRPr lang="en-US" sz="1600" dirty="0"/>
            </a:p>
          </p:txBody>
        </p:sp>
        <p:sp>
          <p:nvSpPr>
            <p:cNvPr id="23" name="TextBox 22"/>
            <p:cNvSpPr txBox="1"/>
            <p:nvPr/>
          </p:nvSpPr>
          <p:spPr>
            <a:xfrm>
              <a:off x="1951169" y="3164774"/>
              <a:ext cx="878767" cy="338554"/>
            </a:xfrm>
            <a:prstGeom prst="rect">
              <a:avLst/>
            </a:prstGeom>
            <a:solidFill>
              <a:srgbClr val="D7FEB4"/>
            </a:solidFill>
          </p:spPr>
          <p:txBody>
            <a:bodyPr wrap="none" rtlCol="0">
              <a:spAutoFit/>
            </a:bodyPr>
            <a:lstStyle/>
            <a:p>
              <a:pPr algn="ctr"/>
              <a:r>
                <a:rPr lang="en-US" sz="1600" dirty="0" smtClean="0"/>
                <a:t>Newton</a:t>
              </a:r>
              <a:endParaRPr lang="en-US" sz="1600" b="1" dirty="0"/>
            </a:p>
          </p:txBody>
        </p:sp>
        <p:sp>
          <p:nvSpPr>
            <p:cNvPr id="37" name="TextBox 36"/>
            <p:cNvSpPr txBox="1"/>
            <p:nvPr/>
          </p:nvSpPr>
          <p:spPr>
            <a:xfrm>
              <a:off x="3511136" y="3534891"/>
              <a:ext cx="639919" cy="338554"/>
            </a:xfrm>
            <a:prstGeom prst="rect">
              <a:avLst/>
            </a:prstGeom>
            <a:solidFill>
              <a:schemeClr val="bg1"/>
            </a:solidFill>
          </p:spPr>
          <p:txBody>
            <a:bodyPr wrap="none" rtlCol="0">
              <a:spAutoFit/>
            </a:bodyPr>
            <a:lstStyle/>
            <a:p>
              <a:r>
                <a:rPr lang="en-US" sz="1600" dirty="0" smtClean="0"/>
                <a:t>1905</a:t>
              </a:r>
              <a:endParaRPr lang="en-US" sz="1600" dirty="0"/>
            </a:p>
          </p:txBody>
        </p:sp>
        <p:sp>
          <p:nvSpPr>
            <p:cNvPr id="19" name="TextBox 18"/>
            <p:cNvSpPr txBox="1"/>
            <p:nvPr/>
          </p:nvSpPr>
          <p:spPr>
            <a:xfrm>
              <a:off x="3392384" y="3259776"/>
              <a:ext cx="912430" cy="338554"/>
            </a:xfrm>
            <a:prstGeom prst="rect">
              <a:avLst/>
            </a:prstGeom>
            <a:solidFill>
              <a:srgbClr val="D7FEB4"/>
            </a:solidFill>
          </p:spPr>
          <p:txBody>
            <a:bodyPr wrap="none" rtlCol="0">
              <a:spAutoFit/>
            </a:bodyPr>
            <a:lstStyle/>
            <a:p>
              <a:pPr algn="ctr"/>
              <a:r>
                <a:rPr lang="en-US" sz="1600" dirty="0" smtClean="0"/>
                <a:t>Einstein</a:t>
              </a:r>
              <a:endParaRPr lang="en-US" sz="1600" b="1" dirty="0"/>
            </a:p>
          </p:txBody>
        </p:sp>
        <p:sp>
          <p:nvSpPr>
            <p:cNvPr id="38" name="TextBox 37"/>
            <p:cNvSpPr txBox="1"/>
            <p:nvPr/>
          </p:nvSpPr>
          <p:spPr>
            <a:xfrm>
              <a:off x="2715492" y="4484915"/>
              <a:ext cx="639919" cy="338554"/>
            </a:xfrm>
            <a:prstGeom prst="rect">
              <a:avLst/>
            </a:prstGeom>
            <a:noFill/>
          </p:spPr>
          <p:txBody>
            <a:bodyPr wrap="none" rtlCol="0">
              <a:spAutoFit/>
            </a:bodyPr>
            <a:lstStyle/>
            <a:p>
              <a:r>
                <a:rPr lang="en-US" sz="1600" dirty="0" smtClean="0"/>
                <a:t>1901</a:t>
              </a:r>
              <a:endParaRPr lang="en-US" sz="1600" dirty="0"/>
            </a:p>
          </p:txBody>
        </p:sp>
      </p:grpSp>
      <p:sp>
        <p:nvSpPr>
          <p:cNvPr id="30" name="TextBox 29"/>
          <p:cNvSpPr txBox="1"/>
          <p:nvPr/>
        </p:nvSpPr>
        <p:spPr>
          <a:xfrm>
            <a:off x="6162539" y="3608486"/>
            <a:ext cx="639919" cy="338554"/>
          </a:xfrm>
          <a:prstGeom prst="rect">
            <a:avLst/>
          </a:prstGeom>
          <a:noFill/>
        </p:spPr>
        <p:txBody>
          <a:bodyPr wrap="none" rtlCol="0">
            <a:spAutoFit/>
          </a:bodyPr>
          <a:lstStyle/>
          <a:p>
            <a:r>
              <a:rPr lang="en-US" sz="1600" dirty="0" smtClean="0"/>
              <a:t>1665</a:t>
            </a:r>
            <a:endParaRPr lang="en-US" sz="1600" dirty="0"/>
          </a:p>
        </p:txBody>
      </p:sp>
      <p:sp>
        <p:nvSpPr>
          <p:cNvPr id="39" name="TextBox 38"/>
          <p:cNvSpPr txBox="1"/>
          <p:nvPr/>
        </p:nvSpPr>
        <p:spPr>
          <a:xfrm>
            <a:off x="5553468" y="4230032"/>
            <a:ext cx="992580" cy="338554"/>
          </a:xfrm>
          <a:prstGeom prst="rect">
            <a:avLst/>
          </a:prstGeom>
          <a:solidFill>
            <a:srgbClr val="B5EFFD"/>
          </a:solidFill>
        </p:spPr>
        <p:txBody>
          <a:bodyPr wrap="none" rtlCol="0">
            <a:spAutoFit/>
          </a:bodyPr>
          <a:lstStyle/>
          <a:p>
            <a:pPr algn="ctr"/>
            <a:r>
              <a:rPr lang="en-US" sz="1600" dirty="0" smtClean="0"/>
              <a:t>Huygens</a:t>
            </a:r>
            <a:endParaRPr lang="en-US" sz="1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9">
                                            <p:txEl>
                                              <p:pRg st="0" end="0"/>
                                            </p:txEl>
                                          </p:spTgt>
                                        </p:tgtEl>
                                        <p:attrNameLst>
                                          <p:attrName>style.visibility</p:attrName>
                                        </p:attrNameLst>
                                      </p:cBhvr>
                                      <p:to>
                                        <p:strVal val="visible"/>
                                      </p:to>
                                    </p:set>
                                    <p:anim calcmode="lin" valueType="num">
                                      <p:cBhvr additive="base">
                                        <p:cTn id="7" dur="500" fill="hold"/>
                                        <p:tgtEl>
                                          <p:spTgt spid="2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Pixel">
  <a:themeElements>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fontScheme name="Pix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CA"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CA" sz="1800" b="0" i="0" u="none" strike="noStrike" cap="none" normalizeH="0" baseline="0" smtClean="0">
            <a:ln>
              <a:noFill/>
            </a:ln>
            <a:solidFill>
              <a:schemeClr val="tx1"/>
            </a:solidFill>
            <a:effectLst/>
            <a:latin typeface="Arial" charset="0"/>
          </a:defRPr>
        </a:defPPr>
      </a:lstStyle>
    </a:lnDef>
  </a:objectDefaults>
  <a:extraClrSchemeLst>
    <a:extraClrScheme>
      <a:clrScheme name="Pixel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Pixel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Pixel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Pixel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Pixel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Pixel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Pixel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Pixel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Pixel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Pixel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Pixel</Template>
  <TotalTime>9124</TotalTime>
  <Words>2671</Words>
  <Application>Microsoft Office PowerPoint</Application>
  <PresentationFormat>On-screen Show (4:3)</PresentationFormat>
  <Paragraphs>222</Paragraphs>
  <Slides>16</Slides>
  <Notes>13</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26" baseType="lpstr">
      <vt:lpstr>Arial</vt:lpstr>
      <vt:lpstr>Arial Black</vt:lpstr>
      <vt:lpstr>Calibri</vt:lpstr>
      <vt:lpstr>Cambria Math</vt:lpstr>
      <vt:lpstr>Courier New</vt:lpstr>
      <vt:lpstr>Symbol</vt:lpstr>
      <vt:lpstr>Times New Roman</vt:lpstr>
      <vt:lpstr>Wingdings</vt:lpstr>
      <vt:lpstr>Pixel</vt:lpstr>
      <vt:lpstr>Equation</vt:lpstr>
      <vt:lpstr>What is the nature of light?</vt:lpstr>
      <vt:lpstr>PowerPoint Presentation</vt:lpstr>
      <vt:lpstr>PowerPoint Presentation</vt:lpstr>
      <vt:lpstr>Robert Hooke English polymath 1635 - 1703</vt:lpstr>
      <vt:lpstr>PowerPoint Presentation</vt:lpstr>
      <vt:lpstr>PowerPoint Presentation</vt:lpstr>
      <vt:lpstr>PowerPoint Presentation</vt:lpstr>
      <vt:lpstr>Thomas Young English polymath 1773 - 1829</vt:lpstr>
      <vt:lpstr>James Clerk Maxwell Scottish mathematical physicist 1831 - 1879</vt:lpstr>
      <vt:lpstr>PowerPoint Presentation</vt:lpstr>
      <vt:lpstr>PowerPoint Presentation</vt:lpstr>
      <vt:lpstr>Philipp Eduard Anton von Lenard German physicist 1862 - 1947</vt:lpstr>
      <vt:lpstr>PowerPoint Presentation</vt:lpstr>
      <vt:lpstr>Max Karl Ernst Ludwig Planck German theoretical physicist 1858 - 1947</vt:lpstr>
      <vt:lpstr>Albert Einstein German-born theoretical physicist 1879 - 1955</vt:lpstr>
      <vt:lpstr>Conclusion: DUAL NATURE</vt:lpstr>
    </vt:vector>
  </TitlesOfParts>
  <Company>Chatoyer Inc.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Propagation of waves</dc:title>
  <dc:creator>Kevin Hewitt</dc:creator>
  <cp:lastModifiedBy>Arnaud Marotin</cp:lastModifiedBy>
  <cp:revision>475</cp:revision>
  <cp:lastPrinted>2014-10-06T14:10:37Z</cp:lastPrinted>
  <dcterms:created xsi:type="dcterms:W3CDTF">2002-03-30T18:21:07Z</dcterms:created>
  <dcterms:modified xsi:type="dcterms:W3CDTF">2018-02-15T12:38:38Z</dcterms:modified>
</cp:coreProperties>
</file>