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78" r:id="rId3"/>
    <p:sldId id="287" r:id="rId4"/>
    <p:sldId id="288" r:id="rId5"/>
    <p:sldId id="279" r:id="rId6"/>
    <p:sldId id="281" r:id="rId7"/>
    <p:sldId id="282" r:id="rId8"/>
    <p:sldId id="289" r:id="rId9"/>
    <p:sldId id="283" r:id="rId10"/>
    <p:sldId id="280" r:id="rId11"/>
    <p:sldId id="269" r:id="rId12"/>
    <p:sldId id="270" r:id="rId13"/>
    <p:sldId id="271" r:id="rId14"/>
    <p:sldId id="286" r:id="rId15"/>
    <p:sldId id="272" r:id="rId16"/>
    <p:sldId id="273" r:id="rId17"/>
    <p:sldId id="275" r:id="rId18"/>
    <p:sldId id="277"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1092"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308DE1FB-C7C7-46C8-871C-9C7D4E7CD2B9}" type="datetimeFigureOut">
              <a:rPr lang="en-GB" smtClean="0">
                <a:solidFill>
                  <a:prstClr val="white">
                    <a:shade val="50000"/>
                  </a:prstClr>
                </a:solidFill>
              </a:rPr>
              <a:pPr/>
              <a:t>29/12/2018</a:t>
            </a:fld>
            <a:endParaRPr lang="en-GB" dirty="0">
              <a:solidFill>
                <a:prstClr val="white">
                  <a:shade val="50000"/>
                </a:prstClr>
              </a:solidFill>
            </a:endParaRPr>
          </a:p>
        </p:txBody>
      </p:sp>
      <p:sp>
        <p:nvSpPr>
          <p:cNvPr id="17" name="Footer Placeholder 16"/>
          <p:cNvSpPr>
            <a:spLocks noGrp="1"/>
          </p:cNvSpPr>
          <p:nvPr>
            <p:ph type="ftr" sz="quarter" idx="11"/>
          </p:nvPr>
        </p:nvSpPr>
        <p:spPr/>
        <p:txBody>
          <a:bodyPr/>
          <a:lstStyle/>
          <a:p>
            <a:endParaRPr lang="en-GB" dirty="0">
              <a:solidFill>
                <a:prstClr val="white">
                  <a:shade val="50000"/>
                </a:prstClr>
              </a:solidFill>
            </a:endParaRPr>
          </a:p>
        </p:txBody>
      </p:sp>
      <p:sp>
        <p:nvSpPr>
          <p:cNvPr id="29" name="Slide Number Placeholder 28"/>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extLst>
      <p:ext uri="{BB962C8B-B14F-4D97-AF65-F5344CB8AC3E}">
        <p14:creationId xmlns:p14="http://schemas.microsoft.com/office/powerpoint/2010/main" val="10115977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08DE1FB-C7C7-46C8-871C-9C7D4E7CD2B9}" type="datetimeFigureOut">
              <a:rPr lang="en-GB" smtClean="0">
                <a:solidFill>
                  <a:prstClr val="white">
                    <a:shade val="50000"/>
                  </a:prstClr>
                </a:solidFill>
              </a:rPr>
              <a:pPr/>
              <a:t>29/12/2018</a:t>
            </a:fld>
            <a:endParaRPr lang="en-GB"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GB"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10938055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08DE1FB-C7C7-46C8-871C-9C7D4E7CD2B9}" type="datetimeFigureOut">
              <a:rPr lang="en-GB" smtClean="0">
                <a:solidFill>
                  <a:prstClr val="white">
                    <a:shade val="50000"/>
                  </a:prstClr>
                </a:solidFill>
              </a:rPr>
              <a:pPr/>
              <a:t>29/12/2018</a:t>
            </a:fld>
            <a:endParaRPr lang="en-GB"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GB" dirty="0">
              <a:solidFill>
                <a:prstClr val="white">
                  <a:shade val="50000"/>
                </a:prstClr>
              </a:solidFill>
            </a:endParaRPr>
          </a:p>
        </p:txBody>
      </p:sp>
      <p:sp>
        <p:nvSpPr>
          <p:cNvPr id="6" name="Slide Number Placeholder 5"/>
          <p:cNvSpPr>
            <a:spLocks noGrp="1"/>
          </p:cNvSpPr>
          <p:nvPr>
            <p:ph type="sldNum" sz="quarter" idx="12"/>
          </p:nvPr>
        </p:nvSpPr>
        <p:spPr>
          <a:xfrm>
            <a:off x="7924800" y="6416675"/>
            <a:ext cx="762000" cy="365125"/>
          </a:xfrm>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1373900630"/>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08DE1FB-C7C7-46C8-871C-9C7D4E7CD2B9}" type="datetimeFigureOut">
              <a:rPr lang="en-GB" smtClean="0">
                <a:solidFill>
                  <a:prstClr val="white">
                    <a:shade val="50000"/>
                  </a:prstClr>
                </a:solidFill>
              </a:rPr>
              <a:pPr/>
              <a:t>29/12/2018</a:t>
            </a:fld>
            <a:endParaRPr lang="en-GB"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GB"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36573148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308DE1FB-C7C7-46C8-871C-9C7D4E7CD2B9}" type="datetimeFigureOut">
              <a:rPr lang="en-GB" smtClean="0">
                <a:solidFill>
                  <a:prstClr val="white">
                    <a:shade val="50000"/>
                  </a:prstClr>
                </a:solidFill>
              </a:rPr>
              <a:pPr/>
              <a:t>29/12/2018</a:t>
            </a:fld>
            <a:endParaRPr lang="en-GB" dirty="0">
              <a:solidFill>
                <a:prstClr val="white">
                  <a:shade val="50000"/>
                </a:prstClr>
              </a:solidFill>
            </a:endParaRPr>
          </a:p>
        </p:txBody>
      </p:sp>
      <p:sp>
        <p:nvSpPr>
          <p:cNvPr id="8" name="Footer Placeholder 7"/>
          <p:cNvSpPr>
            <a:spLocks noGrp="1"/>
          </p:cNvSpPr>
          <p:nvPr>
            <p:ph type="ftr" sz="quarter" idx="11"/>
          </p:nvPr>
        </p:nvSpPr>
        <p:spPr/>
        <p:txBody>
          <a:bodyPr/>
          <a:lstStyle/>
          <a:p>
            <a:endParaRPr lang="en-GB" dirty="0">
              <a:solidFill>
                <a:prstClr val="white">
                  <a:shade val="50000"/>
                </a:prstClr>
              </a:solidFill>
            </a:endParaRPr>
          </a:p>
        </p:txBody>
      </p:sp>
      <p:sp>
        <p:nvSpPr>
          <p:cNvPr id="9" name="Slide Number Placeholder 8"/>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28403916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308DE1FB-C7C7-46C8-871C-9C7D4E7CD2B9}" type="datetimeFigureOut">
              <a:rPr lang="en-GB" smtClean="0">
                <a:solidFill>
                  <a:prstClr val="white">
                    <a:shade val="50000"/>
                  </a:prstClr>
                </a:solidFill>
              </a:rPr>
              <a:pPr/>
              <a:t>29/12/2018</a:t>
            </a:fld>
            <a:endParaRPr lang="en-GB" dirty="0">
              <a:solidFill>
                <a:prstClr val="white">
                  <a:shade val="50000"/>
                </a:prstClr>
              </a:solidFill>
            </a:endParaRPr>
          </a:p>
        </p:txBody>
      </p:sp>
      <p:sp>
        <p:nvSpPr>
          <p:cNvPr id="4" name="Footer Placeholder 3"/>
          <p:cNvSpPr>
            <a:spLocks noGrp="1"/>
          </p:cNvSpPr>
          <p:nvPr>
            <p:ph type="ftr" sz="quarter" idx="11"/>
          </p:nvPr>
        </p:nvSpPr>
        <p:spPr/>
        <p:txBody>
          <a:bodyPr/>
          <a:lstStyle/>
          <a:p>
            <a:endParaRPr lang="en-GB" dirty="0">
              <a:solidFill>
                <a:prstClr val="white">
                  <a:shade val="50000"/>
                </a:prstClr>
              </a:solidFill>
            </a:endParaRPr>
          </a:p>
        </p:txBody>
      </p:sp>
      <p:sp>
        <p:nvSpPr>
          <p:cNvPr id="5" name="Slide Number Placeholder 4"/>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22641876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8DE1FB-C7C7-46C8-871C-9C7D4E7CD2B9}" type="datetimeFigureOut">
              <a:rPr lang="en-GB" smtClean="0">
                <a:solidFill>
                  <a:prstClr val="white">
                    <a:shade val="50000"/>
                  </a:prstClr>
                </a:solidFill>
              </a:rPr>
              <a:pPr/>
              <a:t>29/12/2018</a:t>
            </a:fld>
            <a:endParaRPr lang="en-GB" dirty="0">
              <a:solidFill>
                <a:prstClr val="white">
                  <a:shade val="50000"/>
                </a:prstClr>
              </a:solidFill>
            </a:endParaRPr>
          </a:p>
        </p:txBody>
      </p:sp>
      <p:sp>
        <p:nvSpPr>
          <p:cNvPr id="3" name="Footer Placeholder 2"/>
          <p:cNvSpPr>
            <a:spLocks noGrp="1"/>
          </p:cNvSpPr>
          <p:nvPr>
            <p:ph type="ftr" sz="quarter" idx="11"/>
          </p:nvPr>
        </p:nvSpPr>
        <p:spPr/>
        <p:txBody>
          <a:bodyPr/>
          <a:lstStyle/>
          <a:p>
            <a:endParaRPr lang="en-GB" dirty="0">
              <a:solidFill>
                <a:prstClr val="white">
                  <a:shade val="50000"/>
                </a:prstClr>
              </a:solidFill>
            </a:endParaRPr>
          </a:p>
        </p:txBody>
      </p:sp>
      <p:sp>
        <p:nvSpPr>
          <p:cNvPr id="4" name="Slide Number Placeholder 3"/>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21488435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08DE1FB-C7C7-46C8-871C-9C7D4E7CD2B9}" type="datetimeFigureOut">
              <a:rPr lang="en-GB" smtClean="0">
                <a:solidFill>
                  <a:prstClr val="white">
                    <a:shade val="50000"/>
                  </a:prstClr>
                </a:solidFill>
              </a:rPr>
              <a:pPr/>
              <a:t>29/12/2018</a:t>
            </a:fld>
            <a:endParaRPr lang="en-GB"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GB"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30719768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dirty="0"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08DE1FB-C7C7-46C8-871C-9C7D4E7CD2B9}" type="datetimeFigureOut">
              <a:rPr lang="en-GB" smtClean="0">
                <a:solidFill>
                  <a:prstClr val="white">
                    <a:shade val="50000"/>
                  </a:prstClr>
                </a:solidFill>
              </a:rPr>
              <a:pPr/>
              <a:t>29/12/2018</a:t>
            </a:fld>
            <a:endParaRPr lang="en-GB"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GB"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18001788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08DE1FB-C7C7-46C8-871C-9C7D4E7CD2B9}" type="datetimeFigureOut">
              <a:rPr lang="en-GB" smtClean="0">
                <a:solidFill>
                  <a:prstClr val="white">
                    <a:shade val="50000"/>
                  </a:prstClr>
                </a:solidFill>
              </a:rPr>
              <a:pPr/>
              <a:t>29/12/2018</a:t>
            </a:fld>
            <a:endParaRPr lang="en-GB"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GB"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29094588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08DE1FB-C7C7-46C8-871C-9C7D4E7CD2B9}" type="datetimeFigureOut">
              <a:rPr lang="en-GB" smtClean="0">
                <a:solidFill>
                  <a:prstClr val="white">
                    <a:shade val="50000"/>
                  </a:prstClr>
                </a:solidFill>
              </a:rPr>
              <a:pPr/>
              <a:t>29/12/2018</a:t>
            </a:fld>
            <a:endParaRPr lang="en-GB"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GB"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1689592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srcRect/>
          <a:tile tx="0" ty="0" sx="100000" sy="100000" flip="none" algn="tl"/>
        </a:blipFill>
        <a:effectLst/>
      </p:bgPr>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308DE1FB-C7C7-46C8-871C-9C7D4E7CD2B9}" type="datetimeFigureOut">
              <a:rPr lang="en-GB" smtClean="0">
                <a:solidFill>
                  <a:prstClr val="white">
                    <a:shade val="50000"/>
                  </a:prstClr>
                </a:solidFill>
              </a:rPr>
              <a:pPr/>
              <a:t>29/12/2018</a:t>
            </a:fld>
            <a:endParaRPr lang="en-GB" dirty="0">
              <a:solidFill>
                <a:prstClr val="white">
                  <a:shade val="50000"/>
                </a:prstClr>
              </a:solidFill>
            </a:endParaRPr>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GB" dirty="0">
              <a:solidFill>
                <a:prstClr val="white">
                  <a:shade val="50000"/>
                </a:prstClr>
              </a:solidFill>
            </a:endParaRPr>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367899076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7544" y="332656"/>
            <a:ext cx="8229600" cy="1800200"/>
          </a:xfrm>
        </p:spPr>
        <p:txBody>
          <a:bodyPr>
            <a:normAutofit/>
          </a:bodyPr>
          <a:lstStyle/>
          <a:p>
            <a:r>
              <a:rPr lang="en-GB" dirty="0" smtClean="0">
                <a:solidFill>
                  <a:schemeClr val="bg1"/>
                </a:solidFill>
              </a:rPr>
              <a:t>every day life in ancient Rome</a:t>
            </a:r>
            <a:endParaRPr lang="en-GB" dirty="0">
              <a:solidFill>
                <a:schemeClr val="bg1"/>
              </a:solidFill>
            </a:endParaRPr>
          </a:p>
        </p:txBody>
      </p:sp>
      <p:sp>
        <p:nvSpPr>
          <p:cNvPr id="3" name="Subtitle 2"/>
          <p:cNvSpPr>
            <a:spLocks noGrp="1"/>
          </p:cNvSpPr>
          <p:nvPr>
            <p:ph type="subTitle" idx="1"/>
          </p:nvPr>
        </p:nvSpPr>
        <p:spPr>
          <a:xfrm>
            <a:off x="1259632" y="6079328"/>
            <a:ext cx="6400800" cy="505472"/>
          </a:xfrm>
        </p:spPr>
        <p:txBody>
          <a:bodyPr>
            <a:normAutofit lnSpcReduction="10000"/>
          </a:bodyPr>
          <a:lstStyle/>
          <a:p>
            <a:r>
              <a:rPr lang="en-GB" b="1" dirty="0" smtClean="0">
                <a:solidFill>
                  <a:schemeClr val="bg1"/>
                </a:solidFill>
              </a:rPr>
              <a:t>HPAH4001</a:t>
            </a:r>
          </a:p>
        </p:txBody>
      </p:sp>
      <p:sp>
        <p:nvSpPr>
          <p:cNvPr id="4" name="Subtitle 2"/>
          <p:cNvSpPr txBox="1">
            <a:spLocks/>
          </p:cNvSpPr>
          <p:nvPr/>
        </p:nvSpPr>
        <p:spPr>
          <a:xfrm>
            <a:off x="2411760" y="2128440"/>
            <a:ext cx="4629200" cy="2391698"/>
          </a:xfrm>
          <a:prstGeom prst="rect">
            <a:avLst/>
          </a:prstGeom>
        </p:spPr>
        <p:txBody>
          <a:bodyPr vert="horz">
            <a:normAutofit fontScale="77500" lnSpcReduction="20000"/>
          </a:bodyPr>
          <a:lstStyle/>
          <a:p>
            <a:pPr algn="ctr">
              <a:spcBef>
                <a:spcPct val="20000"/>
              </a:spcBef>
              <a:buClr>
                <a:prstClr val="white">
                  <a:shade val="95000"/>
                </a:prstClr>
              </a:buClr>
              <a:buSzPct val="65000"/>
              <a:defRPr/>
            </a:pPr>
            <a:endParaRPr lang="en-GB" sz="3600" dirty="0">
              <a:solidFill>
                <a:prstClr val="black"/>
              </a:solidFill>
            </a:endParaRPr>
          </a:p>
          <a:p>
            <a:pPr algn="ctr">
              <a:spcBef>
                <a:spcPct val="20000"/>
              </a:spcBef>
              <a:buClr>
                <a:prstClr val="white">
                  <a:shade val="95000"/>
                </a:prstClr>
              </a:buClr>
              <a:buSzPct val="65000"/>
              <a:defRPr/>
            </a:pPr>
            <a:r>
              <a:rPr lang="en-GB" sz="3600" dirty="0" smtClean="0">
                <a:solidFill>
                  <a:prstClr val="black"/>
                </a:solidFill>
              </a:rPr>
              <a:t>Session 7 – part 1 </a:t>
            </a:r>
          </a:p>
          <a:p>
            <a:pPr algn="ctr">
              <a:spcBef>
                <a:spcPct val="20000"/>
              </a:spcBef>
              <a:buClr>
                <a:prstClr val="white">
                  <a:shade val="95000"/>
                </a:prstClr>
              </a:buClr>
              <a:buSzPct val="65000"/>
              <a:defRPr/>
            </a:pPr>
            <a:r>
              <a:rPr lang="en-GB" sz="3600" dirty="0" smtClean="0">
                <a:solidFill>
                  <a:prstClr val="black"/>
                </a:solidFill>
              </a:rPr>
              <a:t>Childhood and Education</a:t>
            </a:r>
            <a:r>
              <a:rPr lang="en-GB" sz="3600" i="1" dirty="0">
                <a:solidFill>
                  <a:prstClr val="black"/>
                </a:solidFill>
              </a:rPr>
              <a:t>	</a:t>
            </a:r>
          </a:p>
          <a:p>
            <a:pPr algn="ctr">
              <a:spcBef>
                <a:spcPct val="20000"/>
              </a:spcBef>
              <a:buClr>
                <a:prstClr val="white">
                  <a:shade val="95000"/>
                </a:prstClr>
              </a:buClr>
              <a:buSzPct val="65000"/>
              <a:defRPr/>
            </a:pPr>
            <a:endParaRPr lang="en-GB" sz="2800" dirty="0">
              <a:solidFill>
                <a:prstClr val="black"/>
              </a:solidFill>
            </a:endParaRPr>
          </a:p>
          <a:p>
            <a:pPr algn="ctr">
              <a:spcBef>
                <a:spcPct val="20000"/>
              </a:spcBef>
              <a:buClr>
                <a:prstClr val="white">
                  <a:shade val="95000"/>
                </a:prstClr>
              </a:buClr>
              <a:buSzPct val="65000"/>
              <a:buFont typeface="Wingdings 2"/>
              <a:buNone/>
              <a:defRPr/>
            </a:pPr>
            <a:r>
              <a:rPr lang="en-GB" sz="2800" dirty="0">
                <a:solidFill>
                  <a:prstClr val="black"/>
                </a:solidFill>
              </a:rPr>
              <a:t> </a:t>
            </a:r>
          </a:p>
        </p:txBody>
      </p:sp>
      <p:pic>
        <p:nvPicPr>
          <p:cNvPr id="7" name="Picture 6"/>
          <p:cNvPicPr>
            <a:picLocks noChangeAspect="1"/>
          </p:cNvPicPr>
          <p:nvPr/>
        </p:nvPicPr>
        <p:blipFill>
          <a:blip r:embed="rId2"/>
          <a:stretch>
            <a:fillRect/>
          </a:stretch>
        </p:blipFill>
        <p:spPr>
          <a:xfrm>
            <a:off x="491217" y="3429000"/>
            <a:ext cx="8205927" cy="2554445"/>
          </a:xfrm>
          <a:prstGeom prst="rect">
            <a:avLst/>
          </a:prstGeom>
        </p:spPr>
      </p:pic>
    </p:spTree>
    <p:extLst>
      <p:ext uri="{BB962C8B-B14F-4D97-AF65-F5344CB8AC3E}">
        <p14:creationId xmlns:p14="http://schemas.microsoft.com/office/powerpoint/2010/main" val="26613574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476672"/>
            <a:ext cx="8568952" cy="5688632"/>
          </a:xfrm>
        </p:spPr>
        <p:txBody>
          <a:bodyPr/>
          <a:lstStyle/>
          <a:p>
            <a:pPr>
              <a:buNone/>
            </a:pPr>
            <a:endParaRPr lang="en-GB" dirty="0" smtClean="0"/>
          </a:p>
          <a:p>
            <a:pPr>
              <a:buNone/>
            </a:pPr>
            <a:endParaRPr lang="en-GB" dirty="0" smtClean="0"/>
          </a:p>
          <a:p>
            <a:pPr>
              <a:buNone/>
            </a:pPr>
            <a:endParaRPr lang="en-GB" dirty="0" smtClean="0"/>
          </a:p>
          <a:p>
            <a:pPr algn="ctr">
              <a:buNone/>
            </a:pPr>
            <a:r>
              <a:rPr lang="en-GB" sz="6000" b="1" dirty="0" smtClean="0">
                <a:solidFill>
                  <a:schemeClr val="bg1"/>
                </a:solidFill>
              </a:rPr>
              <a:t>Development and Socialisation in the Roman World</a:t>
            </a:r>
            <a:endParaRPr lang="en-GB" sz="6000" b="1" dirty="0">
              <a:solidFill>
                <a:schemeClr val="bg1"/>
              </a:solidFill>
            </a:endParaRPr>
          </a:p>
        </p:txBody>
      </p:sp>
    </p:spTree>
    <p:extLst>
      <p:ext uri="{BB962C8B-B14F-4D97-AF65-F5344CB8AC3E}">
        <p14:creationId xmlns:p14="http://schemas.microsoft.com/office/powerpoint/2010/main" val="39515534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936104"/>
          </a:xfrm>
        </p:spPr>
        <p:txBody>
          <a:bodyPr/>
          <a:lstStyle/>
          <a:p>
            <a:r>
              <a:rPr lang="en-GB" dirty="0" smtClean="0">
                <a:solidFill>
                  <a:schemeClr val="bg1"/>
                </a:solidFill>
              </a:rPr>
              <a:t>Childbirth</a:t>
            </a:r>
            <a:endParaRPr lang="en-GB" dirty="0">
              <a:solidFill>
                <a:schemeClr val="bg1"/>
              </a:solidFill>
            </a:endParaRPr>
          </a:p>
        </p:txBody>
      </p:sp>
      <p:sp>
        <p:nvSpPr>
          <p:cNvPr id="3" name="Content Placeholder 2"/>
          <p:cNvSpPr>
            <a:spLocks noGrp="1"/>
          </p:cNvSpPr>
          <p:nvPr>
            <p:ph idx="1"/>
          </p:nvPr>
        </p:nvSpPr>
        <p:spPr>
          <a:xfrm>
            <a:off x="107504" y="1196752"/>
            <a:ext cx="9036496" cy="5661248"/>
          </a:xfrm>
        </p:spPr>
        <p:txBody>
          <a:bodyPr>
            <a:normAutofit/>
          </a:bodyPr>
          <a:lstStyle/>
          <a:p>
            <a:r>
              <a:rPr lang="en-GB" dirty="0">
                <a:solidFill>
                  <a:schemeClr val="bg1"/>
                </a:solidFill>
              </a:rPr>
              <a:t>Giving birth potentially hazardous – loss of blood, diseases and hygiene, complications.</a:t>
            </a:r>
          </a:p>
          <a:p>
            <a:endParaRPr lang="en-GB" sz="1000" dirty="0">
              <a:solidFill>
                <a:schemeClr val="bg1"/>
              </a:solidFill>
            </a:endParaRPr>
          </a:p>
          <a:p>
            <a:r>
              <a:rPr lang="en-GB" dirty="0">
                <a:solidFill>
                  <a:schemeClr val="bg1"/>
                </a:solidFill>
              </a:rPr>
              <a:t>High birth-rate, high </a:t>
            </a:r>
            <a:r>
              <a:rPr lang="en-GB" dirty="0" smtClean="0">
                <a:solidFill>
                  <a:schemeClr val="bg1"/>
                </a:solidFill>
              </a:rPr>
              <a:t>mortality-rate</a:t>
            </a:r>
            <a:r>
              <a:rPr lang="en-GB" dirty="0">
                <a:solidFill>
                  <a:schemeClr val="bg1"/>
                </a:solidFill>
              </a:rPr>
              <a:t>.</a:t>
            </a:r>
          </a:p>
          <a:p>
            <a:endParaRPr lang="en-GB" sz="1000" dirty="0" smtClean="0">
              <a:solidFill>
                <a:schemeClr val="bg1"/>
              </a:solidFill>
            </a:endParaRPr>
          </a:p>
          <a:p>
            <a:r>
              <a:rPr lang="en-GB" dirty="0">
                <a:solidFill>
                  <a:schemeClr val="bg1"/>
                </a:solidFill>
              </a:rPr>
              <a:t>Payers to Diana - offerings to Juno Lucina.</a:t>
            </a:r>
          </a:p>
          <a:p>
            <a:endParaRPr lang="en-GB" sz="1000" dirty="0">
              <a:solidFill>
                <a:schemeClr val="bg1"/>
              </a:solidFill>
            </a:endParaRPr>
          </a:p>
          <a:p>
            <a:r>
              <a:rPr lang="en-GB" dirty="0" err="1">
                <a:solidFill>
                  <a:schemeClr val="bg1"/>
                </a:solidFill>
              </a:rPr>
              <a:t>Lectisternium</a:t>
            </a:r>
            <a:r>
              <a:rPr lang="en-GB" dirty="0">
                <a:solidFill>
                  <a:schemeClr val="bg1"/>
                </a:solidFill>
              </a:rPr>
              <a:t> (couch and meal) set up to Juno and Hercules, seen by those attending morning salutation</a:t>
            </a:r>
            <a:r>
              <a:rPr lang="en-GB" dirty="0" smtClean="0">
                <a:solidFill>
                  <a:schemeClr val="bg1"/>
                </a:solidFill>
              </a:rPr>
              <a:t>.</a:t>
            </a:r>
          </a:p>
          <a:p>
            <a:endParaRPr lang="en-GB" sz="1000" dirty="0" smtClean="0">
              <a:solidFill>
                <a:schemeClr val="bg1"/>
              </a:solidFill>
            </a:endParaRPr>
          </a:p>
          <a:p>
            <a:r>
              <a:rPr lang="en-GB" dirty="0" smtClean="0">
                <a:solidFill>
                  <a:schemeClr val="bg1"/>
                </a:solidFill>
              </a:rPr>
              <a:t>Children </a:t>
            </a:r>
            <a:r>
              <a:rPr lang="en-GB" dirty="0">
                <a:solidFill>
                  <a:schemeClr val="bg1"/>
                </a:solidFill>
              </a:rPr>
              <a:t>not exposed were acknowledged by the father and raised (</a:t>
            </a:r>
            <a:r>
              <a:rPr lang="en-GB" i="1" dirty="0" err="1">
                <a:solidFill>
                  <a:schemeClr val="bg1"/>
                </a:solidFill>
              </a:rPr>
              <a:t>sublatus</a:t>
            </a:r>
            <a:r>
              <a:rPr lang="en-GB" dirty="0">
                <a:solidFill>
                  <a:schemeClr val="bg1"/>
                </a:solidFill>
              </a:rPr>
              <a:t>). </a:t>
            </a:r>
          </a:p>
          <a:p>
            <a:endParaRPr lang="en-GB" dirty="0">
              <a:solidFill>
                <a:schemeClr val="bg1"/>
              </a:solidFill>
            </a:endParaRPr>
          </a:p>
          <a:p>
            <a:endParaRPr lang="en-GB" dirty="0"/>
          </a:p>
          <a:p>
            <a:endParaRPr lang="en-GB" dirty="0"/>
          </a:p>
          <a:p>
            <a:endParaRPr lang="en-GB" dirty="0"/>
          </a:p>
        </p:txBody>
      </p:sp>
      <p:pic>
        <p:nvPicPr>
          <p:cNvPr id="4" name="Picture 3"/>
          <p:cNvPicPr>
            <a:picLocks noChangeAspect="1"/>
          </p:cNvPicPr>
          <p:nvPr/>
        </p:nvPicPr>
        <p:blipFill rotWithShape="1">
          <a:blip r:embed="rId2"/>
          <a:srcRect l="50000"/>
          <a:stretch/>
        </p:blipFill>
        <p:spPr>
          <a:xfrm>
            <a:off x="7452320" y="2208621"/>
            <a:ext cx="1581721" cy="1540459"/>
          </a:xfrm>
          <a:prstGeom prst="rect">
            <a:avLst/>
          </a:prstGeom>
        </p:spPr>
      </p:pic>
    </p:spTree>
    <p:extLst>
      <p:ext uri="{BB962C8B-B14F-4D97-AF65-F5344CB8AC3E}">
        <p14:creationId xmlns:p14="http://schemas.microsoft.com/office/powerpoint/2010/main" val="2053425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
            <a:ext cx="6372200" cy="5661249"/>
          </a:xfrm>
        </p:spPr>
        <p:txBody>
          <a:bodyPr>
            <a:normAutofit fontScale="92500"/>
          </a:bodyPr>
          <a:lstStyle/>
          <a:p>
            <a:r>
              <a:rPr lang="en-GB" dirty="0" smtClean="0">
                <a:solidFill>
                  <a:schemeClr val="bg1"/>
                </a:solidFill>
              </a:rPr>
              <a:t>Rome </a:t>
            </a:r>
            <a:r>
              <a:rPr lang="en-GB" dirty="0">
                <a:solidFill>
                  <a:schemeClr val="bg1"/>
                </a:solidFill>
              </a:rPr>
              <a:t>- On the eight and ninth days children were purified (</a:t>
            </a:r>
            <a:r>
              <a:rPr lang="en-GB" i="1" dirty="0">
                <a:solidFill>
                  <a:schemeClr val="bg1"/>
                </a:solidFill>
              </a:rPr>
              <a:t>dies </a:t>
            </a:r>
            <a:r>
              <a:rPr lang="en-GB" i="1" dirty="0" err="1">
                <a:solidFill>
                  <a:schemeClr val="bg1"/>
                </a:solidFill>
              </a:rPr>
              <a:t>lustricus</a:t>
            </a:r>
            <a:r>
              <a:rPr lang="en-GB" dirty="0">
                <a:solidFill>
                  <a:schemeClr val="bg1"/>
                </a:solidFill>
              </a:rPr>
              <a:t>) and then named – boys usually wore a bulla (protective amulet) until reached adulthood, and a </a:t>
            </a:r>
            <a:r>
              <a:rPr lang="en-GB" dirty="0" err="1">
                <a:solidFill>
                  <a:schemeClr val="bg1"/>
                </a:solidFill>
              </a:rPr>
              <a:t>lunula</a:t>
            </a:r>
            <a:r>
              <a:rPr lang="en-GB" dirty="0">
                <a:solidFill>
                  <a:schemeClr val="bg1"/>
                </a:solidFill>
              </a:rPr>
              <a:t> for a girl until marriage.</a:t>
            </a:r>
          </a:p>
          <a:p>
            <a:endParaRPr lang="en-GB" sz="200" dirty="0">
              <a:solidFill>
                <a:schemeClr val="bg1"/>
              </a:solidFill>
            </a:endParaRPr>
          </a:p>
          <a:p>
            <a:r>
              <a:rPr lang="en-GB" dirty="0">
                <a:solidFill>
                  <a:schemeClr val="bg1"/>
                </a:solidFill>
              </a:rPr>
              <a:t>Augustan period – </a:t>
            </a:r>
            <a:r>
              <a:rPr lang="en-GB" i="1" dirty="0" err="1">
                <a:solidFill>
                  <a:schemeClr val="bg1"/>
                </a:solidFill>
              </a:rPr>
              <a:t>lex</a:t>
            </a:r>
            <a:r>
              <a:rPr lang="en-GB" i="1" dirty="0">
                <a:solidFill>
                  <a:schemeClr val="bg1"/>
                </a:solidFill>
              </a:rPr>
              <a:t> </a:t>
            </a:r>
            <a:r>
              <a:rPr lang="en-GB" i="1" dirty="0" err="1">
                <a:solidFill>
                  <a:schemeClr val="bg1"/>
                </a:solidFill>
              </a:rPr>
              <a:t>Aelia</a:t>
            </a:r>
            <a:r>
              <a:rPr lang="en-GB" i="1" dirty="0">
                <a:solidFill>
                  <a:schemeClr val="bg1"/>
                </a:solidFill>
              </a:rPr>
              <a:t> </a:t>
            </a:r>
            <a:r>
              <a:rPr lang="en-GB" i="1" dirty="0" err="1">
                <a:solidFill>
                  <a:schemeClr val="bg1"/>
                </a:solidFill>
              </a:rPr>
              <a:t>Sentia</a:t>
            </a:r>
            <a:r>
              <a:rPr lang="en-GB" i="1" dirty="0">
                <a:solidFill>
                  <a:schemeClr val="bg1"/>
                </a:solidFill>
              </a:rPr>
              <a:t> </a:t>
            </a:r>
            <a:r>
              <a:rPr lang="en-GB" dirty="0">
                <a:solidFill>
                  <a:schemeClr val="bg1"/>
                </a:solidFill>
              </a:rPr>
              <a:t>and </a:t>
            </a:r>
            <a:r>
              <a:rPr lang="en-GB" i="1" dirty="0" err="1">
                <a:solidFill>
                  <a:schemeClr val="bg1"/>
                </a:solidFill>
              </a:rPr>
              <a:t>lex</a:t>
            </a:r>
            <a:r>
              <a:rPr lang="en-GB" i="1" dirty="0">
                <a:solidFill>
                  <a:schemeClr val="bg1"/>
                </a:solidFill>
              </a:rPr>
              <a:t> </a:t>
            </a:r>
            <a:r>
              <a:rPr lang="en-GB" i="1" dirty="0" err="1">
                <a:solidFill>
                  <a:schemeClr val="bg1"/>
                </a:solidFill>
              </a:rPr>
              <a:t>Popia</a:t>
            </a:r>
            <a:r>
              <a:rPr lang="en-GB" i="1" dirty="0">
                <a:solidFill>
                  <a:schemeClr val="bg1"/>
                </a:solidFill>
              </a:rPr>
              <a:t> </a:t>
            </a:r>
            <a:r>
              <a:rPr lang="en-GB" i="1" dirty="0" err="1">
                <a:solidFill>
                  <a:schemeClr val="bg1"/>
                </a:solidFill>
              </a:rPr>
              <a:t>Poppaea</a:t>
            </a:r>
            <a:r>
              <a:rPr lang="en-GB" i="1" dirty="0">
                <a:solidFill>
                  <a:schemeClr val="bg1"/>
                </a:solidFill>
              </a:rPr>
              <a:t> </a:t>
            </a:r>
            <a:r>
              <a:rPr lang="en-GB" dirty="0">
                <a:solidFill>
                  <a:schemeClr val="bg1"/>
                </a:solidFill>
              </a:rPr>
              <a:t>– it was necessary for Roman citizens to register a child’s birth within 30 days. </a:t>
            </a:r>
            <a:endParaRPr lang="en-GB" dirty="0" smtClean="0">
              <a:solidFill>
                <a:schemeClr val="bg1"/>
              </a:solidFill>
            </a:endParaRPr>
          </a:p>
          <a:p>
            <a:endParaRPr lang="en-GB" sz="200" dirty="0">
              <a:solidFill>
                <a:schemeClr val="bg1"/>
              </a:solidFill>
            </a:endParaRPr>
          </a:p>
          <a:p>
            <a:r>
              <a:rPr lang="en-GB" dirty="0">
                <a:solidFill>
                  <a:schemeClr val="bg1"/>
                </a:solidFill>
              </a:rPr>
              <a:t>Abortion </a:t>
            </a:r>
            <a:r>
              <a:rPr lang="en-GB" dirty="0" smtClean="0">
                <a:solidFill>
                  <a:schemeClr val="bg1"/>
                </a:solidFill>
              </a:rPr>
              <a:t>is a private affair </a:t>
            </a:r>
            <a:r>
              <a:rPr lang="en-GB" dirty="0">
                <a:solidFill>
                  <a:schemeClr val="bg1"/>
                </a:solidFill>
              </a:rPr>
              <a:t>in </a:t>
            </a:r>
            <a:r>
              <a:rPr lang="en-GB" dirty="0" smtClean="0">
                <a:solidFill>
                  <a:schemeClr val="bg1"/>
                </a:solidFill>
              </a:rPr>
              <a:t>Roman society </a:t>
            </a:r>
            <a:r>
              <a:rPr lang="en-GB" dirty="0">
                <a:solidFill>
                  <a:schemeClr val="bg1"/>
                </a:solidFill>
              </a:rPr>
              <a:t>until reign of Septimius Severus – issue of religious pollution.</a:t>
            </a:r>
          </a:p>
          <a:p>
            <a:endParaRPr lang="en-GB" dirty="0">
              <a:solidFill>
                <a:schemeClr val="bg1"/>
              </a:solidFill>
            </a:endParaRPr>
          </a:p>
          <a:p>
            <a:endParaRPr lang="en-GB" dirty="0"/>
          </a:p>
        </p:txBody>
      </p:sp>
      <p:pic>
        <p:nvPicPr>
          <p:cNvPr id="4" name="Picture 3"/>
          <p:cNvPicPr>
            <a:picLocks noChangeAspect="1"/>
          </p:cNvPicPr>
          <p:nvPr/>
        </p:nvPicPr>
        <p:blipFill>
          <a:blip r:embed="rId2"/>
          <a:stretch>
            <a:fillRect/>
          </a:stretch>
        </p:blipFill>
        <p:spPr>
          <a:xfrm>
            <a:off x="6372200" y="95406"/>
            <a:ext cx="2594689" cy="4911600"/>
          </a:xfrm>
          <a:prstGeom prst="rect">
            <a:avLst/>
          </a:prstGeom>
        </p:spPr>
      </p:pic>
      <p:sp>
        <p:nvSpPr>
          <p:cNvPr id="5" name="AutoShape 7"/>
          <p:cNvSpPr>
            <a:spLocks noChangeArrowheads="1"/>
          </p:cNvSpPr>
          <p:nvPr/>
        </p:nvSpPr>
        <p:spPr bwMode="auto">
          <a:xfrm rot="-2997615">
            <a:off x="7550977" y="1582250"/>
            <a:ext cx="478553" cy="480675"/>
          </a:xfrm>
          <a:custGeom>
            <a:avLst/>
            <a:gdLst>
              <a:gd name="G0" fmla="+- 1150 0 0"/>
              <a:gd name="G1" fmla="+- 21600 0 1150"/>
              <a:gd name="G2" fmla="+- 21600 0 115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150" y="10800"/>
                </a:moveTo>
                <a:cubicBezTo>
                  <a:pt x="1150" y="16130"/>
                  <a:pt x="5470" y="20450"/>
                  <a:pt x="10800" y="20450"/>
                </a:cubicBezTo>
                <a:cubicBezTo>
                  <a:pt x="16130" y="20450"/>
                  <a:pt x="20450" y="16130"/>
                  <a:pt x="20450" y="10800"/>
                </a:cubicBezTo>
                <a:cubicBezTo>
                  <a:pt x="20450" y="5470"/>
                  <a:pt x="16130" y="1150"/>
                  <a:pt x="10800" y="1150"/>
                </a:cubicBezTo>
                <a:cubicBezTo>
                  <a:pt x="5470" y="1150"/>
                  <a:pt x="1150" y="5470"/>
                  <a:pt x="1150" y="10800"/>
                </a:cubicBezTo>
                <a:close/>
              </a:path>
            </a:pathLst>
          </a:custGeom>
          <a:solidFill>
            <a:srgbClr val="FF0000"/>
          </a:solidFill>
          <a:ln w="9525">
            <a:solidFill>
              <a:schemeClr val="tx1"/>
            </a:solidFill>
            <a:round/>
            <a:headEnd/>
            <a:tailEnd/>
          </a:ln>
          <a:effectLst/>
        </p:spPr>
        <p:txBody>
          <a:bodyPr wrap="none" anchor="ctr"/>
          <a:lstStyle/>
          <a:p>
            <a:endParaRPr lang="en-GB">
              <a:solidFill>
                <a:prstClr val="white"/>
              </a:solidFill>
            </a:endParaRPr>
          </a:p>
        </p:txBody>
      </p:sp>
      <p:sp>
        <p:nvSpPr>
          <p:cNvPr id="6" name="Rectangle 5"/>
          <p:cNvSpPr/>
          <p:nvPr/>
        </p:nvSpPr>
        <p:spPr>
          <a:xfrm>
            <a:off x="72070" y="5533415"/>
            <a:ext cx="8894819" cy="1286506"/>
          </a:xfrm>
          <a:prstGeom prst="rect">
            <a:avLst/>
          </a:prstGeom>
        </p:spPr>
        <p:txBody>
          <a:bodyPr wrap="square">
            <a:spAutoFit/>
          </a:bodyPr>
          <a:lstStyle/>
          <a:p>
            <a:pPr marL="137160" lvl="0">
              <a:spcBef>
                <a:spcPct val="20000"/>
              </a:spcBef>
              <a:buClr>
                <a:prstClr val="white">
                  <a:shade val="95000"/>
                </a:prstClr>
              </a:buClr>
              <a:buSzPct val="65000"/>
            </a:pPr>
            <a:r>
              <a:rPr lang="en-GB" sz="2000" b="1" dirty="0">
                <a:solidFill>
                  <a:schemeClr val="bg1"/>
                </a:solidFill>
              </a:rPr>
              <a:t>Contract for a wet-nurse – 16 month period (Egypt, 13 BC)</a:t>
            </a:r>
            <a:r>
              <a:rPr lang="en-GB" sz="2000" dirty="0">
                <a:solidFill>
                  <a:schemeClr val="bg1"/>
                </a:solidFill>
              </a:rPr>
              <a:t>:</a:t>
            </a:r>
          </a:p>
          <a:p>
            <a:pPr marL="411480" indent="-283464">
              <a:spcBef>
                <a:spcPct val="20000"/>
              </a:spcBef>
              <a:buClr>
                <a:prstClr val="white"/>
              </a:buClr>
              <a:buSzPct val="80000"/>
              <a:buFont typeface="Wingdings 2"/>
              <a:buChar char=""/>
            </a:pPr>
            <a:r>
              <a:rPr lang="en-GB" dirty="0">
                <a:solidFill>
                  <a:schemeClr val="bg1"/>
                </a:solidFill>
              </a:rPr>
              <a:t>“</a:t>
            </a:r>
            <a:r>
              <a:rPr lang="en-GB" dirty="0" err="1">
                <a:solidFill>
                  <a:schemeClr val="bg1"/>
                </a:solidFill>
              </a:rPr>
              <a:t>Didyma</a:t>
            </a:r>
            <a:r>
              <a:rPr lang="en-GB" dirty="0">
                <a:solidFill>
                  <a:schemeClr val="bg1"/>
                </a:solidFill>
              </a:rPr>
              <a:t> agrees to nurse and suckle outside her own home… She is to receive from the said </a:t>
            </a:r>
            <a:r>
              <a:rPr lang="en-GB" dirty="0" err="1">
                <a:solidFill>
                  <a:schemeClr val="bg1"/>
                </a:solidFill>
              </a:rPr>
              <a:t>Isidora</a:t>
            </a:r>
            <a:r>
              <a:rPr lang="en-GB" dirty="0">
                <a:solidFill>
                  <a:schemeClr val="bg1"/>
                </a:solidFill>
              </a:rPr>
              <a:t> as pay for the milk and the nursing ten silver drachmas and a half-litre of oil every month.” – Selected Papyri 1, no. 16 – Loeb.</a:t>
            </a:r>
          </a:p>
        </p:txBody>
      </p:sp>
    </p:spTree>
    <p:extLst>
      <p:ext uri="{BB962C8B-B14F-4D97-AF65-F5344CB8AC3E}">
        <p14:creationId xmlns:p14="http://schemas.microsoft.com/office/powerpoint/2010/main" val="29885377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52736"/>
          </a:xfrm>
        </p:spPr>
        <p:txBody>
          <a:bodyPr/>
          <a:lstStyle/>
          <a:p>
            <a:r>
              <a:rPr lang="en-GB" dirty="0" smtClean="0">
                <a:solidFill>
                  <a:schemeClr val="bg1"/>
                </a:solidFill>
              </a:rPr>
              <a:t>Early Childhood</a:t>
            </a:r>
            <a:endParaRPr lang="en-GB" dirty="0">
              <a:solidFill>
                <a:schemeClr val="bg1"/>
              </a:solidFill>
            </a:endParaRPr>
          </a:p>
        </p:txBody>
      </p:sp>
      <p:sp>
        <p:nvSpPr>
          <p:cNvPr id="3" name="Content Placeholder 2"/>
          <p:cNvSpPr>
            <a:spLocks noGrp="1"/>
          </p:cNvSpPr>
          <p:nvPr>
            <p:ph idx="1"/>
          </p:nvPr>
        </p:nvSpPr>
        <p:spPr>
          <a:xfrm>
            <a:off x="0" y="1052736"/>
            <a:ext cx="9036496" cy="5805264"/>
          </a:xfrm>
        </p:spPr>
        <p:txBody>
          <a:bodyPr>
            <a:normAutofit fontScale="92500"/>
          </a:bodyPr>
          <a:lstStyle/>
          <a:p>
            <a:r>
              <a:rPr lang="en-GB" dirty="0" smtClean="0">
                <a:solidFill>
                  <a:schemeClr val="bg1"/>
                </a:solidFill>
              </a:rPr>
              <a:t>Physiological development: swaddling seen as important for developing healthy limbs (</a:t>
            </a:r>
            <a:r>
              <a:rPr lang="en-GB" dirty="0" err="1" smtClean="0">
                <a:solidFill>
                  <a:schemeClr val="bg1"/>
                </a:solidFill>
              </a:rPr>
              <a:t>Soranus</a:t>
            </a:r>
            <a:r>
              <a:rPr lang="en-GB" dirty="0" smtClean="0">
                <a:solidFill>
                  <a:schemeClr val="bg1"/>
                </a:solidFill>
              </a:rPr>
              <a:t> </a:t>
            </a:r>
            <a:r>
              <a:rPr lang="en-GB" i="1" dirty="0" smtClean="0">
                <a:solidFill>
                  <a:schemeClr val="bg1"/>
                </a:solidFill>
              </a:rPr>
              <a:t>Gyn. </a:t>
            </a:r>
            <a:r>
              <a:rPr lang="en-GB" dirty="0" smtClean="0">
                <a:solidFill>
                  <a:schemeClr val="bg1"/>
                </a:solidFill>
              </a:rPr>
              <a:t>2.14-15, 32-35). </a:t>
            </a:r>
          </a:p>
          <a:p>
            <a:endParaRPr lang="en-GB" sz="200" dirty="0">
              <a:solidFill>
                <a:schemeClr val="bg1"/>
              </a:solidFill>
            </a:endParaRPr>
          </a:p>
          <a:p>
            <a:r>
              <a:rPr lang="en-GB" dirty="0" smtClean="0">
                <a:solidFill>
                  <a:schemeClr val="bg1"/>
                </a:solidFill>
              </a:rPr>
              <a:t>Character development: balance between not crushing spirits and not overindulging children (Seneca </a:t>
            </a:r>
            <a:r>
              <a:rPr lang="en-GB" i="1" dirty="0" smtClean="0">
                <a:solidFill>
                  <a:schemeClr val="bg1"/>
                </a:solidFill>
              </a:rPr>
              <a:t>On Anger </a:t>
            </a:r>
            <a:r>
              <a:rPr lang="en-GB" dirty="0" smtClean="0">
                <a:solidFill>
                  <a:schemeClr val="bg1"/>
                </a:solidFill>
              </a:rPr>
              <a:t>2.20-21).</a:t>
            </a:r>
          </a:p>
          <a:p>
            <a:endParaRPr lang="en-GB" sz="200" dirty="0">
              <a:solidFill>
                <a:schemeClr val="bg1"/>
              </a:solidFill>
            </a:endParaRPr>
          </a:p>
          <a:p>
            <a:r>
              <a:rPr lang="en-GB" dirty="0">
                <a:solidFill>
                  <a:schemeClr val="bg1"/>
                </a:solidFill>
              </a:rPr>
              <a:t>First three years of a child’s considered to be very susceptible to influence – </a:t>
            </a:r>
            <a:r>
              <a:rPr lang="en-GB" dirty="0" err="1">
                <a:solidFill>
                  <a:schemeClr val="bg1"/>
                </a:solidFill>
              </a:rPr>
              <a:t>Soranus</a:t>
            </a:r>
            <a:r>
              <a:rPr lang="en-GB" dirty="0">
                <a:solidFill>
                  <a:schemeClr val="bg1"/>
                </a:solidFill>
              </a:rPr>
              <a:t> </a:t>
            </a:r>
            <a:r>
              <a:rPr lang="en-GB" i="1" dirty="0">
                <a:solidFill>
                  <a:schemeClr val="bg1"/>
                </a:solidFill>
              </a:rPr>
              <a:t>Gyn</a:t>
            </a:r>
            <a:r>
              <a:rPr lang="en-GB" dirty="0">
                <a:solidFill>
                  <a:schemeClr val="bg1"/>
                </a:solidFill>
              </a:rPr>
              <a:t>. 2.18). </a:t>
            </a:r>
            <a:endParaRPr lang="en-GB" dirty="0" smtClean="0">
              <a:solidFill>
                <a:schemeClr val="bg1"/>
              </a:solidFill>
            </a:endParaRPr>
          </a:p>
          <a:p>
            <a:endParaRPr lang="en-GB" sz="200" dirty="0">
              <a:solidFill>
                <a:schemeClr val="bg1"/>
              </a:solidFill>
            </a:endParaRPr>
          </a:p>
          <a:p>
            <a:pPr marL="137160" indent="0">
              <a:buNone/>
            </a:pPr>
            <a:endParaRPr lang="en-GB" sz="200" dirty="0" smtClean="0">
              <a:solidFill>
                <a:schemeClr val="bg1"/>
              </a:solidFill>
            </a:endParaRPr>
          </a:p>
          <a:p>
            <a:pPr marL="137160" indent="0">
              <a:buNone/>
            </a:pPr>
            <a:endParaRPr lang="en-GB" sz="500" dirty="0">
              <a:solidFill>
                <a:schemeClr val="bg1"/>
              </a:solidFill>
            </a:endParaRPr>
          </a:p>
          <a:p>
            <a:pPr marL="137160" indent="0">
              <a:buNone/>
            </a:pPr>
            <a:r>
              <a:rPr lang="en-GB" dirty="0">
                <a:solidFill>
                  <a:schemeClr val="bg1"/>
                </a:solidFill>
              </a:rPr>
              <a:t>“In the first place then, the parents are the builders-up of the children, and lay the foundation for the children; they raise them up, they carefully train them to strength, and that they may be good both for service and for view before the public</a:t>
            </a:r>
            <a:r>
              <a:rPr lang="en-GB" dirty="0" smtClean="0">
                <a:solidFill>
                  <a:schemeClr val="bg1"/>
                </a:solidFill>
              </a:rPr>
              <a:t>.” – </a:t>
            </a:r>
            <a:r>
              <a:rPr lang="en-GB" b="1" dirty="0" smtClean="0">
                <a:solidFill>
                  <a:schemeClr val="bg1"/>
                </a:solidFill>
              </a:rPr>
              <a:t>Plautus </a:t>
            </a:r>
            <a:r>
              <a:rPr lang="en-GB" b="1" i="1" dirty="0" err="1" smtClean="0">
                <a:solidFill>
                  <a:schemeClr val="bg1"/>
                </a:solidFill>
              </a:rPr>
              <a:t>Mostellaria</a:t>
            </a:r>
            <a:r>
              <a:rPr lang="en-GB" b="1" i="1" dirty="0" smtClean="0">
                <a:solidFill>
                  <a:schemeClr val="bg1"/>
                </a:solidFill>
              </a:rPr>
              <a:t> </a:t>
            </a:r>
            <a:r>
              <a:rPr lang="en-GB" b="1" dirty="0" smtClean="0">
                <a:solidFill>
                  <a:schemeClr val="bg1"/>
                </a:solidFill>
              </a:rPr>
              <a:t>91 </a:t>
            </a:r>
            <a:r>
              <a:rPr lang="en-GB" dirty="0" smtClean="0">
                <a:solidFill>
                  <a:schemeClr val="bg1"/>
                </a:solidFill>
              </a:rPr>
              <a:t>ff. </a:t>
            </a:r>
          </a:p>
          <a:p>
            <a:pPr marL="137160" indent="0">
              <a:buNone/>
            </a:pPr>
            <a:endParaRPr lang="en-GB" sz="500" dirty="0">
              <a:solidFill>
                <a:schemeClr val="bg1"/>
              </a:solidFill>
            </a:endParaRPr>
          </a:p>
        </p:txBody>
      </p:sp>
    </p:spTree>
    <p:extLst>
      <p:ext uri="{BB962C8B-B14F-4D97-AF65-F5344CB8AC3E}">
        <p14:creationId xmlns:p14="http://schemas.microsoft.com/office/powerpoint/2010/main" val="33108912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Caregiving</a:t>
            </a:r>
            <a:endParaRPr lang="en-GB" dirty="0">
              <a:solidFill>
                <a:schemeClr val="bg1"/>
              </a:solidFill>
            </a:endParaRPr>
          </a:p>
        </p:txBody>
      </p:sp>
      <p:sp>
        <p:nvSpPr>
          <p:cNvPr id="3" name="Content Placeholder 2"/>
          <p:cNvSpPr>
            <a:spLocks noGrp="1"/>
          </p:cNvSpPr>
          <p:nvPr>
            <p:ph idx="1"/>
          </p:nvPr>
        </p:nvSpPr>
        <p:spPr>
          <a:xfrm>
            <a:off x="107504" y="1484784"/>
            <a:ext cx="8856984" cy="5328592"/>
          </a:xfrm>
        </p:spPr>
        <p:txBody>
          <a:bodyPr>
            <a:normAutofit fontScale="85000" lnSpcReduction="20000"/>
          </a:bodyPr>
          <a:lstStyle/>
          <a:p>
            <a:pPr marL="137160" indent="0">
              <a:buNone/>
            </a:pPr>
            <a:r>
              <a:rPr lang="en-GB" dirty="0">
                <a:solidFill>
                  <a:schemeClr val="bg1"/>
                </a:solidFill>
              </a:rPr>
              <a:t>“</a:t>
            </a:r>
            <a:r>
              <a:rPr lang="en-GB" dirty="0" smtClean="0">
                <a:solidFill>
                  <a:schemeClr val="bg1"/>
                </a:solidFill>
              </a:rPr>
              <a:t>She [</a:t>
            </a:r>
            <a:r>
              <a:rPr lang="en-GB" dirty="0" err="1" smtClean="0">
                <a:solidFill>
                  <a:schemeClr val="bg1"/>
                </a:solidFill>
              </a:rPr>
              <a:t>Timoxena</a:t>
            </a:r>
            <a:r>
              <a:rPr lang="en-GB" dirty="0" smtClean="0">
                <a:solidFill>
                  <a:schemeClr val="bg1"/>
                </a:solidFill>
              </a:rPr>
              <a:t>] </a:t>
            </a:r>
            <a:r>
              <a:rPr lang="en-GB" dirty="0">
                <a:solidFill>
                  <a:schemeClr val="bg1"/>
                </a:solidFill>
              </a:rPr>
              <a:t>had herself, moreover, a surprising gift of mildness and good temper, and her way of responding to friendship and of bestowing favours gave us pleasure while it afforded an insight into her kindness. For she would invite the nurse to offer the breast and feed with it not only other infants, but even the inanimate objects and playthings she took pleasure in, as though serving them at her own table, dispensing in her kindness what bounty she had and sharing her greatest pleasures with whatever gave her delight</a:t>
            </a:r>
            <a:r>
              <a:rPr lang="en-GB" dirty="0" smtClean="0">
                <a:solidFill>
                  <a:schemeClr val="bg1"/>
                </a:solidFill>
              </a:rPr>
              <a:t>.” - </a:t>
            </a:r>
            <a:r>
              <a:rPr lang="en-GB" b="1" dirty="0" smtClean="0">
                <a:solidFill>
                  <a:schemeClr val="bg1"/>
                </a:solidFill>
              </a:rPr>
              <a:t>Plutarch </a:t>
            </a:r>
            <a:r>
              <a:rPr lang="en-GB" b="1" i="1" dirty="0" err="1" smtClean="0">
                <a:solidFill>
                  <a:schemeClr val="bg1"/>
                </a:solidFill>
              </a:rPr>
              <a:t>Moralia</a:t>
            </a:r>
            <a:r>
              <a:rPr lang="en-GB" b="1" i="1" dirty="0" smtClean="0">
                <a:solidFill>
                  <a:schemeClr val="bg1"/>
                </a:solidFill>
              </a:rPr>
              <a:t> </a:t>
            </a:r>
            <a:r>
              <a:rPr lang="en-GB" b="1" dirty="0" smtClean="0">
                <a:solidFill>
                  <a:schemeClr val="bg1"/>
                </a:solidFill>
              </a:rPr>
              <a:t>608d</a:t>
            </a:r>
            <a:r>
              <a:rPr lang="en-GB" dirty="0" smtClean="0">
                <a:solidFill>
                  <a:schemeClr val="bg1"/>
                </a:solidFill>
              </a:rPr>
              <a:t>.</a:t>
            </a:r>
          </a:p>
          <a:p>
            <a:pPr marL="137160" indent="0">
              <a:buNone/>
            </a:pPr>
            <a:endParaRPr lang="en-GB" sz="1200" dirty="0">
              <a:solidFill>
                <a:schemeClr val="bg1"/>
              </a:solidFill>
            </a:endParaRPr>
          </a:p>
          <a:p>
            <a:pPr marL="137160" indent="0">
              <a:buNone/>
            </a:pPr>
            <a:r>
              <a:rPr lang="en-GB" dirty="0" smtClean="0">
                <a:solidFill>
                  <a:schemeClr val="bg1"/>
                </a:solidFill>
              </a:rPr>
              <a:t>“You</a:t>
            </a:r>
            <a:r>
              <a:rPr lang="en-GB" dirty="0">
                <a:solidFill>
                  <a:schemeClr val="bg1"/>
                </a:solidFill>
              </a:rPr>
              <a:t>, </a:t>
            </a:r>
            <a:r>
              <a:rPr lang="en-GB" dirty="0" err="1">
                <a:solidFill>
                  <a:schemeClr val="bg1"/>
                </a:solidFill>
              </a:rPr>
              <a:t>Charidemus</a:t>
            </a:r>
            <a:r>
              <a:rPr lang="en-GB" dirty="0">
                <a:solidFill>
                  <a:schemeClr val="bg1"/>
                </a:solidFill>
              </a:rPr>
              <a:t>, rocked my cradle; you were the guardian and constant companion of my childhood… If I put on a </a:t>
            </a:r>
            <a:r>
              <a:rPr lang="en-GB" dirty="0" err="1">
                <a:solidFill>
                  <a:schemeClr val="bg1"/>
                </a:solidFill>
              </a:rPr>
              <a:t>Tyrian</a:t>
            </a:r>
            <a:r>
              <a:rPr lang="en-GB" dirty="0">
                <a:solidFill>
                  <a:schemeClr val="bg1"/>
                </a:solidFill>
              </a:rPr>
              <a:t> robe, or anoint my hair, you exclaim, "Your father never did such things." You count my cups of wine with contracted brow, as if they came from a cask in your own cellar. Cease this conduct: I cannot abide a Cato in a freed man.” – </a:t>
            </a:r>
            <a:r>
              <a:rPr lang="en-GB" b="1" dirty="0">
                <a:solidFill>
                  <a:schemeClr val="bg1"/>
                </a:solidFill>
              </a:rPr>
              <a:t>Martial </a:t>
            </a:r>
            <a:r>
              <a:rPr lang="en-GB" b="1" i="1" dirty="0" smtClean="0">
                <a:solidFill>
                  <a:schemeClr val="bg1"/>
                </a:solidFill>
              </a:rPr>
              <a:t>Epigrams </a:t>
            </a:r>
            <a:r>
              <a:rPr lang="en-GB" b="1" dirty="0">
                <a:solidFill>
                  <a:schemeClr val="bg1"/>
                </a:solidFill>
              </a:rPr>
              <a:t>11.39</a:t>
            </a:r>
            <a:r>
              <a:rPr lang="en-GB" dirty="0">
                <a:solidFill>
                  <a:schemeClr val="bg1"/>
                </a:solidFill>
              </a:rPr>
              <a:t>. </a:t>
            </a:r>
          </a:p>
        </p:txBody>
      </p:sp>
    </p:spTree>
    <p:extLst>
      <p:ext uri="{BB962C8B-B14F-4D97-AF65-F5344CB8AC3E}">
        <p14:creationId xmlns:p14="http://schemas.microsoft.com/office/powerpoint/2010/main" val="42081325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Play and Discipline </a:t>
            </a:r>
            <a:endParaRPr lang="en-GB" dirty="0">
              <a:solidFill>
                <a:schemeClr val="bg1"/>
              </a:solidFill>
            </a:endParaRPr>
          </a:p>
        </p:txBody>
      </p:sp>
      <p:sp>
        <p:nvSpPr>
          <p:cNvPr id="3" name="Content Placeholder 2"/>
          <p:cNvSpPr>
            <a:spLocks noGrp="1"/>
          </p:cNvSpPr>
          <p:nvPr>
            <p:ph idx="1"/>
          </p:nvPr>
        </p:nvSpPr>
        <p:spPr>
          <a:xfrm>
            <a:off x="107504" y="1484784"/>
            <a:ext cx="8928992" cy="5373216"/>
          </a:xfrm>
        </p:spPr>
        <p:txBody>
          <a:bodyPr>
            <a:normAutofit lnSpcReduction="10000"/>
          </a:bodyPr>
          <a:lstStyle/>
          <a:p>
            <a:pPr marL="0" indent="0">
              <a:spcBef>
                <a:spcPts val="0"/>
              </a:spcBef>
              <a:buNone/>
            </a:pPr>
            <a:r>
              <a:rPr lang="en-GB" dirty="0" smtClean="0">
                <a:solidFill>
                  <a:schemeClr val="bg1"/>
                </a:solidFill>
              </a:rPr>
              <a:t>“[letter to </a:t>
            </a:r>
            <a:r>
              <a:rPr lang="en-GB" dirty="0" err="1" smtClean="0">
                <a:solidFill>
                  <a:schemeClr val="bg1"/>
                </a:solidFill>
              </a:rPr>
              <a:t>Aufidius</a:t>
            </a:r>
            <a:r>
              <a:rPr lang="en-GB" dirty="0" smtClean="0">
                <a:solidFill>
                  <a:schemeClr val="bg1"/>
                </a:solidFill>
              </a:rPr>
              <a:t> </a:t>
            </a:r>
            <a:r>
              <a:rPr lang="en-GB" dirty="0" err="1" smtClean="0">
                <a:solidFill>
                  <a:schemeClr val="bg1"/>
                </a:solidFill>
              </a:rPr>
              <a:t>Vicotinus</a:t>
            </a:r>
            <a:r>
              <a:rPr lang="en-GB" dirty="0" smtClean="0">
                <a:solidFill>
                  <a:schemeClr val="bg1"/>
                </a:solidFill>
              </a:rPr>
              <a:t>] He is also devoted to little birds ; he delights in chickens</a:t>
            </a:r>
            <a:r>
              <a:rPr lang="en-GB" dirty="0">
                <a:solidFill>
                  <a:schemeClr val="bg1"/>
                </a:solidFill>
              </a:rPr>
              <a:t>, young pigeons, and sparrows. I have </a:t>
            </a:r>
            <a:r>
              <a:rPr lang="en-GB" dirty="0" smtClean="0">
                <a:solidFill>
                  <a:schemeClr val="bg1"/>
                </a:solidFill>
              </a:rPr>
              <a:t>often </a:t>
            </a:r>
            <a:r>
              <a:rPr lang="en-GB" dirty="0">
                <a:solidFill>
                  <a:schemeClr val="bg1"/>
                </a:solidFill>
              </a:rPr>
              <a:t>heard from those who were my tutors and </a:t>
            </a:r>
            <a:r>
              <a:rPr lang="en-GB" dirty="0" smtClean="0">
                <a:solidFill>
                  <a:schemeClr val="bg1"/>
                </a:solidFill>
              </a:rPr>
              <a:t>masters </a:t>
            </a:r>
            <a:r>
              <a:rPr lang="en-GB" dirty="0">
                <a:solidFill>
                  <a:schemeClr val="bg1"/>
                </a:solidFill>
              </a:rPr>
              <a:t>that I had from my earliest infancy a passion </a:t>
            </a:r>
            <a:r>
              <a:rPr lang="en-GB" dirty="0" smtClean="0">
                <a:solidFill>
                  <a:schemeClr val="bg1"/>
                </a:solidFill>
              </a:rPr>
              <a:t>for </a:t>
            </a:r>
            <a:r>
              <a:rPr lang="en-GB" dirty="0">
                <a:solidFill>
                  <a:schemeClr val="bg1"/>
                </a:solidFill>
              </a:rPr>
              <a:t>such things.” </a:t>
            </a:r>
            <a:r>
              <a:rPr lang="en-GB" dirty="0" smtClean="0">
                <a:solidFill>
                  <a:schemeClr val="bg1"/>
                </a:solidFill>
              </a:rPr>
              <a:t>– </a:t>
            </a:r>
            <a:r>
              <a:rPr lang="en-GB" b="1" dirty="0" err="1" smtClean="0">
                <a:solidFill>
                  <a:schemeClr val="bg1"/>
                </a:solidFill>
              </a:rPr>
              <a:t>Fronto</a:t>
            </a:r>
            <a:r>
              <a:rPr lang="en-GB" b="1" dirty="0" smtClean="0">
                <a:solidFill>
                  <a:schemeClr val="bg1"/>
                </a:solidFill>
              </a:rPr>
              <a:t> </a:t>
            </a:r>
            <a:r>
              <a:rPr lang="en-GB" b="1" i="1" dirty="0" smtClean="0">
                <a:solidFill>
                  <a:schemeClr val="bg1"/>
                </a:solidFill>
              </a:rPr>
              <a:t>Ep. Ad </a:t>
            </a:r>
            <a:r>
              <a:rPr lang="en-GB" b="1" i="1" dirty="0" err="1" smtClean="0">
                <a:solidFill>
                  <a:schemeClr val="bg1"/>
                </a:solidFill>
              </a:rPr>
              <a:t>Amicos</a:t>
            </a:r>
            <a:r>
              <a:rPr lang="en-GB" b="1" i="1" dirty="0" smtClean="0">
                <a:solidFill>
                  <a:schemeClr val="bg1"/>
                </a:solidFill>
              </a:rPr>
              <a:t> </a:t>
            </a:r>
            <a:r>
              <a:rPr lang="en-GB" b="1" dirty="0" smtClean="0">
                <a:solidFill>
                  <a:schemeClr val="bg1"/>
                </a:solidFill>
              </a:rPr>
              <a:t>1.12</a:t>
            </a:r>
            <a:r>
              <a:rPr lang="en-GB" dirty="0" smtClean="0">
                <a:solidFill>
                  <a:schemeClr val="bg1"/>
                </a:solidFill>
              </a:rPr>
              <a:t>. </a:t>
            </a:r>
          </a:p>
          <a:p>
            <a:pPr marL="0" indent="0">
              <a:spcBef>
                <a:spcPts val="0"/>
              </a:spcBef>
              <a:buNone/>
            </a:pPr>
            <a:endParaRPr lang="en-GB" sz="1700" dirty="0" smtClean="0">
              <a:solidFill>
                <a:schemeClr val="bg1"/>
              </a:solidFill>
            </a:endParaRPr>
          </a:p>
          <a:p>
            <a:pPr marL="0" indent="0">
              <a:spcBef>
                <a:spcPts val="0"/>
              </a:spcBef>
              <a:buNone/>
            </a:pPr>
            <a:r>
              <a:rPr lang="en-GB" dirty="0" smtClean="0">
                <a:solidFill>
                  <a:schemeClr val="bg1"/>
                </a:solidFill>
              </a:rPr>
              <a:t>“Building </a:t>
            </a:r>
            <a:r>
              <a:rPr lang="en-GB" dirty="0">
                <a:solidFill>
                  <a:schemeClr val="bg1"/>
                </a:solidFill>
              </a:rPr>
              <a:t>doll’s houses, harnessing mice to a </a:t>
            </a:r>
            <a:r>
              <a:rPr lang="en-GB" dirty="0" smtClean="0">
                <a:solidFill>
                  <a:schemeClr val="bg1"/>
                </a:solidFill>
              </a:rPr>
              <a:t>cart, playing </a:t>
            </a:r>
            <a:r>
              <a:rPr lang="en-GB" dirty="0">
                <a:solidFill>
                  <a:schemeClr val="bg1"/>
                </a:solidFill>
              </a:rPr>
              <a:t>odds and evens, riding a </a:t>
            </a:r>
            <a:r>
              <a:rPr lang="en-GB" dirty="0" smtClean="0">
                <a:solidFill>
                  <a:schemeClr val="bg1"/>
                </a:solidFill>
              </a:rPr>
              <a:t>stick… </a:t>
            </a:r>
            <a:r>
              <a:rPr lang="en-GB" dirty="0">
                <a:solidFill>
                  <a:schemeClr val="bg1"/>
                </a:solidFill>
              </a:rPr>
              <a:t>that it matters not whether you </a:t>
            </a:r>
            <a:r>
              <a:rPr lang="en-GB" dirty="0" smtClean="0">
                <a:solidFill>
                  <a:schemeClr val="bg1"/>
                </a:solidFill>
              </a:rPr>
              <a:t>play with </a:t>
            </a:r>
            <a:r>
              <a:rPr lang="en-GB" dirty="0">
                <a:solidFill>
                  <a:schemeClr val="bg1"/>
                </a:solidFill>
              </a:rPr>
              <a:t>sand like a three year </a:t>
            </a:r>
            <a:r>
              <a:rPr lang="en-GB" dirty="0" smtClean="0">
                <a:solidFill>
                  <a:schemeClr val="bg1"/>
                </a:solidFill>
              </a:rPr>
              <a:t>old…” </a:t>
            </a:r>
            <a:r>
              <a:rPr lang="en-GB" b="1" dirty="0" smtClean="0">
                <a:solidFill>
                  <a:schemeClr val="bg1"/>
                </a:solidFill>
              </a:rPr>
              <a:t>Horace </a:t>
            </a:r>
            <a:r>
              <a:rPr lang="en-GB" b="1" i="1" dirty="0" smtClean="0">
                <a:solidFill>
                  <a:schemeClr val="bg1"/>
                </a:solidFill>
              </a:rPr>
              <a:t>Satires </a:t>
            </a:r>
            <a:r>
              <a:rPr lang="en-GB" b="1" dirty="0" smtClean="0">
                <a:solidFill>
                  <a:schemeClr val="bg1"/>
                </a:solidFill>
              </a:rPr>
              <a:t>2.3.247</a:t>
            </a:r>
            <a:r>
              <a:rPr lang="en-GB" dirty="0" smtClean="0">
                <a:solidFill>
                  <a:schemeClr val="bg1"/>
                </a:solidFill>
              </a:rPr>
              <a:t> ff.</a:t>
            </a:r>
            <a:endParaRPr lang="en-GB" dirty="0">
              <a:solidFill>
                <a:schemeClr val="bg1"/>
              </a:solidFill>
            </a:endParaRPr>
          </a:p>
          <a:p>
            <a:pPr marL="0" indent="0">
              <a:spcBef>
                <a:spcPts val="0"/>
              </a:spcBef>
              <a:buNone/>
            </a:pPr>
            <a:endParaRPr lang="en-GB" sz="1700" dirty="0">
              <a:solidFill>
                <a:schemeClr val="bg1"/>
              </a:solidFill>
            </a:endParaRPr>
          </a:p>
          <a:p>
            <a:pPr marL="0" indent="0">
              <a:spcBef>
                <a:spcPts val="0"/>
              </a:spcBef>
              <a:buNone/>
            </a:pPr>
            <a:r>
              <a:rPr lang="en-GB" dirty="0" smtClean="0">
                <a:solidFill>
                  <a:schemeClr val="bg1"/>
                </a:solidFill>
              </a:rPr>
              <a:t>“…just as nurses, after giving the children a whipping, tell them a story to comfort and please them.” – </a:t>
            </a:r>
            <a:r>
              <a:rPr lang="en-GB" b="1" dirty="0" err="1" smtClean="0">
                <a:solidFill>
                  <a:schemeClr val="bg1"/>
                </a:solidFill>
              </a:rPr>
              <a:t>Dio</a:t>
            </a:r>
            <a:r>
              <a:rPr lang="en-GB" b="1" dirty="0" smtClean="0">
                <a:solidFill>
                  <a:schemeClr val="bg1"/>
                </a:solidFill>
              </a:rPr>
              <a:t> Chrysostom </a:t>
            </a:r>
            <a:r>
              <a:rPr lang="en-GB" b="1" i="1" dirty="0" smtClean="0">
                <a:solidFill>
                  <a:schemeClr val="bg1"/>
                </a:solidFill>
              </a:rPr>
              <a:t>Orations</a:t>
            </a:r>
            <a:r>
              <a:rPr lang="en-GB" b="1" dirty="0" smtClean="0">
                <a:solidFill>
                  <a:schemeClr val="bg1"/>
                </a:solidFill>
              </a:rPr>
              <a:t> 4.74</a:t>
            </a:r>
            <a:r>
              <a:rPr lang="en-GB" dirty="0" smtClean="0">
                <a:solidFill>
                  <a:schemeClr val="bg1"/>
                </a:solidFill>
              </a:rPr>
              <a:t>. </a:t>
            </a:r>
          </a:p>
          <a:p>
            <a:pPr marL="137160" indent="0">
              <a:buNone/>
            </a:pPr>
            <a:endParaRPr lang="en-GB" dirty="0" smtClean="0">
              <a:solidFill>
                <a:schemeClr val="bg1"/>
              </a:solidFill>
            </a:endParaRPr>
          </a:p>
        </p:txBody>
      </p:sp>
    </p:spTree>
    <p:extLst>
      <p:ext uri="{BB962C8B-B14F-4D97-AF65-F5344CB8AC3E}">
        <p14:creationId xmlns:p14="http://schemas.microsoft.com/office/powerpoint/2010/main" val="22480264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8975" t="37399" r="20863" b="12201"/>
          <a:stretch/>
        </p:blipFill>
        <p:spPr>
          <a:xfrm>
            <a:off x="1043608" y="1340768"/>
            <a:ext cx="6912768" cy="5421779"/>
          </a:xfrm>
          <a:prstGeom prst="rect">
            <a:avLst/>
          </a:prstGeom>
        </p:spPr>
      </p:pic>
      <p:sp>
        <p:nvSpPr>
          <p:cNvPr id="3" name="Title 1"/>
          <p:cNvSpPr txBox="1">
            <a:spLocks/>
          </p:cNvSpPr>
          <p:nvPr/>
        </p:nvSpPr>
        <p:spPr>
          <a:xfrm>
            <a:off x="467544" y="197768"/>
            <a:ext cx="8229600" cy="1143000"/>
          </a:xfrm>
          <a:prstGeom prst="rect">
            <a:avLst/>
          </a:prstGeom>
        </p:spPr>
        <p:txBody>
          <a:bodyPr>
            <a:noAutofit/>
          </a:bodyPr>
          <a:lst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stStyle>
          <a:p>
            <a:r>
              <a:rPr lang="en-GB" sz="3200" dirty="0" smtClean="0">
                <a:solidFill>
                  <a:schemeClr val="bg1"/>
                </a:solidFill>
              </a:rPr>
              <a:t>A School Whipping? – From an original Pompeian wall painting</a:t>
            </a:r>
            <a:endParaRPr lang="en-GB" sz="3200" dirty="0">
              <a:solidFill>
                <a:schemeClr val="bg1"/>
              </a:solidFill>
            </a:endParaRPr>
          </a:p>
        </p:txBody>
      </p:sp>
    </p:spTree>
    <p:extLst>
      <p:ext uri="{BB962C8B-B14F-4D97-AF65-F5344CB8AC3E}">
        <p14:creationId xmlns:p14="http://schemas.microsoft.com/office/powerpoint/2010/main" val="3206140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
            <a:ext cx="8229600" cy="1412773"/>
          </a:xfrm>
        </p:spPr>
        <p:txBody>
          <a:bodyPr/>
          <a:lstStyle/>
          <a:p>
            <a:r>
              <a:rPr lang="en-GB" dirty="0" smtClean="0">
                <a:solidFill>
                  <a:schemeClr val="bg1"/>
                </a:solidFill>
              </a:rPr>
              <a:t>Toys</a:t>
            </a:r>
            <a:endParaRPr lang="en-GB" dirty="0">
              <a:solidFill>
                <a:schemeClr val="bg1"/>
              </a:solidFill>
            </a:endParaRPr>
          </a:p>
        </p:txBody>
      </p:sp>
      <p:sp>
        <p:nvSpPr>
          <p:cNvPr id="3" name="Content Placeholder 2"/>
          <p:cNvSpPr>
            <a:spLocks noGrp="1"/>
          </p:cNvSpPr>
          <p:nvPr>
            <p:ph idx="1"/>
          </p:nvPr>
        </p:nvSpPr>
        <p:spPr>
          <a:xfrm>
            <a:off x="24273" y="1484783"/>
            <a:ext cx="9016244" cy="2088231"/>
          </a:xfrm>
        </p:spPr>
        <p:txBody>
          <a:bodyPr>
            <a:normAutofit/>
          </a:bodyPr>
          <a:lstStyle/>
          <a:p>
            <a:r>
              <a:rPr lang="en-GB" sz="2600" dirty="0" smtClean="0">
                <a:solidFill>
                  <a:schemeClr val="bg1"/>
                </a:solidFill>
              </a:rPr>
              <a:t>How to identify “children's” toys in domestic space – dice, spinning-tops,  board games, knuckle-bones.</a:t>
            </a:r>
          </a:p>
          <a:p>
            <a:endParaRPr lang="en-GB" sz="500" dirty="0">
              <a:solidFill>
                <a:schemeClr val="bg1"/>
              </a:solidFill>
            </a:endParaRPr>
          </a:p>
          <a:p>
            <a:r>
              <a:rPr lang="en-GB" sz="2600" dirty="0" smtClean="0">
                <a:solidFill>
                  <a:schemeClr val="bg1"/>
                </a:solidFill>
              </a:rPr>
              <a:t>Dolls the most well-document “toys” of antiquity.</a:t>
            </a:r>
          </a:p>
          <a:p>
            <a:endParaRPr lang="en-GB" sz="500" dirty="0">
              <a:solidFill>
                <a:schemeClr val="bg1"/>
              </a:solidFill>
            </a:endParaRPr>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2539" t="33044" r="37196" b="36435"/>
          <a:stretch/>
        </p:blipFill>
        <p:spPr bwMode="auto">
          <a:xfrm>
            <a:off x="233772" y="3573015"/>
            <a:ext cx="2376264" cy="25361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Content Placeholder 2"/>
          <p:cNvSpPr txBox="1">
            <a:spLocks/>
          </p:cNvSpPr>
          <p:nvPr/>
        </p:nvSpPr>
        <p:spPr>
          <a:xfrm>
            <a:off x="0" y="6109185"/>
            <a:ext cx="2843808" cy="748680"/>
          </a:xfrm>
          <a:prstGeom prst="rect">
            <a:avLst/>
          </a:prstGeom>
        </p:spPr>
        <p:txBody>
          <a:bodyPr vert="horz">
            <a:normAutofit/>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pPr marL="137160" indent="0">
              <a:buFont typeface="Wingdings 2"/>
              <a:buNone/>
            </a:pPr>
            <a:r>
              <a:rPr lang="en-GB" sz="1400" dirty="0" smtClean="0">
                <a:solidFill>
                  <a:schemeClr val="bg1"/>
                </a:solidFill>
              </a:rPr>
              <a:t>Pipe-clay rattle, Campania, c.AD 100-200, British Museum </a:t>
            </a:r>
            <a:endParaRPr lang="en-GB" sz="1400" dirty="0">
              <a:solidFill>
                <a:schemeClr val="bg1"/>
              </a:solidFill>
            </a:endParaRPr>
          </a:p>
        </p:txBody>
      </p:sp>
      <p:pic>
        <p:nvPicPr>
          <p:cNvPr id="102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42960" t="33043" r="26831" b="22023"/>
          <a:stretch/>
        </p:blipFill>
        <p:spPr bwMode="auto">
          <a:xfrm>
            <a:off x="2878222" y="3573015"/>
            <a:ext cx="2989921" cy="2536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Content Placeholder 3"/>
          <p:cNvSpPr txBox="1">
            <a:spLocks/>
          </p:cNvSpPr>
          <p:nvPr/>
        </p:nvSpPr>
        <p:spPr>
          <a:xfrm>
            <a:off x="2843808" y="6130956"/>
            <a:ext cx="3024336" cy="964704"/>
          </a:xfrm>
          <a:prstGeom prst="rect">
            <a:avLst/>
          </a:prstGeom>
        </p:spPr>
        <p:txBody>
          <a:bodyPr vert="horz">
            <a:normAutofit/>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pPr marL="137160" indent="0">
              <a:buFont typeface="Wingdings 2"/>
              <a:buNone/>
            </a:pPr>
            <a:r>
              <a:rPr lang="en-GB" sz="1400" smtClean="0">
                <a:solidFill>
                  <a:schemeClr val="bg1"/>
                </a:solidFill>
              </a:rPr>
              <a:t>Terracotta, young women playing knuckle-bones, Campania, c. 330-300 BC, British Museum </a:t>
            </a:r>
            <a:endParaRPr lang="en-GB" sz="1400" dirty="0">
              <a:solidFill>
                <a:schemeClr val="bg1"/>
              </a:solidFill>
            </a:endParaRPr>
          </a:p>
        </p:txBody>
      </p:sp>
      <p:pic>
        <p:nvPicPr>
          <p:cNvPr id="1028"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l="44074" t="30840" r="27249" b="40165"/>
          <a:stretch/>
        </p:blipFill>
        <p:spPr bwMode="auto">
          <a:xfrm>
            <a:off x="6012159" y="3573015"/>
            <a:ext cx="2950029" cy="2536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Content Placeholder 4"/>
          <p:cNvSpPr txBox="1">
            <a:spLocks/>
          </p:cNvSpPr>
          <p:nvPr/>
        </p:nvSpPr>
        <p:spPr>
          <a:xfrm>
            <a:off x="5933829" y="6181193"/>
            <a:ext cx="3106688" cy="604664"/>
          </a:xfrm>
          <a:prstGeom prst="rect">
            <a:avLst/>
          </a:prstGeom>
        </p:spPr>
        <p:txBody>
          <a:bodyPr vert="horz">
            <a:normAutofit/>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pPr marL="137160" indent="0">
              <a:buFont typeface="Wingdings 2"/>
              <a:buNone/>
            </a:pPr>
            <a:r>
              <a:rPr lang="en-GB" sz="1400" smtClean="0">
                <a:solidFill>
                  <a:schemeClr val="bg1"/>
                </a:solidFill>
              </a:rPr>
              <a:t>Painted wooden wheeled horse, Roman Egypt, British Museum</a:t>
            </a:r>
            <a:endParaRPr lang="en-GB" sz="1400" dirty="0">
              <a:solidFill>
                <a:schemeClr val="bg1"/>
              </a:solidFill>
            </a:endParaRPr>
          </a:p>
        </p:txBody>
      </p:sp>
    </p:spTree>
    <p:extLst>
      <p:ext uri="{BB962C8B-B14F-4D97-AF65-F5344CB8AC3E}">
        <p14:creationId xmlns:p14="http://schemas.microsoft.com/office/powerpoint/2010/main" val="16260029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1143000"/>
          </a:xfrm>
        </p:spPr>
        <p:txBody>
          <a:bodyPr>
            <a:normAutofit/>
          </a:bodyPr>
          <a:lstStyle/>
          <a:p>
            <a:r>
              <a:rPr lang="en-GB" dirty="0" smtClean="0">
                <a:solidFill>
                  <a:schemeClr val="bg1"/>
                </a:solidFill>
              </a:rPr>
              <a:t>Boys’ transition to adulthood</a:t>
            </a:r>
            <a:endParaRPr lang="en-GB" dirty="0">
              <a:solidFill>
                <a:schemeClr val="bg1"/>
              </a:solidFill>
            </a:endParaRPr>
          </a:p>
        </p:txBody>
      </p:sp>
      <p:sp>
        <p:nvSpPr>
          <p:cNvPr id="3" name="Content Placeholder 2"/>
          <p:cNvSpPr>
            <a:spLocks noGrp="1"/>
          </p:cNvSpPr>
          <p:nvPr>
            <p:ph sz="quarter" idx="2"/>
          </p:nvPr>
        </p:nvSpPr>
        <p:spPr>
          <a:xfrm>
            <a:off x="0" y="1259632"/>
            <a:ext cx="5148064" cy="5598368"/>
          </a:xfrm>
        </p:spPr>
        <p:txBody>
          <a:bodyPr>
            <a:normAutofit/>
          </a:bodyPr>
          <a:lstStyle/>
          <a:p>
            <a:r>
              <a:rPr lang="en-GB" dirty="0" smtClean="0">
                <a:solidFill>
                  <a:schemeClr val="bg1"/>
                </a:solidFill>
              </a:rPr>
              <a:t>This event marked publically by the symbolic change of dress – exchange of the </a:t>
            </a:r>
            <a:r>
              <a:rPr lang="en-GB" i="1" dirty="0" smtClean="0">
                <a:solidFill>
                  <a:schemeClr val="bg1"/>
                </a:solidFill>
              </a:rPr>
              <a:t>toga </a:t>
            </a:r>
            <a:r>
              <a:rPr lang="en-GB" i="1" dirty="0" err="1" smtClean="0">
                <a:solidFill>
                  <a:schemeClr val="bg1"/>
                </a:solidFill>
              </a:rPr>
              <a:t>praetexta</a:t>
            </a:r>
            <a:r>
              <a:rPr lang="en-GB" i="1" dirty="0" smtClean="0">
                <a:solidFill>
                  <a:schemeClr val="bg1"/>
                </a:solidFill>
              </a:rPr>
              <a:t> </a:t>
            </a:r>
            <a:r>
              <a:rPr lang="en-GB" dirty="0" smtClean="0">
                <a:solidFill>
                  <a:schemeClr val="bg1"/>
                </a:solidFill>
              </a:rPr>
              <a:t>for the </a:t>
            </a:r>
            <a:r>
              <a:rPr lang="en-GB" i="1" dirty="0" smtClean="0">
                <a:solidFill>
                  <a:schemeClr val="bg1"/>
                </a:solidFill>
              </a:rPr>
              <a:t>toga </a:t>
            </a:r>
            <a:r>
              <a:rPr lang="en-GB" i="1" dirty="0" err="1" smtClean="0">
                <a:solidFill>
                  <a:schemeClr val="bg1"/>
                </a:solidFill>
              </a:rPr>
              <a:t>virilis</a:t>
            </a:r>
            <a:r>
              <a:rPr lang="en-GB" dirty="0" smtClean="0">
                <a:solidFill>
                  <a:schemeClr val="bg1"/>
                </a:solidFill>
              </a:rPr>
              <a:t>. </a:t>
            </a:r>
          </a:p>
          <a:p>
            <a:endParaRPr lang="en-GB" sz="500" dirty="0">
              <a:solidFill>
                <a:schemeClr val="bg1"/>
              </a:solidFill>
            </a:endParaRPr>
          </a:p>
          <a:p>
            <a:r>
              <a:rPr lang="en-GB" dirty="0" smtClean="0">
                <a:solidFill>
                  <a:schemeClr val="bg1"/>
                </a:solidFill>
              </a:rPr>
              <a:t>Upon receiving </a:t>
            </a:r>
            <a:r>
              <a:rPr lang="en-GB" dirty="0">
                <a:solidFill>
                  <a:schemeClr val="bg1"/>
                </a:solidFill>
              </a:rPr>
              <a:t>the </a:t>
            </a:r>
            <a:r>
              <a:rPr lang="en-GB" i="1" dirty="0">
                <a:solidFill>
                  <a:schemeClr val="bg1"/>
                </a:solidFill>
              </a:rPr>
              <a:t>toga </a:t>
            </a:r>
            <a:r>
              <a:rPr lang="en-GB" i="1" dirty="0" err="1" smtClean="0">
                <a:solidFill>
                  <a:schemeClr val="bg1"/>
                </a:solidFill>
              </a:rPr>
              <a:t>virilis</a:t>
            </a:r>
            <a:r>
              <a:rPr lang="en-GB" i="1" dirty="0" smtClean="0">
                <a:solidFill>
                  <a:schemeClr val="bg1"/>
                </a:solidFill>
              </a:rPr>
              <a:t> </a:t>
            </a:r>
            <a:r>
              <a:rPr lang="en-GB" dirty="0" smtClean="0">
                <a:solidFill>
                  <a:schemeClr val="bg1"/>
                </a:solidFill>
              </a:rPr>
              <a:t>would be registered on the census list, and had become a </a:t>
            </a:r>
            <a:r>
              <a:rPr lang="en-GB" i="1" dirty="0" err="1" smtClean="0">
                <a:solidFill>
                  <a:schemeClr val="bg1"/>
                </a:solidFill>
              </a:rPr>
              <a:t>iuvenis</a:t>
            </a:r>
            <a:r>
              <a:rPr lang="en-GB" i="1" dirty="0" smtClean="0">
                <a:solidFill>
                  <a:schemeClr val="bg1"/>
                </a:solidFill>
              </a:rPr>
              <a:t> </a:t>
            </a:r>
            <a:r>
              <a:rPr lang="en-GB" dirty="0" smtClean="0">
                <a:solidFill>
                  <a:schemeClr val="bg1"/>
                </a:solidFill>
              </a:rPr>
              <a:t>and an adult citizen.</a:t>
            </a:r>
          </a:p>
          <a:p>
            <a:endParaRPr lang="en-GB" sz="500" dirty="0">
              <a:solidFill>
                <a:schemeClr val="bg1"/>
              </a:solidFill>
            </a:endParaRPr>
          </a:p>
          <a:p>
            <a:r>
              <a:rPr lang="en-GB" dirty="0" smtClean="0">
                <a:solidFill>
                  <a:schemeClr val="bg1"/>
                </a:solidFill>
              </a:rPr>
              <a:t>Henceforth vote and be called up for war. </a:t>
            </a:r>
          </a:p>
          <a:p>
            <a:endParaRPr lang="en-GB" sz="500" dirty="0">
              <a:solidFill>
                <a:schemeClr val="bg1"/>
              </a:solidFill>
            </a:endParaRPr>
          </a:p>
          <a:p>
            <a:r>
              <a:rPr lang="en-GB" dirty="0" smtClean="0">
                <a:solidFill>
                  <a:schemeClr val="bg1"/>
                </a:solidFill>
              </a:rPr>
              <a:t>Could be done at any point in the year, though 17</a:t>
            </a:r>
            <a:r>
              <a:rPr lang="en-GB" baseline="30000" dirty="0" smtClean="0">
                <a:solidFill>
                  <a:schemeClr val="bg1"/>
                </a:solidFill>
              </a:rPr>
              <a:t>th</a:t>
            </a:r>
            <a:r>
              <a:rPr lang="en-GB" dirty="0" smtClean="0">
                <a:solidFill>
                  <a:schemeClr val="bg1"/>
                </a:solidFill>
              </a:rPr>
              <a:t> of March a popular date – festival of Liber.  </a:t>
            </a:r>
            <a:endParaRPr lang="en-GB" i="1" dirty="0">
              <a:solidFill>
                <a:schemeClr val="bg1"/>
              </a:solidFill>
            </a:endParaRPr>
          </a:p>
        </p:txBody>
      </p:sp>
      <p:pic>
        <p:nvPicPr>
          <p:cNvPr id="10" name="Picture 9"/>
          <p:cNvPicPr>
            <a:picLocks noChangeAspect="1"/>
          </p:cNvPicPr>
          <p:nvPr/>
        </p:nvPicPr>
        <p:blipFill>
          <a:blip r:embed="rId2"/>
          <a:stretch>
            <a:fillRect/>
          </a:stretch>
        </p:blipFill>
        <p:spPr>
          <a:xfrm>
            <a:off x="5129684" y="1274530"/>
            <a:ext cx="3825989" cy="3015208"/>
          </a:xfrm>
          <a:prstGeom prst="rect">
            <a:avLst/>
          </a:prstGeom>
        </p:spPr>
      </p:pic>
      <p:pic>
        <p:nvPicPr>
          <p:cNvPr id="11" name="Picture 10"/>
          <p:cNvPicPr>
            <a:picLocks noChangeAspect="1"/>
          </p:cNvPicPr>
          <p:nvPr/>
        </p:nvPicPr>
        <p:blipFill>
          <a:blip r:embed="rId3"/>
          <a:stretch>
            <a:fillRect/>
          </a:stretch>
        </p:blipFill>
        <p:spPr>
          <a:xfrm>
            <a:off x="5129683" y="4509120"/>
            <a:ext cx="3825989" cy="2198701"/>
          </a:xfrm>
          <a:prstGeom prst="rect">
            <a:avLst/>
          </a:prstGeom>
        </p:spPr>
      </p:pic>
    </p:spTree>
    <p:extLst>
      <p:ext uri="{BB962C8B-B14F-4D97-AF65-F5344CB8AC3E}">
        <p14:creationId xmlns:p14="http://schemas.microsoft.com/office/powerpoint/2010/main" val="30578177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0"/>
            <a:ext cx="8568952" cy="6165304"/>
          </a:xfrm>
        </p:spPr>
        <p:txBody>
          <a:bodyPr/>
          <a:lstStyle/>
          <a:p>
            <a:pPr>
              <a:buNone/>
            </a:pPr>
            <a:endParaRPr lang="en-GB" dirty="0" smtClean="0"/>
          </a:p>
          <a:p>
            <a:pPr>
              <a:buNone/>
            </a:pPr>
            <a:endParaRPr lang="en-GB" dirty="0" smtClean="0"/>
          </a:p>
          <a:p>
            <a:pPr>
              <a:buNone/>
            </a:pPr>
            <a:endParaRPr lang="en-GB" dirty="0" smtClean="0"/>
          </a:p>
          <a:p>
            <a:pPr algn="ctr">
              <a:buNone/>
            </a:pPr>
            <a:endParaRPr lang="en-GB" sz="6000" b="1" dirty="0" smtClean="0">
              <a:solidFill>
                <a:schemeClr val="bg1"/>
              </a:solidFill>
            </a:endParaRPr>
          </a:p>
          <a:p>
            <a:pPr algn="ctr">
              <a:buNone/>
            </a:pPr>
            <a:r>
              <a:rPr lang="en-GB" sz="6000" b="1" dirty="0" smtClean="0">
                <a:solidFill>
                  <a:schemeClr val="bg1"/>
                </a:solidFill>
              </a:rPr>
              <a:t>Roman Education</a:t>
            </a:r>
            <a:endParaRPr lang="en-GB" sz="6000" b="1" dirty="0">
              <a:solidFill>
                <a:schemeClr val="bg1"/>
              </a:solidFill>
            </a:endParaRPr>
          </a:p>
        </p:txBody>
      </p:sp>
    </p:spTree>
    <p:extLst>
      <p:ext uri="{BB962C8B-B14F-4D97-AF65-F5344CB8AC3E}">
        <p14:creationId xmlns:p14="http://schemas.microsoft.com/office/powerpoint/2010/main" val="28889154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1296144"/>
          </a:xfrm>
        </p:spPr>
        <p:txBody>
          <a:bodyPr/>
          <a:lstStyle/>
          <a:p>
            <a:r>
              <a:rPr lang="en-GB" dirty="0" smtClean="0">
                <a:solidFill>
                  <a:schemeClr val="bg1"/>
                </a:solidFill>
              </a:rPr>
              <a:t>Public vs. Private Education</a:t>
            </a:r>
            <a:endParaRPr lang="en-GB" dirty="0">
              <a:solidFill>
                <a:schemeClr val="bg1"/>
              </a:solidFill>
            </a:endParaRPr>
          </a:p>
        </p:txBody>
      </p:sp>
      <p:sp>
        <p:nvSpPr>
          <p:cNvPr id="3" name="Content Placeholder 2"/>
          <p:cNvSpPr>
            <a:spLocks noGrp="1"/>
          </p:cNvSpPr>
          <p:nvPr>
            <p:ph idx="1"/>
          </p:nvPr>
        </p:nvSpPr>
        <p:spPr>
          <a:xfrm>
            <a:off x="0" y="1412776"/>
            <a:ext cx="9144000" cy="5445224"/>
          </a:xfrm>
        </p:spPr>
        <p:txBody>
          <a:bodyPr>
            <a:normAutofit/>
          </a:bodyPr>
          <a:lstStyle/>
          <a:p>
            <a:r>
              <a:rPr lang="en-GB" b="1" dirty="0" smtClean="0">
                <a:solidFill>
                  <a:schemeClr val="bg1"/>
                </a:solidFill>
              </a:rPr>
              <a:t>Tacitus </a:t>
            </a:r>
            <a:r>
              <a:rPr lang="en-GB" b="1" i="1" dirty="0" smtClean="0">
                <a:solidFill>
                  <a:schemeClr val="bg1"/>
                </a:solidFill>
              </a:rPr>
              <a:t>Dialogue on Oratory </a:t>
            </a:r>
            <a:r>
              <a:rPr lang="en-GB" b="1" dirty="0" smtClean="0">
                <a:solidFill>
                  <a:schemeClr val="bg1"/>
                </a:solidFill>
              </a:rPr>
              <a:t>28-29 </a:t>
            </a:r>
            <a:r>
              <a:rPr lang="en-GB" dirty="0" smtClean="0">
                <a:solidFill>
                  <a:schemeClr val="bg1"/>
                </a:solidFill>
              </a:rPr>
              <a:t>– complains about the lack of traditional Roman customs and how children's upbringing was being corrupted. </a:t>
            </a:r>
          </a:p>
          <a:p>
            <a:pPr lvl="1"/>
            <a:r>
              <a:rPr lang="en-GB" dirty="0" smtClean="0">
                <a:solidFill>
                  <a:schemeClr val="bg1"/>
                </a:solidFill>
              </a:rPr>
              <a:t>Formally mother nursed child, looked after morals, she regulated young child’s study and play.</a:t>
            </a:r>
          </a:p>
          <a:p>
            <a:pPr lvl="1"/>
            <a:r>
              <a:rPr lang="en-GB" dirty="0" smtClean="0">
                <a:solidFill>
                  <a:schemeClr val="bg1"/>
                </a:solidFill>
              </a:rPr>
              <a:t>Now “little-Greek servant girls” fills child’s mind with their stories and prejudices – people speak and act carelessly in front of the child. (Cf. Cicero </a:t>
            </a:r>
            <a:r>
              <a:rPr lang="en-GB" i="1" dirty="0" smtClean="0">
                <a:solidFill>
                  <a:schemeClr val="bg1"/>
                </a:solidFill>
              </a:rPr>
              <a:t>Brut. </a:t>
            </a:r>
            <a:r>
              <a:rPr lang="en-GB" dirty="0" smtClean="0">
                <a:solidFill>
                  <a:schemeClr val="bg1"/>
                </a:solidFill>
              </a:rPr>
              <a:t>210). </a:t>
            </a:r>
          </a:p>
          <a:p>
            <a:pPr marL="585216" lvl="1" indent="0">
              <a:buNone/>
            </a:pPr>
            <a:endParaRPr lang="en-GB" sz="600" dirty="0">
              <a:solidFill>
                <a:schemeClr val="bg1"/>
              </a:solidFill>
            </a:endParaRPr>
          </a:p>
          <a:p>
            <a:pPr marL="265176" indent="0">
              <a:buNone/>
            </a:pPr>
            <a:r>
              <a:rPr lang="en-GB" dirty="0" smtClean="0">
                <a:solidFill>
                  <a:schemeClr val="bg1"/>
                </a:solidFill>
              </a:rPr>
              <a:t>“</a:t>
            </a:r>
            <a:r>
              <a:rPr lang="en-GB" dirty="0">
                <a:solidFill>
                  <a:schemeClr val="bg1"/>
                </a:solidFill>
              </a:rPr>
              <a:t> But in our day we entrust the infant to a little Greek servant-girl who is attended by one or two, commonly the worst of all the slaves, creatures utterly unfit for any important work</a:t>
            </a:r>
            <a:r>
              <a:rPr lang="en-GB" dirty="0" smtClean="0">
                <a:solidFill>
                  <a:schemeClr val="bg1"/>
                </a:solidFill>
              </a:rPr>
              <a:t>.”</a:t>
            </a:r>
            <a:r>
              <a:rPr lang="en-GB" dirty="0">
                <a:solidFill>
                  <a:schemeClr val="bg1"/>
                </a:solidFill>
              </a:rPr>
              <a:t> </a:t>
            </a:r>
          </a:p>
          <a:p>
            <a:pPr marL="585216" lvl="1" indent="0">
              <a:buNone/>
            </a:pPr>
            <a:endParaRPr lang="en-GB" sz="600" dirty="0" smtClean="0">
              <a:solidFill>
                <a:schemeClr val="bg1"/>
              </a:solidFill>
            </a:endParaRPr>
          </a:p>
          <a:p>
            <a:endParaRPr lang="en-GB" sz="900" dirty="0">
              <a:solidFill>
                <a:schemeClr val="bg1"/>
              </a:solidFill>
            </a:endParaRPr>
          </a:p>
          <a:p>
            <a:pPr lvl="1"/>
            <a:endParaRPr lang="en-GB" dirty="0" smtClean="0">
              <a:solidFill>
                <a:schemeClr val="bg1"/>
              </a:solidFill>
            </a:endParaRPr>
          </a:p>
          <a:p>
            <a:pPr lvl="1"/>
            <a:endParaRPr lang="en-GB" dirty="0">
              <a:solidFill>
                <a:schemeClr val="bg1"/>
              </a:solidFill>
            </a:endParaRPr>
          </a:p>
        </p:txBody>
      </p:sp>
    </p:spTree>
    <p:extLst>
      <p:ext uri="{BB962C8B-B14F-4D97-AF65-F5344CB8AC3E}">
        <p14:creationId xmlns:p14="http://schemas.microsoft.com/office/powerpoint/2010/main" val="25915367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260648"/>
            <a:ext cx="8856984" cy="3888432"/>
          </a:xfrm>
        </p:spPr>
        <p:txBody>
          <a:bodyPr>
            <a:normAutofit fontScale="92500" lnSpcReduction="10000"/>
          </a:bodyPr>
          <a:lstStyle/>
          <a:p>
            <a:pPr lvl="0">
              <a:buClr>
                <a:prstClr val="white">
                  <a:shade val="95000"/>
                </a:prstClr>
              </a:buClr>
            </a:pPr>
            <a:r>
              <a:rPr lang="en-GB" i="1" dirty="0" err="1">
                <a:solidFill>
                  <a:prstClr val="black"/>
                </a:solidFill>
              </a:rPr>
              <a:t>Ludi</a:t>
            </a:r>
            <a:r>
              <a:rPr lang="en-GB" i="1" dirty="0">
                <a:solidFill>
                  <a:prstClr val="black"/>
                </a:solidFill>
              </a:rPr>
              <a:t> magister </a:t>
            </a:r>
            <a:r>
              <a:rPr lang="en-GB" dirty="0">
                <a:solidFill>
                  <a:prstClr val="black"/>
                </a:solidFill>
              </a:rPr>
              <a:t>(first stage)</a:t>
            </a:r>
            <a:r>
              <a:rPr lang="en-GB" b="1" dirty="0">
                <a:solidFill>
                  <a:prstClr val="black"/>
                </a:solidFill>
              </a:rPr>
              <a:t>, </a:t>
            </a:r>
            <a:r>
              <a:rPr lang="en-GB" i="1" dirty="0" err="1">
                <a:solidFill>
                  <a:prstClr val="black"/>
                </a:solidFill>
              </a:rPr>
              <a:t>grammaticus</a:t>
            </a:r>
            <a:r>
              <a:rPr lang="en-GB" i="1" dirty="0">
                <a:solidFill>
                  <a:prstClr val="black"/>
                </a:solidFill>
              </a:rPr>
              <a:t> </a:t>
            </a:r>
            <a:r>
              <a:rPr lang="en-GB" dirty="0">
                <a:solidFill>
                  <a:prstClr val="black"/>
                </a:solidFill>
              </a:rPr>
              <a:t>(second stage), next step to study rhetoric under a </a:t>
            </a:r>
            <a:r>
              <a:rPr lang="en-GB" i="1" dirty="0" err="1">
                <a:solidFill>
                  <a:prstClr val="black"/>
                </a:solidFill>
              </a:rPr>
              <a:t>rhetor</a:t>
            </a:r>
            <a:r>
              <a:rPr lang="en-GB" dirty="0">
                <a:solidFill>
                  <a:prstClr val="black"/>
                </a:solidFill>
              </a:rPr>
              <a:t> (pl. </a:t>
            </a:r>
            <a:r>
              <a:rPr lang="en-GB" i="1" dirty="0" err="1">
                <a:solidFill>
                  <a:prstClr val="black"/>
                </a:solidFill>
              </a:rPr>
              <a:t>rhetores</a:t>
            </a:r>
            <a:r>
              <a:rPr lang="en-GB" i="1" dirty="0">
                <a:solidFill>
                  <a:prstClr val="black"/>
                </a:solidFill>
              </a:rPr>
              <a:t>)</a:t>
            </a:r>
            <a:r>
              <a:rPr lang="en-GB" dirty="0">
                <a:solidFill>
                  <a:prstClr val="black"/>
                </a:solidFill>
              </a:rPr>
              <a:t>. </a:t>
            </a:r>
            <a:endParaRPr lang="en-GB" b="1" dirty="0">
              <a:solidFill>
                <a:prstClr val="black"/>
              </a:solidFill>
            </a:endParaRPr>
          </a:p>
          <a:p>
            <a:endParaRPr lang="en-GB" sz="500" b="1" dirty="0">
              <a:solidFill>
                <a:schemeClr val="bg1"/>
              </a:solidFill>
            </a:endParaRPr>
          </a:p>
          <a:p>
            <a:r>
              <a:rPr lang="en-GB" b="1" dirty="0" smtClean="0">
                <a:solidFill>
                  <a:schemeClr val="bg1"/>
                </a:solidFill>
              </a:rPr>
              <a:t>Quintilian </a:t>
            </a:r>
            <a:r>
              <a:rPr lang="en-GB" b="1" i="1" dirty="0">
                <a:solidFill>
                  <a:schemeClr val="bg1"/>
                </a:solidFill>
              </a:rPr>
              <a:t>Institutes of Oratory</a:t>
            </a:r>
            <a:r>
              <a:rPr lang="en-GB" b="1" dirty="0">
                <a:solidFill>
                  <a:schemeClr val="bg1"/>
                </a:solidFill>
              </a:rPr>
              <a:t> 2.1-9 </a:t>
            </a:r>
            <a:r>
              <a:rPr lang="en-GB" dirty="0">
                <a:solidFill>
                  <a:schemeClr val="bg1"/>
                </a:solidFill>
              </a:rPr>
              <a:t>– debates the merits of home vs. public school education.</a:t>
            </a:r>
          </a:p>
          <a:p>
            <a:pPr lvl="1"/>
            <a:r>
              <a:rPr lang="en-GB" dirty="0">
                <a:solidFill>
                  <a:schemeClr val="bg1"/>
                </a:solidFill>
              </a:rPr>
              <a:t>Morals can be just as easily corrupted by a bad tutor at home as by a teacher at a school.</a:t>
            </a:r>
          </a:p>
          <a:p>
            <a:pPr lvl="1"/>
            <a:r>
              <a:rPr lang="en-GB" dirty="0">
                <a:solidFill>
                  <a:schemeClr val="bg1"/>
                </a:solidFill>
              </a:rPr>
              <a:t>Fears that at public school child will not get one to one tuition, but best teachers often attract many pupils.</a:t>
            </a:r>
          </a:p>
          <a:p>
            <a:pPr lvl="1"/>
            <a:r>
              <a:rPr lang="en-GB" dirty="0">
                <a:solidFill>
                  <a:schemeClr val="bg1"/>
                </a:solidFill>
              </a:rPr>
              <a:t>“I should still prefer the broad daylight of a respectable school to the solitude and obscurity of a private education”.</a:t>
            </a:r>
          </a:p>
          <a:p>
            <a:endParaRPr lang="en-GB" dirty="0"/>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7544" y="4077072"/>
            <a:ext cx="8208912" cy="25542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190193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Girls in Education</a:t>
            </a:r>
            <a:endParaRPr lang="en-GB" dirty="0">
              <a:solidFill>
                <a:schemeClr val="bg1"/>
              </a:solidFill>
            </a:endParaRPr>
          </a:p>
        </p:txBody>
      </p:sp>
      <p:sp>
        <p:nvSpPr>
          <p:cNvPr id="3" name="Content Placeholder 2"/>
          <p:cNvSpPr>
            <a:spLocks noGrp="1"/>
          </p:cNvSpPr>
          <p:nvPr>
            <p:ph idx="1"/>
          </p:nvPr>
        </p:nvSpPr>
        <p:spPr>
          <a:xfrm>
            <a:off x="107504" y="1359064"/>
            <a:ext cx="8928992" cy="2718008"/>
          </a:xfrm>
        </p:spPr>
        <p:txBody>
          <a:bodyPr>
            <a:normAutofit/>
          </a:bodyPr>
          <a:lstStyle/>
          <a:p>
            <a:pPr marL="137160" indent="0">
              <a:buNone/>
            </a:pPr>
            <a:r>
              <a:rPr lang="en-GB" sz="2000" dirty="0">
                <a:solidFill>
                  <a:schemeClr val="bg1"/>
                </a:solidFill>
              </a:rPr>
              <a:t>“What right have you to disturb me, abominable schoolmaster, object </a:t>
            </a:r>
            <a:r>
              <a:rPr lang="en-GB" sz="2000" dirty="0" smtClean="0">
                <a:solidFill>
                  <a:schemeClr val="bg1"/>
                </a:solidFill>
              </a:rPr>
              <a:t>detested by </a:t>
            </a:r>
            <a:r>
              <a:rPr lang="en-GB" sz="2000" dirty="0">
                <a:solidFill>
                  <a:schemeClr val="bg1"/>
                </a:solidFill>
              </a:rPr>
              <a:t>boys and girls alike? Before the crested cocks have broken silence, you begin to roar out your savage </a:t>
            </a:r>
            <a:r>
              <a:rPr lang="en-GB" sz="2000" dirty="0" smtClean="0">
                <a:solidFill>
                  <a:schemeClr val="bg1"/>
                </a:solidFill>
              </a:rPr>
              <a:t>reprimands </a:t>
            </a:r>
            <a:r>
              <a:rPr lang="en-GB" sz="2000" dirty="0">
                <a:solidFill>
                  <a:schemeClr val="bg1"/>
                </a:solidFill>
              </a:rPr>
              <a:t>and blows</a:t>
            </a:r>
            <a:r>
              <a:rPr lang="en-GB" sz="2000" dirty="0" smtClean="0">
                <a:solidFill>
                  <a:schemeClr val="bg1"/>
                </a:solidFill>
              </a:rPr>
              <a:t>.” – </a:t>
            </a:r>
            <a:r>
              <a:rPr lang="en-GB" sz="2000" b="1" dirty="0" smtClean="0">
                <a:solidFill>
                  <a:schemeClr val="bg1"/>
                </a:solidFill>
              </a:rPr>
              <a:t>Martial </a:t>
            </a:r>
            <a:r>
              <a:rPr lang="en-GB" sz="2000" b="1" i="1" dirty="0" smtClean="0">
                <a:solidFill>
                  <a:schemeClr val="bg1"/>
                </a:solidFill>
              </a:rPr>
              <a:t>Epigrams </a:t>
            </a:r>
            <a:r>
              <a:rPr lang="en-GB" sz="2000" b="1" dirty="0" smtClean="0">
                <a:solidFill>
                  <a:schemeClr val="bg1"/>
                </a:solidFill>
              </a:rPr>
              <a:t>9.68.1-2</a:t>
            </a:r>
            <a:r>
              <a:rPr lang="en-GB" sz="2000" dirty="0" smtClean="0">
                <a:solidFill>
                  <a:schemeClr val="bg1"/>
                </a:solidFill>
              </a:rPr>
              <a:t>.</a:t>
            </a:r>
          </a:p>
          <a:p>
            <a:pPr marL="137160" indent="0">
              <a:buNone/>
            </a:pPr>
            <a:endParaRPr lang="en-GB" sz="500" dirty="0">
              <a:solidFill>
                <a:schemeClr val="bg1"/>
              </a:solidFill>
            </a:endParaRPr>
          </a:p>
          <a:p>
            <a:pPr marL="137160" indent="0">
              <a:buNone/>
            </a:pPr>
            <a:r>
              <a:rPr lang="en-GB" sz="2000" dirty="0" smtClean="0">
                <a:solidFill>
                  <a:schemeClr val="bg1"/>
                </a:solidFill>
              </a:rPr>
              <a:t>“When she begins with uncertain hand to use the pen, either let another hand put over hers to guide her baby fingers, or else have the letters marked on the tablet so that her writing may follow he outlines and keep to their limits without straying away.” – </a:t>
            </a:r>
            <a:r>
              <a:rPr lang="en-GB" sz="2000" b="1" dirty="0" smtClean="0">
                <a:solidFill>
                  <a:schemeClr val="bg1"/>
                </a:solidFill>
              </a:rPr>
              <a:t>Jerome </a:t>
            </a:r>
            <a:r>
              <a:rPr lang="en-GB" sz="2000" b="1" i="1" dirty="0" smtClean="0">
                <a:solidFill>
                  <a:schemeClr val="bg1"/>
                </a:solidFill>
              </a:rPr>
              <a:t>Ep. </a:t>
            </a:r>
            <a:r>
              <a:rPr lang="en-GB" sz="2000" b="1" dirty="0" smtClean="0">
                <a:solidFill>
                  <a:schemeClr val="bg1"/>
                </a:solidFill>
              </a:rPr>
              <a:t>107.4</a:t>
            </a:r>
            <a:r>
              <a:rPr lang="en-GB" sz="2000" dirty="0" smtClean="0">
                <a:solidFill>
                  <a:schemeClr val="bg1"/>
                </a:solidFill>
              </a:rPr>
              <a:t>. </a:t>
            </a:r>
          </a:p>
          <a:p>
            <a:pPr marL="137160" indent="0">
              <a:buNone/>
            </a:pPr>
            <a:endParaRPr lang="en-GB" sz="1100" dirty="0">
              <a:solidFill>
                <a:schemeClr val="bg1"/>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3815459"/>
            <a:ext cx="2704886" cy="29023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18592" y="4221088"/>
            <a:ext cx="6139342" cy="2554545"/>
          </a:xfrm>
          <a:prstGeom prst="rect">
            <a:avLst/>
          </a:prstGeom>
        </p:spPr>
        <p:txBody>
          <a:bodyPr wrap="square">
            <a:spAutoFit/>
          </a:bodyPr>
          <a:lstStyle/>
          <a:p>
            <a:pPr marL="548640" lvl="0" indent="-411480">
              <a:spcBef>
                <a:spcPct val="20000"/>
              </a:spcBef>
              <a:buClr>
                <a:prstClr val="white">
                  <a:shade val="95000"/>
                </a:prstClr>
              </a:buClr>
              <a:buSzPct val="65000"/>
              <a:buFont typeface="Wingdings 2"/>
              <a:buChar char=""/>
            </a:pPr>
            <a:r>
              <a:rPr lang="en-GB" sz="2000" dirty="0">
                <a:solidFill>
                  <a:prstClr val="black"/>
                </a:solidFill>
              </a:rPr>
              <a:t>Papyrus letters from Egypt – </a:t>
            </a:r>
            <a:r>
              <a:rPr lang="en-GB" sz="2000" dirty="0" err="1">
                <a:solidFill>
                  <a:prstClr val="black"/>
                </a:solidFill>
              </a:rPr>
              <a:t>Heraidous</a:t>
            </a:r>
            <a:r>
              <a:rPr lang="en-GB" sz="2000" dirty="0">
                <a:solidFill>
                  <a:prstClr val="black"/>
                </a:solidFill>
              </a:rPr>
              <a:t>, daughter of a civil administrator “persevering with her studies”.  </a:t>
            </a:r>
          </a:p>
          <a:p>
            <a:pPr marL="548640" lvl="0" indent="-411480">
              <a:spcBef>
                <a:spcPct val="20000"/>
              </a:spcBef>
              <a:buClr>
                <a:prstClr val="white">
                  <a:shade val="95000"/>
                </a:prstClr>
              </a:buClr>
              <a:buSzPct val="65000"/>
              <a:buFont typeface="Wingdings 2"/>
              <a:buChar char=""/>
            </a:pPr>
            <a:endParaRPr lang="en-GB" sz="500" dirty="0">
              <a:solidFill>
                <a:prstClr val="black"/>
              </a:solidFill>
            </a:endParaRPr>
          </a:p>
          <a:p>
            <a:pPr marL="548640" lvl="0" indent="-411480">
              <a:spcBef>
                <a:spcPct val="20000"/>
              </a:spcBef>
              <a:buClr>
                <a:prstClr val="white">
                  <a:shade val="95000"/>
                </a:prstClr>
              </a:buClr>
              <a:buSzPct val="65000"/>
              <a:buFont typeface="Wingdings 2"/>
              <a:buChar char=""/>
            </a:pPr>
            <a:r>
              <a:rPr lang="en-GB" sz="2000" dirty="0">
                <a:solidFill>
                  <a:prstClr val="black"/>
                </a:solidFill>
              </a:rPr>
              <a:t>Depiction of </a:t>
            </a:r>
            <a:r>
              <a:rPr lang="en-GB" sz="2000" dirty="0" err="1">
                <a:solidFill>
                  <a:prstClr val="black"/>
                </a:solidFill>
              </a:rPr>
              <a:t>Furius</a:t>
            </a:r>
            <a:r>
              <a:rPr lang="en-GB" sz="2000" dirty="0">
                <a:solidFill>
                  <a:prstClr val="black"/>
                </a:solidFill>
              </a:rPr>
              <a:t> </a:t>
            </a:r>
            <a:r>
              <a:rPr lang="en-GB" sz="2000" dirty="0" err="1">
                <a:solidFill>
                  <a:prstClr val="black"/>
                </a:solidFill>
              </a:rPr>
              <a:t>Phiocalus</a:t>
            </a:r>
            <a:r>
              <a:rPr lang="en-GB" sz="2000" dirty="0">
                <a:solidFill>
                  <a:prstClr val="black"/>
                </a:solidFill>
              </a:rPr>
              <a:t> – </a:t>
            </a:r>
            <a:r>
              <a:rPr lang="en-GB" sz="2000" i="1" dirty="0" err="1">
                <a:solidFill>
                  <a:prstClr val="black"/>
                </a:solidFill>
              </a:rPr>
              <a:t>ludi</a:t>
            </a:r>
            <a:r>
              <a:rPr lang="en-GB" sz="2000" i="1" dirty="0">
                <a:solidFill>
                  <a:prstClr val="black"/>
                </a:solidFill>
              </a:rPr>
              <a:t> magister </a:t>
            </a:r>
            <a:r>
              <a:rPr lang="en-GB" sz="2000" dirty="0">
                <a:solidFill>
                  <a:prstClr val="black"/>
                </a:solidFill>
              </a:rPr>
              <a:t>from Capua</a:t>
            </a:r>
            <a:r>
              <a:rPr lang="en-GB" sz="2000" dirty="0" smtClean="0">
                <a:solidFill>
                  <a:prstClr val="black"/>
                </a:solidFill>
              </a:rPr>
              <a:t>.</a:t>
            </a:r>
          </a:p>
          <a:p>
            <a:pPr marL="548640" lvl="0" indent="-411480">
              <a:spcBef>
                <a:spcPct val="20000"/>
              </a:spcBef>
              <a:buClr>
                <a:prstClr val="white">
                  <a:shade val="95000"/>
                </a:prstClr>
              </a:buClr>
              <a:buSzPct val="65000"/>
              <a:buFont typeface="Wingdings 2"/>
              <a:buChar char=""/>
            </a:pPr>
            <a:endParaRPr lang="en-GB" sz="500" dirty="0">
              <a:solidFill>
                <a:prstClr val="black"/>
              </a:solidFill>
            </a:endParaRPr>
          </a:p>
          <a:p>
            <a:pPr marL="548640" lvl="0" indent="-411480">
              <a:spcBef>
                <a:spcPct val="20000"/>
              </a:spcBef>
              <a:buClr>
                <a:prstClr val="white">
                  <a:shade val="95000"/>
                </a:prstClr>
              </a:buClr>
              <a:buSzPct val="65000"/>
              <a:buFont typeface="Wingdings 2"/>
              <a:buChar char=""/>
            </a:pPr>
            <a:r>
              <a:rPr lang="en-GB" sz="2000" dirty="0" smtClean="0">
                <a:solidFill>
                  <a:prstClr val="black"/>
                </a:solidFill>
              </a:rPr>
              <a:t>Attica (daughter of Atticus) studies under Quintus </a:t>
            </a:r>
            <a:r>
              <a:rPr lang="en-GB" sz="2000" dirty="0" err="1" smtClean="0">
                <a:solidFill>
                  <a:prstClr val="black"/>
                </a:solidFill>
              </a:rPr>
              <a:t>Caecilius</a:t>
            </a:r>
            <a:r>
              <a:rPr lang="en-GB" sz="2000" dirty="0" smtClean="0">
                <a:solidFill>
                  <a:prstClr val="black"/>
                </a:solidFill>
              </a:rPr>
              <a:t> </a:t>
            </a:r>
            <a:r>
              <a:rPr lang="en-GB" sz="2000" dirty="0" err="1" smtClean="0">
                <a:solidFill>
                  <a:prstClr val="black"/>
                </a:solidFill>
              </a:rPr>
              <a:t>Epirota</a:t>
            </a:r>
            <a:r>
              <a:rPr lang="en-GB" sz="2000" dirty="0" smtClean="0">
                <a:solidFill>
                  <a:prstClr val="black"/>
                </a:solidFill>
              </a:rPr>
              <a:t>, famous </a:t>
            </a:r>
            <a:r>
              <a:rPr lang="en-GB" sz="2000" i="1" dirty="0" err="1" smtClean="0">
                <a:solidFill>
                  <a:prstClr val="black"/>
                </a:solidFill>
              </a:rPr>
              <a:t>grammaticus</a:t>
            </a:r>
            <a:r>
              <a:rPr lang="en-GB" sz="2000" dirty="0" smtClean="0">
                <a:solidFill>
                  <a:prstClr val="black"/>
                </a:solidFill>
              </a:rPr>
              <a:t>.</a:t>
            </a:r>
            <a:endParaRPr lang="en-GB" sz="2000" dirty="0">
              <a:solidFill>
                <a:prstClr val="black"/>
              </a:solidFill>
            </a:endParaRPr>
          </a:p>
        </p:txBody>
      </p:sp>
    </p:spTree>
    <p:extLst>
      <p:ext uri="{BB962C8B-B14F-4D97-AF65-F5344CB8AC3E}">
        <p14:creationId xmlns:p14="http://schemas.microsoft.com/office/powerpoint/2010/main" val="35816837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Traditional Education</a:t>
            </a:r>
            <a:endParaRPr lang="en-GB" dirty="0">
              <a:solidFill>
                <a:schemeClr val="bg1"/>
              </a:solidFill>
            </a:endParaRPr>
          </a:p>
        </p:txBody>
      </p:sp>
      <p:sp>
        <p:nvSpPr>
          <p:cNvPr id="3" name="Content Placeholder 2"/>
          <p:cNvSpPr>
            <a:spLocks noGrp="1"/>
          </p:cNvSpPr>
          <p:nvPr>
            <p:ph idx="1"/>
          </p:nvPr>
        </p:nvSpPr>
        <p:spPr>
          <a:xfrm>
            <a:off x="0" y="1412776"/>
            <a:ext cx="9144000" cy="5445224"/>
          </a:xfrm>
        </p:spPr>
        <p:txBody>
          <a:bodyPr>
            <a:normAutofit lnSpcReduction="10000"/>
          </a:bodyPr>
          <a:lstStyle/>
          <a:p>
            <a:r>
              <a:rPr lang="en-GB" sz="2600" dirty="0" smtClean="0">
                <a:solidFill>
                  <a:schemeClr val="bg1"/>
                </a:solidFill>
              </a:rPr>
              <a:t>Cato the Elder refuses to have his educated slave </a:t>
            </a:r>
            <a:r>
              <a:rPr lang="en-GB" sz="2600" dirty="0" err="1" smtClean="0">
                <a:solidFill>
                  <a:schemeClr val="bg1"/>
                </a:solidFill>
              </a:rPr>
              <a:t>Chilo</a:t>
            </a:r>
            <a:r>
              <a:rPr lang="en-GB" sz="2600" dirty="0" smtClean="0">
                <a:solidFill>
                  <a:schemeClr val="bg1"/>
                </a:solidFill>
              </a:rPr>
              <a:t> teach his son, does so himself – </a:t>
            </a:r>
            <a:r>
              <a:rPr lang="en-GB" sz="2600" b="1" dirty="0" smtClean="0">
                <a:solidFill>
                  <a:schemeClr val="bg1"/>
                </a:solidFill>
              </a:rPr>
              <a:t>Plutarch </a:t>
            </a:r>
            <a:r>
              <a:rPr lang="en-GB" sz="2600" b="1" i="1" dirty="0" smtClean="0">
                <a:solidFill>
                  <a:schemeClr val="bg1"/>
                </a:solidFill>
              </a:rPr>
              <a:t>Life of Cato the Elder </a:t>
            </a:r>
            <a:r>
              <a:rPr lang="en-GB" sz="2600" b="1" dirty="0" smtClean="0">
                <a:solidFill>
                  <a:schemeClr val="bg1"/>
                </a:solidFill>
              </a:rPr>
              <a:t>20</a:t>
            </a:r>
            <a:r>
              <a:rPr lang="en-GB" sz="2600" dirty="0" smtClean="0">
                <a:solidFill>
                  <a:schemeClr val="bg1"/>
                </a:solidFill>
              </a:rPr>
              <a:t>.</a:t>
            </a:r>
            <a:r>
              <a:rPr lang="en-GB" sz="2600" b="1" dirty="0" smtClean="0">
                <a:solidFill>
                  <a:schemeClr val="bg1"/>
                </a:solidFill>
              </a:rPr>
              <a:t>4</a:t>
            </a:r>
            <a:r>
              <a:rPr lang="en-GB" sz="2600" dirty="0">
                <a:solidFill>
                  <a:schemeClr val="bg1"/>
                </a:solidFill>
              </a:rPr>
              <a:t>:</a:t>
            </a:r>
            <a:endParaRPr lang="en-GB" sz="2600" dirty="0" smtClean="0">
              <a:solidFill>
                <a:schemeClr val="bg1"/>
              </a:solidFill>
            </a:endParaRPr>
          </a:p>
          <a:p>
            <a:pPr lvl="1"/>
            <a:r>
              <a:rPr lang="en-GB" dirty="0" smtClean="0">
                <a:solidFill>
                  <a:schemeClr val="bg1"/>
                </a:solidFill>
              </a:rPr>
              <a:t>“</a:t>
            </a:r>
            <a:r>
              <a:rPr lang="en-GB" dirty="0">
                <a:solidFill>
                  <a:schemeClr val="bg1"/>
                </a:solidFill>
              </a:rPr>
              <a:t>Cato thought it not right, as he tells us himself, that his son should be scolded by a </a:t>
            </a:r>
            <a:r>
              <a:rPr lang="en-GB" dirty="0" smtClean="0">
                <a:solidFill>
                  <a:schemeClr val="bg1"/>
                </a:solidFill>
              </a:rPr>
              <a:t>slave… </a:t>
            </a:r>
            <a:r>
              <a:rPr lang="en-GB" dirty="0">
                <a:solidFill>
                  <a:schemeClr val="bg1"/>
                </a:solidFill>
              </a:rPr>
              <a:t>still less that he should be indebted to his slave for such a priceless thing as education. He was therefore </a:t>
            </a:r>
            <a:r>
              <a:rPr lang="en-GB" dirty="0" smtClean="0">
                <a:solidFill>
                  <a:schemeClr val="bg1"/>
                </a:solidFill>
              </a:rPr>
              <a:t>himself </a:t>
            </a:r>
            <a:r>
              <a:rPr lang="en-GB" dirty="0">
                <a:solidFill>
                  <a:schemeClr val="bg1"/>
                </a:solidFill>
              </a:rPr>
              <a:t>not only the boys' reading-teacher, but his tutor in law, and his athletic trainer, and he taught his son not merely to hurl the javelin and fight in armour and ride the horse, but also to box, to endure heat and cold, and to swim </a:t>
            </a:r>
            <a:r>
              <a:rPr lang="en-GB" dirty="0" smtClean="0">
                <a:solidFill>
                  <a:schemeClr val="bg1"/>
                </a:solidFill>
              </a:rPr>
              <a:t>vigorously </a:t>
            </a:r>
            <a:r>
              <a:rPr lang="en-GB" dirty="0">
                <a:solidFill>
                  <a:schemeClr val="bg1"/>
                </a:solidFill>
              </a:rPr>
              <a:t>through the </a:t>
            </a:r>
            <a:r>
              <a:rPr lang="en-GB" dirty="0" smtClean="0">
                <a:solidFill>
                  <a:schemeClr val="bg1"/>
                </a:solidFill>
              </a:rPr>
              <a:t>swirls </a:t>
            </a:r>
            <a:r>
              <a:rPr lang="en-GB" dirty="0">
                <a:solidFill>
                  <a:schemeClr val="bg1"/>
                </a:solidFill>
              </a:rPr>
              <a:t>and </a:t>
            </a:r>
            <a:r>
              <a:rPr lang="en-GB" dirty="0" smtClean="0">
                <a:solidFill>
                  <a:schemeClr val="bg1"/>
                </a:solidFill>
              </a:rPr>
              <a:t>vapours </a:t>
            </a:r>
            <a:r>
              <a:rPr lang="en-GB" dirty="0">
                <a:solidFill>
                  <a:schemeClr val="bg1"/>
                </a:solidFill>
              </a:rPr>
              <a:t>of the Tiber</a:t>
            </a:r>
            <a:r>
              <a:rPr lang="en-GB" dirty="0" smtClean="0">
                <a:solidFill>
                  <a:schemeClr val="bg1"/>
                </a:solidFill>
              </a:rPr>
              <a:t>.”</a:t>
            </a:r>
          </a:p>
          <a:p>
            <a:pPr lvl="1"/>
            <a:r>
              <a:rPr lang="en-GB" sz="2400" dirty="0" smtClean="0">
                <a:solidFill>
                  <a:prstClr val="black"/>
                </a:solidFill>
              </a:rPr>
              <a:t>“…</a:t>
            </a:r>
            <a:r>
              <a:rPr lang="en-GB" sz="2400" dirty="0">
                <a:solidFill>
                  <a:prstClr val="black"/>
                </a:solidFill>
              </a:rPr>
              <a:t>although he [Cato] had an accomplished slave, </a:t>
            </a:r>
            <a:r>
              <a:rPr lang="en-GB" sz="2400" dirty="0" err="1">
                <a:solidFill>
                  <a:prstClr val="black"/>
                </a:solidFill>
              </a:rPr>
              <a:t>Chilo</a:t>
            </a:r>
            <a:r>
              <a:rPr lang="en-GB" sz="2400" dirty="0">
                <a:solidFill>
                  <a:prstClr val="black"/>
                </a:solidFill>
              </a:rPr>
              <a:t> by name, who was a school-teacher, and taught many boys.” </a:t>
            </a:r>
            <a:r>
              <a:rPr lang="en-GB" sz="2400" dirty="0" smtClean="0">
                <a:solidFill>
                  <a:prstClr val="black"/>
                </a:solidFill>
              </a:rPr>
              <a:t>(</a:t>
            </a:r>
            <a:r>
              <a:rPr lang="en-GB" sz="2400" b="1" dirty="0" smtClean="0">
                <a:solidFill>
                  <a:prstClr val="black"/>
                </a:solidFill>
              </a:rPr>
              <a:t>20.3</a:t>
            </a:r>
            <a:r>
              <a:rPr lang="en-GB" sz="2400" dirty="0" smtClean="0">
                <a:solidFill>
                  <a:prstClr val="black"/>
                </a:solidFill>
              </a:rPr>
              <a:t>)</a:t>
            </a:r>
            <a:r>
              <a:rPr lang="en-GB" sz="2400" i="1" dirty="0" smtClean="0">
                <a:solidFill>
                  <a:prstClr val="black"/>
                </a:solidFill>
              </a:rPr>
              <a:t>. </a:t>
            </a:r>
            <a:endParaRPr lang="en-GB" sz="2400" i="1" dirty="0">
              <a:solidFill>
                <a:prstClr val="black"/>
              </a:solidFill>
            </a:endParaRPr>
          </a:p>
          <a:p>
            <a:endParaRPr lang="en-GB" dirty="0">
              <a:solidFill>
                <a:schemeClr val="bg1"/>
              </a:solidFill>
            </a:endParaRPr>
          </a:p>
        </p:txBody>
      </p:sp>
    </p:spTree>
    <p:extLst>
      <p:ext uri="{BB962C8B-B14F-4D97-AF65-F5344CB8AC3E}">
        <p14:creationId xmlns:p14="http://schemas.microsoft.com/office/powerpoint/2010/main" val="31984119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80728"/>
          </a:xfrm>
        </p:spPr>
        <p:txBody>
          <a:bodyPr/>
          <a:lstStyle/>
          <a:p>
            <a:r>
              <a:rPr lang="en-GB" dirty="0" smtClean="0">
                <a:solidFill>
                  <a:schemeClr val="bg1"/>
                </a:solidFill>
              </a:rPr>
              <a:t>Young Elite Men</a:t>
            </a:r>
            <a:endParaRPr lang="en-GB" dirty="0">
              <a:solidFill>
                <a:schemeClr val="bg1"/>
              </a:solidFill>
            </a:endParaRPr>
          </a:p>
        </p:txBody>
      </p:sp>
      <p:sp>
        <p:nvSpPr>
          <p:cNvPr id="3" name="Content Placeholder 2"/>
          <p:cNvSpPr>
            <a:spLocks noGrp="1"/>
          </p:cNvSpPr>
          <p:nvPr>
            <p:ph idx="1"/>
          </p:nvPr>
        </p:nvSpPr>
        <p:spPr>
          <a:xfrm>
            <a:off x="0" y="980728"/>
            <a:ext cx="9144000" cy="5877272"/>
          </a:xfrm>
        </p:spPr>
        <p:txBody>
          <a:bodyPr>
            <a:normAutofit fontScale="70000" lnSpcReduction="20000"/>
          </a:bodyPr>
          <a:lstStyle/>
          <a:p>
            <a:pPr marL="137160" indent="0">
              <a:buNone/>
            </a:pPr>
            <a:r>
              <a:rPr lang="en-GB" b="1" dirty="0" smtClean="0">
                <a:solidFill>
                  <a:schemeClr val="bg1"/>
                </a:solidFill>
              </a:rPr>
              <a:t>RHETORIC</a:t>
            </a:r>
          </a:p>
          <a:p>
            <a:pPr marL="137160" indent="0">
              <a:buNone/>
            </a:pPr>
            <a:r>
              <a:rPr lang="en-GB" sz="2700" dirty="0" smtClean="0">
                <a:solidFill>
                  <a:schemeClr val="bg1"/>
                </a:solidFill>
              </a:rPr>
              <a:t>“…we </a:t>
            </a:r>
            <a:r>
              <a:rPr lang="en-GB" sz="2700" dirty="0">
                <a:solidFill>
                  <a:schemeClr val="bg1"/>
                </a:solidFill>
              </a:rPr>
              <a:t>must look for a tutor in Latin rhetoric whose school shall combine a </a:t>
            </a:r>
            <a:r>
              <a:rPr lang="en-GB" sz="2700" dirty="0" smtClean="0">
                <a:solidFill>
                  <a:schemeClr val="bg1"/>
                </a:solidFill>
              </a:rPr>
              <a:t>strict training </a:t>
            </a:r>
            <a:r>
              <a:rPr lang="en-GB" sz="2700" dirty="0">
                <a:solidFill>
                  <a:schemeClr val="bg1"/>
                </a:solidFill>
              </a:rPr>
              <a:t>along with good manners and, above all, moral </a:t>
            </a:r>
            <a:r>
              <a:rPr lang="en-GB" sz="2700" dirty="0" smtClean="0">
                <a:solidFill>
                  <a:schemeClr val="bg1"/>
                </a:solidFill>
              </a:rPr>
              <a:t>standards…” - </a:t>
            </a:r>
            <a:r>
              <a:rPr lang="en-GB" sz="2700" b="1" dirty="0" smtClean="0">
                <a:solidFill>
                  <a:schemeClr val="bg1"/>
                </a:solidFill>
              </a:rPr>
              <a:t>Pliny the Younger </a:t>
            </a:r>
            <a:r>
              <a:rPr lang="en-GB" sz="2700" b="1" i="1" dirty="0" smtClean="0">
                <a:solidFill>
                  <a:schemeClr val="bg1"/>
                </a:solidFill>
              </a:rPr>
              <a:t>Letter to Cornelia </a:t>
            </a:r>
            <a:r>
              <a:rPr lang="en-GB" sz="2700" b="1" i="1" dirty="0" err="1" smtClean="0">
                <a:solidFill>
                  <a:schemeClr val="bg1"/>
                </a:solidFill>
              </a:rPr>
              <a:t>Hispulla</a:t>
            </a:r>
            <a:r>
              <a:rPr lang="en-GB" sz="2700" b="1" i="1" dirty="0" smtClean="0">
                <a:solidFill>
                  <a:schemeClr val="bg1"/>
                </a:solidFill>
              </a:rPr>
              <a:t> </a:t>
            </a:r>
            <a:r>
              <a:rPr lang="en-GB" sz="2700" b="1" dirty="0" smtClean="0">
                <a:solidFill>
                  <a:schemeClr val="bg1"/>
                </a:solidFill>
              </a:rPr>
              <a:t>3.3</a:t>
            </a:r>
            <a:r>
              <a:rPr lang="en-GB" sz="2700" dirty="0" smtClean="0">
                <a:solidFill>
                  <a:schemeClr val="bg1"/>
                </a:solidFill>
              </a:rPr>
              <a:t>.</a:t>
            </a:r>
          </a:p>
          <a:p>
            <a:pPr marL="137160" indent="0">
              <a:buNone/>
            </a:pPr>
            <a:endParaRPr lang="en-GB" sz="800" dirty="0">
              <a:solidFill>
                <a:schemeClr val="bg1"/>
              </a:solidFill>
            </a:endParaRPr>
          </a:p>
          <a:p>
            <a:pPr marL="137160" indent="0">
              <a:buNone/>
            </a:pPr>
            <a:r>
              <a:rPr lang="en-GB" sz="2700" dirty="0">
                <a:solidFill>
                  <a:schemeClr val="bg1"/>
                </a:solidFill>
              </a:rPr>
              <a:t>“M. </a:t>
            </a:r>
            <a:r>
              <a:rPr lang="en-GB" sz="2700" dirty="0" err="1">
                <a:solidFill>
                  <a:schemeClr val="bg1"/>
                </a:solidFill>
              </a:rPr>
              <a:t>Verrius</a:t>
            </a:r>
            <a:r>
              <a:rPr lang="en-GB" sz="2700" dirty="0">
                <a:solidFill>
                  <a:schemeClr val="bg1"/>
                </a:solidFill>
              </a:rPr>
              <a:t> </a:t>
            </a:r>
            <a:r>
              <a:rPr lang="en-GB" sz="2700" dirty="0" err="1">
                <a:solidFill>
                  <a:schemeClr val="bg1"/>
                </a:solidFill>
              </a:rPr>
              <a:t>Flaccus</a:t>
            </a:r>
            <a:r>
              <a:rPr lang="en-GB" sz="2700" dirty="0">
                <a:solidFill>
                  <a:schemeClr val="bg1"/>
                </a:solidFill>
              </a:rPr>
              <a:t>, a freedman, gained special fame from his method of teaching. For to stimulate the efforts of his pupils, he used to pit those of the same advancement against one another, not only setting the subject on which they were to write, but also offering a prize for the victor to carry off… He was therefore chosen by Augustus as the tutor of his grandsons, and he moved to the Palace with his whole school... and was paid HS 100,000 a year.” - </a:t>
            </a:r>
            <a:r>
              <a:rPr lang="en-GB" sz="2700" b="1" dirty="0">
                <a:solidFill>
                  <a:schemeClr val="bg1"/>
                </a:solidFill>
              </a:rPr>
              <a:t>Suetonius, </a:t>
            </a:r>
            <a:r>
              <a:rPr lang="en-GB" sz="2700" b="1" i="1" dirty="0">
                <a:solidFill>
                  <a:schemeClr val="bg1"/>
                </a:solidFill>
              </a:rPr>
              <a:t>On Grammarians </a:t>
            </a:r>
            <a:r>
              <a:rPr lang="en-GB" sz="2700" b="1" dirty="0">
                <a:solidFill>
                  <a:schemeClr val="bg1"/>
                </a:solidFill>
              </a:rPr>
              <a:t>17</a:t>
            </a:r>
            <a:r>
              <a:rPr lang="en-GB" sz="2700" dirty="0">
                <a:solidFill>
                  <a:schemeClr val="bg1"/>
                </a:solidFill>
              </a:rPr>
              <a:t>.</a:t>
            </a:r>
          </a:p>
          <a:p>
            <a:pPr marL="137160" indent="0">
              <a:buNone/>
            </a:pPr>
            <a:endParaRPr lang="en-GB" sz="700" b="1" dirty="0" smtClean="0">
              <a:solidFill>
                <a:schemeClr val="bg1"/>
              </a:solidFill>
            </a:endParaRPr>
          </a:p>
          <a:p>
            <a:pPr marL="137160" indent="0">
              <a:buNone/>
            </a:pPr>
            <a:r>
              <a:rPr lang="en-GB" b="1" dirty="0" smtClean="0">
                <a:solidFill>
                  <a:schemeClr val="bg1"/>
                </a:solidFill>
              </a:rPr>
              <a:t>POLITICS</a:t>
            </a:r>
          </a:p>
          <a:p>
            <a:r>
              <a:rPr lang="en-GB" sz="2700" dirty="0" smtClean="0">
                <a:solidFill>
                  <a:schemeClr val="bg1"/>
                </a:solidFill>
              </a:rPr>
              <a:t>Young aristocrats prepare </a:t>
            </a:r>
            <a:r>
              <a:rPr lang="en-GB" sz="2700" dirty="0">
                <a:solidFill>
                  <a:schemeClr val="bg1"/>
                </a:solidFill>
              </a:rPr>
              <a:t>for public life (</a:t>
            </a:r>
            <a:r>
              <a:rPr lang="en-GB" sz="2700" i="1" dirty="0" err="1">
                <a:solidFill>
                  <a:schemeClr val="bg1"/>
                </a:solidFill>
              </a:rPr>
              <a:t>tirocinium</a:t>
            </a:r>
            <a:r>
              <a:rPr lang="en-GB" sz="2700" i="1" dirty="0">
                <a:solidFill>
                  <a:schemeClr val="bg1"/>
                </a:solidFill>
              </a:rPr>
              <a:t> </a:t>
            </a:r>
            <a:r>
              <a:rPr lang="en-GB" sz="2700" i="1" dirty="0" err="1">
                <a:solidFill>
                  <a:schemeClr val="bg1"/>
                </a:solidFill>
              </a:rPr>
              <a:t>fori</a:t>
            </a:r>
            <a:r>
              <a:rPr lang="en-GB" sz="2700" dirty="0">
                <a:solidFill>
                  <a:schemeClr val="bg1"/>
                </a:solidFill>
              </a:rPr>
              <a:t>) by </a:t>
            </a:r>
            <a:r>
              <a:rPr lang="en-GB" sz="2700" dirty="0" smtClean="0">
                <a:solidFill>
                  <a:schemeClr val="bg1"/>
                </a:solidFill>
              </a:rPr>
              <a:t>following a </a:t>
            </a:r>
            <a:r>
              <a:rPr lang="en-GB" sz="2700" dirty="0">
                <a:solidFill>
                  <a:schemeClr val="bg1"/>
                </a:solidFill>
              </a:rPr>
              <a:t>distinguished </a:t>
            </a:r>
            <a:r>
              <a:rPr lang="en-GB" sz="2700" dirty="0" smtClean="0">
                <a:solidFill>
                  <a:schemeClr val="bg1"/>
                </a:solidFill>
              </a:rPr>
              <a:t>individual:</a:t>
            </a:r>
          </a:p>
          <a:p>
            <a:pPr lvl="1"/>
            <a:r>
              <a:rPr lang="en-GB" dirty="0">
                <a:solidFill>
                  <a:schemeClr val="bg1"/>
                </a:solidFill>
              </a:rPr>
              <a:t>“Now, I, upon assuming the </a:t>
            </a:r>
            <a:r>
              <a:rPr lang="en-GB" i="1" dirty="0">
                <a:solidFill>
                  <a:schemeClr val="bg1"/>
                </a:solidFill>
              </a:rPr>
              <a:t>toga </a:t>
            </a:r>
            <a:r>
              <a:rPr lang="en-GB" i="1" dirty="0" err="1">
                <a:solidFill>
                  <a:schemeClr val="bg1"/>
                </a:solidFill>
              </a:rPr>
              <a:t>virilis</a:t>
            </a:r>
            <a:r>
              <a:rPr lang="en-GB" dirty="0">
                <a:solidFill>
                  <a:schemeClr val="bg1"/>
                </a:solidFill>
              </a:rPr>
              <a:t>, had been introduced by my father to </a:t>
            </a:r>
            <a:r>
              <a:rPr lang="en-GB" dirty="0" err="1">
                <a:solidFill>
                  <a:schemeClr val="bg1"/>
                </a:solidFill>
              </a:rPr>
              <a:t>Scaevola</a:t>
            </a:r>
            <a:r>
              <a:rPr lang="en-GB" dirty="0">
                <a:solidFill>
                  <a:schemeClr val="bg1"/>
                </a:solidFill>
              </a:rPr>
              <a:t> with the understanding </a:t>
            </a:r>
            <a:r>
              <a:rPr lang="en-GB" dirty="0" smtClean="0">
                <a:solidFill>
                  <a:schemeClr val="bg1"/>
                </a:solidFill>
              </a:rPr>
              <a:t>that… </a:t>
            </a:r>
            <a:r>
              <a:rPr lang="en-GB" dirty="0">
                <a:solidFill>
                  <a:schemeClr val="bg1"/>
                </a:solidFill>
              </a:rPr>
              <a:t>I should never leave the old man's </a:t>
            </a:r>
            <a:r>
              <a:rPr lang="en-GB" dirty="0" smtClean="0">
                <a:solidFill>
                  <a:schemeClr val="bg1"/>
                </a:solidFill>
              </a:rPr>
              <a:t>side… my </a:t>
            </a:r>
            <a:r>
              <a:rPr lang="en-GB" dirty="0">
                <a:solidFill>
                  <a:schemeClr val="bg1"/>
                </a:solidFill>
              </a:rPr>
              <a:t>desire to gain greater profit from his legal skill, I made it a practice to commit to memory many of his learned opinions and many, too, of his brief and pointed sayings.” - </a:t>
            </a:r>
            <a:r>
              <a:rPr lang="en-GB" b="1" dirty="0">
                <a:solidFill>
                  <a:schemeClr val="bg1"/>
                </a:solidFill>
              </a:rPr>
              <a:t>Cicero </a:t>
            </a:r>
            <a:r>
              <a:rPr lang="en-GB" b="1" i="1" dirty="0" err="1">
                <a:solidFill>
                  <a:schemeClr val="bg1"/>
                </a:solidFill>
              </a:rPr>
              <a:t>Laelius</a:t>
            </a:r>
            <a:r>
              <a:rPr lang="en-GB" b="1" i="1" dirty="0">
                <a:solidFill>
                  <a:schemeClr val="bg1"/>
                </a:solidFill>
              </a:rPr>
              <a:t> on Friendship</a:t>
            </a:r>
            <a:r>
              <a:rPr lang="en-GB" b="1" dirty="0">
                <a:solidFill>
                  <a:schemeClr val="bg1"/>
                </a:solidFill>
              </a:rPr>
              <a:t> </a:t>
            </a:r>
            <a:r>
              <a:rPr lang="en-GB" b="1" dirty="0" smtClean="0">
                <a:solidFill>
                  <a:schemeClr val="bg1"/>
                </a:solidFill>
              </a:rPr>
              <a:t>1</a:t>
            </a:r>
            <a:r>
              <a:rPr lang="en-GB" dirty="0" smtClean="0">
                <a:solidFill>
                  <a:schemeClr val="bg1"/>
                </a:solidFill>
              </a:rPr>
              <a:t>.</a:t>
            </a:r>
          </a:p>
          <a:p>
            <a:pPr marL="137160" indent="0">
              <a:buNone/>
            </a:pPr>
            <a:endParaRPr lang="en-GB" sz="800" b="1" dirty="0">
              <a:solidFill>
                <a:schemeClr val="bg1"/>
              </a:solidFill>
            </a:endParaRPr>
          </a:p>
          <a:p>
            <a:pPr marL="137160" indent="0">
              <a:buNone/>
            </a:pPr>
            <a:r>
              <a:rPr lang="en-GB" b="1" dirty="0" smtClean="0">
                <a:solidFill>
                  <a:schemeClr val="bg1"/>
                </a:solidFill>
              </a:rPr>
              <a:t>MILITARY </a:t>
            </a:r>
            <a:endParaRPr lang="en-GB" b="1" dirty="0">
              <a:solidFill>
                <a:schemeClr val="bg1"/>
              </a:solidFill>
            </a:endParaRPr>
          </a:p>
          <a:p>
            <a:r>
              <a:rPr lang="en-GB" sz="2700" dirty="0">
                <a:solidFill>
                  <a:schemeClr val="bg1"/>
                </a:solidFill>
              </a:rPr>
              <a:t>Young aristocrats would expect to spend a year or so in the ranks, though often under a tutor – subsequently often aimed to become a military </a:t>
            </a:r>
            <a:r>
              <a:rPr lang="en-GB" sz="2700" dirty="0" smtClean="0">
                <a:solidFill>
                  <a:schemeClr val="bg1"/>
                </a:solidFill>
              </a:rPr>
              <a:t>tribune.</a:t>
            </a:r>
            <a:endParaRPr lang="en-GB" sz="2700" dirty="0">
              <a:solidFill>
                <a:schemeClr val="bg1"/>
              </a:solidFill>
            </a:endParaRPr>
          </a:p>
        </p:txBody>
      </p:sp>
    </p:spTree>
    <p:extLst>
      <p:ext uri="{BB962C8B-B14F-4D97-AF65-F5344CB8AC3E}">
        <p14:creationId xmlns:p14="http://schemas.microsoft.com/office/powerpoint/2010/main" val="25843455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52736"/>
          </a:xfrm>
        </p:spPr>
        <p:txBody>
          <a:bodyPr/>
          <a:lstStyle/>
          <a:p>
            <a:r>
              <a:rPr lang="en-GB" dirty="0" smtClean="0">
                <a:solidFill>
                  <a:schemeClr val="bg1"/>
                </a:solidFill>
              </a:rPr>
              <a:t>Hellenic Influence</a:t>
            </a:r>
            <a:endParaRPr lang="en-GB" dirty="0">
              <a:solidFill>
                <a:schemeClr val="bg1"/>
              </a:solidFill>
            </a:endParaRPr>
          </a:p>
        </p:txBody>
      </p:sp>
      <p:sp>
        <p:nvSpPr>
          <p:cNvPr id="3" name="Content Placeholder 2"/>
          <p:cNvSpPr>
            <a:spLocks noGrp="1"/>
          </p:cNvSpPr>
          <p:nvPr>
            <p:ph idx="1"/>
          </p:nvPr>
        </p:nvSpPr>
        <p:spPr>
          <a:xfrm>
            <a:off x="0" y="1124744"/>
            <a:ext cx="9144000" cy="3816424"/>
          </a:xfrm>
        </p:spPr>
        <p:txBody>
          <a:bodyPr>
            <a:normAutofit fontScale="77500" lnSpcReduction="20000"/>
          </a:bodyPr>
          <a:lstStyle/>
          <a:p>
            <a:r>
              <a:rPr lang="en-GB" dirty="0" smtClean="0">
                <a:solidFill>
                  <a:schemeClr val="bg1"/>
                </a:solidFill>
              </a:rPr>
              <a:t>Conquests in Greek East (esp. 2</a:t>
            </a:r>
            <a:r>
              <a:rPr lang="en-GB" baseline="30000" dirty="0" smtClean="0">
                <a:solidFill>
                  <a:schemeClr val="bg1"/>
                </a:solidFill>
              </a:rPr>
              <a:t>nd</a:t>
            </a:r>
            <a:r>
              <a:rPr lang="en-GB" dirty="0" smtClean="0">
                <a:solidFill>
                  <a:schemeClr val="bg1"/>
                </a:solidFill>
              </a:rPr>
              <a:t> century BC), results in influx of slaves, many educated, who become school masters and </a:t>
            </a:r>
            <a:r>
              <a:rPr lang="en-GB" i="1" dirty="0" err="1" smtClean="0">
                <a:solidFill>
                  <a:schemeClr val="bg1"/>
                </a:solidFill>
              </a:rPr>
              <a:t>paidagogoi</a:t>
            </a:r>
            <a:r>
              <a:rPr lang="en-GB" dirty="0" smtClean="0">
                <a:solidFill>
                  <a:schemeClr val="bg1"/>
                </a:solidFill>
              </a:rPr>
              <a:t>. </a:t>
            </a:r>
          </a:p>
          <a:p>
            <a:pPr marL="137160" indent="0">
              <a:buNone/>
            </a:pPr>
            <a:endParaRPr lang="en-GB" sz="400" i="1" dirty="0">
              <a:solidFill>
                <a:schemeClr val="bg1"/>
              </a:solidFill>
            </a:endParaRPr>
          </a:p>
          <a:p>
            <a:pPr marL="137160" indent="0">
              <a:buNone/>
            </a:pPr>
            <a:r>
              <a:rPr lang="en-GB" i="1" dirty="0" smtClean="0">
                <a:solidFill>
                  <a:schemeClr val="bg1"/>
                </a:solidFill>
              </a:rPr>
              <a:t>“</a:t>
            </a:r>
            <a:r>
              <a:rPr lang="en-GB" dirty="0">
                <a:solidFill>
                  <a:schemeClr val="bg1"/>
                </a:solidFill>
              </a:rPr>
              <a:t>This Cato </a:t>
            </a:r>
            <a:r>
              <a:rPr lang="en-GB" dirty="0" smtClean="0">
                <a:solidFill>
                  <a:schemeClr val="bg1"/>
                </a:solidFill>
              </a:rPr>
              <a:t>always </a:t>
            </a:r>
            <a:r>
              <a:rPr lang="en-GB" dirty="0">
                <a:solidFill>
                  <a:schemeClr val="bg1"/>
                </a:solidFill>
              </a:rPr>
              <a:t>gave it out as his </a:t>
            </a:r>
            <a:r>
              <a:rPr lang="en-GB" dirty="0" smtClean="0">
                <a:solidFill>
                  <a:schemeClr val="bg1"/>
                </a:solidFill>
              </a:rPr>
              <a:t>firm </a:t>
            </a:r>
            <a:r>
              <a:rPr lang="en-GB" dirty="0">
                <a:solidFill>
                  <a:schemeClr val="bg1"/>
                </a:solidFill>
              </a:rPr>
              <a:t>opinion that all Greeks ought to be expelled from Italy, while, on the other hand, his great-grandson, Cato of Utica, upon his return from his military </a:t>
            </a:r>
            <a:r>
              <a:rPr lang="en-GB" dirty="0" err="1">
                <a:solidFill>
                  <a:schemeClr val="bg1"/>
                </a:solidFill>
              </a:rPr>
              <a:t>tribuneship</a:t>
            </a:r>
            <a:r>
              <a:rPr lang="en-GB" dirty="0">
                <a:solidFill>
                  <a:schemeClr val="bg1"/>
                </a:solidFill>
              </a:rPr>
              <a:t>, brought back with him a philosopher, and a second </a:t>
            </a:r>
            <a:r>
              <a:rPr lang="en-GB" dirty="0" smtClean="0">
                <a:solidFill>
                  <a:schemeClr val="bg1"/>
                </a:solidFill>
              </a:rPr>
              <a:t>one</a:t>
            </a:r>
            <a:r>
              <a:rPr lang="en-GB" dirty="0">
                <a:solidFill>
                  <a:schemeClr val="bg1"/>
                </a:solidFill>
              </a:rPr>
              <a:t> when he returned from his embassy to </a:t>
            </a:r>
            <a:r>
              <a:rPr lang="en-GB" dirty="0" smtClean="0">
                <a:solidFill>
                  <a:schemeClr val="bg1"/>
                </a:solidFill>
              </a:rPr>
              <a:t>Cyprus…” – </a:t>
            </a:r>
            <a:r>
              <a:rPr lang="en-GB" b="1" dirty="0" smtClean="0">
                <a:solidFill>
                  <a:schemeClr val="bg1"/>
                </a:solidFill>
              </a:rPr>
              <a:t>Pliny </a:t>
            </a:r>
            <a:r>
              <a:rPr lang="en-GB" b="1" i="1" dirty="0" smtClean="0">
                <a:solidFill>
                  <a:schemeClr val="bg1"/>
                </a:solidFill>
              </a:rPr>
              <a:t>NH </a:t>
            </a:r>
            <a:r>
              <a:rPr lang="en-GB" b="1" dirty="0" smtClean="0">
                <a:solidFill>
                  <a:schemeClr val="bg1"/>
                </a:solidFill>
              </a:rPr>
              <a:t>7.30.110-113</a:t>
            </a:r>
            <a:r>
              <a:rPr lang="en-GB" dirty="0" smtClean="0">
                <a:solidFill>
                  <a:schemeClr val="bg1"/>
                </a:solidFill>
              </a:rPr>
              <a:t>.</a:t>
            </a:r>
          </a:p>
          <a:p>
            <a:pPr marL="137160" indent="0">
              <a:buNone/>
            </a:pPr>
            <a:endParaRPr lang="en-GB" sz="400" dirty="0">
              <a:solidFill>
                <a:schemeClr val="bg1"/>
              </a:solidFill>
            </a:endParaRPr>
          </a:p>
          <a:p>
            <a:pPr marL="137160" indent="0">
              <a:buNone/>
            </a:pPr>
            <a:r>
              <a:rPr lang="en-GB" dirty="0" smtClean="0">
                <a:solidFill>
                  <a:schemeClr val="bg1"/>
                </a:solidFill>
              </a:rPr>
              <a:t>“</a:t>
            </a:r>
            <a:r>
              <a:rPr lang="en-GB" dirty="0">
                <a:solidFill>
                  <a:schemeClr val="bg1"/>
                </a:solidFill>
              </a:rPr>
              <a:t>For as those studies which I see now occupy and interest you, you will be in no want of those ready to help both of you; so great is the crowd of such men that I see flocking here from Greece at present</a:t>
            </a:r>
            <a:r>
              <a:rPr lang="en-GB" dirty="0" smtClean="0">
                <a:solidFill>
                  <a:schemeClr val="bg1"/>
                </a:solidFill>
              </a:rPr>
              <a:t>.” – </a:t>
            </a:r>
            <a:r>
              <a:rPr lang="en-GB" b="1" dirty="0" smtClean="0">
                <a:solidFill>
                  <a:schemeClr val="bg1"/>
                </a:solidFill>
              </a:rPr>
              <a:t>Polybius 31.24.6-7</a:t>
            </a:r>
            <a:r>
              <a:rPr lang="en-GB" dirty="0" smtClean="0">
                <a:solidFill>
                  <a:schemeClr val="bg1"/>
                </a:solidFill>
              </a:rPr>
              <a:t>.</a:t>
            </a:r>
          </a:p>
          <a:p>
            <a:pPr marL="137160" indent="0">
              <a:buNone/>
            </a:pPr>
            <a:endParaRPr lang="en-GB" sz="900" dirty="0">
              <a:solidFill>
                <a:schemeClr val="bg1"/>
              </a:solidFill>
            </a:endParaRPr>
          </a:p>
        </p:txBody>
      </p:sp>
      <p:sp>
        <p:nvSpPr>
          <p:cNvPr id="4" name="Content Placeholder 2"/>
          <p:cNvSpPr txBox="1">
            <a:spLocks/>
          </p:cNvSpPr>
          <p:nvPr/>
        </p:nvSpPr>
        <p:spPr>
          <a:xfrm>
            <a:off x="0" y="4509120"/>
            <a:ext cx="9144000" cy="2348880"/>
          </a:xfrm>
          <a:prstGeom prst="rect">
            <a:avLst/>
          </a:prstGeom>
        </p:spPr>
        <p:txBody>
          <a:bodyPr vert="horz">
            <a:normAutofit fontScale="70000" lnSpcReduction="20000"/>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pPr marL="137160" indent="0">
              <a:buFont typeface="Wingdings 2"/>
              <a:buNone/>
            </a:pPr>
            <a:r>
              <a:rPr lang="en-GB" sz="3200" dirty="0" smtClean="0">
                <a:solidFill>
                  <a:schemeClr val="bg1"/>
                </a:solidFill>
              </a:rPr>
              <a:t>“…training his sons, not only in the nature and ancestral discipline in which he himself had been trained, but also… in that of the Greeks. </a:t>
            </a:r>
            <a:r>
              <a:rPr lang="en-GB" sz="3200" b="1" dirty="0" smtClean="0">
                <a:solidFill>
                  <a:schemeClr val="bg1"/>
                </a:solidFill>
              </a:rPr>
              <a:t>For not only the grammarians and philosophers and rhetoricians, but also the modellers and painters, the overseers of horses and dogs, and the teachers of the art of hunting, by whom the young men were surrounded, were Greeks</a:t>
            </a:r>
            <a:r>
              <a:rPr lang="en-GB" sz="3200" dirty="0" smtClean="0">
                <a:solidFill>
                  <a:schemeClr val="bg1"/>
                </a:solidFill>
              </a:rPr>
              <a:t>…. the books of the king [Perseus]… he allowed his sons, who were devoted to learning, to pick out for themselves… – </a:t>
            </a:r>
            <a:r>
              <a:rPr lang="en-GB" sz="3200" b="1" dirty="0" err="1" smtClean="0">
                <a:solidFill>
                  <a:schemeClr val="bg1"/>
                </a:solidFill>
              </a:rPr>
              <a:t>Plut</a:t>
            </a:r>
            <a:r>
              <a:rPr lang="en-GB" sz="3200" b="1" dirty="0" smtClean="0">
                <a:solidFill>
                  <a:schemeClr val="bg1"/>
                </a:solidFill>
              </a:rPr>
              <a:t>. </a:t>
            </a:r>
            <a:r>
              <a:rPr lang="en-GB" sz="3200" b="1" i="1" dirty="0" err="1" smtClean="0">
                <a:solidFill>
                  <a:schemeClr val="bg1"/>
                </a:solidFill>
              </a:rPr>
              <a:t>Aem</a:t>
            </a:r>
            <a:r>
              <a:rPr lang="en-GB" sz="3200" b="1" i="1" dirty="0" smtClean="0">
                <a:solidFill>
                  <a:schemeClr val="bg1"/>
                </a:solidFill>
              </a:rPr>
              <a:t>. </a:t>
            </a:r>
            <a:r>
              <a:rPr lang="en-GB" sz="3200" b="1" dirty="0" smtClean="0">
                <a:solidFill>
                  <a:schemeClr val="bg1"/>
                </a:solidFill>
              </a:rPr>
              <a:t>6.8-9, 20</a:t>
            </a:r>
            <a:r>
              <a:rPr lang="en-GB" sz="3200" dirty="0" smtClean="0">
                <a:solidFill>
                  <a:schemeClr val="bg1"/>
                </a:solidFill>
              </a:rPr>
              <a:t>.</a:t>
            </a:r>
          </a:p>
          <a:p>
            <a:pPr marL="137160" indent="0">
              <a:buFont typeface="Wingdings 2"/>
              <a:buNone/>
            </a:pPr>
            <a:endParaRPr lang="en-GB" dirty="0"/>
          </a:p>
        </p:txBody>
      </p:sp>
    </p:spTree>
    <p:extLst>
      <p:ext uri="{BB962C8B-B14F-4D97-AF65-F5344CB8AC3E}">
        <p14:creationId xmlns:p14="http://schemas.microsoft.com/office/powerpoint/2010/main" val="34693241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96752"/>
          </a:xfrm>
        </p:spPr>
        <p:txBody>
          <a:bodyPr/>
          <a:lstStyle/>
          <a:p>
            <a:r>
              <a:rPr lang="en-GB" dirty="0" smtClean="0">
                <a:solidFill>
                  <a:schemeClr val="bg1"/>
                </a:solidFill>
              </a:rPr>
              <a:t>Bibliography</a:t>
            </a:r>
            <a:endParaRPr lang="en-GB" dirty="0">
              <a:solidFill>
                <a:schemeClr val="bg1"/>
              </a:solidFill>
            </a:endParaRPr>
          </a:p>
        </p:txBody>
      </p:sp>
      <p:sp>
        <p:nvSpPr>
          <p:cNvPr id="3" name="Content Placeholder 2"/>
          <p:cNvSpPr>
            <a:spLocks noGrp="1"/>
          </p:cNvSpPr>
          <p:nvPr>
            <p:ph idx="1"/>
          </p:nvPr>
        </p:nvSpPr>
        <p:spPr>
          <a:xfrm>
            <a:off x="0" y="1052736"/>
            <a:ext cx="9144000" cy="5805264"/>
          </a:xfrm>
        </p:spPr>
        <p:txBody>
          <a:bodyPr>
            <a:normAutofit fontScale="92500"/>
          </a:bodyPr>
          <a:lstStyle/>
          <a:p>
            <a:r>
              <a:rPr lang="en-GB" dirty="0" err="1" smtClean="0">
                <a:solidFill>
                  <a:schemeClr val="bg1"/>
                </a:solidFill>
              </a:rPr>
              <a:t>Dolansky</a:t>
            </a:r>
            <a:r>
              <a:rPr lang="en-GB" dirty="0" smtClean="0">
                <a:solidFill>
                  <a:schemeClr val="bg1"/>
                </a:solidFill>
              </a:rPr>
              <a:t>, F. 2014: ‘Education in the Roman World’, in </a:t>
            </a:r>
            <a:r>
              <a:rPr lang="en-GB" i="1" dirty="0" smtClean="0">
                <a:solidFill>
                  <a:schemeClr val="bg1"/>
                </a:solidFill>
              </a:rPr>
              <a:t>Themes in Roman Society and Culture</a:t>
            </a:r>
            <a:r>
              <a:rPr lang="en-GB" dirty="0" smtClean="0">
                <a:solidFill>
                  <a:schemeClr val="bg1"/>
                </a:solidFill>
              </a:rPr>
              <a:t>, Gibbs, M., Nikolic, M., </a:t>
            </a:r>
            <a:r>
              <a:rPr lang="en-GB" dirty="0" err="1" smtClean="0">
                <a:solidFill>
                  <a:schemeClr val="bg1"/>
                </a:solidFill>
              </a:rPr>
              <a:t>Ripat</a:t>
            </a:r>
            <a:r>
              <a:rPr lang="en-GB" dirty="0" smtClean="0">
                <a:solidFill>
                  <a:schemeClr val="bg1"/>
                </a:solidFill>
              </a:rPr>
              <a:t>, P. </a:t>
            </a:r>
            <a:r>
              <a:rPr lang="en-GB" dirty="0" smtClean="0">
                <a:solidFill>
                  <a:schemeClr val="bg1"/>
                </a:solidFill>
              </a:rPr>
              <a:t>(eds</a:t>
            </a:r>
            <a:r>
              <a:rPr lang="en-GB" dirty="0" smtClean="0">
                <a:solidFill>
                  <a:schemeClr val="bg1"/>
                </a:solidFill>
              </a:rPr>
              <a:t>.), Oxford University Press: 117-130.</a:t>
            </a:r>
          </a:p>
          <a:p>
            <a:endParaRPr lang="en-GB" sz="500" dirty="0">
              <a:solidFill>
                <a:schemeClr val="bg1"/>
              </a:solidFill>
            </a:endParaRPr>
          </a:p>
          <a:p>
            <a:r>
              <a:rPr lang="en-GB" dirty="0" smtClean="0">
                <a:solidFill>
                  <a:schemeClr val="bg1"/>
                </a:solidFill>
              </a:rPr>
              <a:t>Harlow, M. 2013: ‘Toys, Dolls, and the Material Culture of Childhood’, </a:t>
            </a:r>
            <a:r>
              <a:rPr lang="en-GB" dirty="0">
                <a:solidFill>
                  <a:prstClr val="black"/>
                </a:solidFill>
              </a:rPr>
              <a:t>in </a:t>
            </a:r>
            <a:r>
              <a:rPr lang="en-GB" i="1" dirty="0">
                <a:solidFill>
                  <a:prstClr val="black"/>
                </a:solidFill>
              </a:rPr>
              <a:t>The Oxford Handbook of Childhood and Education in the Classical World</a:t>
            </a:r>
            <a:r>
              <a:rPr lang="en-GB" dirty="0">
                <a:solidFill>
                  <a:prstClr val="black"/>
                </a:solidFill>
              </a:rPr>
              <a:t>, Grubbs, J. D., Parkin, T. G. and Bell, R. (eds.), </a:t>
            </a:r>
            <a:r>
              <a:rPr lang="en-GB" dirty="0" smtClean="0">
                <a:solidFill>
                  <a:prstClr val="black"/>
                </a:solidFill>
              </a:rPr>
              <a:t>Oxford </a:t>
            </a:r>
            <a:r>
              <a:rPr lang="en-GB" dirty="0">
                <a:solidFill>
                  <a:prstClr val="black"/>
                </a:solidFill>
              </a:rPr>
              <a:t>University Press</a:t>
            </a:r>
            <a:r>
              <a:rPr lang="en-GB" dirty="0" smtClean="0">
                <a:solidFill>
                  <a:prstClr val="black"/>
                </a:solidFill>
              </a:rPr>
              <a:t>: 322-340.</a:t>
            </a:r>
          </a:p>
          <a:p>
            <a:endParaRPr lang="en-GB" sz="500" dirty="0" smtClean="0">
              <a:solidFill>
                <a:schemeClr val="bg1"/>
              </a:solidFill>
            </a:endParaRPr>
          </a:p>
          <a:p>
            <a:r>
              <a:rPr lang="en-GB" dirty="0" err="1" smtClean="0">
                <a:solidFill>
                  <a:schemeClr val="bg1"/>
                </a:solidFill>
              </a:rPr>
              <a:t>Marrou</a:t>
            </a:r>
            <a:r>
              <a:rPr lang="en-GB" dirty="0">
                <a:solidFill>
                  <a:schemeClr val="bg1"/>
                </a:solidFill>
              </a:rPr>
              <a:t>, H. I. translated by Lamb, G. 1956: </a:t>
            </a:r>
            <a:r>
              <a:rPr lang="en-GB" i="1" dirty="0">
                <a:solidFill>
                  <a:schemeClr val="bg1"/>
                </a:solidFill>
              </a:rPr>
              <a:t>A History of Education in Antiquity</a:t>
            </a:r>
            <a:r>
              <a:rPr lang="en-GB" dirty="0">
                <a:solidFill>
                  <a:schemeClr val="bg1"/>
                </a:solidFill>
              </a:rPr>
              <a:t>. London</a:t>
            </a:r>
            <a:r>
              <a:rPr lang="en-GB" dirty="0" smtClean="0">
                <a:solidFill>
                  <a:schemeClr val="bg1"/>
                </a:solidFill>
              </a:rPr>
              <a:t>.</a:t>
            </a:r>
          </a:p>
          <a:p>
            <a:endParaRPr lang="en-GB" sz="500" dirty="0">
              <a:solidFill>
                <a:schemeClr val="bg1"/>
              </a:solidFill>
            </a:endParaRPr>
          </a:p>
          <a:p>
            <a:r>
              <a:rPr lang="en-GB" dirty="0" err="1" smtClean="0">
                <a:solidFill>
                  <a:schemeClr val="bg1"/>
                </a:solidFill>
              </a:rPr>
              <a:t>McWilliam</a:t>
            </a:r>
            <a:r>
              <a:rPr lang="en-GB" dirty="0" smtClean="0">
                <a:solidFill>
                  <a:schemeClr val="bg1"/>
                </a:solidFill>
              </a:rPr>
              <a:t>, J. 2013: ‘The Socialization of Roman Children’, in </a:t>
            </a:r>
            <a:r>
              <a:rPr lang="en-GB" i="1" dirty="0" smtClean="0">
                <a:solidFill>
                  <a:schemeClr val="bg1"/>
                </a:solidFill>
              </a:rPr>
              <a:t>The Oxford Handbook of Childhood and Education in the Classical World</a:t>
            </a:r>
            <a:r>
              <a:rPr lang="en-GB" dirty="0" smtClean="0">
                <a:solidFill>
                  <a:schemeClr val="bg1"/>
                </a:solidFill>
              </a:rPr>
              <a:t>, Grubbs, J. D., Parkin, T. G. and Bell, R. (eds.), Oxford University Press: 264-285.</a:t>
            </a:r>
            <a:endParaRPr lang="en-GB" dirty="0">
              <a:solidFill>
                <a:schemeClr val="bg1"/>
              </a:solidFill>
            </a:endParaRPr>
          </a:p>
          <a:p>
            <a:endParaRPr lang="en-GB" sz="500" dirty="0" smtClean="0">
              <a:solidFill>
                <a:schemeClr val="bg1"/>
              </a:solidFill>
            </a:endParaRPr>
          </a:p>
        </p:txBody>
      </p:sp>
    </p:spTree>
    <p:extLst>
      <p:ext uri="{BB962C8B-B14F-4D97-AF65-F5344CB8AC3E}">
        <p14:creationId xmlns:p14="http://schemas.microsoft.com/office/powerpoint/2010/main" val="169969362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841</TotalTime>
  <Words>1673</Words>
  <Application>Microsoft Office PowerPoint</Application>
  <PresentationFormat>On-screen Show (4:3)</PresentationFormat>
  <Paragraphs>125</Paragraphs>
  <Slides>18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Book Antiqua</vt:lpstr>
      <vt:lpstr>Lucida Sans</vt:lpstr>
      <vt:lpstr>Wingdings</vt:lpstr>
      <vt:lpstr>Wingdings 2</vt:lpstr>
      <vt:lpstr>Wingdings 3</vt:lpstr>
      <vt:lpstr>Apex</vt:lpstr>
      <vt:lpstr>every day life in ancient Rome</vt:lpstr>
      <vt:lpstr>PowerPoint Presentation</vt:lpstr>
      <vt:lpstr>Childbirth</vt:lpstr>
      <vt:lpstr>PowerPoint Presentation</vt:lpstr>
      <vt:lpstr>Early Childhood</vt:lpstr>
      <vt:lpstr>Caregiving</vt:lpstr>
      <vt:lpstr>Play and Discipline </vt:lpstr>
      <vt:lpstr>PowerPoint Presentation</vt:lpstr>
      <vt:lpstr>Toys</vt:lpstr>
      <vt:lpstr>Boys’ transition to adulthood</vt:lpstr>
      <vt:lpstr>PowerPoint Presentation</vt:lpstr>
      <vt:lpstr>Public vs. Private Education</vt:lpstr>
      <vt:lpstr>PowerPoint Presentation</vt:lpstr>
      <vt:lpstr>Girls in Education</vt:lpstr>
      <vt:lpstr>Traditional Education</vt:lpstr>
      <vt:lpstr>Young Elite Men</vt:lpstr>
      <vt:lpstr>Hellenic Influence</vt:lpstr>
      <vt:lpstr>Bibliography</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Athens and Rome: Life and Culture in Classical Antiquity</dc:title>
  <dc:creator>UCS</dc:creator>
  <cp:lastModifiedBy>Matt</cp:lastModifiedBy>
  <cp:revision>151</cp:revision>
  <dcterms:created xsi:type="dcterms:W3CDTF">2014-11-07T17:01:52Z</dcterms:created>
  <dcterms:modified xsi:type="dcterms:W3CDTF">2018-12-29T19:27:24Z</dcterms:modified>
</cp:coreProperties>
</file>