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8" r:id="rId6"/>
    <p:sldId id="257" r:id="rId7"/>
    <p:sldId id="310" r:id="rId8"/>
    <p:sldId id="311" r:id="rId9"/>
    <p:sldId id="312" r:id="rId10"/>
    <p:sldId id="313" r:id="rId11"/>
    <p:sldId id="314" r:id="rId12"/>
    <p:sldId id="320" r:id="rId13"/>
    <p:sldId id="315" r:id="rId14"/>
    <p:sldId id="316" r:id="rId15"/>
    <p:sldId id="317" r:id="rId16"/>
    <p:sldId id="318" r:id="rId17"/>
    <p:sldId id="31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863CDA-AAE3-48DB-90F7-523B7E3E7657}" v="33" dt="2026-07-04T14:03:24.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97" autoAdjust="0"/>
    <p:restoredTop sz="94660"/>
  </p:normalViewPr>
  <p:slideViewPr>
    <p:cSldViewPr snapToGrid="0">
      <p:cViewPr varScale="1">
        <p:scale>
          <a:sx n="84" d="100"/>
          <a:sy n="84" d="100"/>
        </p:scale>
        <p:origin x="86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8CCB5-A233-45CC-BEE2-4F9D361DA0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4A7E437-D2A6-4703-BB67-8459356F02C8}">
      <dgm:prSet custT="1"/>
      <dgm:spPr/>
      <dgm:t>
        <a:bodyPr/>
        <a:lstStyle/>
        <a:p>
          <a:pPr>
            <a:lnSpc>
              <a:spcPct val="150000"/>
            </a:lnSpc>
          </a:pPr>
          <a:r>
            <a:rPr lang="en-GB" sz="1400" dirty="0"/>
            <a:t>Electronic Prescribing and Medicines Administration improves safety for both patients and the wider community by reducing medication errors and supporting clearer digital communication, but it also creates challenges that affect overall experience and trust (NHS England, 2023). Patients may feel less supported when staff focus more on screens, and system downtime can delay treatment and increase anxiety. Those with complex needs or low digital literacy may feel excluded from their care. </a:t>
          </a:r>
          <a:endParaRPr lang="en-US" sz="1400" dirty="0"/>
        </a:p>
      </dgm:t>
    </dgm:pt>
    <dgm:pt modelId="{9135D144-30D3-4416-B13C-BDBDEACECC3A}" type="parTrans" cxnId="{51FDC87E-A3B9-4BBB-8480-C0B2552D98F0}">
      <dgm:prSet/>
      <dgm:spPr/>
      <dgm:t>
        <a:bodyPr/>
        <a:lstStyle/>
        <a:p>
          <a:endParaRPr lang="en-US"/>
        </a:p>
      </dgm:t>
    </dgm:pt>
    <dgm:pt modelId="{C6132A19-81CB-4FF4-BE20-DD1CB1B344C1}" type="sibTrans" cxnId="{51FDC87E-A3B9-4BBB-8480-C0B2552D98F0}">
      <dgm:prSet/>
      <dgm:spPr/>
      <dgm:t>
        <a:bodyPr/>
        <a:lstStyle/>
        <a:p>
          <a:endParaRPr lang="en-US"/>
        </a:p>
      </dgm:t>
    </dgm:pt>
    <dgm:pt modelId="{CA3A18DC-7513-49A0-A334-D7A0908D9521}">
      <dgm:prSet custT="1"/>
      <dgm:spPr/>
      <dgm:t>
        <a:bodyPr/>
        <a:lstStyle/>
        <a:p>
          <a:pPr>
            <a:lnSpc>
              <a:spcPct val="150000"/>
            </a:lnSpc>
          </a:pPr>
          <a:r>
            <a:rPr lang="en-GB" sz="1400" dirty="0"/>
            <a:t>At a community level, digital exclusion and concerns about data privacy can reduce public confidence, while technical failures can disrupt services and affect hoe reliable local health care systems appear. These issues show that although eMPA strengthens safety and consistency, its success depends on reliable technology, strong digital security and inclusive practices that support all groups fairly (Kruse et al., 2017).</a:t>
          </a:r>
          <a:endParaRPr lang="en-US" sz="1400" dirty="0"/>
        </a:p>
      </dgm:t>
    </dgm:pt>
    <dgm:pt modelId="{F72F3BE7-7E8C-478F-A5B2-4179D108B584}" type="parTrans" cxnId="{A65D4374-4B12-4D06-B13E-1A698C09F831}">
      <dgm:prSet/>
      <dgm:spPr/>
      <dgm:t>
        <a:bodyPr/>
        <a:lstStyle/>
        <a:p>
          <a:endParaRPr lang="en-US"/>
        </a:p>
      </dgm:t>
    </dgm:pt>
    <dgm:pt modelId="{B3FFE2D1-BDBD-4871-9894-6683F421FE1F}" type="sibTrans" cxnId="{A65D4374-4B12-4D06-B13E-1A698C09F831}">
      <dgm:prSet/>
      <dgm:spPr/>
      <dgm:t>
        <a:bodyPr/>
        <a:lstStyle/>
        <a:p>
          <a:endParaRPr lang="en-US"/>
        </a:p>
      </dgm:t>
    </dgm:pt>
    <dgm:pt modelId="{9EA1265B-85A8-4432-B719-CFBAC3C08D06}" type="pres">
      <dgm:prSet presAssocID="{FEE8CCB5-A233-45CC-BEE2-4F9D361DA0F1}" presName="linear" presStyleCnt="0">
        <dgm:presLayoutVars>
          <dgm:animLvl val="lvl"/>
          <dgm:resizeHandles val="exact"/>
        </dgm:presLayoutVars>
      </dgm:prSet>
      <dgm:spPr/>
    </dgm:pt>
    <dgm:pt modelId="{AC421239-65AE-4671-855C-3E4904AF1AB0}" type="pres">
      <dgm:prSet presAssocID="{64A7E437-D2A6-4703-BB67-8459356F02C8}" presName="parentText" presStyleLbl="node1" presStyleIdx="0" presStyleCnt="2" custLinFactNeighborY="21156">
        <dgm:presLayoutVars>
          <dgm:chMax val="0"/>
          <dgm:bulletEnabled val="1"/>
        </dgm:presLayoutVars>
      </dgm:prSet>
      <dgm:spPr/>
    </dgm:pt>
    <dgm:pt modelId="{26939724-E818-4EC3-8529-D837B1897925}" type="pres">
      <dgm:prSet presAssocID="{C6132A19-81CB-4FF4-BE20-DD1CB1B344C1}" presName="spacer" presStyleCnt="0"/>
      <dgm:spPr/>
    </dgm:pt>
    <dgm:pt modelId="{851CF1C5-E99E-4748-BCFA-89DF2A87ECB7}" type="pres">
      <dgm:prSet presAssocID="{CA3A18DC-7513-49A0-A334-D7A0908D9521}" presName="parentText" presStyleLbl="node1" presStyleIdx="1" presStyleCnt="2">
        <dgm:presLayoutVars>
          <dgm:chMax val="0"/>
          <dgm:bulletEnabled val="1"/>
        </dgm:presLayoutVars>
      </dgm:prSet>
      <dgm:spPr/>
    </dgm:pt>
  </dgm:ptLst>
  <dgm:cxnLst>
    <dgm:cxn modelId="{A65D4374-4B12-4D06-B13E-1A698C09F831}" srcId="{FEE8CCB5-A233-45CC-BEE2-4F9D361DA0F1}" destId="{CA3A18DC-7513-49A0-A334-D7A0908D9521}" srcOrd="1" destOrd="0" parTransId="{F72F3BE7-7E8C-478F-A5B2-4179D108B584}" sibTransId="{B3FFE2D1-BDBD-4871-9894-6683F421FE1F}"/>
    <dgm:cxn modelId="{51FDC87E-A3B9-4BBB-8480-C0B2552D98F0}" srcId="{FEE8CCB5-A233-45CC-BEE2-4F9D361DA0F1}" destId="{64A7E437-D2A6-4703-BB67-8459356F02C8}" srcOrd="0" destOrd="0" parTransId="{9135D144-30D3-4416-B13C-BDBDEACECC3A}" sibTransId="{C6132A19-81CB-4FF4-BE20-DD1CB1B344C1}"/>
    <dgm:cxn modelId="{5BB91C9C-0213-44DC-A01A-0F11038CFE01}" type="presOf" srcId="{64A7E437-D2A6-4703-BB67-8459356F02C8}" destId="{AC421239-65AE-4671-855C-3E4904AF1AB0}" srcOrd="0" destOrd="0" presId="urn:microsoft.com/office/officeart/2005/8/layout/vList2"/>
    <dgm:cxn modelId="{BF22A7A7-E2DC-413F-A693-F94BE0AAB2A1}" type="presOf" srcId="{FEE8CCB5-A233-45CC-BEE2-4F9D361DA0F1}" destId="{9EA1265B-85A8-4432-B719-CFBAC3C08D06}" srcOrd="0" destOrd="0" presId="urn:microsoft.com/office/officeart/2005/8/layout/vList2"/>
    <dgm:cxn modelId="{F192F2EE-8DC0-45FF-BE3B-75AF0F140EC6}" type="presOf" srcId="{CA3A18DC-7513-49A0-A334-D7A0908D9521}" destId="{851CF1C5-E99E-4748-BCFA-89DF2A87ECB7}" srcOrd="0" destOrd="0" presId="urn:microsoft.com/office/officeart/2005/8/layout/vList2"/>
    <dgm:cxn modelId="{1FD4218D-DC85-4E25-BEE4-0B3440FBDEC3}" type="presParOf" srcId="{9EA1265B-85A8-4432-B719-CFBAC3C08D06}" destId="{AC421239-65AE-4671-855C-3E4904AF1AB0}" srcOrd="0" destOrd="0" presId="urn:microsoft.com/office/officeart/2005/8/layout/vList2"/>
    <dgm:cxn modelId="{55D53471-3CBB-4849-938E-6CD3E182177F}" type="presParOf" srcId="{9EA1265B-85A8-4432-B719-CFBAC3C08D06}" destId="{26939724-E818-4EC3-8529-D837B1897925}" srcOrd="1" destOrd="0" presId="urn:microsoft.com/office/officeart/2005/8/layout/vList2"/>
    <dgm:cxn modelId="{1E6A34A0-C2BD-407F-BDFA-3F63DB01ABA8}" type="presParOf" srcId="{9EA1265B-85A8-4432-B719-CFBAC3C08D06}" destId="{851CF1C5-E99E-4748-BCFA-89DF2A87ECB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21239-65AE-4671-855C-3E4904AF1AB0}">
      <dsp:nvSpPr>
        <dsp:cNvPr id="0" name=""/>
        <dsp:cNvSpPr/>
      </dsp:nvSpPr>
      <dsp:spPr>
        <a:xfrm>
          <a:off x="0" y="693648"/>
          <a:ext cx="10515600"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Electronic Prescribing and Medicines Administration improves safety for both patients and the wider community by reducing medication errors and supporting clearer digital communication, but it also creates challenges that affect overall experience and trust (NHS England, 2023). Patients may feel less supported when staff focus more on screens, and system downtime can delay treatment and increase anxiety. Those with complex needs or low digital literacy may feel excluded from their care. </a:t>
          </a:r>
          <a:endParaRPr lang="en-US" sz="1400" kern="1200" dirty="0"/>
        </a:p>
      </dsp:txBody>
      <dsp:txXfrm>
        <a:off x="76105" y="769753"/>
        <a:ext cx="10363390" cy="1406815"/>
      </dsp:txXfrm>
    </dsp:sp>
    <dsp:sp modelId="{851CF1C5-E99E-4748-BCFA-89DF2A87ECB7}">
      <dsp:nvSpPr>
        <dsp:cNvPr id="0" name=""/>
        <dsp:cNvSpPr/>
      </dsp:nvSpPr>
      <dsp:spPr>
        <a:xfrm>
          <a:off x="0" y="2400269"/>
          <a:ext cx="10515600" cy="15590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At a community level, digital exclusion and concerns about data privacy can reduce public confidence, while technical failures can disrupt services and affect hoe reliable local health care systems appear. These issues show that although eMPA strengthens safety and consistency, its success depends on reliable technology, strong digital security and inclusive practices that support all groups fairly (Kruse et al., 2017).</a:t>
          </a:r>
          <a:endParaRPr lang="en-US" sz="1400" kern="1200" dirty="0"/>
        </a:p>
      </dsp:txBody>
      <dsp:txXfrm>
        <a:off x="76105" y="2476374"/>
        <a:ext cx="10363390" cy="14068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F36EA-C3DB-4915-B760-E32BA22B482C}"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A10CCB-AD2B-4A25-9F51-B5538D41112A}" type="slidenum">
              <a:rPr lang="en-GB" smtClean="0"/>
              <a:t>‹#›</a:t>
            </a:fld>
            <a:endParaRPr lang="en-GB"/>
          </a:p>
        </p:txBody>
      </p:sp>
    </p:spTree>
    <p:extLst>
      <p:ext uri="{BB962C8B-B14F-4D97-AF65-F5344CB8AC3E}">
        <p14:creationId xmlns:p14="http://schemas.microsoft.com/office/powerpoint/2010/main" val="51190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A10CCB-AD2B-4A25-9F51-B5538D41112A}" type="slidenum">
              <a:rPr lang="en-GB" smtClean="0"/>
              <a:t>6</a:t>
            </a:fld>
            <a:endParaRPr lang="en-GB"/>
          </a:p>
        </p:txBody>
      </p:sp>
    </p:spTree>
    <p:extLst>
      <p:ext uri="{BB962C8B-B14F-4D97-AF65-F5344CB8AC3E}">
        <p14:creationId xmlns:p14="http://schemas.microsoft.com/office/powerpoint/2010/main" val="1744516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C940-C871-6910-F05F-134E06F2AD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5F23D-61B3-0557-5510-679FA9ADC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368DA7-563C-18B2-AF82-C4FEBDC22DA4}"/>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5" name="Footer Placeholder 4">
            <a:extLst>
              <a:ext uri="{FF2B5EF4-FFF2-40B4-BE49-F238E27FC236}">
                <a16:creationId xmlns:a16="http://schemas.microsoft.com/office/drawing/2014/main" id="{D40BE5CA-5B7D-001B-145C-C8D00F7AB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82DBA1-D964-D0BD-5ECF-2466C9073771}"/>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4165556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CC0F-ED46-75B3-40D8-845424BDD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C5F14-3955-AE8D-AE30-6F63152F72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AC70B-E84D-6110-D64B-16F1E044E486}"/>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5" name="Footer Placeholder 4">
            <a:extLst>
              <a:ext uri="{FF2B5EF4-FFF2-40B4-BE49-F238E27FC236}">
                <a16:creationId xmlns:a16="http://schemas.microsoft.com/office/drawing/2014/main" id="{62D5A33C-FEA2-3AEA-7DAA-4B748080E2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DEDE2-EED9-EDF4-4139-9080602768DA}"/>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3094394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BE5D-7EC1-0B3B-1B99-E726E6E936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A932CF-26D0-828E-79F5-0526776231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070AA5-A1AD-18F0-B545-BDF92BBB4194}"/>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5" name="Footer Placeholder 4">
            <a:extLst>
              <a:ext uri="{FF2B5EF4-FFF2-40B4-BE49-F238E27FC236}">
                <a16:creationId xmlns:a16="http://schemas.microsoft.com/office/drawing/2014/main" id="{B3C3A2A2-F949-BB73-B128-123A5203A4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93CB82-E3B7-078A-C097-87FA741378E5}"/>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3700991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A2D6-0F86-1D2B-2C99-D1482FFEB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462E18-5374-6371-E980-F3825A6009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A57991-D20F-26D7-D980-8FED258386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8634F7-6AFB-866E-84DF-DEFB44D93504}"/>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6" name="Footer Placeholder 5">
            <a:extLst>
              <a:ext uri="{FF2B5EF4-FFF2-40B4-BE49-F238E27FC236}">
                <a16:creationId xmlns:a16="http://schemas.microsoft.com/office/drawing/2014/main" id="{51D96ADE-D041-C937-822A-AF6851F0B6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050142-45BC-A29E-7B4B-60D887B4EFAC}"/>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2922792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0FB7-7CDE-A264-77FD-B8DDB6FD7C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074B3B-C094-BB8D-A9DF-9D4047695A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0C92A7-1F3D-F0D9-4618-FFABC54838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B6616-B87A-8026-AA23-CD09079F97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92D737-120D-1A7D-E01D-787477BC7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0B56F8-F610-6800-AD8B-B8B04EBCB739}"/>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8" name="Footer Placeholder 7">
            <a:extLst>
              <a:ext uri="{FF2B5EF4-FFF2-40B4-BE49-F238E27FC236}">
                <a16:creationId xmlns:a16="http://schemas.microsoft.com/office/drawing/2014/main" id="{CC1CF236-38B5-9C4D-AC0A-1B7BDB646A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C3ADB6-FC67-DB87-E838-85A857E05870}"/>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1865050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BC313-8AD9-9333-CEA8-6E47422AB7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93A56F-8C4F-36BB-87CC-331C242C400C}"/>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4" name="Footer Placeholder 3">
            <a:extLst>
              <a:ext uri="{FF2B5EF4-FFF2-40B4-BE49-F238E27FC236}">
                <a16:creationId xmlns:a16="http://schemas.microsoft.com/office/drawing/2014/main" id="{2515ADC5-8712-D710-8A5B-13C0993107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3FBDEC-B4CE-0941-561D-CDB4BEF7DFD6}"/>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2221495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0485AE-128F-AF30-F2C8-48A61191927C}"/>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3" name="Footer Placeholder 2">
            <a:extLst>
              <a:ext uri="{FF2B5EF4-FFF2-40B4-BE49-F238E27FC236}">
                <a16:creationId xmlns:a16="http://schemas.microsoft.com/office/drawing/2014/main" id="{1AF97BB5-4B51-6777-9757-9711DEB5E2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7ECF4D-5889-165D-0BDB-15E6EEB78E12}"/>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1332963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96D51-3A34-6AC1-86B4-5A9C4BB3AE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5C128E-03C8-B826-8DA7-727B63ADAC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C204C1-9806-2A86-6077-C5D6859887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D7C75F-1EA6-A34C-C57C-0241E5A860F9}"/>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6" name="Footer Placeholder 5">
            <a:extLst>
              <a:ext uri="{FF2B5EF4-FFF2-40B4-BE49-F238E27FC236}">
                <a16:creationId xmlns:a16="http://schemas.microsoft.com/office/drawing/2014/main" id="{BA71F210-6DE9-552D-6251-D63BC5BC0E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00948C-E08B-FB37-2A0C-3C85B01F5EE7}"/>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712223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F133-81F9-95D9-CDFB-0648AA4B70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AED0D-FEDA-94FF-A1E6-4B2CAE6105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06AA3D-503D-6F6A-3B50-E8A2901CB1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D63D1B-96A1-DC3B-FFCA-2CCDAE7CC503}"/>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6" name="Footer Placeholder 5">
            <a:extLst>
              <a:ext uri="{FF2B5EF4-FFF2-40B4-BE49-F238E27FC236}">
                <a16:creationId xmlns:a16="http://schemas.microsoft.com/office/drawing/2014/main" id="{598BD83A-54B5-FB26-0786-64356643F5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8A2687-2857-8F7D-F195-37126B185A13}"/>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4050915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DB255-A6B1-962D-3EA3-5E49E78F0F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1701B4-48E0-F51F-E000-7C04E3A316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C21E3-9D5A-125F-9BFF-3BB84F9CD520}"/>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5" name="Footer Placeholder 4">
            <a:extLst>
              <a:ext uri="{FF2B5EF4-FFF2-40B4-BE49-F238E27FC236}">
                <a16:creationId xmlns:a16="http://schemas.microsoft.com/office/drawing/2014/main" id="{60EE7652-286E-E7B7-2E78-8FAAF96556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52006-638B-A2B0-8D14-5B928E7212A6}"/>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2409498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674589-0EEE-1A93-4576-4ADC2D24B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8C55FE-E054-E7B9-768B-119E76402D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CCBF65-72BF-EFA3-DFA4-8DB328A09DB9}"/>
              </a:ext>
            </a:extLst>
          </p:cNvPr>
          <p:cNvSpPr>
            <a:spLocks noGrp="1"/>
          </p:cNvSpPr>
          <p:nvPr>
            <p:ph type="dt" sz="half" idx="10"/>
          </p:nvPr>
        </p:nvSpPr>
        <p:spPr/>
        <p:txBody>
          <a:bodyPr/>
          <a:lstStyle/>
          <a:p>
            <a:fld id="{CB9BE2B5-07D0-40CC-A439-725133BA87D1}" type="datetimeFigureOut">
              <a:rPr lang="en-GB" smtClean="0"/>
              <a:t>02/07/2026</a:t>
            </a:fld>
            <a:endParaRPr lang="en-GB"/>
          </a:p>
        </p:txBody>
      </p:sp>
      <p:sp>
        <p:nvSpPr>
          <p:cNvPr id="5" name="Footer Placeholder 4">
            <a:extLst>
              <a:ext uri="{FF2B5EF4-FFF2-40B4-BE49-F238E27FC236}">
                <a16:creationId xmlns:a16="http://schemas.microsoft.com/office/drawing/2014/main" id="{354F356B-7223-228D-301D-05E4F9B6B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99EE1-BEB8-901F-2A0F-BB0D75DC3E5F}"/>
              </a:ext>
            </a:extLst>
          </p:cNvPr>
          <p:cNvSpPr>
            <a:spLocks noGrp="1"/>
          </p:cNvSpPr>
          <p:nvPr>
            <p:ph type="sldNum" sz="quarter" idx="12"/>
          </p:nvPr>
        </p:nvSpPr>
        <p:spPr/>
        <p:txBody>
          <a:bodyPr/>
          <a:lstStyle/>
          <a:p>
            <a:fld id="{477E3095-0081-4236-9C33-023B3D4B3170}" type="slidenum">
              <a:rPr lang="en-GB" smtClean="0"/>
              <a:t>‹#›</a:t>
            </a:fld>
            <a:endParaRPr lang="en-GB"/>
          </a:p>
        </p:txBody>
      </p:sp>
    </p:spTree>
    <p:extLst>
      <p:ext uri="{BB962C8B-B14F-4D97-AF65-F5344CB8AC3E}">
        <p14:creationId xmlns:p14="http://schemas.microsoft.com/office/powerpoint/2010/main" val="3480843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051D45-3D39-EFAB-15EB-9BEA736757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3A65FA-A816-707D-7800-1DAF8B4389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29D7F-6A72-9FB2-1C34-9246B38977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9BE2B5-07D0-40CC-A439-725133BA87D1}" type="datetimeFigureOut">
              <a:rPr lang="en-GB" smtClean="0"/>
              <a:t>02/07/2026</a:t>
            </a:fld>
            <a:endParaRPr lang="en-GB"/>
          </a:p>
        </p:txBody>
      </p:sp>
      <p:sp>
        <p:nvSpPr>
          <p:cNvPr id="5" name="Footer Placeholder 4">
            <a:extLst>
              <a:ext uri="{FF2B5EF4-FFF2-40B4-BE49-F238E27FC236}">
                <a16:creationId xmlns:a16="http://schemas.microsoft.com/office/drawing/2014/main" id="{E603331A-77AA-EA96-63C7-213BF27AAC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5C2DDA-6DBE-29FF-A6D5-B4F485DEA3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7E3095-0081-4236-9C33-023B3D4B3170}" type="slidenum">
              <a:rPr lang="en-GB" smtClean="0"/>
              <a:t>‹#›</a:t>
            </a:fld>
            <a:endParaRPr lang="en-GB"/>
          </a:p>
        </p:txBody>
      </p:sp>
    </p:spTree>
    <p:extLst>
      <p:ext uri="{BB962C8B-B14F-4D97-AF65-F5344CB8AC3E}">
        <p14:creationId xmlns:p14="http://schemas.microsoft.com/office/powerpoint/2010/main" val="2159381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igital.nhs.uk/data-and-information/data-collections-and-data-sets/data-collections/electronic-prescribing-and-administration-epma-data-in-secondary-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93183F-F2DF-4AF8-3855-46891C9E4BAD}"/>
              </a:ext>
            </a:extLst>
          </p:cNvPr>
          <p:cNvSpPr txBox="1"/>
          <p:nvPr/>
        </p:nvSpPr>
        <p:spPr>
          <a:xfrm>
            <a:off x="338328" y="420624"/>
            <a:ext cx="8421624" cy="2585323"/>
          </a:xfrm>
          <a:prstGeom prst="rect">
            <a:avLst/>
          </a:prstGeom>
          <a:noFill/>
        </p:spPr>
        <p:txBody>
          <a:bodyPr wrap="square" rtlCol="0">
            <a:spAutoFit/>
          </a:bodyPr>
          <a:lstStyle/>
          <a:p>
            <a:r>
              <a:rPr lang="en-GB" sz="2400" dirty="0"/>
              <a:t>Student Name: Mohammad Ayyaz</a:t>
            </a:r>
          </a:p>
          <a:p>
            <a:r>
              <a:rPr lang="en-GB" sz="2400" dirty="0"/>
              <a:t>Student Number: 2329250</a:t>
            </a:r>
          </a:p>
          <a:p>
            <a:r>
              <a:rPr lang="en-GB" sz="2400" dirty="0"/>
              <a:t>Module Name: Digital Transformation in the Health and Care Professions	</a:t>
            </a:r>
          </a:p>
          <a:p>
            <a:r>
              <a:rPr lang="en-GB" sz="2400" dirty="0"/>
              <a:t>Module code: BMHP6026</a:t>
            </a:r>
          </a:p>
          <a:p>
            <a:r>
              <a:rPr lang="en-GB" sz="2400" dirty="0"/>
              <a:t>Lecturers name: Tomy </a:t>
            </a:r>
            <a:r>
              <a:rPr lang="en-GB" sz="2400" dirty="0" err="1"/>
              <a:t>Adattu</a:t>
            </a:r>
            <a:r>
              <a:rPr lang="en-GB" sz="2400" dirty="0"/>
              <a:t> Chacko</a:t>
            </a:r>
          </a:p>
          <a:p>
            <a:endParaRPr lang="en-GB" dirty="0"/>
          </a:p>
        </p:txBody>
      </p:sp>
    </p:spTree>
    <p:extLst>
      <p:ext uri="{BB962C8B-B14F-4D97-AF65-F5344CB8AC3E}">
        <p14:creationId xmlns:p14="http://schemas.microsoft.com/office/powerpoint/2010/main" val="260956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67A05-8F41-D8A4-A5F5-CAFAB7380C4B}"/>
              </a:ext>
            </a:extLst>
          </p:cNvPr>
          <p:cNvSpPr>
            <a:spLocks noGrp="1"/>
          </p:cNvSpPr>
          <p:nvPr>
            <p:ph type="title"/>
          </p:nvPr>
        </p:nvSpPr>
        <p:spPr>
          <a:xfrm>
            <a:off x="6590662" y="1965961"/>
            <a:ext cx="4805996" cy="1810512"/>
          </a:xfrm>
        </p:spPr>
        <p:txBody>
          <a:bodyPr vert="horz" lIns="91440" tIns="45720" rIns="91440" bIns="45720" rtlCol="0" anchor="t">
            <a:normAutofit/>
          </a:bodyPr>
          <a:lstStyle/>
          <a:p>
            <a:r>
              <a:rPr lang="en-US" sz="3400" b="1" u="sng" kern="1200" dirty="0">
                <a:solidFill>
                  <a:schemeClr val="tx2"/>
                </a:solidFill>
                <a:latin typeface="+mj-lt"/>
                <a:ea typeface="+mj-ea"/>
                <a:cs typeface="+mj-cs"/>
              </a:rPr>
              <a:t>Electronic Prescribing and Medicine Administration</a:t>
            </a:r>
          </a:p>
        </p:txBody>
      </p:sp>
      <p:pic>
        <p:nvPicPr>
          <p:cNvPr id="6" name="Graphic 5" descr="Stethoscope">
            <a:extLst>
              <a:ext uri="{FF2B5EF4-FFF2-40B4-BE49-F238E27FC236}">
                <a16:creationId xmlns:a16="http://schemas.microsoft.com/office/drawing/2014/main" id="{05B371CC-99E9-0C92-CDA6-855DF64735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8170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6BE5F7-054F-CEBB-A0F2-C18CBD12F845}"/>
              </a:ext>
            </a:extLst>
          </p:cNvPr>
          <p:cNvSpPr>
            <a:spLocks noGrp="1"/>
          </p:cNvSpPr>
          <p:nvPr>
            <p:ph type="title"/>
          </p:nvPr>
        </p:nvSpPr>
        <p:spPr>
          <a:xfrm>
            <a:off x="621792" y="1161288"/>
            <a:ext cx="3602736" cy="4526280"/>
          </a:xfrm>
        </p:spPr>
        <p:txBody>
          <a:bodyPr>
            <a:normAutofit/>
          </a:bodyPr>
          <a:lstStyle/>
          <a:p>
            <a:r>
              <a:rPr lang="en-GB" sz="4000" u="sng" dirty="0"/>
              <a:t>Introduction</a:t>
            </a:r>
          </a:p>
        </p:txBody>
      </p:sp>
      <p:sp>
        <p:nvSpPr>
          <p:cNvPr id="21" name="Rectangle 2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7ECF3E2-1FC3-BF31-9E35-36E66ED65108}"/>
              </a:ext>
            </a:extLst>
          </p:cNvPr>
          <p:cNvSpPr>
            <a:spLocks noGrp="1"/>
          </p:cNvSpPr>
          <p:nvPr>
            <p:ph idx="1"/>
          </p:nvPr>
        </p:nvSpPr>
        <p:spPr>
          <a:xfrm>
            <a:off x="5434149" y="932688"/>
            <a:ext cx="5916603" cy="4992624"/>
          </a:xfrm>
        </p:spPr>
        <p:txBody>
          <a:bodyPr anchor="ctr">
            <a:normAutofit lnSpcReduction="10000"/>
          </a:bodyPr>
          <a:lstStyle/>
          <a:p>
            <a:pPr>
              <a:lnSpc>
                <a:spcPct val="150000"/>
              </a:lnSpc>
            </a:pPr>
            <a:r>
              <a:rPr lang="en-GB" sz="1600" dirty="0"/>
              <a:t>Electronic Prescribing and Medicines </a:t>
            </a:r>
            <a:r>
              <a:rPr lang="en-GB" sz="1600" dirty="0" err="1"/>
              <a:t>Adminstration</a:t>
            </a:r>
            <a:r>
              <a:rPr lang="en-GB" sz="1600" dirty="0"/>
              <a:t> is a digital system used across the NHS to replace handwritten prescriptions and improve the safety, accuracy and efficiency of medication processes (Altman, Holkham and Gosrani, 2024). It supports clinicians by providing real time access to prescribing information, reducing errors, and improving communication between healthcare professionals. My research focuses on how Electronic Prescribing and Medicines Administration influences the workforce, enhances service delivery, and impacts patient experience and community health. Overall Electronic Prescribing Medicine Administration represents a key part of the NHS digital transformation agenda aimed at modernising care and reducing avoidable harm (Klein et al., 2025).</a:t>
            </a:r>
          </a:p>
        </p:txBody>
      </p:sp>
    </p:spTree>
    <p:extLst>
      <p:ext uri="{BB962C8B-B14F-4D97-AF65-F5344CB8AC3E}">
        <p14:creationId xmlns:p14="http://schemas.microsoft.com/office/powerpoint/2010/main" val="1511316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CD8D8-85B3-990B-4F65-2117380877DA}"/>
              </a:ext>
            </a:extLst>
          </p:cNvPr>
          <p:cNvSpPr>
            <a:spLocks noGrp="1"/>
          </p:cNvSpPr>
          <p:nvPr>
            <p:ph type="title"/>
          </p:nvPr>
        </p:nvSpPr>
        <p:spPr>
          <a:xfrm>
            <a:off x="6094105" y="802955"/>
            <a:ext cx="4977976" cy="1454051"/>
          </a:xfrm>
        </p:spPr>
        <p:txBody>
          <a:bodyPr>
            <a:normAutofit/>
          </a:bodyPr>
          <a:lstStyle/>
          <a:p>
            <a:r>
              <a:rPr lang="en-GB" sz="3300" u="sng" dirty="0">
                <a:solidFill>
                  <a:schemeClr val="tx2"/>
                </a:solidFill>
              </a:rPr>
              <a:t>Why Electronic Prescription and Administration Important</a:t>
            </a:r>
          </a:p>
        </p:txBody>
      </p:sp>
      <p:pic>
        <p:nvPicPr>
          <p:cNvPr id="7" name="Graphic 6" descr="Medicine">
            <a:extLst>
              <a:ext uri="{FF2B5EF4-FFF2-40B4-BE49-F238E27FC236}">
                <a16:creationId xmlns:a16="http://schemas.microsoft.com/office/drawing/2014/main" id="{55F31E94-51DC-3C60-B892-2A9FC53CD53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D86E71F-650C-045F-3424-15E76B1115CD}"/>
              </a:ext>
            </a:extLst>
          </p:cNvPr>
          <p:cNvSpPr>
            <a:spLocks noGrp="1"/>
          </p:cNvSpPr>
          <p:nvPr>
            <p:ph idx="1"/>
          </p:nvPr>
        </p:nvSpPr>
        <p:spPr>
          <a:xfrm>
            <a:off x="6090574" y="2560320"/>
            <a:ext cx="5604602" cy="3500651"/>
          </a:xfrm>
        </p:spPr>
        <p:txBody>
          <a:bodyPr anchor="ctr">
            <a:noAutofit/>
          </a:bodyPr>
          <a:lstStyle/>
          <a:p>
            <a:pPr>
              <a:lnSpc>
                <a:spcPct val="160000"/>
              </a:lnSpc>
            </a:pPr>
            <a:r>
              <a:rPr lang="en-GB" sz="1400" dirty="0">
                <a:solidFill>
                  <a:schemeClr val="tx2"/>
                </a:solidFill>
              </a:rPr>
              <a:t>Electronic Prescribing and Medicine Administration is important because it helps reduce medication errors, improves patient safety and supports more efficient clinical workflows across NHS (NHS England, 2023). It reduces common errors linked to handwritten prescriptions, such as illegible writing, missed doses, and transcription mistakes. Electronic prescription administration provides clear digital records and real time updates, helping healthcare professionals communicate more effectively and make safer clinical decisions. It also supports the NHS digital transformation agenda by modernising avoidable harm, and improving the overall quality of care (Mozaffar, 2017).</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5121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70D03-5310-69A6-B1FA-2401DE5D95B2}"/>
              </a:ext>
            </a:extLst>
          </p:cNvPr>
          <p:cNvSpPr>
            <a:spLocks noGrp="1"/>
          </p:cNvSpPr>
          <p:nvPr>
            <p:ph type="title"/>
          </p:nvPr>
        </p:nvSpPr>
        <p:spPr>
          <a:xfrm>
            <a:off x="6513788" y="365125"/>
            <a:ext cx="4840010" cy="1807305"/>
          </a:xfrm>
        </p:spPr>
        <p:txBody>
          <a:bodyPr>
            <a:normAutofit/>
          </a:bodyPr>
          <a:lstStyle/>
          <a:p>
            <a:r>
              <a:rPr lang="en-GB" u="sng" dirty="0"/>
              <a:t>Workforce implications</a:t>
            </a:r>
          </a:p>
        </p:txBody>
      </p:sp>
      <p:pic>
        <p:nvPicPr>
          <p:cNvPr id="7" name="Picture 6" descr="Health and social care workforce: the future. | Randstad UK">
            <a:extLst>
              <a:ext uri="{FF2B5EF4-FFF2-40B4-BE49-F238E27FC236}">
                <a16:creationId xmlns:a16="http://schemas.microsoft.com/office/drawing/2014/main" id="{3B5507DD-1D4D-3C0D-BD9A-566593FAFCC8}"/>
              </a:ext>
            </a:extLst>
          </p:cNvPr>
          <p:cNvPicPr>
            <a:picLocks noChangeAspect="1"/>
          </p:cNvPicPr>
          <p:nvPr/>
        </p:nvPicPr>
        <p:blipFill>
          <a:blip r:embed="rId2"/>
          <a:srcRect l="19062" r="21481" b="3"/>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5CD4605-BB67-8703-E9EA-56D238DC208E}"/>
              </a:ext>
            </a:extLst>
          </p:cNvPr>
          <p:cNvSpPr>
            <a:spLocks noGrp="1"/>
          </p:cNvSpPr>
          <p:nvPr>
            <p:ph idx="1"/>
          </p:nvPr>
        </p:nvSpPr>
        <p:spPr>
          <a:xfrm>
            <a:off x="6336792" y="2333297"/>
            <a:ext cx="5769864" cy="3843666"/>
          </a:xfrm>
        </p:spPr>
        <p:txBody>
          <a:bodyPr>
            <a:noAutofit/>
          </a:bodyPr>
          <a:lstStyle/>
          <a:p>
            <a:pPr>
              <a:lnSpc>
                <a:spcPct val="150000"/>
              </a:lnSpc>
            </a:pPr>
            <a:r>
              <a:rPr lang="en-GB" sz="1400" dirty="0"/>
              <a:t>The introduction of Electronic Prescribing and Medicines Administration has had a significant impact on the healthcare workforce. It reduces transcript errors and improves communication between doctors, nurses and pharmacists by providing clear, real time digital medication records. Electronic Prescribing and Medicines Administration also supports safer clinical decision making and allows pharmacists to spend more time on patient focused activities rather than administrative tasks (Barber et al., 2007). However it can also create challenges such as alert fatigue, increased workload during the early stages of implementation, and the need for staff to develop stronger digital skills. These changes show how Electronic Prescribing and Administration is reshaping every day clinical practice across the NHS.</a:t>
            </a:r>
          </a:p>
        </p:txBody>
      </p:sp>
    </p:spTree>
    <p:extLst>
      <p:ext uri="{BB962C8B-B14F-4D97-AF65-F5344CB8AC3E}">
        <p14:creationId xmlns:p14="http://schemas.microsoft.com/office/powerpoint/2010/main" val="40974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C4D2C2B-1EC5-B39C-F016-BABA866B4FCD}"/>
              </a:ext>
            </a:extLst>
          </p:cNvPr>
          <p:cNvSpPr>
            <a:spLocks noGrp="1"/>
          </p:cNvSpPr>
          <p:nvPr>
            <p:ph type="title"/>
          </p:nvPr>
        </p:nvSpPr>
        <p:spPr>
          <a:xfrm>
            <a:off x="838200" y="365125"/>
            <a:ext cx="5387502" cy="1325563"/>
          </a:xfrm>
        </p:spPr>
        <p:txBody>
          <a:bodyPr>
            <a:normAutofit/>
          </a:bodyPr>
          <a:lstStyle/>
          <a:p>
            <a:r>
              <a:rPr lang="en-GB" u="sng" dirty="0"/>
              <a:t>Workforce Critical evaluation</a:t>
            </a:r>
          </a:p>
        </p:txBody>
      </p:sp>
      <p:sp>
        <p:nvSpPr>
          <p:cNvPr id="3" name="Content Placeholder 2">
            <a:extLst>
              <a:ext uri="{FF2B5EF4-FFF2-40B4-BE49-F238E27FC236}">
                <a16:creationId xmlns:a16="http://schemas.microsoft.com/office/drawing/2014/main" id="{15FDD98E-8B3E-4CC2-2A31-D76CD59D1EA2}"/>
              </a:ext>
            </a:extLst>
          </p:cNvPr>
          <p:cNvSpPr>
            <a:spLocks noGrp="1"/>
          </p:cNvSpPr>
          <p:nvPr>
            <p:ph idx="1"/>
          </p:nvPr>
        </p:nvSpPr>
        <p:spPr>
          <a:xfrm>
            <a:off x="838200" y="1545336"/>
            <a:ext cx="5257800" cy="4631627"/>
          </a:xfrm>
        </p:spPr>
        <p:txBody>
          <a:bodyPr>
            <a:noAutofit/>
          </a:bodyPr>
          <a:lstStyle/>
          <a:p>
            <a:pPr marL="0" indent="0">
              <a:lnSpc>
                <a:spcPct val="150000"/>
              </a:lnSpc>
              <a:buNone/>
            </a:pPr>
            <a:r>
              <a:rPr lang="en-GB" sz="1400" dirty="0"/>
              <a:t>Although Electronic Prescribing and Medicine Administration improves safety and communication, it also creates several challenges for the workforce. Staff often experience alert fatigue, where frequent system warnings become overwhelming and are more likely to be ignored (</a:t>
            </a:r>
            <a:r>
              <a:rPr lang="en-GB" sz="1400" dirty="0" err="1"/>
              <a:t>Baysari</a:t>
            </a:r>
            <a:r>
              <a:rPr lang="en-GB" sz="1400" dirty="0"/>
              <a:t> et al., 2014). Training quality varies between organisations, meaning some staff feel confident using Electronic Prescribing and Medicine Administration while others struggle with digital skills and system navigation. During implementation, workload can temporarily increase as staff adjust to new digital processes, and system downtime can disrupt medication rounds and create stress (</a:t>
            </a:r>
            <a:r>
              <a:rPr lang="en-GB" sz="1400" dirty="0" err="1"/>
              <a:t>Goundary</a:t>
            </a:r>
            <a:r>
              <a:rPr lang="en-GB" sz="1400" dirty="0"/>
              <a:t>-Smith, 2026). These issues show that while Electronic Prescribing and Medicine Administration has clear benefits, its success depends on consistent training, digital support and reliable system performance.</a:t>
            </a:r>
          </a:p>
        </p:txBody>
      </p:sp>
      <p:pic>
        <p:nvPicPr>
          <p:cNvPr id="4" name="Picture 3" descr="Empower Your Staff Through Health and Social Care Training | EduCare">
            <a:extLst>
              <a:ext uri="{FF2B5EF4-FFF2-40B4-BE49-F238E27FC236}">
                <a16:creationId xmlns:a16="http://schemas.microsoft.com/office/drawing/2014/main" id="{E1654256-EB7C-689C-BA55-336603A6CF44}"/>
              </a:ext>
            </a:extLst>
          </p:cNvPr>
          <p:cNvPicPr>
            <a:picLocks noChangeAspect="1"/>
          </p:cNvPicPr>
          <p:nvPr/>
        </p:nvPicPr>
        <p:blipFill>
          <a:blip r:embed="rId3"/>
          <a:srcRect l="28555" r="4598"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139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8B04C1-E874-F1E7-6A5E-D99D9F2442AC}"/>
              </a:ext>
            </a:extLst>
          </p:cNvPr>
          <p:cNvSpPr>
            <a:spLocks noGrp="1"/>
          </p:cNvSpPr>
          <p:nvPr>
            <p:ph type="title"/>
          </p:nvPr>
        </p:nvSpPr>
        <p:spPr>
          <a:xfrm>
            <a:off x="1139044" y="2090114"/>
            <a:ext cx="3382890" cy="2481886"/>
          </a:xfrm>
          <a:solidFill>
            <a:schemeClr val="accent4">
              <a:lumMod val="20000"/>
              <a:lumOff val="80000"/>
            </a:schemeClr>
          </a:solidFill>
        </p:spPr>
        <p:txBody>
          <a:bodyPr>
            <a:normAutofit/>
          </a:bodyPr>
          <a:lstStyle/>
          <a:p>
            <a:pPr algn="ctr"/>
            <a:r>
              <a:rPr lang="en-GB" u="sng" dirty="0"/>
              <a:t>Service delivery Impact</a:t>
            </a:r>
          </a:p>
        </p:txBody>
      </p:sp>
      <p:sp>
        <p:nvSpPr>
          <p:cNvPr id="3" name="Content Placeholder 2">
            <a:extLst>
              <a:ext uri="{FF2B5EF4-FFF2-40B4-BE49-F238E27FC236}">
                <a16:creationId xmlns:a16="http://schemas.microsoft.com/office/drawing/2014/main" id="{AC3DDB12-C490-CA0D-1719-E425D987C5B3}"/>
              </a:ext>
            </a:extLst>
          </p:cNvPr>
          <p:cNvSpPr>
            <a:spLocks noGrp="1"/>
          </p:cNvSpPr>
          <p:nvPr>
            <p:ph idx="1"/>
          </p:nvPr>
        </p:nvSpPr>
        <p:spPr>
          <a:xfrm>
            <a:off x="5285014" y="964850"/>
            <a:ext cx="6068786" cy="4928300"/>
          </a:xfrm>
        </p:spPr>
        <p:txBody>
          <a:bodyPr anchor="ctr">
            <a:normAutofit/>
          </a:bodyPr>
          <a:lstStyle/>
          <a:p>
            <a:pPr>
              <a:lnSpc>
                <a:spcPct val="150000"/>
              </a:lnSpc>
            </a:pPr>
            <a:r>
              <a:rPr lang="en-GB" sz="1400" dirty="0"/>
              <a:t>Electronic prescribing and Medicines Administration (eMPA) as had a major impact on service delivery across the NHS by improving the speed, accuracy and organisation of medication processes (Slight et al., 2013). It helps reduce omitted doses, supports faster prescribing, and provides clearer audit trails that strengthen governance and accountability. eMPA also improves communication between different parts of the service allowing staff to access real time information and coordinate care more effectively. However challenges still exist such as system downtime, poor interoperability between digital systems and increased workload during the transition from paper to digital processes. These factors show hoe eMPA both enhances and reshapes every day service delivery (Sheikh et al., 2022).</a:t>
            </a:r>
          </a:p>
        </p:txBody>
      </p:sp>
      <p:pic>
        <p:nvPicPr>
          <p:cNvPr id="4" name="Picture 3" descr="What is Health &amp; Social Care? Core Principles &amp; Opportunities">
            <a:extLst>
              <a:ext uri="{FF2B5EF4-FFF2-40B4-BE49-F238E27FC236}">
                <a16:creationId xmlns:a16="http://schemas.microsoft.com/office/drawing/2014/main" id="{4882C94B-D170-CD27-188E-8C9FC8DFA3A2}"/>
              </a:ext>
            </a:extLst>
          </p:cNvPr>
          <p:cNvPicPr>
            <a:picLocks noChangeAspect="1"/>
          </p:cNvPicPr>
          <p:nvPr/>
        </p:nvPicPr>
        <p:blipFill>
          <a:blip r:embed="rId2"/>
          <a:stretch>
            <a:fillRect/>
          </a:stretch>
        </p:blipFill>
        <p:spPr>
          <a:xfrm flipH="1">
            <a:off x="1013487" y="4855574"/>
            <a:ext cx="4106951" cy="1566451"/>
          </a:xfrm>
          <a:prstGeom prst="rect">
            <a:avLst/>
          </a:prstGeom>
        </p:spPr>
      </p:pic>
    </p:spTree>
    <p:extLst>
      <p:ext uri="{BB962C8B-B14F-4D97-AF65-F5344CB8AC3E}">
        <p14:creationId xmlns:p14="http://schemas.microsoft.com/office/powerpoint/2010/main" val="1231036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F375F-AA2B-14BE-5C68-B81006936027}"/>
              </a:ext>
            </a:extLst>
          </p:cNvPr>
          <p:cNvSpPr>
            <a:spLocks noGrp="1"/>
          </p:cNvSpPr>
          <p:nvPr>
            <p:ph type="title"/>
          </p:nvPr>
        </p:nvSpPr>
        <p:spPr>
          <a:xfrm>
            <a:off x="6513788" y="365125"/>
            <a:ext cx="4840010" cy="1807305"/>
          </a:xfrm>
        </p:spPr>
        <p:txBody>
          <a:bodyPr>
            <a:normAutofit/>
          </a:bodyPr>
          <a:lstStyle/>
          <a:p>
            <a:r>
              <a:rPr lang="en-GB" dirty="0"/>
              <a:t> </a:t>
            </a:r>
            <a:r>
              <a:rPr lang="en-GB" u="sng" dirty="0"/>
              <a:t>Service delivery: Critical Evaluation</a:t>
            </a:r>
          </a:p>
        </p:txBody>
      </p:sp>
      <p:pic>
        <p:nvPicPr>
          <p:cNvPr id="5" name="Picture 4" descr="Blue scheduled pillbox">
            <a:extLst>
              <a:ext uri="{FF2B5EF4-FFF2-40B4-BE49-F238E27FC236}">
                <a16:creationId xmlns:a16="http://schemas.microsoft.com/office/drawing/2014/main" id="{8D31BCB8-81E6-B7E1-E407-F22ABB3B3F43}"/>
              </a:ext>
            </a:extLst>
          </p:cNvPr>
          <p:cNvPicPr>
            <a:picLocks noChangeAspect="1"/>
          </p:cNvPicPr>
          <p:nvPr/>
        </p:nvPicPr>
        <p:blipFill>
          <a:blip r:embed="rId2"/>
          <a:srcRect l="13870" r="2659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2C39F73-955D-3C39-868B-E207C3F242B2}"/>
              </a:ext>
            </a:extLst>
          </p:cNvPr>
          <p:cNvSpPr>
            <a:spLocks noGrp="1"/>
          </p:cNvSpPr>
          <p:nvPr>
            <p:ph idx="1"/>
          </p:nvPr>
        </p:nvSpPr>
        <p:spPr>
          <a:xfrm>
            <a:off x="5696712" y="1965960"/>
            <a:ext cx="5657086" cy="4211003"/>
          </a:xfrm>
        </p:spPr>
        <p:txBody>
          <a:bodyPr>
            <a:noAutofit/>
          </a:bodyPr>
          <a:lstStyle/>
          <a:p>
            <a:pPr>
              <a:lnSpc>
                <a:spcPct val="150000"/>
              </a:lnSpc>
            </a:pPr>
            <a:r>
              <a:rPr lang="en-GB" sz="1400" dirty="0"/>
              <a:t>Although Electronic Prescribing and Medicine Administration (eMPA) improves efficiency and reduces medication errors, it also introduces new challenges within service delivery. Digital systems can create new types of errors, such as incorrect selections from drop down menus or over reliance unautomated alerts (Keasberry, 2017). Some organisations struggle with poor interoperability, meaning eMPA does not always integrate smoothly with other clinical systems, which can slow down workflows. During implementation, staff often face increased workload as they adjust to digital processes, and system downtime can disrupt medication rounds and delay care. These issues show that while eMPA strengthens service delivery, its success depends on reliable technology, strong digital infrastructure and ongoing support for staff (NHS England, 2023). </a:t>
            </a:r>
          </a:p>
        </p:txBody>
      </p:sp>
    </p:spTree>
    <p:extLst>
      <p:ext uri="{BB962C8B-B14F-4D97-AF65-F5344CB8AC3E}">
        <p14:creationId xmlns:p14="http://schemas.microsoft.com/office/powerpoint/2010/main" val="928421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C82FB-0F4A-3001-412E-AF1E9AF658E0}"/>
              </a:ext>
            </a:extLst>
          </p:cNvPr>
          <p:cNvSpPr>
            <a:spLocks noGrp="1"/>
          </p:cNvSpPr>
          <p:nvPr>
            <p:ph type="title"/>
          </p:nvPr>
        </p:nvSpPr>
        <p:spPr>
          <a:xfrm>
            <a:off x="6513788" y="365125"/>
            <a:ext cx="4840010" cy="1807305"/>
          </a:xfrm>
        </p:spPr>
        <p:txBody>
          <a:bodyPr>
            <a:normAutofit/>
          </a:bodyPr>
          <a:lstStyle/>
          <a:p>
            <a:r>
              <a:rPr lang="en-GB" u="sng" dirty="0"/>
              <a:t>Patient Impact</a:t>
            </a:r>
          </a:p>
        </p:txBody>
      </p:sp>
      <p:pic>
        <p:nvPicPr>
          <p:cNvPr id="12" name="Picture 11" descr="Close-up unopened pill packets">
            <a:extLst>
              <a:ext uri="{FF2B5EF4-FFF2-40B4-BE49-F238E27FC236}">
                <a16:creationId xmlns:a16="http://schemas.microsoft.com/office/drawing/2014/main" id="{C761638B-81CF-6683-5B93-A1F9F93640B0}"/>
              </a:ext>
            </a:extLst>
          </p:cNvPr>
          <p:cNvPicPr>
            <a:picLocks noChangeAspect="1"/>
          </p:cNvPicPr>
          <p:nvPr/>
        </p:nvPicPr>
        <p:blipFill>
          <a:blip r:embed="rId2"/>
          <a:srcRect l="23705" r="17653"/>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E7FDE2A-08BB-C4F1-6C77-19757498401B}"/>
              </a:ext>
            </a:extLst>
          </p:cNvPr>
          <p:cNvSpPr>
            <a:spLocks noGrp="1"/>
          </p:cNvSpPr>
          <p:nvPr>
            <p:ph idx="1"/>
          </p:nvPr>
        </p:nvSpPr>
        <p:spPr>
          <a:xfrm>
            <a:off x="6116569" y="1764792"/>
            <a:ext cx="5237229" cy="4412171"/>
          </a:xfrm>
        </p:spPr>
        <p:txBody>
          <a:bodyPr>
            <a:noAutofit/>
          </a:bodyPr>
          <a:lstStyle/>
          <a:p>
            <a:pPr>
              <a:lnSpc>
                <a:spcPct val="150000"/>
              </a:lnSpc>
            </a:pPr>
            <a:r>
              <a:rPr lang="en-GB" sz="1400" dirty="0"/>
              <a:t>Electronic Prescribing and Medicines Administration (eMPA) has a direct impact on patients by improving the safety and accuracy of their medication. The system provides allergy alerts, interaction warnings and clearer digital records, which help reduce avoidable harm and increase patient confidence in their care (Horsky et al., 2012). eMPA also supports better continuity of care, as information is updated in real time and can be accessed by different healthcare professionals. However some patients may experience reduced face to face interaction and those with limited digital literacy or complex needs may feel excluded. System down time can also delay medication administration, affecting patient experience. Overall eMPA enhances patient safety but requires careful implementation to ensure inclusivity(Westbrook et al., 2013). </a:t>
            </a:r>
          </a:p>
        </p:txBody>
      </p:sp>
    </p:spTree>
    <p:extLst>
      <p:ext uri="{BB962C8B-B14F-4D97-AF65-F5344CB8AC3E}">
        <p14:creationId xmlns:p14="http://schemas.microsoft.com/office/powerpoint/2010/main" val="3841112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542286-0A06-0C14-3E0F-21404F74C2E8}"/>
              </a:ext>
            </a:extLst>
          </p:cNvPr>
          <p:cNvSpPr>
            <a:spLocks noGrp="1"/>
          </p:cNvSpPr>
          <p:nvPr>
            <p:ph type="title"/>
          </p:nvPr>
        </p:nvSpPr>
        <p:spPr>
          <a:xfrm>
            <a:off x="6330272" y="-209385"/>
            <a:ext cx="4195674" cy="2052522"/>
          </a:xfrm>
        </p:spPr>
        <p:txBody>
          <a:bodyPr anchor="b">
            <a:normAutofit/>
          </a:bodyPr>
          <a:lstStyle/>
          <a:p>
            <a:r>
              <a:rPr lang="en-GB" sz="5600" u="sng" dirty="0"/>
              <a:t>Community Impact</a:t>
            </a:r>
          </a:p>
        </p:txBody>
      </p:sp>
      <p:sp>
        <p:nvSpPr>
          <p:cNvPr id="35" name="Oval 3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5 Key Strategies for Achieving Community Impact">
            <a:extLst>
              <a:ext uri="{FF2B5EF4-FFF2-40B4-BE49-F238E27FC236}">
                <a16:creationId xmlns:a16="http://schemas.microsoft.com/office/drawing/2014/main" id="{FBB80BF3-CD32-FA77-07F5-982A0C934AEF}"/>
              </a:ext>
            </a:extLst>
          </p:cNvPr>
          <p:cNvPicPr>
            <a:picLocks noChangeAspect="1"/>
          </p:cNvPicPr>
          <p:nvPr/>
        </p:nvPicPr>
        <p:blipFill>
          <a:blip r:embed="rId2"/>
          <a:srcRect l="15462" r="17787"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635C036-B268-8CDF-C1BC-96E100CE360C}"/>
              </a:ext>
            </a:extLst>
          </p:cNvPr>
          <p:cNvSpPr>
            <a:spLocks noGrp="1"/>
          </p:cNvSpPr>
          <p:nvPr>
            <p:ph idx="1"/>
          </p:nvPr>
        </p:nvSpPr>
        <p:spPr>
          <a:xfrm>
            <a:off x="6281859" y="1843137"/>
            <a:ext cx="5121848" cy="3709753"/>
          </a:xfrm>
        </p:spPr>
        <p:txBody>
          <a:bodyPr anchor="t">
            <a:noAutofit/>
          </a:bodyPr>
          <a:lstStyle/>
          <a:p>
            <a:pPr>
              <a:lnSpc>
                <a:spcPct val="150000"/>
              </a:lnSpc>
            </a:pPr>
            <a:r>
              <a:rPr lang="en-GB" sz="1400" dirty="0">
                <a:solidFill>
                  <a:schemeClr val="tx1">
                    <a:alpha val="80000"/>
                  </a:schemeClr>
                </a:solidFill>
              </a:rPr>
              <a:t>Electronic Prescribing and Medicines Administration also affects the wider community by improving the overall safety and quality of local health care services. By reducing medication errors and supporting clearer communication between professionals, eMPA helps lower hospital admissions linked to avoidable mistakes, which benefits public health. Communities gain greater trust in their local health systems when digital tools improve consistency and reliability of care. However, concerns around data privacy and unequal digital access can create barriers, especially for people who struggle with technology or have limited health literacy. This shows that while eMPA </a:t>
            </a:r>
            <a:r>
              <a:rPr lang="en-GB" sz="1400" dirty="0" err="1">
                <a:solidFill>
                  <a:schemeClr val="tx1">
                    <a:alpha val="80000"/>
                  </a:schemeClr>
                </a:solidFill>
              </a:rPr>
              <a:t>stregnthem</a:t>
            </a:r>
            <a:r>
              <a:rPr lang="en-GB" sz="1400" dirty="0">
                <a:solidFill>
                  <a:schemeClr val="tx1">
                    <a:alpha val="80000"/>
                  </a:schemeClr>
                </a:solidFill>
              </a:rPr>
              <a:t> community health outcomes, it must be implemented in a way that protects data and supports all groups fairly. (Mackert et al., 2016).</a:t>
            </a:r>
          </a:p>
        </p:txBody>
      </p:sp>
      <p:sp>
        <p:nvSpPr>
          <p:cNvPr id="4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8101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14488-84D6-7DE4-12C8-DEC1389F27BB}"/>
              </a:ext>
            </a:extLst>
          </p:cNvPr>
          <p:cNvSpPr>
            <a:spLocks noGrp="1"/>
          </p:cNvSpPr>
          <p:nvPr>
            <p:ph type="title"/>
          </p:nvPr>
        </p:nvSpPr>
        <p:spPr/>
        <p:txBody>
          <a:bodyPr/>
          <a:lstStyle/>
          <a:p>
            <a:r>
              <a:rPr lang="en-GB" u="sng" dirty="0"/>
              <a:t>Patient and Community impact Critical Evaluation</a:t>
            </a:r>
          </a:p>
        </p:txBody>
      </p:sp>
      <p:graphicFrame>
        <p:nvGraphicFramePr>
          <p:cNvPr id="5" name="Content Placeholder 2">
            <a:extLst>
              <a:ext uri="{FF2B5EF4-FFF2-40B4-BE49-F238E27FC236}">
                <a16:creationId xmlns:a16="http://schemas.microsoft.com/office/drawing/2014/main" id="{66E7C3E0-2E15-1492-77AD-304B9C26CAE1}"/>
              </a:ext>
            </a:extLst>
          </p:cNvPr>
          <p:cNvGraphicFramePr>
            <a:graphicFrameLocks noGrp="1"/>
          </p:cNvGraphicFramePr>
          <p:nvPr>
            <p:ph idx="1"/>
            <p:extLst>
              <p:ext uri="{D42A27DB-BD31-4B8C-83A1-F6EECF244321}">
                <p14:modId xmlns:p14="http://schemas.microsoft.com/office/powerpoint/2010/main" val="3346153988"/>
              </p:ext>
            </p:extLst>
          </p:nvPr>
        </p:nvGraphicFramePr>
        <p:xfrm>
          <a:off x="838200" y="1563624"/>
          <a:ext cx="10515600" cy="4613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4019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52C3B-EA52-748A-9A7D-C59141EF7E2A}"/>
              </a:ext>
            </a:extLst>
          </p:cNvPr>
          <p:cNvSpPr>
            <a:spLocks noGrp="1"/>
          </p:cNvSpPr>
          <p:nvPr>
            <p:ph type="title"/>
          </p:nvPr>
        </p:nvSpPr>
        <p:spPr>
          <a:xfrm>
            <a:off x="466722" y="586855"/>
            <a:ext cx="3201366" cy="3387497"/>
          </a:xfrm>
        </p:spPr>
        <p:txBody>
          <a:bodyPr anchor="b">
            <a:normAutofit/>
          </a:bodyPr>
          <a:lstStyle/>
          <a:p>
            <a:pPr algn="r"/>
            <a:r>
              <a:rPr lang="en-GB" sz="4000" u="sng" dirty="0">
                <a:solidFill>
                  <a:srgbClr val="FFFFFF"/>
                </a:solidFill>
              </a:rPr>
              <a:t>Conclusion</a:t>
            </a:r>
          </a:p>
        </p:txBody>
      </p:sp>
      <p:sp>
        <p:nvSpPr>
          <p:cNvPr id="3" name="Content Placeholder 2">
            <a:extLst>
              <a:ext uri="{FF2B5EF4-FFF2-40B4-BE49-F238E27FC236}">
                <a16:creationId xmlns:a16="http://schemas.microsoft.com/office/drawing/2014/main" id="{9B3D71E2-E0FE-E667-DBD4-E81C50F51E0C}"/>
              </a:ext>
            </a:extLst>
          </p:cNvPr>
          <p:cNvSpPr>
            <a:spLocks noGrp="1"/>
          </p:cNvSpPr>
          <p:nvPr>
            <p:ph idx="1"/>
          </p:nvPr>
        </p:nvSpPr>
        <p:spPr>
          <a:xfrm>
            <a:off x="4810259" y="649480"/>
            <a:ext cx="6555347" cy="5546047"/>
          </a:xfrm>
        </p:spPr>
        <p:txBody>
          <a:bodyPr anchor="ctr">
            <a:normAutofit fontScale="92500" lnSpcReduction="20000"/>
          </a:bodyPr>
          <a:lstStyle/>
          <a:p>
            <a:pPr>
              <a:lnSpc>
                <a:spcPct val="150000"/>
              </a:lnSpc>
            </a:pPr>
            <a:r>
              <a:rPr lang="en-GB" sz="2000" dirty="0"/>
              <a:t>Electronic Prescribing and Medicines Administration is a Key part of the NHS digital transformation agenda, helping t modernise medication processes and improve safety across healthcare settings. It reduces errors, strengthens communication between professionals and support more consistent, reliable care for patient, services and communities. However, its impact is not entirely positive, as challenges such as digital skill gaps, alert fatigue, system downtime, and unequal digital access can affect staff and patient experience. Overall Electronic Prescribing and Medicine Administration is a valuable digital toll, but its success depends on strong training, reliable technology, and inclusive implementation to ensure all groups benefit from safer more efficient care.</a:t>
            </a:r>
          </a:p>
        </p:txBody>
      </p:sp>
    </p:spTree>
    <p:extLst>
      <p:ext uri="{BB962C8B-B14F-4D97-AF65-F5344CB8AC3E}">
        <p14:creationId xmlns:p14="http://schemas.microsoft.com/office/powerpoint/2010/main" val="3253961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53E6-F9DC-57CE-5F5C-689AC9DAEE75}"/>
              </a:ext>
            </a:extLst>
          </p:cNvPr>
          <p:cNvSpPr>
            <a:spLocks noGrp="1"/>
          </p:cNvSpPr>
          <p:nvPr>
            <p:ph type="title"/>
          </p:nvPr>
        </p:nvSpPr>
        <p:spPr>
          <a:xfrm>
            <a:off x="435864" y="-9207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D6C093CC-3CAC-3D10-75E0-C36B9965695F}"/>
              </a:ext>
            </a:extLst>
          </p:cNvPr>
          <p:cNvSpPr>
            <a:spLocks noGrp="1"/>
          </p:cNvSpPr>
          <p:nvPr>
            <p:ph idx="1"/>
          </p:nvPr>
        </p:nvSpPr>
        <p:spPr>
          <a:xfrm>
            <a:off x="326136" y="894206"/>
            <a:ext cx="10515600" cy="5534025"/>
          </a:xfrm>
        </p:spPr>
        <p:txBody>
          <a:bodyPr>
            <a:normAutofit fontScale="32500" lnSpcReduction="20000"/>
          </a:bodyPr>
          <a:lstStyle/>
          <a:p>
            <a:r>
              <a:rPr lang="en-GB" sz="4800" dirty="0"/>
              <a:t>Altman, I.L., Holkham, C. and Gosrani, R., 2024. A mixed method service evaluation of Electronic Prescribing and Medicines Administration (EPMA) within 10 community hospitals in England. </a:t>
            </a:r>
            <a:r>
              <a:rPr lang="en-GB" sz="4800" i="1" dirty="0"/>
              <a:t>International Journal of Pharmacy Practice</a:t>
            </a:r>
            <a:r>
              <a:rPr lang="en-GB" sz="4800" dirty="0"/>
              <a:t>, </a:t>
            </a:r>
            <a:r>
              <a:rPr lang="en-GB" sz="4800" i="1" dirty="0"/>
              <a:t>32</a:t>
            </a:r>
            <a:r>
              <a:rPr lang="en-GB" sz="4800" dirty="0"/>
              <a:t>(Supplement_2), pp.ii32-ii33.</a:t>
            </a:r>
          </a:p>
          <a:p>
            <a:r>
              <a:rPr lang="en-GB" sz="4800" dirty="0"/>
              <a:t>Klein, S., </a:t>
            </a:r>
            <a:r>
              <a:rPr lang="en-GB" sz="4800" dirty="0" err="1"/>
              <a:t>Tsanas</a:t>
            </a:r>
            <a:r>
              <a:rPr lang="en-GB" sz="4800" dirty="0"/>
              <a:t>, A., Coleman, J., </a:t>
            </a:r>
            <a:r>
              <a:rPr lang="en-GB" sz="4800" dirty="0" err="1"/>
              <a:t>Osselton</a:t>
            </a:r>
            <a:r>
              <a:rPr lang="en-GB" sz="4800" dirty="0"/>
              <a:t>, R., Heed, J., Slee, A. and Watson, N., 2025. A simulation study to quantitatively assess the performance of electronic prescribing systems in English NHS Hospital Trusts. </a:t>
            </a:r>
            <a:r>
              <a:rPr lang="en-GB" sz="4800" i="1" dirty="0"/>
              <a:t>Scientific Reports</a:t>
            </a:r>
            <a:r>
              <a:rPr lang="en-GB" sz="4800" dirty="0"/>
              <a:t>, </a:t>
            </a:r>
            <a:r>
              <a:rPr lang="en-GB" sz="4800" i="1" dirty="0"/>
              <a:t>15</a:t>
            </a:r>
            <a:r>
              <a:rPr lang="en-GB" sz="4800" dirty="0"/>
              <a:t>(1), p.2120.</a:t>
            </a:r>
          </a:p>
          <a:p>
            <a:r>
              <a:rPr lang="en-GB" sz="4800" dirty="0"/>
              <a:t>NHS England. (2023). </a:t>
            </a:r>
            <a:r>
              <a:rPr lang="en-GB" sz="4800" i="1" dirty="0"/>
              <a:t>Electronic Prescribing and Administration (EPMA) Data in Secondary Care under the COVID-19 Direction</a:t>
            </a:r>
            <a:r>
              <a:rPr lang="en-GB" sz="4800" dirty="0"/>
              <a:t>. [online] NHS Digital. Available at: </a:t>
            </a:r>
            <a:r>
              <a:rPr lang="en-GB" sz="4800" dirty="0">
                <a:hlinkClick r:id="rId2"/>
              </a:rPr>
              <a:t>https://digital.nhs.uk/data-and-information/data-collections-and-data-sets/data-collections/electronic-prescribing-and-administration-epma-data-in-secondary-care</a:t>
            </a:r>
            <a:r>
              <a:rPr lang="en-GB" sz="4800" dirty="0"/>
              <a:t>.</a:t>
            </a:r>
          </a:p>
          <a:p>
            <a:r>
              <a:rPr lang="en-GB" sz="4800" dirty="0"/>
              <a:t>‌Mozaffar, H., Cresswell, K.M., Williams, R., Bates, D.W. and Sheikh, A., 2017. Exploring the roots of unintended safety threats associated with the introduction of hospital </a:t>
            </a:r>
            <a:r>
              <a:rPr lang="en-GB" sz="4800" dirty="0" err="1"/>
              <a:t>ePrescribing</a:t>
            </a:r>
            <a:r>
              <a:rPr lang="en-GB" sz="4800" dirty="0"/>
              <a:t> systems and candidate avoidance and/or mitigation strategies: a qualitative study. </a:t>
            </a:r>
            <a:r>
              <a:rPr lang="en-GB" sz="4800" i="1" dirty="0"/>
              <a:t>BMJ quality &amp; safety</a:t>
            </a:r>
            <a:r>
              <a:rPr lang="en-GB" sz="4800" dirty="0"/>
              <a:t>, </a:t>
            </a:r>
            <a:r>
              <a:rPr lang="en-GB" sz="4800" i="1" dirty="0"/>
              <a:t>26</a:t>
            </a:r>
            <a:r>
              <a:rPr lang="en-GB" sz="4800" dirty="0"/>
              <a:t>(9), pp.722-733.</a:t>
            </a:r>
          </a:p>
          <a:p>
            <a:r>
              <a:rPr lang="en-GB" sz="4800" dirty="0" err="1"/>
              <a:t>Baysari</a:t>
            </a:r>
            <a:r>
              <a:rPr lang="en-GB" sz="4800" dirty="0"/>
              <a:t>, M.T., Westbrook, J.I., Richardson, K. and Day, R.O., 2014. Optimising computerised alerts within electronic medication management systems: a synthesis of four years of research. In </a:t>
            </a:r>
            <a:r>
              <a:rPr lang="en-GB" sz="4800" i="1" dirty="0"/>
              <a:t>Investing in E-Health: People, Knowledge and Technology for a Healthy Future</a:t>
            </a:r>
            <a:r>
              <a:rPr lang="en-GB" sz="4800" dirty="0"/>
              <a:t> (pp. 1-6). IOS Press.</a:t>
            </a:r>
          </a:p>
          <a:p>
            <a:r>
              <a:rPr lang="en-GB" sz="4800" dirty="0" err="1"/>
              <a:t>Goundrey</a:t>
            </a:r>
            <a:r>
              <a:rPr lang="en-GB" sz="4800" dirty="0"/>
              <a:t>-Smith, S., 2026. Electronic Prescribing and Medicines Administration. </a:t>
            </a:r>
            <a:r>
              <a:rPr lang="en-GB" sz="4800" i="1" dirty="0"/>
              <a:t>Information Technology in Pharmacy: An Integrated Approach</a:t>
            </a:r>
            <a:r>
              <a:rPr lang="en-GB" sz="4800" dirty="0"/>
              <a:t>, pp.87-137.</a:t>
            </a:r>
          </a:p>
          <a:p>
            <a:r>
              <a:rPr lang="en-GB" sz="4800" dirty="0"/>
              <a:t>Barber, N., Cornford, T. and </a:t>
            </a:r>
            <a:r>
              <a:rPr lang="en-GB" sz="4800" dirty="0" err="1"/>
              <a:t>Klecun</a:t>
            </a:r>
            <a:r>
              <a:rPr lang="en-GB" sz="4800" dirty="0"/>
              <a:t>, E., 2007. Qualitative evaluation of an electronic prescribing and administration system. </a:t>
            </a:r>
            <a:r>
              <a:rPr lang="en-GB" sz="4800" i="1" dirty="0"/>
              <a:t>BMJ Quality &amp; Safety</a:t>
            </a:r>
            <a:r>
              <a:rPr lang="en-GB" sz="4800" dirty="0"/>
              <a:t>, </a:t>
            </a:r>
            <a:r>
              <a:rPr lang="en-GB" sz="4800" i="1" dirty="0"/>
              <a:t>16</a:t>
            </a:r>
            <a:r>
              <a:rPr lang="en-GB" sz="4800" dirty="0"/>
              <a:t>(4), pp.271-278.</a:t>
            </a:r>
          </a:p>
          <a:p>
            <a:r>
              <a:rPr lang="en-GB" sz="4800" dirty="0"/>
              <a:t>Slight, S.P., Howard, R., Ghaleb, M., Barber, N., Franklin, B.D. and Avery, A.J., 2013. The causes of prescribing errors in English general practices: a qualitative study. </a:t>
            </a:r>
            <a:r>
              <a:rPr lang="en-GB" sz="4800" i="1" dirty="0"/>
              <a:t>The British Journal of General Practice</a:t>
            </a:r>
            <a:r>
              <a:rPr lang="en-GB" sz="4800" dirty="0"/>
              <a:t>, </a:t>
            </a:r>
            <a:r>
              <a:rPr lang="en-GB" sz="4800" i="1" dirty="0"/>
              <a:t>63</a:t>
            </a:r>
            <a:r>
              <a:rPr lang="en-GB" sz="4800" dirty="0"/>
              <a:t>(615), p.e713.</a:t>
            </a:r>
          </a:p>
          <a:p>
            <a:pPr marL="0" indent="0">
              <a:buNone/>
            </a:pPr>
            <a:endParaRPr lang="en-GB" sz="4800" dirty="0"/>
          </a:p>
        </p:txBody>
      </p:sp>
    </p:spTree>
    <p:extLst>
      <p:ext uri="{BB962C8B-B14F-4D97-AF65-F5344CB8AC3E}">
        <p14:creationId xmlns:p14="http://schemas.microsoft.com/office/powerpoint/2010/main" val="40349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5E854B-6098-60DA-8A2A-94DE18C45000}"/>
              </a:ext>
            </a:extLst>
          </p:cNvPr>
          <p:cNvSpPr>
            <a:spLocks noGrp="1"/>
          </p:cNvSpPr>
          <p:nvPr>
            <p:ph idx="1"/>
          </p:nvPr>
        </p:nvSpPr>
        <p:spPr>
          <a:xfrm>
            <a:off x="381000" y="673481"/>
            <a:ext cx="10515600" cy="4351338"/>
          </a:xfrm>
        </p:spPr>
        <p:txBody>
          <a:bodyPr>
            <a:normAutofit fontScale="62500" lnSpcReduction="20000"/>
          </a:bodyPr>
          <a:lstStyle/>
          <a:p>
            <a:r>
              <a:rPr lang="en-GB" dirty="0"/>
              <a:t>Keasberry, J., Scott, I.A., Sullivan, C., Staib, A. and Ashby, R., 2017. Going digital: a narrative overview of the clinical and organisational impacts of eHealth technologies in hospital practice. </a:t>
            </a:r>
            <a:r>
              <a:rPr lang="en-GB" i="1" dirty="0"/>
              <a:t>Australian Health Review</a:t>
            </a:r>
            <a:r>
              <a:rPr lang="en-GB" dirty="0"/>
              <a:t>, </a:t>
            </a:r>
            <a:r>
              <a:rPr lang="en-GB" i="1" dirty="0"/>
              <a:t>41</a:t>
            </a:r>
            <a:r>
              <a:rPr lang="en-GB" dirty="0"/>
              <a:t>(6), pp.646-664.</a:t>
            </a:r>
          </a:p>
          <a:p>
            <a:r>
              <a:rPr lang="en-GB" dirty="0"/>
              <a:t>Horsky, J., Schiff, G.D., Johnston, D., </a:t>
            </a:r>
            <a:r>
              <a:rPr lang="en-GB" dirty="0" err="1"/>
              <a:t>Mercincavage</a:t>
            </a:r>
            <a:r>
              <a:rPr lang="en-GB" dirty="0"/>
              <a:t>, L., Bell, D. and Middleton, B., 2012. Interface design principles for usable decision support: a targeted review of best practices for clinical prescribing interventions. </a:t>
            </a:r>
            <a:r>
              <a:rPr lang="en-GB" i="1" dirty="0"/>
              <a:t>Journal of biomedical informatics</a:t>
            </a:r>
            <a:r>
              <a:rPr lang="en-GB" dirty="0"/>
              <a:t>, </a:t>
            </a:r>
            <a:r>
              <a:rPr lang="en-GB" i="1" dirty="0"/>
              <a:t>45</a:t>
            </a:r>
            <a:r>
              <a:rPr lang="en-GB" dirty="0"/>
              <a:t>(6), pp.1202-1216.</a:t>
            </a:r>
          </a:p>
          <a:p>
            <a:r>
              <a:rPr lang="en-GB" dirty="0"/>
              <a:t>Westbrook, J.I., </a:t>
            </a:r>
            <a:r>
              <a:rPr lang="en-GB" dirty="0" err="1"/>
              <a:t>Baysari</a:t>
            </a:r>
            <a:r>
              <a:rPr lang="en-GB" dirty="0"/>
              <a:t>, M.T., Li, L., Burke, R., Richardson, K.L. and Day, R.O., 2013. The safety of electronic prescribing: manifestations, mechanisms, and rates of system-related errors associated with two commercial systems in hospitals. </a:t>
            </a:r>
            <a:r>
              <a:rPr lang="en-GB" i="1" dirty="0"/>
              <a:t>Journal of the American Medical Informatics Association</a:t>
            </a:r>
            <a:r>
              <a:rPr lang="en-GB" dirty="0"/>
              <a:t>, </a:t>
            </a:r>
            <a:r>
              <a:rPr lang="en-GB" i="1" dirty="0"/>
              <a:t>20</a:t>
            </a:r>
            <a:r>
              <a:rPr lang="en-GB" dirty="0"/>
              <a:t>(6), pp.1159-1167.</a:t>
            </a:r>
          </a:p>
          <a:p>
            <a:r>
              <a:rPr lang="en-GB" dirty="0"/>
              <a:t>Mackert, M., Mabry-Flynn, A., Champlin, S., Donovan, E.E. and Pounders, K., 2016. Health literacy and health information technology adoption: the potential for a new digital divide. </a:t>
            </a:r>
            <a:r>
              <a:rPr lang="en-GB" i="1" dirty="0"/>
              <a:t>Journal of medical Internet research</a:t>
            </a:r>
            <a:r>
              <a:rPr lang="en-GB" dirty="0"/>
              <a:t>, </a:t>
            </a:r>
            <a:r>
              <a:rPr lang="en-GB" i="1" dirty="0"/>
              <a:t>18</a:t>
            </a:r>
            <a:r>
              <a:rPr lang="en-GB" dirty="0"/>
              <a:t>(10), p.e264.</a:t>
            </a:r>
          </a:p>
          <a:p>
            <a:r>
              <a:rPr lang="en-GB" dirty="0"/>
              <a:t>NHS England (2023). </a:t>
            </a:r>
            <a:r>
              <a:rPr lang="en-GB" i="1" dirty="0"/>
              <a:t>Inclusive digital healthcare: a framework for NHS action on digital inclusion</a:t>
            </a:r>
            <a:r>
              <a:rPr lang="en-GB" dirty="0"/>
              <a:t>. [online] NHS England. Available at: </a:t>
            </a:r>
            <a:r>
              <a:rPr lang="en-GB" dirty="0">
                <a:hlinkClick r:id="rId2"/>
              </a:rPr>
              <a:t>https://www.england.nhs.uk/long-read/inclusive-digital-healthcare-a-framework-for-nhs-action-on-digital-inclusion/</a:t>
            </a:r>
            <a:r>
              <a:rPr lang="en-GB" dirty="0"/>
              <a:t>.</a:t>
            </a:r>
          </a:p>
          <a:p>
            <a:r>
              <a:rPr lang="en-GB" dirty="0"/>
              <a:t>Kruse, C.S., </a:t>
            </a:r>
            <a:r>
              <a:rPr lang="en-GB" dirty="0" err="1"/>
              <a:t>Krowski</a:t>
            </a:r>
            <a:r>
              <a:rPr lang="en-GB" dirty="0"/>
              <a:t>, N., Rodriguez, B., Tran, L., Vela, J. and Brooks, M., 2017. Telehealth and patient satisfaction: a systematic review and narrative analysis. </a:t>
            </a:r>
            <a:r>
              <a:rPr lang="en-GB" i="1" dirty="0"/>
              <a:t>BMJ open</a:t>
            </a:r>
            <a:r>
              <a:rPr lang="en-GB" dirty="0"/>
              <a:t>, </a:t>
            </a:r>
            <a:r>
              <a:rPr lang="en-GB" i="1" dirty="0"/>
              <a:t>7</a:t>
            </a:r>
            <a:r>
              <a:rPr lang="en-GB" dirty="0"/>
              <a:t>(8), p.e016242.</a:t>
            </a:r>
          </a:p>
          <a:p>
            <a:endParaRPr lang="en-GB" dirty="0"/>
          </a:p>
        </p:txBody>
      </p:sp>
    </p:spTree>
    <p:extLst>
      <p:ext uri="{BB962C8B-B14F-4D97-AF65-F5344CB8AC3E}">
        <p14:creationId xmlns:p14="http://schemas.microsoft.com/office/powerpoint/2010/main" val="1128975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2" ma:contentTypeDescription="Create a new document." ma:contentTypeScope="" ma:versionID="2da7905f4b4b3e3da98be5e4b0f68239">
  <xsd:schema xmlns:xsd="http://www.w3.org/2001/XMLSchema" xmlns:xs="http://www.w3.org/2001/XMLSchema" xmlns:p="http://schemas.microsoft.com/office/2006/metadata/properties" xmlns:ns3="d97129d6-5105-44aa-8953-de11b416c376" targetNamespace="http://schemas.microsoft.com/office/2006/metadata/properties" ma:root="true" ma:fieldsID="80ed7440e8326026799b78d05672b75e"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25D4A8-0280-4ED6-93C1-BD2E1D34A6FF}">
  <ds:schemaRefs>
    <ds:schemaRef ds:uri="http://schemas.microsoft.com/sharepoint/v3/contenttype/forms"/>
  </ds:schemaRefs>
</ds:datastoreItem>
</file>

<file path=customXml/itemProps2.xml><?xml version="1.0" encoding="utf-8"?>
<ds:datastoreItem xmlns:ds="http://schemas.openxmlformats.org/officeDocument/2006/customXml" ds:itemID="{58E61905-0B3C-4AFC-9A60-A5ED3C13842B}">
  <ds:schemaRefs>
    <ds:schemaRef ds:uri="http://www.w3.org/XML/1998/namespace"/>
    <ds:schemaRef ds:uri="d97129d6-5105-44aa-8953-de11b416c376"/>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terms/"/>
    <ds:schemaRef ds:uri="http://purl.org/dc/elements/1.1/"/>
    <ds:schemaRef ds:uri="http://purl.org/dc/dcmitype/"/>
  </ds:schemaRefs>
</ds:datastoreItem>
</file>

<file path=customXml/itemProps3.xml><?xml version="1.0" encoding="utf-8"?>
<ds:datastoreItem xmlns:ds="http://schemas.openxmlformats.org/officeDocument/2006/customXml" ds:itemID="{1E863B2D-DDD1-4B70-AB02-CD97097ADF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3686</TotalTime>
  <Words>2072</Words>
  <Application>Microsoft Office PowerPoint</Application>
  <PresentationFormat>Widescreen</PresentationFormat>
  <Paragraphs>43</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PowerPoint Presentation</vt:lpstr>
      <vt:lpstr>Electronic Prescribing and Medicine Administration</vt:lpstr>
      <vt:lpstr>Introduction</vt:lpstr>
      <vt:lpstr>Why Electronic Prescription and Administration Important</vt:lpstr>
      <vt:lpstr>Workforce implications</vt:lpstr>
      <vt:lpstr>Workforce Critical evaluation</vt:lpstr>
      <vt:lpstr>Service delivery Impact</vt:lpstr>
      <vt:lpstr> Service delivery: Critical Evaluation</vt:lpstr>
      <vt:lpstr>Patient Impact</vt:lpstr>
      <vt:lpstr>Community Impact</vt:lpstr>
      <vt:lpstr>Patient and Community impact Critical Evaluation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Mohammad Ayyaz (2329250)</dc:creator>
  <cp:lastModifiedBy>Mohammad Ayyaz (2329250)</cp:lastModifiedBy>
  <cp:revision>2</cp:revision>
  <dcterms:created xsi:type="dcterms:W3CDTF">2026-07-01T22:12:32Z</dcterms:created>
  <dcterms:modified xsi:type="dcterms:W3CDTF">2026-07-04T14:05:29Z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