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5" r:id="rId1"/>
  </p:sldMasterIdLst>
  <p:sldIdLst>
    <p:sldId id="256" r:id="rId2"/>
    <p:sldId id="273"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4"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3" d="100"/>
          <a:sy n="103" d="100"/>
        </p:scale>
        <p:origin x="1014" y="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24877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44862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44323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04745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3/2/2026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9830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3/2/2026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06699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BCAD085-E8A6-8845-BD4E-CB4CCA059FC4}" type="datetimeFigureOut">
              <a:rPr lang="en-US" smtClean="0"/>
              <a:t>3/2/2026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99032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5BCAD085-E8A6-8845-BD4E-CB4CCA059FC4}" type="datetimeFigureOut">
              <a:rPr lang="en-US" smtClean="0"/>
              <a:t>3/2/2026</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466435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53168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05200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2956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5BCAD085-E8A6-8845-BD4E-CB4CCA059FC4}" type="datetimeFigureOut">
              <a:rPr lang="en-US" smtClean="0"/>
              <a:t>3/2/2026</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C1FF6DA9-008F-8B48-92A6-B652298478BF}" type="slidenum">
              <a:rPr lang="en-US" smtClean="0"/>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5252031"/>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49069" y="1681018"/>
            <a:ext cx="7543800" cy="2644093"/>
          </a:xfrm>
        </p:spPr>
        <p:txBody>
          <a:bodyPr>
            <a:noAutofit/>
          </a:bodyPr>
          <a:lstStyle/>
          <a:p>
            <a:r>
              <a:rPr lang="en-IN" sz="4800" b="1" dirty="0"/>
              <a:t>MSc Data and Artificial </a:t>
            </a:r>
            <a:r>
              <a:rPr lang="en-IN" sz="4800" b="1" dirty="0" smtClean="0"/>
              <a:t>Intelligence</a:t>
            </a:r>
            <a:br>
              <a:rPr lang="en-IN" sz="4800" b="1" dirty="0" smtClean="0"/>
            </a:br>
            <a:r>
              <a:rPr lang="en-IN" sz="4800" dirty="0" smtClean="0"/>
              <a:t> </a:t>
            </a:r>
            <a:r>
              <a:rPr lang="en-IN" sz="4800" b="1" dirty="0" smtClean="0"/>
              <a:t>L7 </a:t>
            </a:r>
            <a:r>
              <a:rPr lang="en-IN" sz="4800" b="1" dirty="0"/>
              <a:t>- Data Mining &amp; Visualisation</a:t>
            </a:r>
            <a:endParaRPr sz="4800" dirty="0"/>
          </a:p>
        </p:txBody>
      </p:sp>
      <p:sp>
        <p:nvSpPr>
          <p:cNvPr id="3" name="Subtitle 2"/>
          <p:cNvSpPr>
            <a:spLocks noGrp="1"/>
          </p:cNvSpPr>
          <p:nvPr>
            <p:ph type="subTitle" idx="1"/>
          </p:nvPr>
        </p:nvSpPr>
        <p:spPr>
          <a:xfrm>
            <a:off x="825038" y="4455621"/>
            <a:ext cx="7543800" cy="1557252"/>
          </a:xfrm>
        </p:spPr>
        <p:txBody>
          <a:bodyPr>
            <a:normAutofit fontScale="85000" lnSpcReduction="20000"/>
          </a:bodyPr>
          <a:lstStyle/>
          <a:p>
            <a:r>
              <a:rPr lang="en-GB" b="1" dirty="0"/>
              <a:t>Lecture: Dr Nouh Elmitwally </a:t>
            </a:r>
            <a:endParaRPr lang="en-GB" b="1" dirty="0" smtClean="0"/>
          </a:p>
          <a:p>
            <a:r>
              <a:rPr lang="en-GB" b="1" dirty="0" smtClean="0"/>
              <a:t>Assignment </a:t>
            </a:r>
            <a:r>
              <a:rPr lang="en-GB" b="1" dirty="0"/>
              <a:t>Title: Exploratory Data </a:t>
            </a:r>
            <a:endParaRPr lang="en-GB" b="1" dirty="0" smtClean="0"/>
          </a:p>
          <a:p>
            <a:r>
              <a:rPr lang="en-GB" b="1" dirty="0" smtClean="0"/>
              <a:t>Analysis </a:t>
            </a:r>
            <a:r>
              <a:rPr lang="en-GB" b="1" dirty="0"/>
              <a:t>– Presentation </a:t>
            </a:r>
          </a:p>
          <a:p>
            <a:r>
              <a:rPr lang="en-GB" b="1" dirty="0"/>
              <a:t>Student Number: </a:t>
            </a:r>
            <a:r>
              <a:rPr lang="en-GB" b="1" dirty="0" smtClean="0"/>
              <a:t>2520650</a:t>
            </a:r>
            <a:endParaRPr lang="en-GB" b="1"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Introduction</a:t>
            </a:r>
          </a:p>
        </p:txBody>
      </p:sp>
      <p:sp>
        <p:nvSpPr>
          <p:cNvPr id="3" name="Content Placeholder 2"/>
          <p:cNvSpPr>
            <a:spLocks noGrp="1"/>
          </p:cNvSpPr>
          <p:nvPr>
            <p:ph idx="1"/>
          </p:nvPr>
        </p:nvSpPr>
        <p:spPr>
          <a:xfrm>
            <a:off x="822959" y="1845734"/>
            <a:ext cx="7543801" cy="3021830"/>
          </a:xfrm>
        </p:spPr>
        <p:txBody>
          <a:bodyPr>
            <a:normAutofit/>
          </a:bodyPr>
          <a:lstStyle/>
          <a:p>
            <a:r>
              <a:rPr lang="en-US" dirty="0" smtClean="0"/>
              <a:t>Urban crime significantly impacts public safety and quality of life.</a:t>
            </a:r>
          </a:p>
          <a:p>
            <a:pPr lvl="1"/>
            <a:r>
              <a:rPr lang="en-US" dirty="0" smtClean="0"/>
              <a:t>Chicago is one of the most studied cities in crime analytics research.</a:t>
            </a:r>
          </a:p>
          <a:p>
            <a:pPr lvl="1"/>
            <a:r>
              <a:rPr lang="en-US" dirty="0" smtClean="0"/>
              <a:t>Data-driven analysis supports smarter policing and resource allocation.</a:t>
            </a:r>
          </a:p>
          <a:p>
            <a:pPr lvl="1"/>
            <a:r>
              <a:rPr lang="en-US" dirty="0" smtClean="0"/>
              <a:t>Exploratory Data Analysis (EDA) helps understand patterns before predictive modelling.</a:t>
            </a:r>
          </a:p>
          <a:p>
            <a:pPr lvl="1"/>
            <a:r>
              <a:rPr lang="en-US" dirty="0" smtClean="0"/>
              <a:t>This study analyses Chicago Crime Data (2022) to identify trends, patterns, and insights.</a:t>
            </a:r>
          </a:p>
          <a:p>
            <a:pPr lvl="1"/>
            <a:endParaRPr lang="en-US" dirty="0"/>
          </a:p>
        </p:txBody>
      </p:sp>
      <p:sp>
        <p:nvSpPr>
          <p:cNvPr id="7" name="Rectangle 6"/>
          <p:cNvSpPr/>
          <p:nvPr/>
        </p:nvSpPr>
        <p:spPr>
          <a:xfrm>
            <a:off x="822959" y="5147301"/>
            <a:ext cx="7543799" cy="1200329"/>
          </a:xfrm>
          <a:prstGeom prst="rect">
            <a:avLst/>
          </a:prstGeom>
        </p:spPr>
        <p:txBody>
          <a:bodyPr wrap="square">
            <a:spAutoFit/>
          </a:bodyPr>
          <a:lstStyle/>
          <a:p>
            <a:r>
              <a:rPr lang="en-US" dirty="0"/>
              <a:t>Crime prediction and urban safety analytics have become increasingly important in smart city research, and this study applies exploratory data analysis to understand crime patterns in Chicago before considering advanced machine learning approaches discussed in recent IEEE literature.</a:t>
            </a:r>
          </a:p>
        </p:txBody>
      </p:sp>
    </p:spTree>
    <p:extLst>
      <p:ext uri="{BB962C8B-B14F-4D97-AF65-F5344CB8AC3E}">
        <p14:creationId xmlns:p14="http://schemas.microsoft.com/office/powerpoint/2010/main" val="19127729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Aim &amp; Objectives</a:t>
            </a:r>
          </a:p>
        </p:txBody>
      </p:sp>
      <p:sp>
        <p:nvSpPr>
          <p:cNvPr id="3" name="Content Placeholder 2"/>
          <p:cNvSpPr>
            <a:spLocks noGrp="1"/>
          </p:cNvSpPr>
          <p:nvPr>
            <p:ph idx="1"/>
          </p:nvPr>
        </p:nvSpPr>
        <p:spPr>
          <a:xfrm>
            <a:off x="822959" y="1845734"/>
            <a:ext cx="7543801" cy="1858048"/>
          </a:xfrm>
        </p:spPr>
        <p:txBody>
          <a:bodyPr/>
          <a:lstStyle/>
          <a:p>
            <a:r>
              <a:rPr dirty="0"/>
              <a:t>Aim: Explore, clean and </a:t>
            </a:r>
            <a:r>
              <a:rPr dirty="0" err="1"/>
              <a:t>analyse</a:t>
            </a:r>
            <a:r>
              <a:rPr dirty="0"/>
              <a:t> Chicago Crime 2022 dataset using EDA.</a:t>
            </a:r>
          </a:p>
          <a:p>
            <a:pPr lvl="1"/>
            <a:r>
              <a:rPr dirty="0"/>
              <a:t>Clean and preprocess data.</a:t>
            </a:r>
          </a:p>
          <a:p>
            <a:pPr lvl="1"/>
            <a:r>
              <a:rPr dirty="0"/>
              <a:t>Identify trends, patterns and relationships.</a:t>
            </a:r>
          </a:p>
          <a:p>
            <a:pPr lvl="1"/>
            <a:r>
              <a:rPr dirty="0"/>
              <a:t>Apply </a:t>
            </a:r>
            <a:r>
              <a:rPr dirty="0" err="1"/>
              <a:t>univariate</a:t>
            </a:r>
            <a:r>
              <a:rPr dirty="0"/>
              <a:t> and multivariate analysis.</a:t>
            </a:r>
          </a:p>
          <a:p>
            <a:pPr lvl="1"/>
            <a:r>
              <a:rPr dirty="0"/>
              <a:t>Generate actionable insights for decision-making.</a:t>
            </a:r>
          </a:p>
        </p:txBody>
      </p:sp>
      <p:sp>
        <p:nvSpPr>
          <p:cNvPr id="4" name="Rectangle 3"/>
          <p:cNvSpPr/>
          <p:nvPr/>
        </p:nvSpPr>
        <p:spPr>
          <a:xfrm>
            <a:off x="822960" y="5380181"/>
            <a:ext cx="7859223" cy="923330"/>
          </a:xfrm>
          <a:prstGeom prst="rect">
            <a:avLst/>
          </a:prstGeom>
        </p:spPr>
        <p:txBody>
          <a:bodyPr wrap="square">
            <a:spAutoFit/>
          </a:bodyPr>
          <a:lstStyle/>
          <a:p>
            <a:r>
              <a:rPr lang="en-US" dirty="0"/>
              <a:t>The aim of this project is to systematically clean, explore, and </a:t>
            </a:r>
            <a:r>
              <a:rPr lang="en-US" dirty="0" err="1"/>
              <a:t>analyse</a:t>
            </a:r>
            <a:r>
              <a:rPr lang="en-US" dirty="0"/>
              <a:t> crime data using statistical and visual methods to extract meaningful insights that can inform data-driven policing strategies.</a:t>
            </a:r>
            <a:endParaRPr lang="en-IN"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Dataset Overview</a:t>
            </a:r>
          </a:p>
        </p:txBody>
      </p:sp>
      <p:sp>
        <p:nvSpPr>
          <p:cNvPr id="3" name="Content Placeholder 2"/>
          <p:cNvSpPr>
            <a:spLocks noGrp="1"/>
          </p:cNvSpPr>
          <p:nvPr>
            <p:ph idx="1"/>
          </p:nvPr>
        </p:nvSpPr>
        <p:spPr/>
        <p:txBody>
          <a:bodyPr/>
          <a:lstStyle/>
          <a:p>
            <a:r>
              <a:t>Source: Chicago Crime Data 2022.</a:t>
            </a:r>
          </a:p>
          <a:p>
            <a:pPr lvl="1"/>
            <a:r>
              <a:t>Approx. 239,000+ crime records.</a:t>
            </a:r>
          </a:p>
          <a:p>
            <a:pPr lvl="1"/>
            <a:r>
              <a:t>22 attributes including crime type, arrest status, location, time.</a:t>
            </a:r>
          </a:p>
          <a:p>
            <a:pPr lvl="1"/>
            <a:r>
              <a:t>Spatial attributes: Latitude &amp; Longitude.</a:t>
            </a:r>
          </a:p>
          <a:p>
            <a:pPr lvl="1"/>
            <a:r>
              <a:t>Temporal attributes: Year, Month, Hour.</a:t>
            </a:r>
          </a:p>
        </p:txBody>
      </p:sp>
      <p:sp>
        <p:nvSpPr>
          <p:cNvPr id="4" name="Rectangle 3"/>
          <p:cNvSpPr/>
          <p:nvPr/>
        </p:nvSpPr>
        <p:spPr>
          <a:xfrm>
            <a:off x="822958" y="5188788"/>
            <a:ext cx="7543801" cy="1200329"/>
          </a:xfrm>
          <a:prstGeom prst="rect">
            <a:avLst/>
          </a:prstGeom>
        </p:spPr>
        <p:txBody>
          <a:bodyPr wrap="square">
            <a:spAutoFit/>
          </a:bodyPr>
          <a:lstStyle/>
          <a:p>
            <a:r>
              <a:rPr lang="en-US" dirty="0"/>
              <a:t>The dataset contains approximately 239,000 crime records with 22 structured attributes including primary crime type, arrest status, district identifiers, geographic coordinates, and timestamp information enabling spatial-temporal analysis.</a:t>
            </a:r>
            <a:endParaRPr lang="en-IN"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Data Cleaning &amp; Preparation</a:t>
            </a:r>
          </a:p>
        </p:txBody>
      </p:sp>
      <p:sp>
        <p:nvSpPr>
          <p:cNvPr id="3" name="Content Placeholder 2"/>
          <p:cNvSpPr>
            <a:spLocks noGrp="1"/>
          </p:cNvSpPr>
          <p:nvPr>
            <p:ph idx="1"/>
          </p:nvPr>
        </p:nvSpPr>
        <p:spPr/>
        <p:txBody>
          <a:bodyPr/>
          <a:lstStyle/>
          <a:p>
            <a:r>
              <a:t>Checked for missing and null values.</a:t>
            </a:r>
          </a:p>
          <a:p>
            <a:pPr lvl="1"/>
            <a:r>
              <a:t>Converted date to Month and Hour features.</a:t>
            </a:r>
          </a:p>
          <a:p>
            <a:pPr lvl="1"/>
            <a:r>
              <a:t>Verified duplicates and removed inconsistencies.</a:t>
            </a:r>
          </a:p>
          <a:p>
            <a:pPr lvl="1"/>
            <a:r>
              <a:t>Handled categorical encoding for analysis.</a:t>
            </a:r>
          </a:p>
          <a:p>
            <a:pPr lvl="1"/>
            <a:r>
              <a:t>Checked outliers using correlation and scatter plots.</a:t>
            </a:r>
          </a:p>
        </p:txBody>
      </p:sp>
      <p:sp>
        <p:nvSpPr>
          <p:cNvPr id="4" name="Rectangle 3"/>
          <p:cNvSpPr/>
          <p:nvPr/>
        </p:nvSpPr>
        <p:spPr>
          <a:xfrm>
            <a:off x="822959" y="5407429"/>
            <a:ext cx="7692968" cy="923330"/>
          </a:xfrm>
          <a:prstGeom prst="rect">
            <a:avLst/>
          </a:prstGeom>
        </p:spPr>
        <p:txBody>
          <a:bodyPr wrap="square">
            <a:spAutoFit/>
          </a:bodyPr>
          <a:lstStyle/>
          <a:p>
            <a:r>
              <a:rPr lang="en-US" dirty="0"/>
              <a:t>Data preprocessing involved handling missing values, validating geographic coordinates, engineering temporal features such as month and hour, and ensuring categorical consistency to improve analytical accuracy and reliability.</a:t>
            </a:r>
            <a:endParaRPr lang="en-IN"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Top 10 Crime Types (Univariate Analysis)</a:t>
            </a:r>
          </a:p>
        </p:txBody>
      </p:sp>
      <p:pic>
        <p:nvPicPr>
          <p:cNvPr id="3" name="Picture 2" descr="392ecc81-a338-4f57-a6a7-902adea3eab7.png"/>
          <p:cNvPicPr>
            <a:picLocks noChangeAspect="1"/>
          </p:cNvPicPr>
          <p:nvPr/>
        </p:nvPicPr>
        <p:blipFill>
          <a:blip r:embed="rId2"/>
          <a:stretch>
            <a:fillRect/>
          </a:stretch>
        </p:blipFill>
        <p:spPr>
          <a:xfrm>
            <a:off x="1556327" y="1808048"/>
            <a:ext cx="6308436" cy="3592021"/>
          </a:xfrm>
          <a:prstGeom prst="rect">
            <a:avLst/>
          </a:prstGeom>
        </p:spPr>
      </p:pic>
      <p:sp>
        <p:nvSpPr>
          <p:cNvPr id="4" name="Rectangle 3"/>
          <p:cNvSpPr/>
          <p:nvPr/>
        </p:nvSpPr>
        <p:spPr>
          <a:xfrm>
            <a:off x="822960" y="5380672"/>
            <a:ext cx="7543800" cy="923330"/>
          </a:xfrm>
          <a:prstGeom prst="rect">
            <a:avLst/>
          </a:prstGeom>
        </p:spPr>
        <p:txBody>
          <a:bodyPr wrap="square">
            <a:spAutoFit/>
          </a:bodyPr>
          <a:lstStyle/>
          <a:p>
            <a:r>
              <a:rPr lang="en-US" dirty="0"/>
              <a:t>The frequency distribution shows that theft is the most dominant offense, followed by battery and criminal damage, indicating that property and interpersonal crimes constitute the majority of reported incidents.</a:t>
            </a:r>
            <a:endParaRPr lang="en-IN"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Arrest vs Non-Arrest Distribution</a:t>
            </a:r>
          </a:p>
        </p:txBody>
      </p:sp>
      <p:pic>
        <p:nvPicPr>
          <p:cNvPr id="3" name="Picture 2" descr="120eb41f-3816-44b5-8421-601a0009de97.png"/>
          <p:cNvPicPr>
            <a:picLocks noChangeAspect="1"/>
          </p:cNvPicPr>
          <p:nvPr/>
        </p:nvPicPr>
        <p:blipFill>
          <a:blip r:embed="rId2"/>
          <a:stretch>
            <a:fillRect/>
          </a:stretch>
        </p:blipFill>
        <p:spPr>
          <a:xfrm>
            <a:off x="1305240" y="1794034"/>
            <a:ext cx="6579240" cy="3564312"/>
          </a:xfrm>
          <a:prstGeom prst="rect">
            <a:avLst/>
          </a:prstGeom>
        </p:spPr>
      </p:pic>
      <p:sp>
        <p:nvSpPr>
          <p:cNvPr id="4" name="Rectangle 3"/>
          <p:cNvSpPr/>
          <p:nvPr/>
        </p:nvSpPr>
        <p:spPr>
          <a:xfrm>
            <a:off x="822961" y="5396545"/>
            <a:ext cx="7543799" cy="923330"/>
          </a:xfrm>
          <a:prstGeom prst="rect">
            <a:avLst/>
          </a:prstGeom>
        </p:spPr>
        <p:txBody>
          <a:bodyPr wrap="square">
            <a:spAutoFit/>
          </a:bodyPr>
          <a:lstStyle/>
          <a:p>
            <a:r>
              <a:rPr lang="en-US" dirty="0"/>
              <a:t>The strong imbalance between arrest and non-arrest cases suggests enforcement challenges and highlights potential class imbalance issues for future machine learning models.</a:t>
            </a:r>
            <a:endParaRPr lang="en-IN"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Crime by Month (Temporal Trend)</a:t>
            </a:r>
          </a:p>
        </p:txBody>
      </p:sp>
      <p:pic>
        <p:nvPicPr>
          <p:cNvPr id="3" name="Picture 2" descr="4a3c5bc9-4e9e-4e52-86da-b09e2b4d9c9a.png"/>
          <p:cNvPicPr>
            <a:picLocks noChangeAspect="1"/>
          </p:cNvPicPr>
          <p:nvPr/>
        </p:nvPicPr>
        <p:blipFill>
          <a:blip r:embed="rId2"/>
          <a:stretch>
            <a:fillRect/>
          </a:stretch>
        </p:blipFill>
        <p:spPr>
          <a:xfrm>
            <a:off x="1543838" y="1803400"/>
            <a:ext cx="6505232" cy="3479800"/>
          </a:xfrm>
          <a:prstGeom prst="rect">
            <a:avLst/>
          </a:prstGeom>
        </p:spPr>
      </p:pic>
      <p:sp>
        <p:nvSpPr>
          <p:cNvPr id="4" name="Rectangle 3"/>
          <p:cNvSpPr/>
          <p:nvPr/>
        </p:nvSpPr>
        <p:spPr>
          <a:xfrm>
            <a:off x="1002145" y="5405674"/>
            <a:ext cx="7456978" cy="923330"/>
          </a:xfrm>
          <a:prstGeom prst="rect">
            <a:avLst/>
          </a:prstGeom>
        </p:spPr>
        <p:txBody>
          <a:bodyPr wrap="square">
            <a:spAutoFit/>
          </a:bodyPr>
          <a:lstStyle/>
          <a:p>
            <a:r>
              <a:rPr lang="en-US" dirty="0"/>
              <a:t>Crime rates show a clear seasonal pattern with higher incidents during summer months, which may be associated with increased outdoor activity, social interaction, and environmental factors.</a:t>
            </a:r>
            <a:endParaRPr lang="en-IN"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Crime by Hour (Daily Pattern)</a:t>
            </a:r>
          </a:p>
        </p:txBody>
      </p:sp>
      <p:pic>
        <p:nvPicPr>
          <p:cNvPr id="3" name="Picture 2" descr="2a3a32a0-386d-4937-b7ac-e147c5d472cb.png"/>
          <p:cNvPicPr>
            <a:picLocks noChangeAspect="1"/>
          </p:cNvPicPr>
          <p:nvPr/>
        </p:nvPicPr>
        <p:blipFill>
          <a:blip r:embed="rId2"/>
          <a:stretch>
            <a:fillRect/>
          </a:stretch>
        </p:blipFill>
        <p:spPr>
          <a:xfrm>
            <a:off x="1261709" y="1790469"/>
            <a:ext cx="6505232" cy="3354185"/>
          </a:xfrm>
          <a:prstGeom prst="rect">
            <a:avLst/>
          </a:prstGeom>
        </p:spPr>
      </p:pic>
      <p:sp>
        <p:nvSpPr>
          <p:cNvPr id="4" name="Rectangle 3"/>
          <p:cNvSpPr/>
          <p:nvPr/>
        </p:nvSpPr>
        <p:spPr>
          <a:xfrm>
            <a:off x="822960" y="5405673"/>
            <a:ext cx="7543800" cy="923330"/>
          </a:xfrm>
          <a:prstGeom prst="rect">
            <a:avLst/>
          </a:prstGeom>
        </p:spPr>
        <p:txBody>
          <a:bodyPr wrap="square">
            <a:spAutoFit/>
          </a:bodyPr>
          <a:lstStyle/>
          <a:p>
            <a:r>
              <a:rPr lang="en-US" dirty="0"/>
              <a:t>Crime peaks during evening hours between 5 PM and 10 PM, suggesting that post-work routines and night-time social activities significantly influence crime occurrence patterns.</a:t>
            </a:r>
            <a:endParaRPr lang="en-IN"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Crime Type vs Arrest (Multivariate)</a:t>
            </a:r>
          </a:p>
        </p:txBody>
      </p:sp>
      <p:pic>
        <p:nvPicPr>
          <p:cNvPr id="3" name="Picture 2" descr="d1b8783e-0b13-4bd7-94b9-86963054e9e2.png"/>
          <p:cNvPicPr>
            <a:picLocks noChangeAspect="1"/>
          </p:cNvPicPr>
          <p:nvPr/>
        </p:nvPicPr>
        <p:blipFill>
          <a:blip r:embed="rId2"/>
          <a:stretch>
            <a:fillRect/>
          </a:stretch>
        </p:blipFill>
        <p:spPr>
          <a:xfrm>
            <a:off x="1330035" y="1805709"/>
            <a:ext cx="6779491" cy="2951018"/>
          </a:xfrm>
          <a:prstGeom prst="rect">
            <a:avLst/>
          </a:prstGeom>
        </p:spPr>
      </p:pic>
      <p:sp>
        <p:nvSpPr>
          <p:cNvPr id="4" name="Rectangle 3"/>
          <p:cNvSpPr/>
          <p:nvPr/>
        </p:nvSpPr>
        <p:spPr>
          <a:xfrm>
            <a:off x="863831" y="5483365"/>
            <a:ext cx="7462058" cy="923330"/>
          </a:xfrm>
          <a:prstGeom prst="rect">
            <a:avLst/>
          </a:prstGeom>
        </p:spPr>
        <p:txBody>
          <a:bodyPr wrap="square">
            <a:spAutoFit/>
          </a:bodyPr>
          <a:lstStyle/>
          <a:p>
            <a:r>
              <a:rPr lang="en-US" dirty="0"/>
              <a:t>The variation in arrest proportions across crime categories indicates that enforcement effectiveness and investigative complexity differ depending on the type of offense.</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Crime by District (Spatial Distribution)</a:t>
            </a:r>
          </a:p>
        </p:txBody>
      </p:sp>
      <p:pic>
        <p:nvPicPr>
          <p:cNvPr id="3" name="Picture 2" descr="e4b073e1-e08e-4b1d-ac1b-8a34222c744e.png"/>
          <p:cNvPicPr>
            <a:picLocks noChangeAspect="1"/>
          </p:cNvPicPr>
          <p:nvPr/>
        </p:nvPicPr>
        <p:blipFill>
          <a:blip r:embed="rId2"/>
          <a:stretch>
            <a:fillRect/>
          </a:stretch>
        </p:blipFill>
        <p:spPr>
          <a:xfrm>
            <a:off x="1112751" y="1796473"/>
            <a:ext cx="6964218" cy="3135746"/>
          </a:xfrm>
          <a:prstGeom prst="rect">
            <a:avLst/>
          </a:prstGeom>
        </p:spPr>
      </p:pic>
      <p:sp>
        <p:nvSpPr>
          <p:cNvPr id="4" name="Rectangle 3"/>
          <p:cNvSpPr/>
          <p:nvPr/>
        </p:nvSpPr>
        <p:spPr>
          <a:xfrm>
            <a:off x="822960" y="5489940"/>
            <a:ext cx="7543800" cy="923330"/>
          </a:xfrm>
          <a:prstGeom prst="rect">
            <a:avLst/>
          </a:prstGeom>
        </p:spPr>
        <p:txBody>
          <a:bodyPr wrap="square">
            <a:spAutoFit/>
          </a:bodyPr>
          <a:lstStyle/>
          <a:p>
            <a:r>
              <a:rPr lang="en-US" dirty="0"/>
              <a:t>Crime distribution across districts reveals clear spatial concentration, supporting hotspot theory and suggesting that targeted resource allocation may improve intervention efficiency.</a:t>
            </a:r>
            <a:endParaRPr lang="en-IN"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Correlation Heatmap</a:t>
            </a:r>
          </a:p>
        </p:txBody>
      </p:sp>
      <p:pic>
        <p:nvPicPr>
          <p:cNvPr id="3" name="Picture 2" descr="2df8ace2-237a-4b18-97a4-a265a5cf2afe.png"/>
          <p:cNvPicPr>
            <a:picLocks noChangeAspect="1"/>
          </p:cNvPicPr>
          <p:nvPr/>
        </p:nvPicPr>
        <p:blipFill>
          <a:blip r:embed="rId2"/>
          <a:stretch>
            <a:fillRect/>
          </a:stretch>
        </p:blipFill>
        <p:spPr>
          <a:xfrm>
            <a:off x="1269769" y="1803400"/>
            <a:ext cx="6650182" cy="3267364"/>
          </a:xfrm>
          <a:prstGeom prst="rect">
            <a:avLst/>
          </a:prstGeom>
        </p:spPr>
      </p:pic>
      <p:sp>
        <p:nvSpPr>
          <p:cNvPr id="4" name="Rectangle 3"/>
          <p:cNvSpPr/>
          <p:nvPr/>
        </p:nvSpPr>
        <p:spPr>
          <a:xfrm>
            <a:off x="915324" y="5136803"/>
            <a:ext cx="7543800" cy="1200329"/>
          </a:xfrm>
          <a:prstGeom prst="rect">
            <a:avLst/>
          </a:prstGeom>
        </p:spPr>
        <p:txBody>
          <a:bodyPr wrap="square">
            <a:spAutoFit/>
          </a:bodyPr>
          <a:lstStyle/>
          <a:p>
            <a:r>
              <a:rPr lang="en-US" dirty="0"/>
              <a:t>The </a:t>
            </a:r>
            <a:r>
              <a:rPr lang="en-US" dirty="0" err="1"/>
              <a:t>heatmap</a:t>
            </a:r>
            <a:r>
              <a:rPr lang="en-US" dirty="0"/>
              <a:t> demonstrates strong correlations among spatial features such as district, beat, latitude, and longitude, while showing weak relationships between arrest status and other variables, implying that arrests may depend on additional contextual factors.</a:t>
            </a:r>
            <a:endParaRPr lang="en-IN"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Feature Relationships (Pairplot)</a:t>
            </a:r>
          </a:p>
        </p:txBody>
      </p:sp>
      <p:pic>
        <p:nvPicPr>
          <p:cNvPr id="3" name="Picture 2" descr="489fb14a-0cd5-4130-99ca-35bfbd25a6ca.png"/>
          <p:cNvPicPr>
            <a:picLocks noChangeAspect="1"/>
          </p:cNvPicPr>
          <p:nvPr/>
        </p:nvPicPr>
        <p:blipFill>
          <a:blip r:embed="rId2"/>
          <a:stretch>
            <a:fillRect/>
          </a:stretch>
        </p:blipFill>
        <p:spPr>
          <a:xfrm>
            <a:off x="1426787" y="1803400"/>
            <a:ext cx="6336146" cy="3479800"/>
          </a:xfrm>
          <a:prstGeom prst="rect">
            <a:avLst/>
          </a:prstGeom>
        </p:spPr>
      </p:pic>
      <p:sp>
        <p:nvSpPr>
          <p:cNvPr id="4" name="Rectangle 3"/>
          <p:cNvSpPr/>
          <p:nvPr/>
        </p:nvSpPr>
        <p:spPr>
          <a:xfrm>
            <a:off x="933797" y="5387155"/>
            <a:ext cx="7543800" cy="923330"/>
          </a:xfrm>
          <a:prstGeom prst="rect">
            <a:avLst/>
          </a:prstGeom>
        </p:spPr>
        <p:txBody>
          <a:bodyPr wrap="square">
            <a:spAutoFit/>
          </a:bodyPr>
          <a:lstStyle/>
          <a:p>
            <a:r>
              <a:rPr lang="en-US" dirty="0"/>
              <a:t>The pairwise analysis confirms structured geographic clustering rather than random dispersion, reinforcing the presence of identifiable spatial crime patterns.</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Crime Location Scatter Map</a:t>
            </a:r>
          </a:p>
        </p:txBody>
      </p:sp>
      <p:pic>
        <p:nvPicPr>
          <p:cNvPr id="3" name="Picture 2" descr="a2c88d53-9f87-45ab-a369-3217742fd3ca.png"/>
          <p:cNvPicPr>
            <a:picLocks noChangeAspect="1"/>
          </p:cNvPicPr>
          <p:nvPr/>
        </p:nvPicPr>
        <p:blipFill>
          <a:blip r:embed="rId2"/>
          <a:stretch>
            <a:fillRect/>
          </a:stretch>
        </p:blipFill>
        <p:spPr>
          <a:xfrm>
            <a:off x="1246678" y="1814946"/>
            <a:ext cx="6696364" cy="3265054"/>
          </a:xfrm>
          <a:prstGeom prst="rect">
            <a:avLst/>
          </a:prstGeom>
        </p:spPr>
      </p:pic>
      <p:sp>
        <p:nvSpPr>
          <p:cNvPr id="4" name="Rectangle 3"/>
          <p:cNvSpPr/>
          <p:nvPr/>
        </p:nvSpPr>
        <p:spPr>
          <a:xfrm>
            <a:off x="822960" y="5424300"/>
            <a:ext cx="7543800" cy="923330"/>
          </a:xfrm>
          <a:prstGeom prst="rect">
            <a:avLst/>
          </a:prstGeom>
        </p:spPr>
        <p:txBody>
          <a:bodyPr wrap="square">
            <a:spAutoFit/>
          </a:bodyPr>
          <a:lstStyle/>
          <a:p>
            <a:r>
              <a:rPr lang="en-US" dirty="0"/>
              <a:t>The spatial scatter map visually highlights concentrated crime zones, providing clear evidence of geographic hotspots that could support predictive grid-based modelling approaches.</a:t>
            </a:r>
            <a:endParaRPr lang="en-IN"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Key Findings</a:t>
            </a:r>
          </a:p>
        </p:txBody>
      </p:sp>
      <p:sp>
        <p:nvSpPr>
          <p:cNvPr id="3" name="Content Placeholder 2"/>
          <p:cNvSpPr>
            <a:spLocks noGrp="1"/>
          </p:cNvSpPr>
          <p:nvPr>
            <p:ph idx="1"/>
          </p:nvPr>
        </p:nvSpPr>
        <p:spPr/>
        <p:txBody>
          <a:bodyPr/>
          <a:lstStyle/>
          <a:p>
            <a:r>
              <a:t>Theft is the most frequent crime type.</a:t>
            </a:r>
          </a:p>
          <a:p>
            <a:pPr lvl="1"/>
            <a:r>
              <a:t>Arrest rate is significantly lower than non-arrest cases.</a:t>
            </a:r>
          </a:p>
          <a:p>
            <a:pPr lvl="1"/>
            <a:r>
              <a:t>Crime peaks during summer months (July–October).</a:t>
            </a:r>
          </a:p>
          <a:p>
            <a:pPr lvl="1"/>
            <a:r>
              <a:t>Higher crime frequency during evening hours.</a:t>
            </a:r>
          </a:p>
          <a:p>
            <a:pPr lvl="1"/>
            <a:r>
              <a:t>Certain districts show significantly higher crime density.</a:t>
            </a:r>
          </a:p>
        </p:txBody>
      </p:sp>
      <p:sp>
        <p:nvSpPr>
          <p:cNvPr id="4" name="Rectangle 3"/>
          <p:cNvSpPr/>
          <p:nvPr/>
        </p:nvSpPr>
        <p:spPr>
          <a:xfrm>
            <a:off x="822960" y="5248763"/>
            <a:ext cx="7543800" cy="923330"/>
          </a:xfrm>
          <a:prstGeom prst="rect">
            <a:avLst/>
          </a:prstGeom>
        </p:spPr>
        <p:txBody>
          <a:bodyPr wrap="square">
            <a:spAutoFit/>
          </a:bodyPr>
          <a:lstStyle/>
          <a:p>
            <a:r>
              <a:rPr lang="en-US" dirty="0"/>
              <a:t>Overall, crime in Chicago is spatially clustered, temporally seasonal, dominated by theft-related offenses, and </a:t>
            </a:r>
            <a:r>
              <a:rPr lang="en-US" dirty="0" err="1"/>
              <a:t>characterised</a:t>
            </a:r>
            <a:r>
              <a:rPr lang="en-US" dirty="0"/>
              <a:t> by relatively low arrest conversion rates.</a:t>
            </a:r>
            <a:endParaRPr lang="en-IN"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Connection to Research Literature</a:t>
            </a:r>
          </a:p>
        </p:txBody>
      </p:sp>
      <p:sp>
        <p:nvSpPr>
          <p:cNvPr id="3" name="Content Placeholder 2"/>
          <p:cNvSpPr>
            <a:spLocks noGrp="1"/>
          </p:cNvSpPr>
          <p:nvPr>
            <p:ph idx="1"/>
          </p:nvPr>
        </p:nvSpPr>
        <p:spPr/>
        <p:txBody>
          <a:bodyPr/>
          <a:lstStyle/>
          <a:p>
            <a:r>
              <a:t>Transfer learning and domain adaptation used in cross-city crime prediction (IEEE TCSS, 2023).</a:t>
            </a:r>
          </a:p>
          <a:p>
            <a:pPr lvl="1"/>
            <a:r>
              <a:t>Deep learning models improve predictive accuracy (IEEE Access, 2023–2025).</a:t>
            </a:r>
          </a:p>
          <a:p>
            <a:pPr lvl="1"/>
            <a:r>
              <a:t>Explainability and fairness are critical in AI-based crime prediction.</a:t>
            </a:r>
          </a:p>
          <a:p>
            <a:pPr lvl="1"/>
            <a:r>
              <a:t>EDA forms foundation before applying ML models.</a:t>
            </a:r>
          </a:p>
        </p:txBody>
      </p:sp>
      <p:sp>
        <p:nvSpPr>
          <p:cNvPr id="4" name="Rectangle 3"/>
          <p:cNvSpPr/>
          <p:nvPr/>
        </p:nvSpPr>
        <p:spPr>
          <a:xfrm>
            <a:off x="822958" y="5248855"/>
            <a:ext cx="7543801" cy="923330"/>
          </a:xfrm>
          <a:prstGeom prst="rect">
            <a:avLst/>
          </a:prstGeom>
        </p:spPr>
        <p:txBody>
          <a:bodyPr wrap="square">
            <a:spAutoFit/>
          </a:bodyPr>
          <a:lstStyle/>
          <a:p>
            <a:r>
              <a:rPr lang="en-US" dirty="0"/>
              <a:t>Recent IEEE research demonstrates that advanced approaches such as unsupervised domain adaptation and deep learning require strong exploratory analysis as a foundation for reliable and transferable crime prediction models.</a:t>
            </a:r>
            <a:endParaRPr lang="en-IN"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Executive Summary &amp; Recommendations</a:t>
            </a:r>
          </a:p>
        </p:txBody>
      </p:sp>
      <p:sp>
        <p:nvSpPr>
          <p:cNvPr id="3" name="Content Placeholder 2"/>
          <p:cNvSpPr>
            <a:spLocks noGrp="1"/>
          </p:cNvSpPr>
          <p:nvPr>
            <p:ph idx="1"/>
          </p:nvPr>
        </p:nvSpPr>
        <p:spPr/>
        <p:txBody>
          <a:bodyPr/>
          <a:lstStyle/>
          <a:p>
            <a:r>
              <a:t>Focus patrols during peak evening hours.</a:t>
            </a:r>
          </a:p>
          <a:p>
            <a:pPr lvl="1"/>
            <a:r>
              <a:t>Deploy additional resources in high-crime districts.</a:t>
            </a:r>
          </a:p>
          <a:p>
            <a:pPr lvl="1"/>
            <a:r>
              <a:t>Strengthen theft prevention strategies.</a:t>
            </a:r>
          </a:p>
          <a:p>
            <a:pPr lvl="1"/>
            <a:r>
              <a:t>Ensure ethical and transparent use of AI in predictive policing.</a:t>
            </a:r>
          </a:p>
          <a:p>
            <a:pPr lvl="1"/>
            <a:r>
              <a:t>EDA insights support data-driven public safety decisions.</a:t>
            </a:r>
          </a:p>
        </p:txBody>
      </p:sp>
      <p:sp>
        <p:nvSpPr>
          <p:cNvPr id="4" name="Rectangle 3"/>
          <p:cNvSpPr/>
          <p:nvPr/>
        </p:nvSpPr>
        <p:spPr>
          <a:xfrm>
            <a:off x="822960" y="5047916"/>
            <a:ext cx="7543800" cy="1200329"/>
          </a:xfrm>
          <a:prstGeom prst="rect">
            <a:avLst/>
          </a:prstGeom>
        </p:spPr>
        <p:txBody>
          <a:bodyPr wrap="square">
            <a:spAutoFit/>
          </a:bodyPr>
          <a:lstStyle/>
          <a:p>
            <a:r>
              <a:rPr lang="en-US" dirty="0"/>
              <a:t>Based on the findings, strategic recommendations include increasing patrols during peak evening hours, </a:t>
            </a:r>
            <a:r>
              <a:rPr lang="en-US" dirty="0" err="1"/>
              <a:t>prioritising</a:t>
            </a:r>
            <a:r>
              <a:rPr lang="en-US" dirty="0"/>
              <a:t> high-crime districts, strengthening theft prevention measures, and ensuring fairness and transparency in AI-based crime analytics systems.</a:t>
            </a:r>
            <a:endParaRPr lang="en-IN"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 </a:t>
            </a:r>
          </a:p>
        </p:txBody>
      </p:sp>
      <p:sp>
        <p:nvSpPr>
          <p:cNvPr id="3" name="Content Placeholder 2"/>
          <p:cNvSpPr>
            <a:spLocks noGrp="1"/>
          </p:cNvSpPr>
          <p:nvPr>
            <p:ph idx="1"/>
          </p:nvPr>
        </p:nvSpPr>
        <p:spPr>
          <a:xfrm>
            <a:off x="572656" y="1745674"/>
            <a:ext cx="8266544" cy="4128654"/>
          </a:xfrm>
        </p:spPr>
        <p:txBody>
          <a:bodyPr>
            <a:normAutofit/>
          </a:bodyPr>
          <a:lstStyle/>
          <a:p>
            <a:r>
              <a:rPr lang="en-GB" dirty="0" smtClean="0"/>
              <a:t>  </a:t>
            </a:r>
            <a:r>
              <a:rPr dirty="0" smtClean="0"/>
              <a:t>[</a:t>
            </a:r>
            <a:r>
              <a:rPr dirty="0"/>
              <a:t>1] F. </a:t>
            </a:r>
            <a:r>
              <a:rPr dirty="0" err="1"/>
              <a:t>Ersöz</a:t>
            </a:r>
            <a:r>
              <a:rPr dirty="0"/>
              <a:t> et al., “Artificial Intelligence in Crime Prediction: </a:t>
            </a:r>
            <a:r>
              <a:rPr lang="en-GB" dirty="0" smtClean="0"/>
              <a:t>                                             </a:t>
            </a:r>
            <a:r>
              <a:rPr dirty="0" smtClean="0"/>
              <a:t>A </a:t>
            </a:r>
            <a:r>
              <a:rPr dirty="0"/>
              <a:t>Survey With a Focus on </a:t>
            </a:r>
            <a:r>
              <a:rPr dirty="0" err="1"/>
              <a:t>Explainability</a:t>
            </a:r>
            <a:r>
              <a:rPr dirty="0"/>
              <a:t>,” IEEE Access, 2025</a:t>
            </a:r>
            <a:r>
              <a:rPr dirty="0" smtClean="0"/>
              <a:t>.</a:t>
            </a:r>
            <a:endParaRPr dirty="0"/>
          </a:p>
          <a:p>
            <a:pPr marL="201168" lvl="1" indent="0">
              <a:buNone/>
            </a:pPr>
            <a:r>
              <a:rPr dirty="0"/>
              <a:t>[2] B. Zhou et al., “Unsupervised Domain Adaptation for Crime Risk Prediction Across Cities,” IEEE Trans. Computational Social Systems, vol. 10, no. 6, 2023.</a:t>
            </a:r>
          </a:p>
          <a:p>
            <a:pPr marL="201168" lvl="1" indent="0">
              <a:buNone/>
            </a:pPr>
            <a:r>
              <a:rPr dirty="0"/>
              <a:t>[3] S. Tam and Ö. Ö. </a:t>
            </a:r>
            <a:r>
              <a:rPr dirty="0" err="1"/>
              <a:t>Tanrıöver</a:t>
            </a:r>
            <a:r>
              <a:rPr dirty="0"/>
              <a:t>, “Multimodal Deep Learning Crime Prediction Using Tweets,” IEEE Access, 2023.</a:t>
            </a:r>
          </a:p>
          <a:p>
            <a:pPr marL="201168" lvl="1" indent="0">
              <a:buNone/>
            </a:pPr>
            <a:r>
              <a:rPr dirty="0"/>
              <a:t>[4] Y. Yan et al., “A Study on the Prediction of Crime in Chicago Based on a Two-Stage Machine Learning Approach,” IEEE EESPE, 2025.</a:t>
            </a:r>
          </a:p>
          <a:p>
            <a:pPr marL="201168" lvl="1" indent="0">
              <a:buNone/>
            </a:pPr>
            <a:r>
              <a:rPr dirty="0"/>
              <a:t>[5] Crime Prediction Using Machine Learning and Deep Learning: A Systematic Review and Future Directions, IEEE Access, 2023.</a:t>
            </a:r>
          </a:p>
          <a:p>
            <a:pPr marL="201168" lvl="1" indent="0">
              <a:buNone/>
            </a:pPr>
            <a:r>
              <a:rPr dirty="0"/>
              <a:t>[6] Chicago Police Department, “Crime Data 2022,” City of Chicago Open Data Portal.</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12123" y="1756110"/>
            <a:ext cx="7543800" cy="1450757"/>
          </a:xfrm>
        </p:spPr>
        <p:txBody>
          <a:bodyPr>
            <a:normAutofit/>
          </a:bodyPr>
          <a:lstStyle/>
          <a:p>
            <a:pPr algn="ctr"/>
            <a:r>
              <a:rPr lang="en-GB" sz="7200" b="1" dirty="0" smtClean="0"/>
              <a:t>Thank you</a:t>
            </a:r>
            <a:endParaRPr lang="en-IN" sz="7200" b="1" dirty="0"/>
          </a:p>
        </p:txBody>
      </p:sp>
    </p:spTree>
    <p:extLst>
      <p:ext uri="{BB962C8B-B14F-4D97-AF65-F5344CB8AC3E}">
        <p14:creationId xmlns:p14="http://schemas.microsoft.com/office/powerpoint/2010/main" val="942341141"/>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docProps/app.xml><?xml version="1.0" encoding="utf-8"?>
<Properties xmlns="http://schemas.openxmlformats.org/officeDocument/2006/extended-properties" xmlns:vt="http://schemas.openxmlformats.org/officeDocument/2006/docPropsVTypes">
  <Template>Retrospect</Template>
  <TotalTime>179</TotalTime>
  <Words>1037</Words>
  <Application>Microsoft Office PowerPoint</Application>
  <PresentationFormat>On-screen Show (4:3)</PresentationFormat>
  <Paragraphs>79</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Calibri</vt:lpstr>
      <vt:lpstr>Calibri Light</vt:lpstr>
      <vt:lpstr>Retrospect</vt:lpstr>
      <vt:lpstr>MSc Data and Artificial Intelligence  L7 - Data Mining &amp; Visualisation</vt:lpstr>
      <vt:lpstr>Introduction</vt:lpstr>
      <vt:lpstr>Aim &amp; Objectives</vt:lpstr>
      <vt:lpstr>Dataset Overview</vt:lpstr>
      <vt:lpstr>Data Cleaning &amp; Preparation</vt:lpstr>
      <vt:lpstr>Top 10 Crime Types (Univariate Analysis)</vt:lpstr>
      <vt:lpstr>Arrest vs Non-Arrest Distribution</vt:lpstr>
      <vt:lpstr>Crime by Month (Temporal Trend)</vt:lpstr>
      <vt:lpstr>Crime by Hour (Daily Pattern)</vt:lpstr>
      <vt:lpstr>Crime Type vs Arrest (Multivariate)</vt:lpstr>
      <vt:lpstr>Crime by District (Spatial Distribution)</vt:lpstr>
      <vt:lpstr>Correlation Heatmap</vt:lpstr>
      <vt:lpstr>Feature Relationships (Pairplot)</vt:lpstr>
      <vt:lpstr>Crime Location Scatter Map</vt:lpstr>
      <vt:lpstr>Key Findings</vt:lpstr>
      <vt:lpstr>Connection to Research Literature</vt:lpstr>
      <vt:lpstr>Executive Summary &amp; Recommendations</vt:lpstr>
      <vt:lpstr>References </vt:lpstr>
      <vt:lpstr>Thank you</vt:lpstr>
    </vt:vector>
  </TitlesOfParts>
  <Manager/>
  <Company/>
  <LinksUpToDate>false</LinksUpToDate>
  <SharedDoc>false</SharedDoc>
  <HyperlinkBase/>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Exploratory Data Analysis (EDA) Crime Prediction in Chicago – 2022</dc:title>
  <dc:subject/>
  <dc:creator/>
  <cp:keywords/>
  <dc:description>generated using python-pptx</dc:description>
  <cp:lastModifiedBy>Microsoft account</cp:lastModifiedBy>
  <cp:revision>12</cp:revision>
  <dcterms:created xsi:type="dcterms:W3CDTF">2013-01-27T09:14:16Z</dcterms:created>
  <dcterms:modified xsi:type="dcterms:W3CDTF">2026-03-02T15:25:01Z</dcterms:modified>
  <cp:category/>
</cp:coreProperties>
</file>