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0"/>
  </p:notes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71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185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9/15/2020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407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&amp; Data Mining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842992" cy="1752600"/>
          </a:xfrm>
        </p:spPr>
        <p:txBody>
          <a:bodyPr>
            <a:normAutofit/>
          </a:bodyPr>
          <a:lstStyle/>
          <a:p>
            <a:r>
              <a:rPr lang="en-GB" dirty="0" smtClean="0"/>
              <a:t>ACCA6026</a:t>
            </a:r>
          </a:p>
          <a:p>
            <a:r>
              <a:rPr lang="en-GB" dirty="0" smtClean="0"/>
              <a:t>Lecture 3 -  Business Intelligence Front-End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Most users of BI systems are not experienced IT practitioners</a:t>
            </a:r>
          </a:p>
          <a:p>
            <a:r>
              <a:rPr lang="en-GB" dirty="0" smtClean="0"/>
              <a:t>It is therefore a Good Idea to provide them with tools that are</a:t>
            </a:r>
          </a:p>
          <a:p>
            <a:pPr lvl="1"/>
            <a:r>
              <a:rPr lang="en-GB" dirty="0" smtClean="0"/>
              <a:t>Easy to use</a:t>
            </a:r>
          </a:p>
          <a:p>
            <a:pPr lvl="1"/>
            <a:r>
              <a:rPr lang="en-GB" dirty="0" smtClean="0"/>
              <a:t>Do not require them to learn SQL</a:t>
            </a:r>
          </a:p>
          <a:p>
            <a:pPr lvl="1"/>
            <a:r>
              <a:rPr lang="en-GB" dirty="0" smtClean="0"/>
              <a:t>Do not let them access the main database system</a:t>
            </a:r>
          </a:p>
          <a:p>
            <a:r>
              <a:rPr lang="en-GB" dirty="0" smtClean="0"/>
              <a:t>Any BI system needs both a good back end and a good front end to be successful</a:t>
            </a:r>
          </a:p>
          <a:p>
            <a:pPr lvl="1"/>
            <a:r>
              <a:rPr lang="en-GB" dirty="0" smtClean="0"/>
              <a:t>No matter how usable the front end, if the data produced by the back end is poor then users will not want to use it</a:t>
            </a:r>
          </a:p>
          <a:p>
            <a:pPr lvl="1"/>
            <a:r>
              <a:rPr lang="en-GB" dirty="0" smtClean="0"/>
              <a:t>No matter how good the data produced by the back end, if the users cannot access it easily through the front end then they will not want to use 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query and reporting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Business query and reporting tools are often called ‘ad hoc query tools’</a:t>
            </a:r>
          </a:p>
          <a:p>
            <a:pPr lvl="1"/>
            <a:r>
              <a:rPr lang="en-GB" dirty="0" smtClean="0"/>
              <a:t>Not because they are created spontaneously but because they have been created by a BI user rather than an IT person</a:t>
            </a:r>
          </a:p>
          <a:p>
            <a:pPr lvl="1"/>
            <a:r>
              <a:rPr lang="en-GB" dirty="0" smtClean="0"/>
              <a:t>IT people are often overworked and don’t have time to create new queries and reports when the business users want them</a:t>
            </a:r>
          </a:p>
          <a:p>
            <a:r>
              <a:rPr lang="en-GB" dirty="0" smtClean="0"/>
              <a:t>Business users therefore need to be able to create some types of queries and reports themselves</a:t>
            </a:r>
          </a:p>
          <a:p>
            <a:r>
              <a:rPr lang="en-GB" dirty="0" smtClean="0"/>
              <a:t>The business query and reporting tools are generally used for management and decision-making</a:t>
            </a:r>
          </a:p>
          <a:p>
            <a:r>
              <a:rPr lang="en-GB" dirty="0" smtClean="0"/>
              <a:t>These tools get data and format it into a fixed or ad hoc report</a:t>
            </a:r>
          </a:p>
          <a:p>
            <a:r>
              <a:rPr lang="en-GB" dirty="0" smtClean="0"/>
              <a:t>Ad hoc reports may be used to explore data and can eventually become fixed reports if they are useful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Sample fixed and ad hoc reports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5329889"/>
              </p:ext>
            </p:extLst>
          </p:nvPr>
        </p:nvGraphicFramePr>
        <p:xfrm>
          <a:off x="323528" y="1052736"/>
          <a:ext cx="8229600" cy="539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Fixed Report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Purpose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Related Ad Hoc Query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Inventory</a:t>
                      </a:r>
                      <a:r>
                        <a:rPr lang="en-GB" baseline="0" dirty="0" smtClean="0"/>
                        <a:t> by Product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determine if an order can be fulfilled today by the primary</a:t>
                      </a:r>
                      <a:r>
                        <a:rPr lang="en-GB" baseline="0" dirty="0" smtClean="0"/>
                        <a:t> warehouse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If I’m short</a:t>
                      </a:r>
                      <a:r>
                        <a:rPr lang="en-GB" baseline="0" dirty="0" smtClean="0"/>
                        <a:t> at my main warehouse, can I supply the product from elsewhere?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Top 10 Customers By Quarter and Product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understand which customers</a:t>
                      </a:r>
                      <a:r>
                        <a:rPr lang="en-GB" baseline="0" dirty="0" smtClean="0"/>
                        <a:t> generate the most revenue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Who fell off this quarter’s list? Are there certain products</a:t>
                      </a:r>
                      <a:r>
                        <a:rPr lang="en-GB" baseline="0" dirty="0" smtClean="0"/>
                        <a:t> we can cross-sell?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Raw Material Receipts</a:t>
                      </a:r>
                      <a:r>
                        <a:rPr lang="en-GB" baseline="0" dirty="0" smtClean="0"/>
                        <a:t> and Delivery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determine</a:t>
                      </a:r>
                      <a:r>
                        <a:rPr lang="en-GB" baseline="0" dirty="0" smtClean="0"/>
                        <a:t> how long it takes to acquire raw materials and which supplier can fulfil purchase orders fastest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Are there other suppliers who</a:t>
                      </a:r>
                      <a:r>
                        <a:rPr lang="en-GB" baseline="0" dirty="0" smtClean="0"/>
                        <a:t> can respond faster?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Patients Per</a:t>
                      </a:r>
                      <a:r>
                        <a:rPr lang="en-GB" baseline="0" dirty="0" smtClean="0"/>
                        <a:t> Hour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understand busy periods and wait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Do staffing levels correspond to busy times?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query and reporting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Tools vary in their formatting capability</a:t>
            </a:r>
          </a:p>
          <a:p>
            <a:r>
              <a:rPr lang="en-GB" dirty="0" smtClean="0"/>
              <a:t>Basic tools allow the user to change fonts, make things bold and italic, but just output columns of data</a:t>
            </a:r>
          </a:p>
          <a:p>
            <a:r>
              <a:rPr lang="en-GB" dirty="0" smtClean="0"/>
              <a:t>Conditional formatting allows data to be colour-coded, </a:t>
            </a:r>
            <a:r>
              <a:rPr lang="en-GB" dirty="0" err="1" smtClean="0"/>
              <a:t>e,g</a:t>
            </a:r>
            <a:r>
              <a:rPr lang="en-GB" dirty="0" smtClean="0"/>
              <a:t>, red or green depending on a user-defined condition</a:t>
            </a:r>
          </a:p>
          <a:p>
            <a:r>
              <a:rPr lang="en-GB" dirty="0" smtClean="0"/>
              <a:t>Report styles generally include cross-tab reports, charts and master-detail reports with groupings and subtotals</a:t>
            </a:r>
          </a:p>
          <a:p>
            <a:r>
              <a:rPr lang="en-GB" dirty="0" smtClean="0"/>
              <a:t>Tools may provide a set of templates to ensure that reports have a standard look and feel</a:t>
            </a:r>
          </a:p>
          <a:p>
            <a:r>
              <a:rPr lang="en-GB" dirty="0" smtClean="0"/>
              <a:t>Common tools include: Business Objects, Crystal Reports, Oracle Reports, SAS Web Report Studio, SQL Server Reporting Services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view of the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Business query tools allow users to write queries without having to learn SQL</a:t>
            </a:r>
          </a:p>
          <a:p>
            <a:r>
              <a:rPr lang="en-GB" dirty="0" smtClean="0"/>
              <a:t>This is generally implemented as a point and click approach</a:t>
            </a:r>
          </a:p>
          <a:p>
            <a:r>
              <a:rPr lang="en-GB" dirty="0" smtClean="0"/>
              <a:t>The business view or metadata layer hides the database structure from the user by</a:t>
            </a:r>
          </a:p>
          <a:p>
            <a:pPr lvl="1"/>
            <a:r>
              <a:rPr lang="en-GB" dirty="0" smtClean="0"/>
              <a:t>Using business terminology rather than table/field names</a:t>
            </a:r>
          </a:p>
          <a:p>
            <a:pPr lvl="1"/>
            <a:r>
              <a:rPr lang="en-GB" dirty="0" smtClean="0"/>
              <a:t>Automatically connecting related tables by joins</a:t>
            </a:r>
          </a:p>
          <a:p>
            <a:pPr lvl="1"/>
            <a:r>
              <a:rPr lang="en-GB" dirty="0" smtClean="0"/>
              <a:t>Providing metrics that mat calculate and aggregate facts such as revenue, number of customers, number of orders, number of incidents, average selling price...</a:t>
            </a:r>
          </a:p>
          <a:p>
            <a:r>
              <a:rPr lang="en-GB" dirty="0" smtClean="0"/>
              <a:t>Construction and maintenance of the business view is generally done either by power users in a department or by the IT department in a company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Screenshot – PHP Report Maker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1026" name="Picture 2" descr="http://www.softarea51.com/screenshot/PHP_Report_Maker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1030445"/>
            <a:ext cx="7358114" cy="55799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Production reporting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Production reporting tools tend to be more flexible in formatting and design capabilities</a:t>
            </a:r>
          </a:p>
          <a:p>
            <a:r>
              <a:rPr lang="en-GB" dirty="0" smtClean="0"/>
              <a:t>These may be referred to as </a:t>
            </a:r>
            <a:r>
              <a:rPr lang="en-GB" i="1" dirty="0" smtClean="0"/>
              <a:t>pixel perfect</a:t>
            </a:r>
            <a:r>
              <a:rPr lang="en-GB" dirty="0" smtClean="0"/>
              <a:t>, </a:t>
            </a:r>
            <a:r>
              <a:rPr lang="en-GB" i="1" dirty="0" smtClean="0"/>
              <a:t>operational</a:t>
            </a:r>
            <a:r>
              <a:rPr lang="en-GB" dirty="0" smtClean="0"/>
              <a:t> or </a:t>
            </a:r>
            <a:r>
              <a:rPr lang="en-GB" i="1" dirty="0" smtClean="0"/>
              <a:t>enterprise</a:t>
            </a:r>
            <a:r>
              <a:rPr lang="en-GB" dirty="0" smtClean="0"/>
              <a:t> reporting</a:t>
            </a:r>
          </a:p>
          <a:p>
            <a:r>
              <a:rPr lang="en-GB" dirty="0" smtClean="0"/>
              <a:t>Most modern business reporting and query tools have this capability</a:t>
            </a:r>
          </a:p>
          <a:p>
            <a:r>
              <a:rPr lang="en-GB" dirty="0" smtClean="0"/>
              <a:t>Production reports often access the transaction system directly, e.g. to generate invoices</a:t>
            </a:r>
          </a:p>
          <a:p>
            <a:r>
              <a:rPr lang="en-GB" dirty="0" smtClean="0"/>
              <a:t>These reports are written by IT staff because</a:t>
            </a:r>
          </a:p>
          <a:p>
            <a:pPr lvl="1"/>
            <a:r>
              <a:rPr lang="en-GB" dirty="0" smtClean="0"/>
              <a:t>They access the operational data source</a:t>
            </a:r>
          </a:p>
          <a:p>
            <a:pPr lvl="1"/>
            <a:r>
              <a:rPr lang="en-GB" dirty="0" smtClean="0"/>
              <a:t>The reporting system is often embedded within the transaction system</a:t>
            </a:r>
          </a:p>
          <a:p>
            <a:pPr lvl="1"/>
            <a:r>
              <a:rPr lang="en-GB" dirty="0" smtClean="0"/>
              <a:t>The information requirements are static, e.g. for statutory reports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Operational reporting v. business query and reporting</a:t>
            </a:r>
            <a:endParaRPr lang="en-GB" sz="24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8547786"/>
              </p:ext>
            </p:extLst>
          </p:nvPr>
        </p:nvGraphicFramePr>
        <p:xfrm>
          <a:off x="395536" y="980728"/>
          <a:ext cx="8229600" cy="559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30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718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146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Characteristic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Production Reporting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Business Query and Reporting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Primary author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IT developer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Power user or business user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Primary purpose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Document presentation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Decision making, management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Report delivery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Paper or e-bill, embedded in application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Portal, spreadsheet,</a:t>
                      </a:r>
                      <a:r>
                        <a:rPr lang="en-GB" baseline="0" dirty="0" smtClean="0"/>
                        <a:t> email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Print quality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Pixel perfect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Presentation quality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User base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Tens</a:t>
                      </a:r>
                      <a:r>
                        <a:rPr lang="en-GB" baseline="0" dirty="0" smtClean="0"/>
                        <a:t> of thousands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Hundreds or thousands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Data</a:t>
                      </a:r>
                      <a:r>
                        <a:rPr lang="en-GB" baseline="0" dirty="0" smtClean="0"/>
                        <a:t> source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Operational</a:t>
                      </a:r>
                      <a:r>
                        <a:rPr lang="en-GB" baseline="0" dirty="0" smtClean="0"/>
                        <a:t> transaction system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</a:t>
                      </a:r>
                      <a:r>
                        <a:rPr lang="en-GB" baseline="0" dirty="0" smtClean="0"/>
                        <a:t> warehouse or mart, occasionally transaction system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of data detail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Granular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Aggregated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Scope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Tactical, strategic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Usage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Often embedded within an application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Most often BI as separate</a:t>
                      </a:r>
                      <a:r>
                        <a:rPr lang="en-GB" baseline="0" dirty="0" smtClean="0"/>
                        <a:t> application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OnLine</a:t>
            </a:r>
            <a:r>
              <a:rPr lang="en-GB" dirty="0" smtClean="0"/>
              <a:t> Analytical Processing</a:t>
            </a:r>
          </a:p>
          <a:p>
            <a:r>
              <a:rPr lang="en-GB" dirty="0" smtClean="0"/>
              <a:t>Capability for exploring and analysing data</a:t>
            </a:r>
          </a:p>
          <a:p>
            <a:r>
              <a:rPr lang="en-GB" dirty="0" smtClean="0"/>
              <a:t>Multidimensional – reports are often one-dimensional lists of figures</a:t>
            </a:r>
          </a:p>
          <a:p>
            <a:r>
              <a:rPr lang="en-GB" dirty="0" smtClean="0"/>
              <a:t>Consistently fast – speed of thought</a:t>
            </a:r>
          </a:p>
          <a:p>
            <a:r>
              <a:rPr lang="en-GB" dirty="0" smtClean="0"/>
              <a:t>Highly interactive – drilling down, pivoting, slicing</a:t>
            </a:r>
          </a:p>
          <a:p>
            <a:r>
              <a:rPr lang="en-GB" dirty="0" smtClean="0"/>
              <a:t>Varying levels of aggregation – individual records or per quarter/year</a:t>
            </a:r>
          </a:p>
          <a:p>
            <a:r>
              <a:rPr lang="en-GB" dirty="0" smtClean="0"/>
              <a:t>Cross-dimensional calculations – complex calculations with many steps done in a specific order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platforms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9678015"/>
              </p:ext>
            </p:extLst>
          </p:nvPr>
        </p:nvGraphicFramePr>
        <p:xfrm>
          <a:off x="467544" y="1131024"/>
          <a:ext cx="8229600" cy="503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60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003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Architecture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Primary Difference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Vendor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ROLAP</a:t>
                      </a:r>
                    </a:p>
                    <a:p>
                      <a:r>
                        <a:rPr lang="en-GB" dirty="0" smtClean="0"/>
                        <a:t>(Relational</a:t>
                      </a:r>
                      <a:r>
                        <a:rPr lang="en-GB" baseline="0" dirty="0" smtClean="0"/>
                        <a:t> OLAP)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Calculations done in a relational database, large</a:t>
                      </a:r>
                      <a:r>
                        <a:rPr lang="en-GB" baseline="0" dirty="0" smtClean="0"/>
                        <a:t> data volumes, less predictable drill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Microsoft Analysis Services, </a:t>
                      </a:r>
                      <a:r>
                        <a:rPr lang="en-GB" dirty="0" err="1" smtClean="0"/>
                        <a:t>MicroStrategy</a:t>
                      </a:r>
                      <a:r>
                        <a:rPr lang="en-GB" dirty="0" smtClean="0"/>
                        <a:t>,</a:t>
                      </a:r>
                      <a:r>
                        <a:rPr lang="en-GB" baseline="0" dirty="0" smtClean="0"/>
                        <a:t> Oracle BI, Mondrian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MOLAP</a:t>
                      </a:r>
                    </a:p>
                    <a:p>
                      <a:r>
                        <a:rPr lang="en-GB" dirty="0" smtClean="0"/>
                        <a:t>(Multidimensional</a:t>
                      </a:r>
                      <a:r>
                        <a:rPr lang="en-GB" baseline="0" dirty="0" smtClean="0"/>
                        <a:t> OLAP)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Calculations performed</a:t>
                      </a:r>
                      <a:r>
                        <a:rPr lang="en-GB" baseline="0" dirty="0" smtClean="0"/>
                        <a:t> in a server-based multidimensional database. Cubes provide write access for inputting budget data or performing what-if analysis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Oracle Database OLAP Option, Microsoft Analytical Services, </a:t>
                      </a:r>
                      <a:r>
                        <a:rPr lang="en-GB" dirty="0" err="1" smtClean="0"/>
                        <a:t>EssBase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HOLAP</a:t>
                      </a:r>
                    </a:p>
                    <a:p>
                      <a:r>
                        <a:rPr lang="en-GB" dirty="0" smtClean="0"/>
                        <a:t>(Hybrid</a:t>
                      </a:r>
                      <a:r>
                        <a:rPr lang="en-GB" baseline="0" dirty="0" smtClean="0"/>
                        <a:t> OLAP)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Aggregations in a cache but with seamless drill-through</a:t>
                      </a:r>
                      <a:r>
                        <a:rPr lang="en-GB" baseline="0" dirty="0" smtClean="0"/>
                        <a:t> to relational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Oracle Database OLAP Option, Microsoft Analytical Services, SAP AG BI </a:t>
                      </a:r>
                      <a:r>
                        <a:rPr lang="en-GB" dirty="0" err="1" smtClean="0"/>
                        <a:t>Accellerator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viewers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Spreadsheets, particularly Microsoft Excel, are popular interfaces to OLAP data</a:t>
            </a:r>
          </a:p>
          <a:p>
            <a:pPr lvl="1"/>
            <a:r>
              <a:rPr lang="en-GB" dirty="0" smtClean="0"/>
              <a:t>Most business users are familiar with the technology</a:t>
            </a:r>
          </a:p>
          <a:p>
            <a:r>
              <a:rPr lang="en-GB" dirty="0" smtClean="0"/>
              <a:t>More modern systems may have web-based OLAP viewers with advanced charting and navigation capabilities</a:t>
            </a:r>
          </a:p>
          <a:p>
            <a:r>
              <a:rPr lang="en-GB" dirty="0" smtClean="0"/>
              <a:t>Business query and reporting tools may allow users to access OLAP data sources and drill down into reports</a:t>
            </a:r>
          </a:p>
          <a:p>
            <a:r>
              <a:rPr lang="en-GB" dirty="0" smtClean="0"/>
              <a:t>OLAP viewers allow users to retrieve data from OLAP databases without having to lead MDX (</a:t>
            </a:r>
            <a:r>
              <a:rPr lang="en-GB" dirty="0" err="1" smtClean="0"/>
              <a:t>MultiDimensional</a:t>
            </a:r>
            <a:r>
              <a:rPr lang="en-GB" dirty="0" smtClean="0"/>
              <a:t> Expressions)</a:t>
            </a:r>
          </a:p>
          <a:p>
            <a:r>
              <a:rPr lang="en-GB" dirty="0" smtClean="0"/>
              <a:t>E.g. Microsoft ProClarity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Dashboards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7216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 dashboard is a visual display of the most important information needed to achieve one or more objectives; consolidated and arranged on a single screen so the information can be monitored at a glance</a:t>
            </a:r>
          </a:p>
          <a:p>
            <a:r>
              <a:rPr lang="en-GB" dirty="0" smtClean="0"/>
              <a:t>These display things in a highly visual manner, e.g.</a:t>
            </a:r>
          </a:p>
          <a:p>
            <a:pPr lvl="1"/>
            <a:r>
              <a:rPr lang="en-GB" dirty="0" smtClean="0"/>
              <a:t>Diagrams that colour-code where sales are performing well or poorly</a:t>
            </a:r>
          </a:p>
          <a:p>
            <a:pPr lvl="1"/>
            <a:r>
              <a:rPr lang="en-GB" dirty="0" smtClean="0"/>
              <a:t>Trend lines that track stock</a:t>
            </a:r>
          </a:p>
          <a:p>
            <a:pPr lvl="1"/>
            <a:r>
              <a:rPr lang="en-GB" dirty="0" smtClean="0"/>
              <a:t>Cross tab of top-selling products</a:t>
            </a:r>
          </a:p>
          <a:p>
            <a:pPr lvl="1"/>
            <a:r>
              <a:rPr lang="en-GB" dirty="0" smtClean="0"/>
              <a:t>Key performance indicators with an arrow to show if sales are according to plan</a:t>
            </a:r>
          </a:p>
          <a:p>
            <a:r>
              <a:rPr lang="en-GB" dirty="0" smtClean="0"/>
              <a:t>Improving data visualisation techniques improves the effective use of the data</a:t>
            </a:r>
          </a:p>
          <a:p>
            <a:r>
              <a:rPr lang="en-GB" dirty="0" smtClean="0"/>
              <a:t>Ideally users should be able to assemble their own dashboard via a drag-and-drop interface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Dashboards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23554" name="Picture 2" descr="http://3.bp.blogspot.com/_8YyE9XfhPLw/TQAGrcxTxfI/AAAAAAAAAI0/o3HCkluOOVQ/s1600/EPM%2BDashboar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1" y="1000108"/>
            <a:ext cx="8686861" cy="54292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Performance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Performance management tools have traditionally been used by finance departments, while BI tools have been used by the rest of the organisation</a:t>
            </a:r>
          </a:p>
          <a:p>
            <a:r>
              <a:rPr lang="en-GB" dirty="0" smtClean="0"/>
              <a:t>These are now being blended together </a:t>
            </a:r>
          </a:p>
          <a:p>
            <a:r>
              <a:rPr lang="en-GB" dirty="0" smtClean="0"/>
              <a:t>Performance management tools help optimise manage and measure performance using</a:t>
            </a:r>
          </a:p>
          <a:p>
            <a:pPr lvl="1"/>
            <a:r>
              <a:rPr lang="en-GB" dirty="0" smtClean="0"/>
              <a:t>Budgeting and planning capabilities</a:t>
            </a:r>
          </a:p>
          <a:p>
            <a:pPr lvl="1"/>
            <a:r>
              <a:rPr lang="en-GB" dirty="0" smtClean="0"/>
              <a:t>Financial consolidation</a:t>
            </a:r>
          </a:p>
          <a:p>
            <a:pPr lvl="1"/>
            <a:r>
              <a:rPr lang="en-GB" dirty="0" smtClean="0"/>
              <a:t>Strategic dashboards and scorecards</a:t>
            </a:r>
          </a:p>
          <a:p>
            <a:r>
              <a:rPr lang="en-GB" dirty="0" smtClean="0"/>
              <a:t>BI systems provide most of the data for these, so why not merge the two together?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Analytic 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Analytic applications</a:t>
            </a:r>
          </a:p>
          <a:p>
            <a:pPr lvl="1"/>
            <a:r>
              <a:rPr lang="en-GB" sz="2400" dirty="0" smtClean="0"/>
              <a:t>Function independently of the transaction or source systems</a:t>
            </a:r>
          </a:p>
          <a:p>
            <a:pPr lvl="1"/>
            <a:r>
              <a:rPr lang="en-GB" sz="2400" dirty="0" smtClean="0"/>
              <a:t>Extract, transform and integrate data from multiple sources and allow for time-based analysis</a:t>
            </a:r>
          </a:p>
          <a:p>
            <a:pPr lvl="1"/>
            <a:r>
              <a:rPr lang="en-GB" sz="2400" dirty="0" smtClean="0"/>
              <a:t>Automate a group of tasks related to optimising particular business processes</a:t>
            </a:r>
          </a:p>
          <a:p>
            <a:r>
              <a:rPr lang="en-GB" sz="2400" dirty="0" smtClean="0"/>
              <a:t>Business query tools, OLAP and dashboards may be components of an analytical application</a:t>
            </a:r>
          </a:p>
          <a:p>
            <a:r>
              <a:rPr lang="en-GB" sz="2400" dirty="0" smtClean="0"/>
              <a:t>Different types of analytical applications are used in different environments</a:t>
            </a:r>
          </a:p>
          <a:p>
            <a:pPr lvl="1"/>
            <a:r>
              <a:rPr lang="en-GB" sz="2400" dirty="0" smtClean="0"/>
              <a:t>Customer, financial, supply chain, production, human resources...</a:t>
            </a:r>
          </a:p>
          <a:p>
            <a:r>
              <a:rPr lang="en-GB" sz="2400" dirty="0" smtClean="0"/>
              <a:t>Each type helps the organisation automate tasks within its business field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BI systems need a good front end as well as a good back end</a:t>
            </a:r>
          </a:p>
          <a:p>
            <a:r>
              <a:rPr lang="en-GB" dirty="0" smtClean="0"/>
              <a:t>Business query and reporting tools allow users to create ad hoc reports</a:t>
            </a:r>
          </a:p>
          <a:p>
            <a:r>
              <a:rPr lang="en-GB" dirty="0" smtClean="0"/>
              <a:t>Operational reports are created by the IT department</a:t>
            </a:r>
          </a:p>
          <a:p>
            <a:r>
              <a:rPr lang="en-GB" dirty="0" smtClean="0"/>
              <a:t>OLAP – </a:t>
            </a:r>
            <a:r>
              <a:rPr lang="en-GB" dirty="0" err="1" smtClean="0"/>
              <a:t>OnLine</a:t>
            </a:r>
            <a:r>
              <a:rPr lang="en-GB" dirty="0" smtClean="0"/>
              <a:t> Analytical Processing – allows users to explore the data</a:t>
            </a:r>
          </a:p>
          <a:p>
            <a:r>
              <a:rPr lang="en-GB" dirty="0" smtClean="0"/>
              <a:t>Dashboards display the data in easy-to-read forms</a:t>
            </a:r>
          </a:p>
          <a:p>
            <a:r>
              <a:rPr lang="en-GB" dirty="0" smtClean="0"/>
              <a:t>Performance management and BI are beginning to merge</a:t>
            </a:r>
          </a:p>
          <a:p>
            <a:r>
              <a:rPr lang="en-GB" dirty="0" smtClean="0"/>
              <a:t>Analytical applications extend BI into automating and optimising processes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Big Data, Data Mining, and KDD</a:t>
            </a:r>
          </a:p>
          <a:p>
            <a:endParaRPr lang="en-GB" dirty="0" smtClean="0"/>
          </a:p>
          <a:p>
            <a:r>
              <a:rPr lang="en-GB" dirty="0" smtClean="0"/>
              <a:t>Homework: Read the Wikipedia entry on “OLAP”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1784</TotalTime>
  <Words>1385</Words>
  <Application>Microsoft Office PowerPoint</Application>
  <PresentationFormat>On-screen Show (4:3)</PresentationFormat>
  <Paragraphs>181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Calibri</vt:lpstr>
      <vt:lpstr>Cambria</vt:lpstr>
      <vt:lpstr>Georgia</vt:lpstr>
      <vt:lpstr>Wingdings 2</vt:lpstr>
      <vt:lpstr>Nik2013</vt:lpstr>
      <vt:lpstr>Data Warehousing &amp; Data Mining</vt:lpstr>
      <vt:lpstr>Introduction</vt:lpstr>
      <vt:lpstr>Business query and reporting tools</vt:lpstr>
      <vt:lpstr>Sample fixed and ad hoc reports</vt:lpstr>
      <vt:lpstr>Business query and reporting tools</vt:lpstr>
      <vt:lpstr>Business view of the data</vt:lpstr>
      <vt:lpstr>Screenshot – PHP Report Maker</vt:lpstr>
      <vt:lpstr>Production reporting</vt:lpstr>
      <vt:lpstr>Operational reporting v. business query and reporting</vt:lpstr>
      <vt:lpstr>OLAP</vt:lpstr>
      <vt:lpstr>OLAP platforms</vt:lpstr>
      <vt:lpstr>OLAP viewers</vt:lpstr>
      <vt:lpstr>Dashboards</vt:lpstr>
      <vt:lpstr>Dashboards</vt:lpstr>
      <vt:lpstr>Performance management</vt:lpstr>
      <vt:lpstr>Analytic applications</vt:lpstr>
      <vt:lpstr>Summary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DWDM 3</dc:title>
  <dc:creator>PROJECTOR</dc:creator>
  <cp:lastModifiedBy>Nik Whitehead</cp:lastModifiedBy>
  <cp:revision>150</cp:revision>
  <dcterms:created xsi:type="dcterms:W3CDTF">2011-09-13T10:27:46Z</dcterms:created>
  <dcterms:modified xsi:type="dcterms:W3CDTF">2020-09-15T14:42:58Z</dcterms:modified>
</cp:coreProperties>
</file>