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15"/>
  </p:notesMasterIdLst>
  <p:sldIdLst>
    <p:sldId id="256" r:id="rId2"/>
    <p:sldId id="257" r:id="rId3"/>
    <p:sldId id="258" r:id="rId4"/>
    <p:sldId id="259" r:id="rId5"/>
    <p:sldId id="260" r:id="rId6"/>
    <p:sldId id="262" r:id="rId7"/>
    <p:sldId id="267" r:id="rId8"/>
    <p:sldId id="268" r:id="rId9"/>
    <p:sldId id="264" r:id="rId10"/>
    <p:sldId id="265" r:id="rId11"/>
    <p:sldId id="269" r:id="rId12"/>
    <p:sldId id="270"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0A3CD7-0184-4637-A7A4-39C3CE57FB43}" v="7" dt="2026-07-12T16:49:25.0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p:scale>
          <a:sx n="75" d="100"/>
          <a:sy n="75" d="100"/>
        </p:scale>
        <p:origin x="324"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rley arboleda" userId="1833cdbc7b4d3c21" providerId="LiveId" clId="{DEE6E569-1D91-4412-BC77-42039BF6914A}"/>
    <pc:docChg chg="custSel addSld modSld">
      <pc:chgData name="gerley arboleda" userId="1833cdbc7b4d3c21" providerId="LiveId" clId="{DEE6E569-1D91-4412-BC77-42039BF6914A}" dt="2026-07-12T16:49:44.671" v="350" actId="20577"/>
      <pc:docMkLst>
        <pc:docMk/>
      </pc:docMkLst>
      <pc:sldChg chg="modSp mod">
        <pc:chgData name="gerley arboleda" userId="1833cdbc7b4d3c21" providerId="LiveId" clId="{DEE6E569-1D91-4412-BC77-42039BF6914A}" dt="2026-07-12T16:28:12.978" v="2" actId="20577"/>
        <pc:sldMkLst>
          <pc:docMk/>
          <pc:sldMk cId="2563627717" sldId="256"/>
        </pc:sldMkLst>
        <pc:spChg chg="mod">
          <ac:chgData name="gerley arboleda" userId="1833cdbc7b4d3c21" providerId="LiveId" clId="{DEE6E569-1D91-4412-BC77-42039BF6914A}" dt="2026-07-12T16:28:12.978" v="2" actId="20577"/>
          <ac:spMkLst>
            <pc:docMk/>
            <pc:sldMk cId="2563627717" sldId="256"/>
            <ac:spMk id="2" creationId="{13877589-7B87-1810-7D1A-B5A2048E3490}"/>
          </ac:spMkLst>
        </pc:spChg>
      </pc:sldChg>
      <pc:sldChg chg="modSp mod">
        <pc:chgData name="gerley arboleda" userId="1833cdbc7b4d3c21" providerId="LiveId" clId="{DEE6E569-1D91-4412-BC77-42039BF6914A}" dt="2026-07-12T16:28:30.845" v="5" actId="27636"/>
        <pc:sldMkLst>
          <pc:docMk/>
          <pc:sldMk cId="2897957523" sldId="258"/>
        </pc:sldMkLst>
        <pc:spChg chg="mod">
          <ac:chgData name="gerley arboleda" userId="1833cdbc7b4d3c21" providerId="LiveId" clId="{DEE6E569-1D91-4412-BC77-42039BF6914A}" dt="2026-07-12T16:28:30.845" v="5" actId="27636"/>
          <ac:spMkLst>
            <pc:docMk/>
            <pc:sldMk cId="2897957523" sldId="258"/>
            <ac:spMk id="3" creationId="{028A8359-438A-7EDF-F235-AE5BAE7FB208}"/>
          </ac:spMkLst>
        </pc:spChg>
      </pc:sldChg>
      <pc:sldChg chg="modSp mod">
        <pc:chgData name="gerley arboleda" userId="1833cdbc7b4d3c21" providerId="LiveId" clId="{DEE6E569-1D91-4412-BC77-42039BF6914A}" dt="2026-07-12T16:29:22.338" v="8" actId="113"/>
        <pc:sldMkLst>
          <pc:docMk/>
          <pc:sldMk cId="1382716628" sldId="262"/>
        </pc:sldMkLst>
        <pc:spChg chg="mod">
          <ac:chgData name="gerley arboleda" userId="1833cdbc7b4d3c21" providerId="LiveId" clId="{DEE6E569-1D91-4412-BC77-42039BF6914A}" dt="2026-07-12T16:29:22.338" v="8" actId="113"/>
          <ac:spMkLst>
            <pc:docMk/>
            <pc:sldMk cId="1382716628" sldId="262"/>
            <ac:spMk id="3" creationId="{87B96C4E-C633-AD44-2B5D-616D8D99EE4D}"/>
          </ac:spMkLst>
        </pc:spChg>
      </pc:sldChg>
      <pc:sldChg chg="modSp mod">
        <pc:chgData name="gerley arboleda" userId="1833cdbc7b4d3c21" providerId="LiveId" clId="{DEE6E569-1D91-4412-BC77-42039BF6914A}" dt="2026-07-12T16:30:30.410" v="11" actId="20577"/>
        <pc:sldMkLst>
          <pc:docMk/>
          <pc:sldMk cId="3970473306" sldId="264"/>
        </pc:sldMkLst>
        <pc:spChg chg="mod">
          <ac:chgData name="gerley arboleda" userId="1833cdbc7b4d3c21" providerId="LiveId" clId="{DEE6E569-1D91-4412-BC77-42039BF6914A}" dt="2026-07-12T16:30:30.410" v="11" actId="20577"/>
          <ac:spMkLst>
            <pc:docMk/>
            <pc:sldMk cId="3970473306" sldId="264"/>
            <ac:spMk id="3" creationId="{4A53051C-8483-F6FD-7AB5-FC885653EC99}"/>
          </ac:spMkLst>
        </pc:spChg>
      </pc:sldChg>
      <pc:sldChg chg="modSp mod">
        <pc:chgData name="gerley arboleda" userId="1833cdbc7b4d3c21" providerId="LiveId" clId="{DEE6E569-1D91-4412-BC77-42039BF6914A}" dt="2026-07-12T16:27:54.671" v="0" actId="14100"/>
        <pc:sldMkLst>
          <pc:docMk/>
          <pc:sldMk cId="3645478630" sldId="268"/>
        </pc:sldMkLst>
        <pc:spChg chg="mod">
          <ac:chgData name="gerley arboleda" userId="1833cdbc7b4d3c21" providerId="LiveId" clId="{DEE6E569-1D91-4412-BC77-42039BF6914A}" dt="2026-07-12T16:27:54.671" v="0" actId="14100"/>
          <ac:spMkLst>
            <pc:docMk/>
            <pc:sldMk cId="3645478630" sldId="268"/>
            <ac:spMk id="3" creationId="{6ED3E622-CB09-1362-15C9-BF616871B4C4}"/>
          </ac:spMkLst>
        </pc:spChg>
      </pc:sldChg>
      <pc:sldChg chg="modSp new mod">
        <pc:chgData name="gerley arboleda" userId="1833cdbc7b4d3c21" providerId="LiveId" clId="{DEE6E569-1D91-4412-BC77-42039BF6914A}" dt="2026-07-12T16:49:44.671" v="350" actId="20577"/>
        <pc:sldMkLst>
          <pc:docMk/>
          <pc:sldMk cId="1455348436" sldId="269"/>
        </pc:sldMkLst>
        <pc:spChg chg="mod">
          <ac:chgData name="gerley arboleda" userId="1833cdbc7b4d3c21" providerId="LiveId" clId="{DEE6E569-1D91-4412-BC77-42039BF6914A}" dt="2026-07-12T16:35:31.031" v="13" actId="1076"/>
          <ac:spMkLst>
            <pc:docMk/>
            <pc:sldMk cId="1455348436" sldId="269"/>
            <ac:spMk id="2" creationId="{E602CF9E-597D-FDDF-BF1F-1A597EB635F6}"/>
          </ac:spMkLst>
        </pc:spChg>
        <pc:spChg chg="mod">
          <ac:chgData name="gerley arboleda" userId="1833cdbc7b4d3c21" providerId="LiveId" clId="{DEE6E569-1D91-4412-BC77-42039BF6914A}" dt="2026-07-12T16:49:44.671" v="350" actId="20577"/>
          <ac:spMkLst>
            <pc:docMk/>
            <pc:sldMk cId="1455348436" sldId="269"/>
            <ac:spMk id="3" creationId="{EE164237-6CE7-87E6-C0A6-E67201752CB0}"/>
          </ac:spMkLst>
        </pc:spChg>
      </pc:sldChg>
      <pc:sldChg chg="new">
        <pc:chgData name="gerley arboleda" userId="1833cdbc7b4d3c21" providerId="LiveId" clId="{DEE6E569-1D91-4412-BC77-42039BF6914A}" dt="2026-07-12T16:43:52.178" v="152" actId="680"/>
        <pc:sldMkLst>
          <pc:docMk/>
          <pc:sldMk cId="870751738" sldId="27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12/07/2026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05844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61126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70201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821054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12/07/2026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10996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12/07/2026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80808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12/07/2026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95323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853802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34489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63684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270010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617896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884260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7339912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8931558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37939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12/07/2026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2936958270"/>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hyperlink" Target="https://www.sciencedirect.com/science/chapter/edited-volume/abs/pii/B9780128003879000086" TargetMode="External"/><Relationship Id="rId2" Type="http://schemas.openxmlformats.org/officeDocument/2006/relationships/hyperlink" Target="https://pmc.ncbi.nlm.nih.gov/articles/PMC11077513/" TargetMode="External"/><Relationship Id="rId1" Type="http://schemas.openxmlformats.org/officeDocument/2006/relationships/slideLayout" Target="../slideLayouts/slideLayout3.xml"/><Relationship Id="rId4" Type="http://schemas.openxmlformats.org/officeDocument/2006/relationships/hyperlink" Target="https://www.cipd.org/uk/knowledge/factsheets/pestle-analysis-factsheet/"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fontScale="90000"/>
          </a:bodyPr>
          <a:lstStyle/>
          <a:p>
            <a:r>
              <a:rPr lang="en-GB" sz="3200" dirty="0">
                <a:latin typeface="A"/>
              </a:rPr>
              <a:t>MODULE NAME: PROBLEM SOLVING AND DECISION MAKING</a:t>
            </a:r>
            <a:br>
              <a:rPr lang="en-GB" sz="3200" dirty="0">
                <a:latin typeface="A"/>
              </a:rPr>
            </a:br>
            <a:br>
              <a:rPr lang="en-GB" sz="3200" dirty="0">
                <a:latin typeface="A"/>
              </a:rPr>
            </a:br>
            <a:r>
              <a:rPr lang="en-GB" sz="3200" dirty="0">
                <a:latin typeface="A"/>
              </a:rPr>
              <a:t>MODULE CODE: LCLM4004</a:t>
            </a:r>
            <a:br>
              <a:rPr lang="en-GB" sz="3200" dirty="0">
                <a:latin typeface="A"/>
              </a:rPr>
            </a:br>
            <a:br>
              <a:rPr lang="en-GB" sz="3200" dirty="0">
                <a:latin typeface="A"/>
              </a:rPr>
            </a:br>
            <a:r>
              <a:rPr lang="en-GB" sz="3200" dirty="0">
                <a:latin typeface="A"/>
              </a:rPr>
              <a:t>STUDENT NAME: GERLEY ARBOLEDA LIBREROS</a:t>
            </a:r>
            <a:br>
              <a:rPr lang="en-GB" sz="3200" dirty="0">
                <a:latin typeface="A"/>
              </a:rPr>
            </a:br>
            <a:br>
              <a:rPr lang="en-GB" sz="3200" dirty="0">
                <a:latin typeface="A"/>
              </a:rPr>
            </a:br>
            <a:r>
              <a:rPr lang="en-GB" sz="3200" dirty="0">
                <a:latin typeface="A"/>
              </a:rPr>
              <a:t>STUDENT ID: 2530265</a:t>
            </a:r>
            <a:br>
              <a:rPr lang="en-GB" sz="3200" dirty="0">
                <a:latin typeface="A"/>
              </a:rPr>
            </a:br>
            <a:r>
              <a:rPr lang="en-GB" sz="3200" dirty="0">
                <a:latin typeface="A"/>
              </a:rPr>
              <a:t> </a:t>
            </a:r>
            <a:br>
              <a:rPr lang="en-GB" sz="3200" dirty="0">
                <a:latin typeface="A"/>
              </a:rPr>
            </a:br>
            <a:r>
              <a:rPr lang="en-GB" sz="3200" dirty="0">
                <a:latin typeface="A"/>
              </a:rPr>
              <a:t>LECTURER: CHARLES OBINWA</a:t>
            </a:r>
            <a:br>
              <a:rPr lang="en-GB" sz="3200" dirty="0">
                <a:latin typeface="A"/>
              </a:rPr>
            </a:b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Basil’s Bakery</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589314"/>
            <a:ext cx="10232571" cy="4491446"/>
          </a:xfrm>
        </p:spPr>
        <p:txBody>
          <a:bodyPr>
            <a:normAutofit fontScale="92500" lnSpcReduction="10000"/>
          </a:bodyPr>
          <a:lstStyle/>
          <a:p>
            <a:r>
              <a:rPr lang="en-GB" dirty="0">
                <a:solidFill>
                  <a:schemeClr val="tx1"/>
                </a:solidFill>
                <a:latin typeface="Arial" panose="020B0604020202020204" pitchFamily="34" charset="0"/>
                <a:ea typeface="Roboto"/>
                <a:cs typeface="Arial" panose="020B0604020202020204" pitchFamily="34" charset="0"/>
              </a:rPr>
              <a:t>This presentation analyses the Basil bakery; we will examine the irregularities that arose during the lockdown and the issues that led to low sales levels between 2020 and 2023.</a:t>
            </a:r>
          </a:p>
          <a:p>
            <a:r>
              <a:rPr lang="en-GB" dirty="0">
                <a:solidFill>
                  <a:schemeClr val="tx1"/>
                </a:solidFill>
                <a:latin typeface="Arial" panose="020B0604020202020204" pitchFamily="34" charset="0"/>
                <a:ea typeface="Roboto"/>
                <a:cs typeface="Arial" panose="020B0604020202020204" pitchFamily="34" charset="0"/>
              </a:rPr>
              <a:t>Definitions of the concepts I am going to use is 5W2H, PESTLE analysis and FISHBONE DIAGRAM.</a:t>
            </a:r>
          </a:p>
          <a:p>
            <a:endParaRPr lang="en-GB" dirty="0">
              <a:solidFill>
                <a:schemeClr val="tx1"/>
              </a:solidFill>
              <a:latin typeface="Arial" panose="020B0604020202020204" pitchFamily="34" charset="0"/>
              <a:ea typeface="Roboto"/>
              <a:cs typeface="Arial" panose="020B0604020202020204" pitchFamily="34" charset="0"/>
            </a:endParaRPr>
          </a:p>
          <a:p>
            <a:r>
              <a:rPr lang="en-GB" dirty="0">
                <a:solidFill>
                  <a:schemeClr val="tx1"/>
                </a:solidFill>
                <a:latin typeface="Arial" panose="020B0604020202020204" pitchFamily="34" charset="0"/>
                <a:ea typeface="Roboto"/>
                <a:cs typeface="Arial" panose="020B0604020202020204" pitchFamily="34" charset="0"/>
              </a:rPr>
              <a:t>5W2H Method: Is a simple framework used in planning, problem-solving, and analysis. It helps you filly understand a situation.</a:t>
            </a:r>
          </a:p>
          <a:p>
            <a:endParaRPr lang="en-GB" dirty="0">
              <a:solidFill>
                <a:schemeClr val="tx1"/>
              </a:solidFill>
              <a:latin typeface="Arial" panose="020B0604020202020204" pitchFamily="34" charset="0"/>
              <a:ea typeface="Roboto"/>
              <a:cs typeface="Arial" panose="020B0604020202020204" pitchFamily="34" charset="0"/>
            </a:endParaRPr>
          </a:p>
          <a:p>
            <a:r>
              <a:rPr lang="en-GB" dirty="0">
                <a:solidFill>
                  <a:schemeClr val="tx1"/>
                </a:solidFill>
                <a:latin typeface="Arial" panose="020B0604020202020204" pitchFamily="34" charset="0"/>
                <a:ea typeface="Roboto"/>
                <a:cs typeface="Arial" panose="020B0604020202020204" pitchFamily="34" charset="0"/>
              </a:rPr>
              <a:t>PESTLE Analysis: is a strategic framework used to </a:t>
            </a:r>
            <a:r>
              <a:rPr lang="en-GB" dirty="0" err="1">
                <a:solidFill>
                  <a:schemeClr val="tx1"/>
                </a:solidFill>
                <a:latin typeface="Arial" panose="020B0604020202020204" pitchFamily="34" charset="0"/>
                <a:ea typeface="Roboto"/>
                <a:cs typeface="Arial" panose="020B0604020202020204" pitchFamily="34" charset="0"/>
              </a:rPr>
              <a:t>undesstand</a:t>
            </a:r>
            <a:r>
              <a:rPr lang="en-GB" dirty="0">
                <a:solidFill>
                  <a:schemeClr val="tx1"/>
                </a:solidFill>
                <a:latin typeface="Arial" panose="020B0604020202020204" pitchFamily="34" charset="0"/>
                <a:ea typeface="Roboto"/>
                <a:cs typeface="Arial" panose="020B0604020202020204" pitchFamily="34" charset="0"/>
              </a:rPr>
              <a:t> the external factors </a:t>
            </a:r>
            <a:r>
              <a:rPr lang="en-GB" dirty="0" err="1">
                <a:solidFill>
                  <a:schemeClr val="tx1"/>
                </a:solidFill>
                <a:latin typeface="Arial" panose="020B0604020202020204" pitchFamily="34" charset="0"/>
                <a:ea typeface="Roboto"/>
                <a:cs typeface="Arial" panose="020B0604020202020204" pitchFamily="34" charset="0"/>
              </a:rPr>
              <a:t>tha</a:t>
            </a:r>
            <a:r>
              <a:rPr lang="en-GB" dirty="0">
                <a:solidFill>
                  <a:schemeClr val="tx1"/>
                </a:solidFill>
                <a:latin typeface="Arial" panose="020B0604020202020204" pitchFamily="34" charset="0"/>
                <a:ea typeface="Roboto"/>
                <a:cs typeface="Arial" panose="020B0604020202020204" pitchFamily="34" charset="0"/>
              </a:rPr>
              <a:t> can affect a business, project, or decision.</a:t>
            </a:r>
          </a:p>
          <a:p>
            <a:endParaRPr lang="en-GB" dirty="0">
              <a:solidFill>
                <a:schemeClr val="tx1"/>
              </a:solidFill>
              <a:latin typeface="Arial" panose="020B0604020202020204" pitchFamily="34" charset="0"/>
              <a:ea typeface="Roboto"/>
              <a:cs typeface="Arial" panose="020B0604020202020204" pitchFamily="34" charset="0"/>
            </a:endParaRPr>
          </a:p>
          <a:p>
            <a:r>
              <a:rPr lang="en-GB" dirty="0">
                <a:solidFill>
                  <a:schemeClr val="tx1"/>
                </a:solidFill>
                <a:latin typeface="Arial" panose="020B0604020202020204" pitchFamily="34" charset="0"/>
                <a:ea typeface="Roboto"/>
                <a:cs typeface="Arial" panose="020B0604020202020204" pitchFamily="34" charset="0"/>
              </a:rPr>
              <a:t>FISHBONE Diagram: or CAUSES AND EFFECT DIAGRAM; is a tool used to identify the root causes of a problem.</a:t>
            </a: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lstStyle/>
          <a:p>
            <a:r>
              <a:rPr lang="en-GB" sz="2400" b="1" dirty="0"/>
              <a:t>Basil’s Bakery</a:t>
            </a:r>
            <a:endParaRPr lang="en-GB" sz="2400" dirty="0">
              <a:solidFill>
                <a:srgbClr val="000000"/>
              </a:solidFill>
            </a:endParaRPr>
          </a:p>
          <a:p>
            <a:pPr marL="342900" indent="-342900">
              <a:buFont typeface="Arial" charset="2"/>
              <a:buChar char="•"/>
            </a:pPr>
            <a:r>
              <a:rPr lang="en-GB" b="1" dirty="0"/>
              <a:t>Founded in 2015</a:t>
            </a:r>
          </a:p>
          <a:p>
            <a:pPr marL="342900" indent="-342900">
              <a:buFont typeface="Arial" charset="2"/>
              <a:buChar char="•"/>
            </a:pPr>
            <a:r>
              <a:rPr lang="en-GB" b="1" dirty="0"/>
              <a:t>Owners: Basil</a:t>
            </a:r>
          </a:p>
          <a:p>
            <a:pPr marL="342900" indent="-342900">
              <a:buFont typeface="Arial" charset="2"/>
              <a:buChar char="•"/>
            </a:pPr>
            <a:r>
              <a:rPr lang="en-GB" b="1" dirty="0"/>
              <a:t>Sells: Contemporary style pastries, breads and cakes</a:t>
            </a:r>
          </a:p>
          <a:p>
            <a:pPr marL="342900" indent="-342900">
              <a:buFont typeface="Arial" charset="2"/>
              <a:buChar char="•"/>
            </a:pPr>
            <a:r>
              <a:rPr lang="en-GB" b="1" dirty="0">
                <a:solidFill>
                  <a:schemeClr val="tx1"/>
                </a:solidFill>
              </a:rPr>
              <a:t>Located in a Shopping </a:t>
            </a:r>
            <a:r>
              <a:rPr lang="en-GB" b="1" dirty="0" err="1">
                <a:solidFill>
                  <a:schemeClr val="tx1"/>
                </a:solidFill>
              </a:rPr>
              <a:t>Center</a:t>
            </a:r>
            <a:r>
              <a:rPr lang="en-GB" b="1" dirty="0">
                <a:solidFill>
                  <a:schemeClr val="tx1"/>
                </a:solidFill>
              </a:rPr>
              <a:t> in Coventry</a:t>
            </a: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4509247"/>
          </a:xfrm>
        </p:spPr>
        <p:txBody>
          <a:bodyPr>
            <a:normAutofit fontScale="62500" lnSpcReduction="20000"/>
          </a:bodyPr>
          <a:lstStyle/>
          <a:p>
            <a:r>
              <a:rPr lang="en-GB" sz="2800" b="1" dirty="0">
                <a:solidFill>
                  <a:srgbClr val="FF0000"/>
                </a:solidFill>
              </a:rPr>
              <a:t>5W2H</a:t>
            </a:r>
          </a:p>
          <a:p>
            <a:r>
              <a:rPr lang="en-GB" sz="2800" dirty="0">
                <a:solidFill>
                  <a:schemeClr val="tx1"/>
                </a:solidFill>
              </a:rPr>
              <a:t>What: Sales slump and high raw material costs.</a:t>
            </a:r>
          </a:p>
          <a:p>
            <a:endParaRPr lang="en-GB" sz="2800" dirty="0">
              <a:solidFill>
                <a:schemeClr val="tx1"/>
              </a:solidFill>
            </a:endParaRPr>
          </a:p>
          <a:p>
            <a:r>
              <a:rPr lang="en-GB" sz="2800" dirty="0">
                <a:solidFill>
                  <a:schemeClr val="tx1"/>
                </a:solidFill>
              </a:rPr>
              <a:t>Who: Decrease in customers and store closures.</a:t>
            </a:r>
          </a:p>
          <a:p>
            <a:endParaRPr lang="en-GB" sz="2800" dirty="0">
              <a:solidFill>
                <a:schemeClr val="tx1"/>
              </a:solidFill>
            </a:endParaRPr>
          </a:p>
          <a:p>
            <a:r>
              <a:rPr lang="en-GB" sz="2800" dirty="0">
                <a:solidFill>
                  <a:schemeClr val="tx1"/>
                </a:solidFill>
              </a:rPr>
              <a:t>Where: Coventry retail park.</a:t>
            </a:r>
          </a:p>
          <a:p>
            <a:endParaRPr lang="en-GB" sz="2800" dirty="0">
              <a:solidFill>
                <a:schemeClr val="tx1"/>
              </a:solidFill>
            </a:endParaRPr>
          </a:p>
          <a:p>
            <a:r>
              <a:rPr lang="en-GB" sz="2800" dirty="0">
                <a:solidFill>
                  <a:schemeClr val="tx1"/>
                </a:solidFill>
              </a:rPr>
              <a:t>When: Post 2020 lockdown.</a:t>
            </a:r>
          </a:p>
          <a:p>
            <a:endParaRPr lang="en-GB" sz="2800" dirty="0">
              <a:solidFill>
                <a:schemeClr val="tx1"/>
              </a:solidFill>
            </a:endParaRPr>
          </a:p>
          <a:p>
            <a:r>
              <a:rPr lang="en-GB" sz="2800" dirty="0">
                <a:solidFill>
                  <a:schemeClr val="tx1"/>
                </a:solidFill>
              </a:rPr>
              <a:t>Who: Local shoppers and retail workers.</a:t>
            </a:r>
          </a:p>
          <a:p>
            <a:endParaRPr lang="en-GB" sz="2800" dirty="0">
              <a:solidFill>
                <a:schemeClr val="tx1"/>
              </a:solidFill>
            </a:endParaRPr>
          </a:p>
          <a:p>
            <a:r>
              <a:rPr lang="en-GB" sz="2800" dirty="0">
                <a:solidFill>
                  <a:schemeClr val="tx1"/>
                </a:solidFill>
              </a:rPr>
              <a:t>Wow: A product that is costly to manufacture and orders that could not be fulfilled.</a:t>
            </a: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Basil’s Bakery</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219200"/>
            <a:ext cx="9409329" cy="4623816"/>
          </a:xfrm>
        </p:spPr>
        <p:txBody>
          <a:bodyPr>
            <a:normAutofit fontScale="85000" lnSpcReduction="20000"/>
          </a:bodyPr>
          <a:lstStyle/>
          <a:p>
            <a:r>
              <a:rPr lang="en-GB" b="1" dirty="0"/>
              <a:t>POLITICAL</a:t>
            </a:r>
          </a:p>
          <a:p>
            <a:pPr marL="342900" indent="-342900">
              <a:buFont typeface="Arial" panose="020B0604020202020204" pitchFamily="34" charset="0"/>
              <a:buChar char="•"/>
            </a:pPr>
            <a:r>
              <a:rPr lang="en-GB" dirty="0">
                <a:solidFill>
                  <a:schemeClr val="tx1"/>
                </a:solidFill>
              </a:rPr>
              <a:t>Changes in business rates and government taxation increase operating costs.</a:t>
            </a:r>
          </a:p>
          <a:p>
            <a:pPr marL="342900" indent="-342900">
              <a:buFont typeface="Arial" panose="020B0604020202020204" pitchFamily="34" charset="0"/>
              <a:buChar char="•"/>
            </a:pPr>
            <a:r>
              <a:rPr lang="en-GB" dirty="0">
                <a:solidFill>
                  <a:schemeClr val="tx1"/>
                </a:solidFill>
              </a:rPr>
              <a:t>Government policies affecting small businesses and agriculture can influence ingredient prices.</a:t>
            </a:r>
          </a:p>
          <a:p>
            <a:endParaRPr lang="en-GB" b="1" dirty="0"/>
          </a:p>
          <a:p>
            <a:r>
              <a:rPr lang="en-GB" b="1" dirty="0"/>
              <a:t>ECONOMIC</a:t>
            </a:r>
          </a:p>
          <a:p>
            <a:pPr marL="342900" indent="-342900">
              <a:buFont typeface="Arial" panose="020B0604020202020204" pitchFamily="34" charset="0"/>
              <a:buChar char="•"/>
            </a:pPr>
            <a:r>
              <a:rPr lang="en-GB" dirty="0"/>
              <a:t>Rising inflation has increased the cost of rent, utilities, insurance, and organic ingredients.</a:t>
            </a:r>
          </a:p>
          <a:p>
            <a:pPr marL="342900" indent="-342900">
              <a:buFont typeface="Arial" panose="020B0604020202020204" pitchFamily="34" charset="0"/>
              <a:buChar char="•"/>
            </a:pPr>
            <a:r>
              <a:rPr lang="en-GB" dirty="0"/>
              <a:t>Fewer shoppers visiting the retail park has reduced sales.</a:t>
            </a:r>
          </a:p>
          <a:p>
            <a:endParaRPr lang="en-GB" b="1" dirty="0"/>
          </a:p>
          <a:p>
            <a:r>
              <a:rPr lang="en-GB" b="1" dirty="0"/>
              <a:t>SOCIAL</a:t>
            </a:r>
          </a:p>
          <a:p>
            <a:pPr marL="342900" indent="-342900">
              <a:buFont typeface="Arial" panose="020B0604020202020204" pitchFamily="34" charset="0"/>
              <a:buChar char="•"/>
            </a:pPr>
            <a:r>
              <a:rPr lang="en-GB" dirty="0"/>
              <a:t>More employees now work from home, reducing demand for lunchtime purchases.</a:t>
            </a:r>
          </a:p>
          <a:p>
            <a:pPr marL="342900" indent="-342900">
              <a:buFont typeface="Arial" panose="020B0604020202020204" pitchFamily="34" charset="0"/>
              <a:buChar char="•"/>
            </a:pPr>
            <a:r>
              <a:rPr lang="en-GB" dirty="0"/>
              <a:t>Customers increasingly prefer convenient services such as online ordering and home delivery.</a:t>
            </a: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8" y="624110"/>
            <a:ext cx="10505149" cy="6599650"/>
          </a:xfrm>
        </p:spPr>
        <p:txBody>
          <a:bodyPr/>
          <a:lstStyle/>
          <a:p>
            <a:r>
              <a:rPr lang="en-GB" b="1" dirty="0"/>
              <a:t>PESTLE ANALYSIS: Basil’s Bakery</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6998" y="1705138"/>
            <a:ext cx="9634011" cy="3777622"/>
          </a:xfrm>
        </p:spPr>
        <p:txBody>
          <a:bodyPr>
            <a:normAutofit fontScale="77500" lnSpcReduction="20000"/>
          </a:bodyPr>
          <a:lstStyle/>
          <a:p>
            <a:r>
              <a:rPr lang="en-GB" b="1" dirty="0"/>
              <a:t>TECHNOLOGICAL</a:t>
            </a:r>
          </a:p>
          <a:p>
            <a:r>
              <a:rPr lang="en-GB" b="1" dirty="0"/>
              <a:t>The bakery lacks an online ordering and delivery system.</a:t>
            </a:r>
          </a:p>
          <a:p>
            <a:r>
              <a:rPr lang="en-GB" b="1" dirty="0"/>
              <a:t>Social media and online marketing provide opportunities to attract new customers at relatively low cost.</a:t>
            </a:r>
          </a:p>
          <a:p>
            <a:endParaRPr lang="en-GB" b="1" dirty="0"/>
          </a:p>
          <a:p>
            <a:r>
              <a:rPr lang="en-GB" b="1" dirty="0"/>
              <a:t>LEGAL</a:t>
            </a:r>
          </a:p>
          <a:p>
            <a:r>
              <a:rPr lang="en-GB" b="1" dirty="0"/>
              <a:t>Basil must comply with food safety legislation, allergen labelling requirements, employment </a:t>
            </a:r>
            <a:r>
              <a:rPr lang="en-GB" b="1" dirty="0" err="1"/>
              <a:t>law,and</a:t>
            </a:r>
            <a:r>
              <a:rPr lang="en-GB" b="1" dirty="0"/>
              <a:t> consumer protection regulations.</a:t>
            </a:r>
          </a:p>
          <a:p>
            <a:r>
              <a:rPr lang="en-GB" b="1" dirty="0"/>
              <a:t>Any delivery service must comply with insurance and road safety requirements.</a:t>
            </a:r>
          </a:p>
          <a:p>
            <a:pPr marL="0" indent="0">
              <a:buNone/>
            </a:pPr>
            <a:endParaRPr lang="en-GB" b="1" dirty="0"/>
          </a:p>
          <a:p>
            <a:endParaRPr lang="en-GB" b="1" dirty="0"/>
          </a:p>
          <a:p>
            <a:r>
              <a:rPr lang="en-GB" b="1" dirty="0"/>
              <a:t>ENVIRONMENTAL </a:t>
            </a:r>
          </a:p>
          <a:p>
            <a:r>
              <a:rPr lang="en-GB" b="1" dirty="0"/>
              <a:t>Organic farming is vulnerable to poor weather and crop </a:t>
            </a:r>
            <a:r>
              <a:rPr lang="en-GB" b="1" dirty="0" err="1"/>
              <a:t>faiture</a:t>
            </a:r>
            <a:r>
              <a:rPr lang="en-GB" b="1" dirty="0"/>
              <a:t>, marking ingredient prices unpredictable.</a:t>
            </a:r>
          </a:p>
          <a:p>
            <a:r>
              <a:rPr lang="en-GB" b="1" dirty="0"/>
              <a:t>Rising energy costs increase the cost of operating ovens, refrigeration, and bakery equipment.</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dirty="0"/>
              <a:t>Cause and effect analysis (Fishbone diagram)</a:t>
            </a:r>
            <a:endParaRPr lang="en-US" sz="3200" dirty="0">
              <a:solidFill>
                <a:srgbClr val="000000"/>
              </a:solidFill>
            </a:endParaRPr>
          </a:p>
          <a:p>
            <a:endParaRPr lang="en-US" dirty="0"/>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500744" y="1173792"/>
            <a:ext cx="8662634" cy="4717290"/>
          </a:xfrm>
        </p:spPr>
        <p:txBody>
          <a:bodyPr/>
          <a:lstStyle/>
          <a:p>
            <a:endParaRPr lang="en-US" dirty="0"/>
          </a:p>
        </p:txBody>
      </p:sp>
      <p:pic>
        <p:nvPicPr>
          <p:cNvPr id="5" name="Picture 4" descr="The diagram illustrates a decline in foot traffic and sales at a retail park, including a bakery, due to fewer customers, staff shortages, and increased costs.&#10;&#10;AI-generated content may be incorrect.">
            <a:extLst>
              <a:ext uri="{FF2B5EF4-FFF2-40B4-BE49-F238E27FC236}">
                <a16:creationId xmlns:a16="http://schemas.microsoft.com/office/drawing/2014/main" id="{76F8A549-8650-9ACD-CCC0-CC1995CD1FE8}"/>
              </a:ext>
            </a:extLst>
          </p:cNvPr>
          <p:cNvPicPr>
            <a:picLocks noChangeAspect="1"/>
          </p:cNvPicPr>
          <p:nvPr/>
        </p:nvPicPr>
        <p:blipFill>
          <a:blip r:embed="rId2"/>
          <a:stretch>
            <a:fillRect/>
          </a:stretch>
        </p:blipFill>
        <p:spPr>
          <a:xfrm>
            <a:off x="604299" y="1162115"/>
            <a:ext cx="8559079" cy="4728967"/>
          </a:xfrm>
          <a:prstGeom prst="rect">
            <a:avLst/>
          </a:prstGeom>
        </p:spPr>
      </p:pic>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4160520"/>
          </a:xfrm>
        </p:spPr>
        <p:txBody>
          <a:bodyPr>
            <a:normAutofit fontScale="77500" lnSpcReduction="20000"/>
          </a:bodyPr>
          <a:lstStyle/>
          <a:p>
            <a:endParaRPr lang="en-GB" dirty="0"/>
          </a:p>
          <a:p>
            <a:r>
              <a:rPr lang="en-GB" dirty="0"/>
              <a:t>The research indicates that Basil's Bakery's decline in sales is primarily the result of changes in the external business environment rather than a reduction in product quality. </a:t>
            </a:r>
          </a:p>
          <a:p>
            <a:r>
              <a:rPr lang="en-GB" dirty="0"/>
              <a:t>Since the COVID-19 pandemic, customer behaviour has changed significantly, with lower retail park footfall, the growth of home working, and the closure of neighbouring businesses all reducing the number of potential customers. At the same time, rising operating costs, including rent, utilities, insurance, and the increasing cost of organic ingredients, have placed additional pressure on the bakery's profitability.</a:t>
            </a:r>
          </a:p>
          <a:p>
            <a:endParaRPr lang="en-GB" dirty="0"/>
          </a:p>
          <a:p>
            <a:r>
              <a:rPr lang="en-GB" dirty="0"/>
              <a:t>Overall, the bakery can remain viable if it adapts to changing consumer needs. By investing in digital ordering, introducing a reliable pre-order and delivery service, strengthening its online presence, and continuing to monitor customer preferences through ongoing market research, Basil can attract new customers while retaining existing ones. </a:t>
            </a:r>
          </a:p>
          <a:p>
            <a:r>
              <a:rPr lang="en-GB" dirty="0"/>
              <a:t>These changes would improve customer satisfaction, increase sales opportunities, and help secure the long-term sustainability of the business in an increasingly competitive market.</a:t>
            </a: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lstStyle/>
          <a:p>
            <a:r>
              <a:rPr lang="en-GB" b="1" dirty="0">
                <a:solidFill>
                  <a:srgbClr val="FF0000"/>
                </a:solidFill>
                <a:latin typeface="Arial"/>
                <a:ea typeface="Roboto"/>
                <a:cs typeface="Roboto"/>
              </a:rPr>
              <a:t>5 sources</a:t>
            </a:r>
            <a:br>
              <a:rPr lang="en-GB" b="1" dirty="0">
                <a:latin typeface="Arial"/>
                <a:ea typeface="Roboto"/>
                <a:cs typeface="Roboto"/>
              </a:rPr>
            </a:br>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2CF9E-597D-FDDF-BF1F-1A597EB635F6}"/>
              </a:ext>
            </a:extLst>
          </p:cNvPr>
          <p:cNvSpPr>
            <a:spLocks noGrp="1"/>
          </p:cNvSpPr>
          <p:nvPr>
            <p:ph type="title"/>
          </p:nvPr>
        </p:nvSpPr>
        <p:spPr>
          <a:xfrm>
            <a:off x="1638300" y="508245"/>
            <a:ext cx="8915399" cy="1468800"/>
          </a:xfrm>
        </p:spPr>
        <p:txBody>
          <a:bodyPr/>
          <a:lstStyle/>
          <a:p>
            <a:endParaRPr lang="en-GB"/>
          </a:p>
        </p:txBody>
      </p:sp>
      <p:sp>
        <p:nvSpPr>
          <p:cNvPr id="3" name="Text Placeholder 2">
            <a:extLst>
              <a:ext uri="{FF2B5EF4-FFF2-40B4-BE49-F238E27FC236}">
                <a16:creationId xmlns:a16="http://schemas.microsoft.com/office/drawing/2014/main" id="{EE164237-6CE7-87E6-C0A6-E67201752CB0}"/>
              </a:ext>
            </a:extLst>
          </p:cNvPr>
          <p:cNvSpPr>
            <a:spLocks noGrp="1"/>
          </p:cNvSpPr>
          <p:nvPr>
            <p:ph type="body" idx="1"/>
          </p:nvPr>
        </p:nvSpPr>
        <p:spPr>
          <a:xfrm>
            <a:off x="1638299" y="2623930"/>
            <a:ext cx="8915399" cy="3725825"/>
          </a:xfrm>
        </p:spPr>
        <p:txBody>
          <a:bodyPr>
            <a:normAutofit fontScale="92500" lnSpcReduction="10000"/>
          </a:bodyPr>
          <a:lstStyle/>
          <a:p>
            <a:r>
              <a:rPr lang="en-GB" dirty="0">
                <a:hlinkClick r:id="rId2"/>
              </a:rPr>
              <a:t>Cause-and-Effect (Fishbone) Diagram: A Tool for Generating and Organizing Quality Improvement Ideas – PMC</a:t>
            </a:r>
            <a:endParaRPr lang="en-GB" dirty="0"/>
          </a:p>
          <a:p>
            <a:r>
              <a:rPr lang="en-GB" dirty="0"/>
              <a:t>Accessed 11/07/2026</a:t>
            </a:r>
          </a:p>
          <a:p>
            <a:r>
              <a:rPr lang="en-GB" dirty="0"/>
              <a:t>Global j qual </a:t>
            </a:r>
            <a:r>
              <a:rPr lang="en-GB" dirty="0" err="1"/>
              <a:t>saf</a:t>
            </a:r>
            <a:r>
              <a:rPr lang="en-GB" dirty="0"/>
              <a:t> health (2024)</a:t>
            </a:r>
          </a:p>
          <a:p>
            <a:r>
              <a:rPr lang="en-GB" dirty="0"/>
              <a:t> The MK/OMG Press (2014 </a:t>
            </a:r>
            <a:r>
              <a:rPr lang="en-GB" dirty="0" err="1"/>
              <a:t>pg</a:t>
            </a:r>
            <a:r>
              <a:rPr lang="en-GB" dirty="0"/>
              <a:t> 185-208]</a:t>
            </a:r>
          </a:p>
          <a:p>
            <a:r>
              <a:rPr lang="en-GB" dirty="0">
                <a:hlinkClick r:id="rId3"/>
              </a:rPr>
              <a:t>Understanding and Scoping Process Problems – ScienceDirect</a:t>
            </a:r>
            <a:endParaRPr lang="en-GB" dirty="0"/>
          </a:p>
          <a:p>
            <a:r>
              <a:rPr lang="en-GB" dirty="0"/>
              <a:t>Accessed 12/07/2026</a:t>
            </a:r>
          </a:p>
          <a:p>
            <a:r>
              <a:rPr lang="en-GB" dirty="0"/>
              <a:t>CIPD (2025) PESTLE analysis  </a:t>
            </a:r>
            <a:r>
              <a:rPr lang="en-GB" dirty="0" err="1"/>
              <a:t>avaliabe</a:t>
            </a:r>
            <a:r>
              <a:rPr lang="en-GB" dirty="0"/>
              <a:t>  online</a:t>
            </a:r>
          </a:p>
          <a:p>
            <a:r>
              <a:rPr lang="en-GB" dirty="0">
                <a:hlinkClick r:id="rId4"/>
              </a:rPr>
              <a:t>https://www.cipd.org/uk/knowledge/factsheets/pestle-analysis-factsheet/</a:t>
            </a:r>
            <a:r>
              <a:rPr lang="en-GB" dirty="0"/>
              <a:t> </a:t>
            </a:r>
          </a:p>
          <a:p>
            <a:r>
              <a:rPr lang="en-GB"/>
              <a:t>Accessed 12/07/2026</a:t>
            </a:r>
            <a:endParaRPr lang="en-GB" dirty="0"/>
          </a:p>
          <a:p>
            <a:endParaRPr lang="en-GB" dirty="0"/>
          </a:p>
        </p:txBody>
      </p:sp>
    </p:spTree>
    <p:extLst>
      <p:ext uri="{BB962C8B-B14F-4D97-AF65-F5344CB8AC3E}">
        <p14:creationId xmlns:p14="http://schemas.microsoft.com/office/powerpoint/2010/main" val="14553484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8DE73-C73B-5E85-634F-48856E36C101}"/>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6C143E8D-41F8-FA15-511B-F5E2E89FB3EC}"/>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8707517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471</TotalTime>
  <Words>727</Words>
  <Application>Microsoft Office PowerPoint</Application>
  <PresentationFormat>Widescreen</PresentationFormat>
  <Paragraphs>83</Paragraphs>
  <Slides>13</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vt:lpstr>
      <vt:lpstr>Aptos</vt:lpstr>
      <vt:lpstr>Arial</vt:lpstr>
      <vt:lpstr>Century Gothic</vt:lpstr>
      <vt:lpstr>Roboto</vt:lpstr>
      <vt:lpstr>Wingdings 3</vt:lpstr>
      <vt:lpstr>Wisp</vt:lpstr>
      <vt:lpstr>MODULE NAME: PROBLEM SOLVING AND DECISION MAKING  MODULE CODE: LCLM4004  STUDENT NAME: GERLEY ARBOLEDA LIBREROS  STUDENT ID: 2530265   LECTURER: CHARLES OBINWA  Assignment 1: Presentation</vt:lpstr>
      <vt:lpstr>OVERVIEW</vt:lpstr>
      <vt:lpstr>Introduction</vt:lpstr>
      <vt:lpstr>Company background</vt:lpstr>
      <vt:lpstr>Problem: nature and scope</vt:lpstr>
      <vt:lpstr>PESTLE ANALYSIS: Basil’s Bakery </vt:lpstr>
      <vt:lpstr>PESTLE ANALYSIS: Basil’s Bakery </vt:lpstr>
      <vt:lpstr>Cause and effect analysis (Fishbone diagram) </vt:lpstr>
      <vt:lpstr>Conclusion</vt:lpstr>
      <vt:lpstr>References </vt:lpstr>
      <vt:lpstr>PowerPoint Presentation</vt:lpstr>
      <vt:lpstr>PowerPoint Presentation</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gerley arboleda</cp:lastModifiedBy>
  <cp:revision>93</cp:revision>
  <dcterms:created xsi:type="dcterms:W3CDTF">2024-10-08T15:58:04Z</dcterms:created>
  <dcterms:modified xsi:type="dcterms:W3CDTF">2026-07-12T16:49:48Z</dcterms:modified>
</cp:coreProperties>
</file>